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58" r:id="rId4"/>
    <p:sldId id="286" r:id="rId5"/>
    <p:sldId id="291" r:id="rId6"/>
    <p:sldId id="289" r:id="rId7"/>
    <p:sldId id="294" r:id="rId8"/>
    <p:sldId id="292" r:id="rId9"/>
    <p:sldId id="261" r:id="rId10"/>
    <p:sldId id="265" r:id="rId11"/>
    <p:sldId id="266" r:id="rId12"/>
    <p:sldId id="267" r:id="rId13"/>
    <p:sldId id="269" r:id="rId14"/>
    <p:sldId id="270" r:id="rId15"/>
    <p:sldId id="271" r:id="rId16"/>
    <p:sldId id="272" r:id="rId17"/>
    <p:sldId id="300" r:id="rId18"/>
    <p:sldId id="297" r:id="rId19"/>
    <p:sldId id="273" r:id="rId20"/>
    <p:sldId id="274" r:id="rId21"/>
    <p:sldId id="278" r:id="rId22"/>
    <p:sldId id="299" r:id="rId23"/>
    <p:sldId id="283" r:id="rId24"/>
    <p:sldId id="28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5AF"/>
    <a:srgbClr val="CCFFCC"/>
    <a:srgbClr val="EBEEEE"/>
    <a:srgbClr val="002548"/>
    <a:srgbClr val="003E74"/>
    <a:srgbClr val="D4EFFC"/>
    <a:srgbClr val="9D9D9D"/>
    <a:srgbClr val="0085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autoAdjust="0"/>
    <p:restoredTop sz="69771" autoAdjust="0"/>
  </p:normalViewPr>
  <p:slideViewPr>
    <p:cSldViewPr snapToGrid="0" snapToObjects="1">
      <p:cViewPr varScale="1">
        <p:scale>
          <a:sx n="46" d="100"/>
          <a:sy n="46" d="100"/>
        </p:scale>
        <p:origin x="1520" y="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9" d="100"/>
          <a:sy n="109" d="100"/>
        </p:scale>
        <p:origin x="-25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AC2F9-F7D6-49F5-BC95-E400C0FF85E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4017195E-EC1E-4D5D-A8F6-D78B1D73D61B}">
      <dgm:prSet phldrT="[Text]"/>
      <dgm:spPr/>
      <dgm:t>
        <a:bodyPr/>
        <a:lstStyle/>
        <a:p>
          <a:r>
            <a:rPr lang="en-GB" dirty="0"/>
            <a:t>Recognition of need for transformation</a:t>
          </a:r>
        </a:p>
      </dgm:t>
    </dgm:pt>
    <dgm:pt modelId="{724604B2-B62F-43BC-AA19-04D768A72A02}" type="parTrans" cxnId="{9C776FC0-6BE3-4646-BA9A-E0EEDF2B74E0}">
      <dgm:prSet/>
      <dgm:spPr/>
      <dgm:t>
        <a:bodyPr/>
        <a:lstStyle/>
        <a:p>
          <a:endParaRPr lang="en-GB"/>
        </a:p>
      </dgm:t>
    </dgm:pt>
    <dgm:pt modelId="{B2E487CC-0D0C-40C6-9039-AB93452705A6}" type="sibTrans" cxnId="{9C776FC0-6BE3-4646-BA9A-E0EEDF2B74E0}">
      <dgm:prSet/>
      <dgm:spPr/>
      <dgm:t>
        <a:bodyPr/>
        <a:lstStyle/>
        <a:p>
          <a:endParaRPr lang="en-GB"/>
        </a:p>
      </dgm:t>
    </dgm:pt>
    <dgm:pt modelId="{B180DEF0-56F3-499A-8F38-85A543BEA6F6}">
      <dgm:prSet phldrT="[Text]"/>
      <dgm:spPr/>
      <dgm:t>
        <a:bodyPr/>
        <a:lstStyle/>
        <a:p>
          <a:r>
            <a:rPr lang="en-GB" dirty="0"/>
            <a:t>Integrating a new more inclusive, reflecting and open approach  </a:t>
          </a:r>
        </a:p>
      </dgm:t>
    </dgm:pt>
    <dgm:pt modelId="{7BCF4C97-7623-41D3-815D-E6638E70F13A}" type="parTrans" cxnId="{EC1F8854-8D01-44F6-8AE0-C0B5BD863C61}">
      <dgm:prSet/>
      <dgm:spPr/>
      <dgm:t>
        <a:bodyPr/>
        <a:lstStyle/>
        <a:p>
          <a:endParaRPr lang="en-GB"/>
        </a:p>
      </dgm:t>
    </dgm:pt>
    <dgm:pt modelId="{9C58F7E5-4CC9-4597-83C1-BDCDF2C8C7D5}" type="sibTrans" cxnId="{EC1F8854-8D01-44F6-8AE0-C0B5BD863C61}">
      <dgm:prSet/>
      <dgm:spPr/>
      <dgm:t>
        <a:bodyPr/>
        <a:lstStyle/>
        <a:p>
          <a:endParaRPr lang="en-GB"/>
        </a:p>
      </dgm:t>
    </dgm:pt>
    <dgm:pt modelId="{DC25C67E-F9BC-464C-BB36-864710D837FA}">
      <dgm:prSet phldrT="[Text]"/>
      <dgm:spPr/>
      <dgm:t>
        <a:bodyPr/>
        <a:lstStyle/>
        <a:p>
          <a:r>
            <a:rPr lang="en-GB" dirty="0"/>
            <a:t>Disorientating Dilemma</a:t>
          </a:r>
        </a:p>
      </dgm:t>
    </dgm:pt>
    <dgm:pt modelId="{4A69ECB4-FEF2-4077-9AD5-C80755B9960C}" type="parTrans" cxnId="{D7DA6D17-238E-48B9-BD7B-46FE450C0C02}">
      <dgm:prSet/>
      <dgm:spPr/>
      <dgm:t>
        <a:bodyPr/>
        <a:lstStyle/>
        <a:p>
          <a:endParaRPr lang="en-GB"/>
        </a:p>
      </dgm:t>
    </dgm:pt>
    <dgm:pt modelId="{9AC8CBB4-D615-4070-AB8D-968E13A6B3B9}" type="sibTrans" cxnId="{D7DA6D17-238E-48B9-BD7B-46FE450C0C02}">
      <dgm:prSet/>
      <dgm:spPr/>
      <dgm:t>
        <a:bodyPr/>
        <a:lstStyle/>
        <a:p>
          <a:endParaRPr lang="en-GB"/>
        </a:p>
      </dgm:t>
    </dgm:pt>
    <dgm:pt modelId="{52E63880-CB4E-4194-A4AE-28CB04FC8F7C}" type="pres">
      <dgm:prSet presAssocID="{1D2AC2F9-F7D6-49F5-BC95-E400C0FF85E1}" presName="compositeShape" presStyleCnt="0">
        <dgm:presLayoutVars>
          <dgm:chMax val="7"/>
          <dgm:dir/>
          <dgm:resizeHandles val="exact"/>
        </dgm:presLayoutVars>
      </dgm:prSet>
      <dgm:spPr/>
    </dgm:pt>
    <dgm:pt modelId="{1B4383D5-5AA7-494E-A85C-7BA4AE37019E}" type="pres">
      <dgm:prSet presAssocID="{1D2AC2F9-F7D6-49F5-BC95-E400C0FF85E1}" presName="wedge1" presStyleLbl="node1" presStyleIdx="0" presStyleCnt="3"/>
      <dgm:spPr/>
    </dgm:pt>
    <dgm:pt modelId="{E6374760-9EA1-4367-97DF-7294F0D08E56}" type="pres">
      <dgm:prSet presAssocID="{1D2AC2F9-F7D6-49F5-BC95-E400C0FF85E1}" presName="dummy1a" presStyleCnt="0"/>
      <dgm:spPr/>
    </dgm:pt>
    <dgm:pt modelId="{AD677309-0F88-4961-BC20-28AD2858F2B7}" type="pres">
      <dgm:prSet presAssocID="{1D2AC2F9-F7D6-49F5-BC95-E400C0FF85E1}" presName="dummy1b" presStyleCnt="0"/>
      <dgm:spPr/>
    </dgm:pt>
    <dgm:pt modelId="{11A25DA1-14E1-4A1C-9654-18E50324E014}" type="pres">
      <dgm:prSet presAssocID="{1D2AC2F9-F7D6-49F5-BC95-E400C0FF85E1}" presName="wedge1Tx" presStyleLbl="node1" presStyleIdx="0" presStyleCnt="3">
        <dgm:presLayoutVars>
          <dgm:chMax val="0"/>
          <dgm:chPref val="0"/>
          <dgm:bulletEnabled val="1"/>
        </dgm:presLayoutVars>
      </dgm:prSet>
      <dgm:spPr/>
    </dgm:pt>
    <dgm:pt modelId="{939CFC81-9C12-4A38-8D0F-E20BA2320877}" type="pres">
      <dgm:prSet presAssocID="{1D2AC2F9-F7D6-49F5-BC95-E400C0FF85E1}" presName="wedge2" presStyleLbl="node1" presStyleIdx="1" presStyleCnt="3" custLinFactNeighborY="-143"/>
      <dgm:spPr/>
    </dgm:pt>
    <dgm:pt modelId="{90E6037A-B7ED-4551-8F00-543EC281EAE7}" type="pres">
      <dgm:prSet presAssocID="{1D2AC2F9-F7D6-49F5-BC95-E400C0FF85E1}" presName="dummy2a" presStyleCnt="0"/>
      <dgm:spPr/>
    </dgm:pt>
    <dgm:pt modelId="{68ADC832-E07D-45B9-9527-44AA5BD7641D}" type="pres">
      <dgm:prSet presAssocID="{1D2AC2F9-F7D6-49F5-BC95-E400C0FF85E1}" presName="dummy2b" presStyleCnt="0"/>
      <dgm:spPr/>
    </dgm:pt>
    <dgm:pt modelId="{F04FB45B-123F-48E1-B997-B7627928E42C}" type="pres">
      <dgm:prSet presAssocID="{1D2AC2F9-F7D6-49F5-BC95-E400C0FF85E1}" presName="wedge2Tx" presStyleLbl="node1" presStyleIdx="1" presStyleCnt="3">
        <dgm:presLayoutVars>
          <dgm:chMax val="0"/>
          <dgm:chPref val="0"/>
          <dgm:bulletEnabled val="1"/>
        </dgm:presLayoutVars>
      </dgm:prSet>
      <dgm:spPr/>
    </dgm:pt>
    <dgm:pt modelId="{55AD73F6-99FF-44DA-AE92-1377ECF7D564}" type="pres">
      <dgm:prSet presAssocID="{1D2AC2F9-F7D6-49F5-BC95-E400C0FF85E1}" presName="wedge3" presStyleLbl="node1" presStyleIdx="2" presStyleCnt="3"/>
      <dgm:spPr/>
    </dgm:pt>
    <dgm:pt modelId="{E9EF2516-FCF4-4A8B-BC86-431B848BC402}" type="pres">
      <dgm:prSet presAssocID="{1D2AC2F9-F7D6-49F5-BC95-E400C0FF85E1}" presName="dummy3a" presStyleCnt="0"/>
      <dgm:spPr/>
    </dgm:pt>
    <dgm:pt modelId="{E8D05818-3F5A-4557-A9A8-861AAAAB028B}" type="pres">
      <dgm:prSet presAssocID="{1D2AC2F9-F7D6-49F5-BC95-E400C0FF85E1}" presName="dummy3b" presStyleCnt="0"/>
      <dgm:spPr/>
    </dgm:pt>
    <dgm:pt modelId="{61C93A9E-6DA9-406B-ADF3-250CBDEC929C}" type="pres">
      <dgm:prSet presAssocID="{1D2AC2F9-F7D6-49F5-BC95-E400C0FF85E1}" presName="wedge3Tx" presStyleLbl="node1" presStyleIdx="2" presStyleCnt="3">
        <dgm:presLayoutVars>
          <dgm:chMax val="0"/>
          <dgm:chPref val="0"/>
          <dgm:bulletEnabled val="1"/>
        </dgm:presLayoutVars>
      </dgm:prSet>
      <dgm:spPr/>
    </dgm:pt>
    <dgm:pt modelId="{68EAB312-3F68-4F44-B0A5-04C6B215CB23}" type="pres">
      <dgm:prSet presAssocID="{B2E487CC-0D0C-40C6-9039-AB93452705A6}" presName="arrowWedge1" presStyleLbl="fgSibTrans2D1" presStyleIdx="0" presStyleCnt="3"/>
      <dgm:spPr/>
    </dgm:pt>
    <dgm:pt modelId="{5EDB7263-7654-44FB-844D-347062E91F39}" type="pres">
      <dgm:prSet presAssocID="{9C58F7E5-4CC9-4597-83C1-BDCDF2C8C7D5}" presName="arrowWedge2" presStyleLbl="fgSibTrans2D1" presStyleIdx="1" presStyleCnt="3"/>
      <dgm:spPr/>
    </dgm:pt>
    <dgm:pt modelId="{5073635B-7BE3-488E-80CD-35931C6E8DEE}" type="pres">
      <dgm:prSet presAssocID="{9AC8CBB4-D615-4070-AB8D-968E13A6B3B9}" presName="arrowWedge3" presStyleLbl="fgSibTrans2D1" presStyleIdx="2" presStyleCnt="3"/>
      <dgm:spPr/>
    </dgm:pt>
  </dgm:ptLst>
  <dgm:cxnLst>
    <dgm:cxn modelId="{7BA34310-35B8-4F00-91F5-F7E195975C42}" type="presOf" srcId="{1D2AC2F9-F7D6-49F5-BC95-E400C0FF85E1}" destId="{52E63880-CB4E-4194-A4AE-28CB04FC8F7C}" srcOrd="0" destOrd="0" presId="urn:microsoft.com/office/officeart/2005/8/layout/cycle8"/>
    <dgm:cxn modelId="{D7DA6D17-238E-48B9-BD7B-46FE450C0C02}" srcId="{1D2AC2F9-F7D6-49F5-BC95-E400C0FF85E1}" destId="{DC25C67E-F9BC-464C-BB36-864710D837FA}" srcOrd="2" destOrd="0" parTransId="{4A69ECB4-FEF2-4077-9AD5-C80755B9960C}" sibTransId="{9AC8CBB4-D615-4070-AB8D-968E13A6B3B9}"/>
    <dgm:cxn modelId="{346D0A4E-3AFA-4A3D-8C15-5F41A161BD7A}" type="presOf" srcId="{4017195E-EC1E-4D5D-A8F6-D78B1D73D61B}" destId="{1B4383D5-5AA7-494E-A85C-7BA4AE37019E}" srcOrd="0" destOrd="0" presId="urn:microsoft.com/office/officeart/2005/8/layout/cycle8"/>
    <dgm:cxn modelId="{EC1F8854-8D01-44F6-8AE0-C0B5BD863C61}" srcId="{1D2AC2F9-F7D6-49F5-BC95-E400C0FF85E1}" destId="{B180DEF0-56F3-499A-8F38-85A543BEA6F6}" srcOrd="1" destOrd="0" parTransId="{7BCF4C97-7623-41D3-815D-E6638E70F13A}" sibTransId="{9C58F7E5-4CC9-4597-83C1-BDCDF2C8C7D5}"/>
    <dgm:cxn modelId="{5E7BFB75-29F5-4A4A-A46A-E9F8682FA6A6}" type="presOf" srcId="{DC25C67E-F9BC-464C-BB36-864710D837FA}" destId="{61C93A9E-6DA9-406B-ADF3-250CBDEC929C}" srcOrd="1" destOrd="0" presId="urn:microsoft.com/office/officeart/2005/8/layout/cycle8"/>
    <dgm:cxn modelId="{7F170884-CE27-4992-A212-3876EEDAFE9C}" type="presOf" srcId="{DC25C67E-F9BC-464C-BB36-864710D837FA}" destId="{55AD73F6-99FF-44DA-AE92-1377ECF7D564}" srcOrd="0" destOrd="0" presId="urn:microsoft.com/office/officeart/2005/8/layout/cycle8"/>
    <dgm:cxn modelId="{9C776FC0-6BE3-4646-BA9A-E0EEDF2B74E0}" srcId="{1D2AC2F9-F7D6-49F5-BC95-E400C0FF85E1}" destId="{4017195E-EC1E-4D5D-A8F6-D78B1D73D61B}" srcOrd="0" destOrd="0" parTransId="{724604B2-B62F-43BC-AA19-04D768A72A02}" sibTransId="{B2E487CC-0D0C-40C6-9039-AB93452705A6}"/>
    <dgm:cxn modelId="{367CDEC1-8244-4B76-913A-CDA759AE0153}" type="presOf" srcId="{B180DEF0-56F3-499A-8F38-85A543BEA6F6}" destId="{939CFC81-9C12-4A38-8D0F-E20BA2320877}" srcOrd="0" destOrd="0" presId="urn:microsoft.com/office/officeart/2005/8/layout/cycle8"/>
    <dgm:cxn modelId="{D06C29F6-092E-402F-B3EE-65CC49FE3454}" type="presOf" srcId="{4017195E-EC1E-4D5D-A8F6-D78B1D73D61B}" destId="{11A25DA1-14E1-4A1C-9654-18E50324E014}" srcOrd="1" destOrd="0" presId="urn:microsoft.com/office/officeart/2005/8/layout/cycle8"/>
    <dgm:cxn modelId="{689580F6-C014-46A4-A941-5DB73B5AFFF2}" type="presOf" srcId="{B180DEF0-56F3-499A-8F38-85A543BEA6F6}" destId="{F04FB45B-123F-48E1-B997-B7627928E42C}" srcOrd="1" destOrd="0" presId="urn:microsoft.com/office/officeart/2005/8/layout/cycle8"/>
    <dgm:cxn modelId="{6756F735-42D6-4B9F-92B0-34DFDCBF3D32}" type="presParOf" srcId="{52E63880-CB4E-4194-A4AE-28CB04FC8F7C}" destId="{1B4383D5-5AA7-494E-A85C-7BA4AE37019E}" srcOrd="0" destOrd="0" presId="urn:microsoft.com/office/officeart/2005/8/layout/cycle8"/>
    <dgm:cxn modelId="{318F7D25-04D7-401B-A443-540FA4608D77}" type="presParOf" srcId="{52E63880-CB4E-4194-A4AE-28CB04FC8F7C}" destId="{E6374760-9EA1-4367-97DF-7294F0D08E56}" srcOrd="1" destOrd="0" presId="urn:microsoft.com/office/officeart/2005/8/layout/cycle8"/>
    <dgm:cxn modelId="{EFF99CAE-CB7E-4B39-B175-6BCB35EBCBCF}" type="presParOf" srcId="{52E63880-CB4E-4194-A4AE-28CB04FC8F7C}" destId="{AD677309-0F88-4961-BC20-28AD2858F2B7}" srcOrd="2" destOrd="0" presId="urn:microsoft.com/office/officeart/2005/8/layout/cycle8"/>
    <dgm:cxn modelId="{00FFB530-E50F-4816-853C-D47E4AAC974C}" type="presParOf" srcId="{52E63880-CB4E-4194-A4AE-28CB04FC8F7C}" destId="{11A25DA1-14E1-4A1C-9654-18E50324E014}" srcOrd="3" destOrd="0" presId="urn:microsoft.com/office/officeart/2005/8/layout/cycle8"/>
    <dgm:cxn modelId="{CC650F13-6415-4967-BDAA-5996509DF95E}" type="presParOf" srcId="{52E63880-CB4E-4194-A4AE-28CB04FC8F7C}" destId="{939CFC81-9C12-4A38-8D0F-E20BA2320877}" srcOrd="4" destOrd="0" presId="urn:microsoft.com/office/officeart/2005/8/layout/cycle8"/>
    <dgm:cxn modelId="{E94CFD36-7868-4026-9E4E-F835D07FCE0D}" type="presParOf" srcId="{52E63880-CB4E-4194-A4AE-28CB04FC8F7C}" destId="{90E6037A-B7ED-4551-8F00-543EC281EAE7}" srcOrd="5" destOrd="0" presId="urn:microsoft.com/office/officeart/2005/8/layout/cycle8"/>
    <dgm:cxn modelId="{6C2438DA-AEB9-4B09-BDC4-B122A2341E0A}" type="presParOf" srcId="{52E63880-CB4E-4194-A4AE-28CB04FC8F7C}" destId="{68ADC832-E07D-45B9-9527-44AA5BD7641D}" srcOrd="6" destOrd="0" presId="urn:microsoft.com/office/officeart/2005/8/layout/cycle8"/>
    <dgm:cxn modelId="{EAF834A2-003F-4103-8B71-47E297E52BA7}" type="presParOf" srcId="{52E63880-CB4E-4194-A4AE-28CB04FC8F7C}" destId="{F04FB45B-123F-48E1-B997-B7627928E42C}" srcOrd="7" destOrd="0" presId="urn:microsoft.com/office/officeart/2005/8/layout/cycle8"/>
    <dgm:cxn modelId="{9F7763DF-F67E-4BCC-A392-A7E569771538}" type="presParOf" srcId="{52E63880-CB4E-4194-A4AE-28CB04FC8F7C}" destId="{55AD73F6-99FF-44DA-AE92-1377ECF7D564}" srcOrd="8" destOrd="0" presId="urn:microsoft.com/office/officeart/2005/8/layout/cycle8"/>
    <dgm:cxn modelId="{0FD0CBAA-A665-4188-BED5-1FBE9F886F33}" type="presParOf" srcId="{52E63880-CB4E-4194-A4AE-28CB04FC8F7C}" destId="{E9EF2516-FCF4-4A8B-BC86-431B848BC402}" srcOrd="9" destOrd="0" presId="urn:microsoft.com/office/officeart/2005/8/layout/cycle8"/>
    <dgm:cxn modelId="{B3D7737E-E934-4CBC-B277-D7B734AF8E20}" type="presParOf" srcId="{52E63880-CB4E-4194-A4AE-28CB04FC8F7C}" destId="{E8D05818-3F5A-4557-A9A8-861AAAAB028B}" srcOrd="10" destOrd="0" presId="urn:microsoft.com/office/officeart/2005/8/layout/cycle8"/>
    <dgm:cxn modelId="{45648819-DFBF-4497-9E77-0D85CE6013C8}" type="presParOf" srcId="{52E63880-CB4E-4194-A4AE-28CB04FC8F7C}" destId="{61C93A9E-6DA9-406B-ADF3-250CBDEC929C}" srcOrd="11" destOrd="0" presId="urn:microsoft.com/office/officeart/2005/8/layout/cycle8"/>
    <dgm:cxn modelId="{F81B84C3-3E15-43C9-987E-58C3F27354F1}" type="presParOf" srcId="{52E63880-CB4E-4194-A4AE-28CB04FC8F7C}" destId="{68EAB312-3F68-4F44-B0A5-04C6B215CB23}" srcOrd="12" destOrd="0" presId="urn:microsoft.com/office/officeart/2005/8/layout/cycle8"/>
    <dgm:cxn modelId="{7749475C-5757-4EA9-A6ED-EBE5DA320388}" type="presParOf" srcId="{52E63880-CB4E-4194-A4AE-28CB04FC8F7C}" destId="{5EDB7263-7654-44FB-844D-347062E91F39}" srcOrd="13" destOrd="0" presId="urn:microsoft.com/office/officeart/2005/8/layout/cycle8"/>
    <dgm:cxn modelId="{C05DC900-33FA-46CE-B6AF-ACB70C2D0BE5}" type="presParOf" srcId="{52E63880-CB4E-4194-A4AE-28CB04FC8F7C}" destId="{5073635B-7BE3-488E-80CD-35931C6E8DE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383D5-5AA7-494E-A85C-7BA4AE37019E}">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Recognition of need for transformation</a:t>
          </a:r>
        </a:p>
      </dsp:txBody>
      <dsp:txXfrm>
        <a:off x="3210560" y="987551"/>
        <a:ext cx="1219200" cy="1016000"/>
      </dsp:txXfrm>
    </dsp:sp>
    <dsp:sp modelId="{939CFC81-9C12-4A38-8D0F-E20BA2320877}">
      <dsp:nvSpPr>
        <dsp:cNvPr id="0" name=""/>
        <dsp:cNvSpPr/>
      </dsp:nvSpPr>
      <dsp:spPr>
        <a:xfrm>
          <a:off x="1341120" y="381198"/>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Integrating a new more inclusive, reflecting and open approach  </a:t>
          </a:r>
        </a:p>
      </dsp:txBody>
      <dsp:txXfrm>
        <a:off x="2153920" y="2596078"/>
        <a:ext cx="1828800" cy="894080"/>
      </dsp:txXfrm>
    </dsp:sp>
    <dsp:sp modelId="{55AD73F6-99FF-44DA-AE92-1377ECF7D564}">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Disorientating Dilemma</a:t>
          </a:r>
        </a:p>
      </dsp:txBody>
      <dsp:txXfrm>
        <a:off x="1666240" y="987551"/>
        <a:ext cx="1219200" cy="1016000"/>
      </dsp:txXfrm>
    </dsp:sp>
    <dsp:sp modelId="{68EAB312-3F68-4F44-B0A5-04C6B215CB23}">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DB7263-7654-44FB-844D-347062E91F39}">
      <dsp:nvSpPr>
        <dsp:cNvPr id="0" name=""/>
        <dsp:cNvSpPr/>
      </dsp:nvSpPr>
      <dsp:spPr>
        <a:xfrm>
          <a:off x="1129792" y="169654"/>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73635B-7BE3-488E-80CD-35931C6E8DEE}">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1" dirty="0">
                <a:solidFill>
                  <a:srgbClr val="003E74"/>
                </a:solidFill>
              </a:rPr>
              <a:t>Name of presentation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B0EE2D-335A-3546-9D75-E17F32E16FE9}" type="datetime3">
              <a:rPr lang="en-GB" smtClean="0">
                <a:solidFill>
                  <a:srgbClr val="003E74"/>
                </a:solidFill>
              </a:rPr>
              <a:t>5 December, 2022</a:t>
            </a:fld>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a:solidFill>
                  <a:srgbClr val="003E74"/>
                </a:solidFill>
              </a:defRPr>
            </a:lvl1pPr>
          </a:lstStyle>
          <a:p>
            <a:r>
              <a:rPr lang="en-US" dirty="0"/>
              <a:t>Name of presentation</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003E74"/>
                </a:solidFill>
              </a:defRPr>
            </a:lvl1pPr>
          </a:lstStyle>
          <a:p>
            <a:fld id="{8D35C32B-10D1-1447-A35B-280119DE9D12}" type="datetime3">
              <a:rPr lang="en-GB" smtClean="0"/>
              <a:pPr/>
              <a:t>5 December, 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sldNum="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304091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 conducted a total of 10 semi-structured interviews between January and February 2022. I reflected on how I may feel being interviewed about a topic where I felt I had training needs and decided to include some stimulus material to help shape discussions and make them more comfortable.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stimulus material included the definition of cultural competence that I have shared, a set of proposed learning outcomes from the C2ME project and some case vignettes as prompts that included students bringing consults that felt ‘difficult’ to them.</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332609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next few slides help unpack this and explain further through the results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09414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In the interviews, the terminology and the breadth of the meaning of the term culture was called into question</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30512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b="0" i="0" u="none" strike="noStrike" baseline="0" dirty="0">
                <a:solidFill>
                  <a:srgbClr val="000000"/>
                </a:solidFill>
                <a:latin typeface="Arial" panose="020B0604020202020204" pitchFamily="34" charset="0"/>
              </a:rPr>
              <a:t>These discussions are in keeping with Holliday’s thoughts on large and small cultures. The idea of a ‘large culture’ is linked to where a culture can be shared by a large group of people and so it may include someone’s nationality or religious background for example. Holliday suggested that seeing culture through this lens alone was quite reductionist. </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The problem he argued was that societies are becoming more international and these large culture divides become less and less relevant. In fact, he argued that seeing culture only through a large culture lens might lead to stereotyping instead of increased understanding. Another issue is that this approach is that it </a:t>
            </a:r>
            <a:r>
              <a:rPr lang="en-GB" sz="1200" b="0" i="0" u="none" strike="noStrike" baseline="0" dirty="0" err="1">
                <a:solidFill>
                  <a:srgbClr val="000000"/>
                </a:solidFill>
                <a:latin typeface="Arial" panose="020B0604020202020204" pitchFamily="34" charset="0"/>
              </a:rPr>
              <a:t>doesnt</a:t>
            </a:r>
            <a:r>
              <a:rPr lang="en-GB" sz="1200" b="0" i="0" u="none" strike="noStrike" baseline="0" dirty="0">
                <a:solidFill>
                  <a:srgbClr val="000000"/>
                </a:solidFill>
                <a:latin typeface="Arial" panose="020B0604020202020204" pitchFamily="34" charset="0"/>
              </a:rPr>
              <a:t> take into account the cultures that develop in many other areas of our life. He termed culture that is found in any smaller group ‘small cultures’. The culture we have in our place of work, in groups linked with our hobbies, our group of friends all influence our thinking and our behaviours in their own right. </a:t>
            </a:r>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274092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The term competency also made many participants feel quite uncomfortable when linked with culture. They shared that this idea of a discrete end point of gaining competence is as if it was a product that could be gained or achieved was flawed.</a:t>
            </a:r>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249608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The concerns about the language may stem from the initial origins of the term cultural competence in the late 20</a:t>
            </a:r>
            <a:r>
              <a:rPr lang="en-GB" baseline="30000" dirty="0"/>
              <a:t>th</a:t>
            </a:r>
            <a:r>
              <a:rPr lang="en-GB" dirty="0"/>
              <a:t> century. The approach at this time was a very large culture approach. It was suggested at the time in western societies that you could learn about the</a:t>
            </a:r>
            <a:r>
              <a:rPr lang="en-US" sz="1200" b="0" i="0" u="none" strike="noStrike" baseline="0" dirty="0">
                <a:solidFill>
                  <a:srgbClr val="000000"/>
                </a:solidFill>
                <a:latin typeface="Arial" panose="020B0604020202020204" pitchFamily="34" charset="0"/>
              </a:rPr>
              <a:t> immigrant perspectives by learning about the history and cultural norms of different minority populations (</a:t>
            </a:r>
            <a:r>
              <a:rPr lang="en-US" sz="1200" b="0" i="0" u="none" strike="noStrike" baseline="0" dirty="0" err="1">
                <a:solidFill>
                  <a:srgbClr val="000000"/>
                </a:solidFill>
                <a:latin typeface="Arial" panose="020B0604020202020204" pitchFamily="34" charset="0"/>
              </a:rPr>
              <a:t>Saha</a:t>
            </a:r>
            <a:r>
              <a:rPr lang="en-US" sz="1200" b="0" i="0" u="none" strike="noStrike" baseline="0" dirty="0">
                <a:solidFill>
                  <a:srgbClr val="000000"/>
                </a:solidFill>
                <a:latin typeface="Arial" panose="020B0604020202020204" pitchFamily="34" charset="0"/>
              </a:rPr>
              <a:t> et al., 2008) and so be able to account for it in clinical practice. And so what was seemingly a well-meaning idea, actually created a risk of assumptions being made about people based on their ethnicity or their nationality.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Over time, as our societies have become increasingly multicultural, the meaning of the term has shifted in literature, and the outcomes are much broader, and much more around gaining an understanding of the </a:t>
            </a:r>
            <a:r>
              <a:rPr lang="en-US" sz="1200" b="0" i="1" u="none" strike="noStrike" baseline="0" dirty="0">
                <a:solidFill>
                  <a:srgbClr val="000000"/>
                </a:solidFill>
                <a:latin typeface="Arial" panose="020B0604020202020204" pitchFamily="34" charset="0"/>
              </a:rPr>
              <a:t>influence</a:t>
            </a:r>
            <a:r>
              <a:rPr lang="en-US" sz="1200" b="0" i="0" u="none" strike="noStrike" baseline="0" dirty="0">
                <a:solidFill>
                  <a:srgbClr val="000000"/>
                </a:solidFill>
                <a:latin typeface="Arial" panose="020B0604020202020204" pitchFamily="34" charset="0"/>
              </a:rPr>
              <a:t> of culture on health, on gaining an awareness of one’s own attitudes and cultural perspectives and how these may impact consultations, and gaining specific skills like working with a language interpreter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70C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70C0"/>
                </a:solidFill>
                <a:latin typeface="Arial" panose="020B0604020202020204" pitchFamily="34" charset="0"/>
              </a:rPr>
              <a:t>The end point model of cultural competence – where you can actually gain competence, is actually now a historical idea. What was quite interesting was that my participants shared their concerns with what the terminology suggests despite seeing the newer outcomes in their prompt so it shows that despite the meaning changing, the competence terminology perpetuates this idea that there could ever be a defined end point to cultural competence</a:t>
            </a:r>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388685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Aside from the terminology, the participants felt the topic was really difficult. The discomfort one of the scenarios brought to the participants was clear in the awkward laughs and long silences. Interviewees shared that the topic was an emotive one, it could be triggering for some and may even cause defensiveness. But despite this they did share the importance of the topic</a:t>
            </a:r>
            <a:endParaRPr lang="en-US" sz="1200" b="0" i="1" u="none" strike="noStrike" baseline="0" dirty="0">
              <a:solidFill>
                <a:srgbClr val="4471C4"/>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1" u="none" strike="noStrike" baseline="0" dirty="0">
              <a:solidFill>
                <a:srgbClr val="4471C4"/>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9716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Despite the difficulties, </a:t>
            </a:r>
            <a:r>
              <a:rPr lang="en-US" sz="1200" b="0" i="0" u="none" strike="noStrike" baseline="0" dirty="0">
                <a:solidFill>
                  <a:srgbClr val="4471C4"/>
                </a:solidFill>
                <a:latin typeface="Arial" panose="020B0604020202020204" pitchFamily="34" charset="0"/>
              </a:rPr>
              <a:t>even the protected space in the interviews to reflect on the topic, discuss the complexities, challenges, and solutions was felt to be of benefit to some and a few felt they wanted to go away and engage further in the topic to develop their thinking. This participant showed a shift in thinking on the topic throughout the interview – this quote highlights this quite well.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4471C4"/>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4471C4"/>
                </a:solidFill>
                <a:latin typeface="Arial" panose="020B0604020202020204" pitchFamily="34" charset="0"/>
              </a:rPr>
              <a:t>I think this shows how the view of cultural competence as a </a:t>
            </a:r>
            <a:r>
              <a:rPr lang="en-US" sz="1200" b="0" i="1" u="none" strike="noStrike" baseline="0" dirty="0">
                <a:solidFill>
                  <a:srgbClr val="4471C4"/>
                </a:solidFill>
                <a:latin typeface="Arial" panose="020B0604020202020204" pitchFamily="34" charset="0"/>
              </a:rPr>
              <a:t>process</a:t>
            </a:r>
            <a:r>
              <a:rPr lang="en-US" sz="1200" b="0" i="0" u="none" strike="noStrike" baseline="0" dirty="0">
                <a:solidFill>
                  <a:srgbClr val="4471C4"/>
                </a:solidFill>
                <a:latin typeface="Arial" panose="020B0604020202020204" pitchFamily="34" charset="0"/>
              </a:rPr>
              <a:t> – of building an awareness – of ourselves, our own cultural perspectives and its impact is superior to the model where competence was seen as an end point to be achieved. </a:t>
            </a:r>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00031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70C0"/>
                </a:solidFill>
                <a:latin typeface="Arial" panose="020B0604020202020204" pitchFamily="34" charset="0"/>
              </a:rPr>
              <a:t>This aligns also with the process of reflexivity.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70C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70C0"/>
                </a:solidFill>
                <a:latin typeface="Arial" panose="020B0604020202020204" pitchFamily="34" charset="0"/>
              </a:rPr>
              <a:t>It’s about finding ways to question our own attitudes, including our assumptions and our prejudices with an aim to understand our complex roles in relation to other people.</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3932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The importance of developing these skills was highlighted by sharing personal stories. </a:t>
            </a:r>
          </a:p>
          <a:p>
            <a:endParaRPr lang="en-GB" dirty="0"/>
          </a:p>
          <a:p>
            <a:r>
              <a:rPr lang="en-GB" dirty="0"/>
              <a:t>One interviewee shared a devastating story of their close family member, an Asian female died months after being seen by a health professional. This person felt that their family member’s symptoms had not been believed because of her background.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84109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u="none" strike="noStrike" baseline="0" dirty="0">
                <a:solidFill>
                  <a:srgbClr val="000000"/>
                </a:solidFill>
                <a:latin typeface="Arial" panose="020B0604020202020204" pitchFamily="34" charset="0"/>
              </a:rPr>
              <a:t>In the UK there are well-established healthcare inequities between ethnic minorities such as Black and Asian communities and the majority population. I’ve shared here two recent statistics that highlight these disparities quite clearly.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Racism in the NHS and outside has been cited as one potential reasons for these differences.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2232202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Inherent within reflexivity is examining ones own biases. These can be explicit – so you can be aware of them and intentionally acting on them or they can be implicit where you may be unaware and unintentionally acting on them. </a:t>
            </a:r>
          </a:p>
          <a:p>
            <a:endParaRPr lang="en-GB" dirty="0"/>
          </a:p>
          <a:p>
            <a:r>
              <a:rPr lang="en-GB" dirty="0"/>
              <a:t>We all have biases, but implicit biases can be dangerous, and building awareness of them could help us account for the harm that we might inadvertently otherwise cause through our actions.</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200145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Jack Mezirow’s Transformative Learning Theory can help us conceptualise how we could view cultural competence, and so support its development in ourselves and our students. The crux of transformative learning theory is that it involves experiencing a deep shift in our consciousness that alters our way of thinking and being. </a:t>
            </a:r>
          </a:p>
          <a:p>
            <a:endParaRPr lang="en-GB" dirty="0"/>
          </a:p>
          <a:p>
            <a:r>
              <a:rPr lang="en-GB" dirty="0"/>
              <a:t>Transformation begins with a disorientating dilemma, a difficulty that shakes your world view. The process of transformation requires acquiring new learning, engaging in social discourse or dialogue and recognising the need for a change – eventually this leads to integration of a new, more open and inclusive way of being. Desired transformation is described in making ways of thinking to be more open and emotionally able to change. </a:t>
            </a:r>
          </a:p>
          <a:p>
            <a:endParaRPr lang="en-GB" dirty="0"/>
          </a:p>
          <a:p>
            <a:r>
              <a:rPr lang="en-GB" dirty="0"/>
              <a:t>Viewing cultural competence as this </a:t>
            </a:r>
            <a:r>
              <a:rPr lang="en-GB" i="1" dirty="0"/>
              <a:t>process</a:t>
            </a:r>
            <a:r>
              <a:rPr lang="en-GB" dirty="0"/>
              <a:t> of transformation might help us support our students and fellow educators in engaging in the difficult, emotional and triggering social discourse but acknowledging the difficulties as part of the learning process.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376999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4258454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None/>
            </a:pPr>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4167092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78337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rgbClr val="000000"/>
                </a:solidFill>
                <a:latin typeface="Arial" panose="020B0604020202020204" pitchFamily="34" charset="0"/>
              </a:rPr>
              <a:t>But it is difficult to find clarity on a single root cause because health is complex.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rgbClr val="000000"/>
                </a:solidFill>
                <a:latin typeface="Arial" panose="020B0604020202020204" pitchFamily="34" charset="0"/>
              </a:rPr>
              <a:t>Marmot et al. wrote an influential report showing us how our health is dependent on lots of social factors – these he termed the social determinants of health. I’ve shown a selection of these here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85352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A lot of these inequalities cannot be solved by the medical profession. What is clear however, is that there is a need for current and future doctors to build an awareness of these issues. Clinicians cannot be real advocates for patients, colleagues, and students if we do not understand the problems they face in our unequal society and at worst by not understanding them, we can perpetuate them</a:t>
            </a:r>
            <a:endParaRPr lang="en-GB" dirty="0"/>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102726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To help put this into context, I want to share with you Safina’s story. This story has been inspired by a patient in clinical practice but lots of details have been changed.</a:t>
            </a:r>
          </a:p>
          <a:p>
            <a:endParaRPr lang="en-GB" dirty="0"/>
          </a:p>
          <a:p>
            <a:r>
              <a:rPr lang="en-GB" dirty="0"/>
              <a:t>Safina came to England a few years ago. She goes back frequently to see her family and friends and usually gets her medical care abroad. She recently found out she is pregnant but only a few weeks later she began bleeding heavily. She remembered her sister going through a miscarriage last year and having her womb cleaned out and some antibiotics at the time and being told this was fairly standard practice.</a:t>
            </a:r>
          </a:p>
          <a:p>
            <a:endParaRPr lang="en-GB" dirty="0"/>
          </a:p>
          <a:p>
            <a:r>
              <a:rPr lang="en-GB" dirty="0"/>
              <a:t>She goes to A&amp;E and gets admitted because of the heavy bleeding. Her scan the next day shows she, unfortunately, has had a miscarriage. The team explain and give their condolences. When she is ready to go home, she gets incredibly upset that has to go without any treatment. She knows that the doctors in her country would have given her antibiotics at the very least and she is worried that her womb needs to be cleaned out after the pregnancy. </a:t>
            </a:r>
          </a:p>
          <a:p>
            <a:endParaRPr lang="en-GB" dirty="0"/>
          </a:p>
          <a:p>
            <a:r>
              <a:rPr lang="en-GB" dirty="0"/>
              <a:t>She asks for this treatment and the doctors explain that there is no need to treat a miscarriage if there are no complications. She cannot understand why they have made her stay in hospital and then done absolutely nothing to treat her – she leaves feeling angry, neglected. Her team are left baffled when she says they have done nothing, thinking just how ungrateful some people are.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60373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Safina’s experience doesn’t make her ungrateful nor does it make her team neglectful – what it does highlight very clearly for us is a difference in cultural norms and expectations. </a:t>
            </a:r>
          </a:p>
          <a:p>
            <a:endParaRPr lang="en-GB" dirty="0"/>
          </a:p>
          <a:p>
            <a:r>
              <a:rPr lang="en-GB" dirty="0"/>
              <a:t>So what is culture? Culture is complex and there are many definitions – including this one by UNESCO. As it affects such a wide range of an individuals life, it can also shape their health related beliefs and behaviours.</a:t>
            </a:r>
          </a:p>
          <a:p>
            <a:endParaRPr lang="en-GB" dirty="0"/>
          </a:p>
          <a:p>
            <a:r>
              <a:rPr lang="en-GB" dirty="0"/>
              <a:t>So if a clinician is not aware of or does not understand a person’s cultural context in relation to their illness, it may lead to difficulties in understanding, communicating, accurately assessing the problems a patient presents with and at worst, its been suggested that it can lead to real harm. Safina thankfully experienced no concrete harm from this encounter though it may change how she interacts with doctors or healthcare in the future.</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390921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So cultural competence has been described as an approach to build an awareness of the impact of culture on an individual and to increase the “</a:t>
            </a:r>
            <a:r>
              <a:rPr lang="en-US" sz="1200" i="1" dirty="0">
                <a:solidFill>
                  <a:srgbClr val="4471C4"/>
                </a:solidFill>
                <a:latin typeface="Arial" panose="020B0604020202020204" pitchFamily="34" charset="0"/>
              </a:rPr>
              <a:t>the ability of individuals to establish effective interpersonal and working relationships that supersede cultural differences by recognising the importance of social and cultural influences on patients, considering how these factors interact, and devising interventions that take these issues into account</a:t>
            </a:r>
            <a:r>
              <a:rPr lang="en-US" sz="1200" b="0" i="0" u="none" strike="noStrike" baseline="0" dirty="0">
                <a:solidFill>
                  <a:srgbClr val="000000"/>
                </a:solidFill>
                <a:latin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Cultural competence training isn’t set in stone, it is a broad topic and many different frameworks for approaching this have been suggested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[Beach and colleagues conducted a systematic review of the literature including 34 studies and found that cultural competence training has been reported to impact on healthcare professionals knowledge, attitudes, and skills, and increase patient satisfaction with their healthcare. ]</a:t>
            </a:r>
          </a:p>
          <a:p>
            <a:endParaRPr lang="en-US" sz="1200" b="0" i="0" u="none" strike="noStrike" baseline="0" dirty="0">
              <a:solidFill>
                <a:srgbClr val="000000"/>
              </a:solidFill>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290468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As part of a large European project on cultural competence in medicine, a group of researchers recently sought to gain a definition of learning outcomes. As part of the project, they also assessed the preparedness and training needs of European clinical educators on the topic. </a:t>
            </a:r>
          </a:p>
          <a:p>
            <a:endParaRPr lang="en-GB" dirty="0"/>
          </a:p>
          <a:p>
            <a:r>
              <a:rPr lang="en-GB" sz="1200" b="0" i="0" u="none" strike="noStrike" baseline="0" dirty="0">
                <a:solidFill>
                  <a:srgbClr val="000000"/>
                </a:solidFill>
                <a:latin typeface="Arial" panose="020B0604020202020204" pitchFamily="34" charset="0"/>
              </a:rPr>
              <a:t>They said that as clinical educators are </a:t>
            </a:r>
            <a:r>
              <a:rPr lang="en-US" sz="1200" b="0" i="0" u="none" strike="noStrike" baseline="0" dirty="0">
                <a:solidFill>
                  <a:srgbClr val="000000"/>
                </a:solidFill>
                <a:latin typeface="Arial" panose="020B0604020202020204" pitchFamily="34" charset="0"/>
              </a:rPr>
              <a:t>expected to help develop students’ cultural competence, they need to be culturally competent themselves. They found this training lacking and called for more education for clinical teachers. </a:t>
            </a:r>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219032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As I learnt about cultural competence, I found myself questioning how prepared I was myself in supporting my students and in parallel how prepared colleagues who designed and delivered teaching regularly for students felt. I was interested to know what their thoughts were on such training for themselves and for students and if they felt it had a space in the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Since each institution and each department develop their own culture in the way they work, I wanted to focus on the institution and department I worked in for a more </a:t>
            </a:r>
            <a:r>
              <a:rPr lang="en-US" sz="1200" b="0" i="0" u="none" strike="noStrike" baseline="0" dirty="0" err="1">
                <a:solidFill>
                  <a:srgbClr val="000000"/>
                </a:solidFill>
                <a:latin typeface="Arial" panose="020B0604020202020204" pitchFamily="34" charset="0"/>
              </a:rPr>
              <a:t>contexualised</a:t>
            </a:r>
            <a:r>
              <a:rPr lang="en-US" sz="1200" b="0" i="0" u="none" strike="noStrike" baseline="0" dirty="0">
                <a:solidFill>
                  <a:srgbClr val="000000"/>
                </a:solidFill>
                <a:latin typeface="Arial" panose="020B0604020202020204" pitchFamily="34" charset="0"/>
              </a:rPr>
              <a:t> understanding.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5 December, 2022</a:t>
            </a:fld>
            <a:endParaRPr lang="en-US" dirty="0"/>
          </a:p>
        </p:txBody>
      </p:sp>
    </p:spTree>
    <p:extLst>
      <p:ext uri="{BB962C8B-B14F-4D97-AF65-F5344CB8AC3E}">
        <p14:creationId xmlns:p14="http://schemas.microsoft.com/office/powerpoint/2010/main" val="365922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rgbClr val="EBEEEE"/>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42832"/>
            <a:ext cx="6400800" cy="604513"/>
          </a:xfr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2096689"/>
            <a:ext cx="8229600" cy="1143000"/>
          </a:xfrm>
        </p:spPr>
        <p:txBody>
          <a:bodyPr/>
          <a:lstStyle>
            <a:lvl1pPr algn="l">
              <a:defRPr sz="5000" b="0">
                <a:solidFill>
                  <a:srgbClr val="003E74"/>
                </a:solidFill>
              </a:defRPr>
            </a:lvl1pPr>
          </a:lstStyle>
          <a:p>
            <a:r>
              <a:rPr lang="en-GB" dirty="0"/>
              <a:t>Click to edit Master title style</a:t>
            </a:r>
            <a:endParaRPr lang="en-US" dirty="0"/>
          </a:p>
        </p:txBody>
      </p:sp>
      <p:sp>
        <p:nvSpPr>
          <p:cNvPr id="7" name="Text Placeholder 3"/>
          <p:cNvSpPr txBox="1">
            <a:spLocks/>
          </p:cNvSpPr>
          <p:nvPr userDrawn="1"/>
        </p:nvSpPr>
        <p:spPr>
          <a:xfrm>
            <a:off x="6340639" y="800593"/>
            <a:ext cx="2346162" cy="257244"/>
          </a:xfrm>
          <a:prstGeom prst="rect">
            <a:avLst/>
          </a:prstGeom>
        </p:spPr>
        <p:txBody>
          <a:bodyPr lIns="0" tIns="0" rIns="0" bIns="0"/>
          <a:lstStyle>
            <a:lvl1pPr marL="0" indent="0" algn="r" defTabSz="457200" rtl="0" eaLnBrk="1" latinLnBrk="0" hangingPunct="1">
              <a:spcBef>
                <a:spcPct val="20000"/>
              </a:spcBef>
              <a:buClr>
                <a:srgbClr val="003E74"/>
              </a:buClr>
              <a:buFont typeface="Arial"/>
              <a:buNone/>
              <a:defRPr sz="1200" b="0" kern="1200" baseline="0">
                <a:solidFill>
                  <a:srgbClr val="003E74"/>
                </a:solidFill>
                <a:latin typeface="Arial"/>
                <a:ea typeface="+mn-ea"/>
                <a:cs typeface="Arial"/>
              </a:defRPr>
            </a:lvl1pPr>
            <a:lvl2pPr marL="742950" indent="-285750" algn="l" defTabSz="457200" rtl="0" eaLnBrk="1" latinLnBrk="0" hangingPunct="1">
              <a:spcBef>
                <a:spcPct val="20000"/>
              </a:spcBef>
              <a:buClr>
                <a:srgbClr val="003E74"/>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ext Placeholder 9"/>
          <p:cNvSpPr>
            <a:spLocks noGrp="1"/>
          </p:cNvSpPr>
          <p:nvPr>
            <p:ph type="body" sz="quarter" idx="11" hasCustomPrompt="1"/>
          </p:nvPr>
        </p:nvSpPr>
        <p:spPr>
          <a:xfrm>
            <a:off x="457200" y="5273580"/>
            <a:ext cx="6400800" cy="339811"/>
          </a:xfrm>
        </p:spPr>
        <p:txBody>
          <a:bodyPr/>
          <a:lstStyle>
            <a:lvl1pPr marL="0" indent="0" algn="l">
              <a:buNone/>
              <a:defRPr sz="1200" baseline="0">
                <a:solidFill>
                  <a:srgbClr val="002548"/>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8"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71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245089"/>
            <a:ext cx="3601176" cy="797761"/>
          </a:xfr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545982"/>
            <a:ext cx="3601176" cy="2153335"/>
          </a:xfrm>
        </p:spPr>
        <p:txBody>
          <a:bodyPr/>
          <a:lstStyle>
            <a:lvl1pPr>
              <a:defRPr sz="5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5522041"/>
            <a:ext cx="3601176" cy="339811"/>
          </a:xfrm>
        </p:spPr>
        <p:txBody>
          <a:bodyPr/>
          <a:lstStyle>
            <a:lvl1pPr marL="0" indent="0" algn="l">
              <a:buNone/>
              <a:defRPr sz="1200" baseline="0">
                <a:solidFill>
                  <a:srgbClr val="002548"/>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546225"/>
            <a:ext cx="3930650" cy="4316413"/>
          </a:xfrm>
        </p:spPr>
        <p:txBody>
          <a:bodyPr/>
          <a:lstStyle>
            <a:lvl1pPr>
              <a:buClr>
                <a:srgbClr val="002548"/>
              </a:buClr>
              <a:defRPr/>
            </a:lvl1pPr>
          </a:lstStyle>
          <a:p>
            <a:endParaRPr lang="en-US" dirty="0"/>
          </a:p>
        </p:txBody>
      </p:sp>
      <p:sp>
        <p:nvSpPr>
          <p:cNvPr id="9"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3720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rgbClr val="002548"/>
              </a:buClr>
              <a:defRPr/>
            </a:lvl1pPr>
            <a:lvl2pPr>
              <a:buClr>
                <a:srgbClr val="002548"/>
              </a:buClr>
              <a:defRPr/>
            </a:lvl2pPr>
            <a:lvl3pPr>
              <a:buClr>
                <a:srgbClr val="002548"/>
              </a:buClr>
              <a:defRPr sz="1200"/>
            </a:lvl3pPr>
            <a:lvl4pPr>
              <a:buClr>
                <a:srgbClr val="002548"/>
              </a:buClr>
              <a:defRPr sz="1200"/>
            </a:lvl4pPr>
            <a:lvl5pPr>
              <a:buClr>
                <a:srgbClr val="002548"/>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5692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199" y="2346581"/>
            <a:ext cx="3950877"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9"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Content Placeholder 2"/>
          <p:cNvSpPr>
            <a:spLocks noGrp="1"/>
          </p:cNvSpPr>
          <p:nvPr>
            <p:ph idx="12"/>
          </p:nvPr>
        </p:nvSpPr>
        <p:spPr>
          <a:xfrm>
            <a:off x="4735923" y="2346581"/>
            <a:ext cx="3950878"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62275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p:spPr>
        <p:txBody>
          <a:bodyPr/>
          <a:lstStyle>
            <a:lvl1pPr>
              <a:buClr>
                <a:srgbClr val="002548"/>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487908"/>
            <a:ext cx="8229600" cy="507556"/>
          </a:xfrm>
        </p:spPr>
        <p:txBody>
          <a:bodyPr/>
          <a:lstStyle>
            <a:lvl1pPr>
              <a:defRPr sz="2800"/>
            </a:lvl1pPr>
          </a:lstStyle>
          <a:p>
            <a:r>
              <a:rPr lang="en-GB" dirty="0"/>
              <a:t>Click to edit Master title style</a:t>
            </a:r>
            <a:endParaRPr lang="en-US" dirty="0"/>
          </a:p>
        </p:txBody>
      </p:sp>
      <p:sp>
        <p:nvSpPr>
          <p:cNvPr id="5"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6" name="Content Placeholder 2"/>
          <p:cNvSpPr>
            <a:spLocks noGrp="1"/>
          </p:cNvSpPr>
          <p:nvPr>
            <p:ph idx="12" hasCustomPrompt="1"/>
          </p:nvPr>
        </p:nvSpPr>
        <p:spPr>
          <a:xfrm>
            <a:off x="4735923" y="2346581"/>
            <a:ext cx="3950878" cy="2797494"/>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3" y="5346526"/>
            <a:ext cx="3951287" cy="64416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9" name="Text Placeholder 3"/>
          <p:cNvSpPr>
            <a:spLocks noGrp="1"/>
          </p:cNvSpPr>
          <p:nvPr>
            <p:ph type="body" sz="quarter" idx="15"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1280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487908"/>
            <a:ext cx="8229600" cy="507556"/>
          </a:xfrm>
        </p:spPr>
        <p:txBody>
          <a:bodyPr/>
          <a:lstStyle>
            <a:lvl1pPr>
              <a:defRPr sz="2800"/>
            </a:lvl1pPr>
          </a:lstStyle>
          <a:p>
            <a:r>
              <a:rPr lang="en-GB" dirty="0"/>
              <a:t>Click to edit Master title style</a:t>
            </a:r>
            <a:endParaRPr lang="en-US" dirty="0"/>
          </a:p>
        </p:txBody>
      </p:sp>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Picture Placeholder 8"/>
          <p:cNvSpPr>
            <a:spLocks noGrp="1"/>
          </p:cNvSpPr>
          <p:nvPr>
            <p:ph type="pic" sz="quarter" idx="13"/>
          </p:nvPr>
        </p:nvSpPr>
        <p:spPr>
          <a:xfrm>
            <a:off x="4735513" y="2346581"/>
            <a:ext cx="3951287" cy="2788292"/>
          </a:xfrm>
        </p:spPr>
        <p:txBody>
          <a:bodyPr/>
          <a:lstStyle>
            <a:lvl1pPr>
              <a:buClr>
                <a:srgbClr val="002548"/>
              </a:buClr>
              <a:defRPr/>
            </a:lvl1pPr>
          </a:lstStyle>
          <a:p>
            <a:endParaRPr lang="en-US" dirty="0"/>
          </a:p>
        </p:txBody>
      </p:sp>
      <p:sp>
        <p:nvSpPr>
          <p:cNvPr id="13" name="Text Placeholder 12"/>
          <p:cNvSpPr>
            <a:spLocks noGrp="1"/>
          </p:cNvSpPr>
          <p:nvPr>
            <p:ph type="body" sz="quarter" idx="14" hasCustomPrompt="1"/>
          </p:nvPr>
        </p:nvSpPr>
        <p:spPr>
          <a:xfrm>
            <a:off x="4735513" y="5420143"/>
            <a:ext cx="3951287" cy="570541"/>
          </a:xfrm>
        </p:spPr>
        <p:txBody>
          <a:bodyPr/>
          <a:lstStyle>
            <a:lvl1pPr marL="0" indent="0">
              <a:buNone/>
              <a:defRPr sz="100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84725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Picture Placeholder 8"/>
          <p:cNvSpPr>
            <a:spLocks noGrp="1"/>
          </p:cNvSpPr>
          <p:nvPr>
            <p:ph type="pic" sz="quarter" idx="13"/>
          </p:nvPr>
        </p:nvSpPr>
        <p:spPr>
          <a:xfrm>
            <a:off x="457199" y="1487908"/>
            <a:ext cx="8229601" cy="3646965"/>
          </a:xfrm>
        </p:spPr>
        <p:txBody>
          <a:bodyPr/>
          <a:lstStyle>
            <a:lvl1pPr>
              <a:buClr>
                <a:srgbClr val="002548"/>
              </a:buClr>
              <a:defRPr/>
            </a:lvl1pPr>
          </a:lstStyle>
          <a:p>
            <a:endParaRPr lang="en-US" dirty="0"/>
          </a:p>
        </p:txBody>
      </p:sp>
      <p:sp>
        <p:nvSpPr>
          <p:cNvPr id="8" name="Text Placeholder 12"/>
          <p:cNvSpPr>
            <a:spLocks noGrp="1"/>
          </p:cNvSpPr>
          <p:nvPr>
            <p:ph type="body" sz="quarter" idx="14" hasCustomPrompt="1"/>
          </p:nvPr>
        </p:nvSpPr>
        <p:spPr>
          <a:xfrm>
            <a:off x="457199" y="5420143"/>
            <a:ext cx="3951287" cy="570541"/>
          </a:xfrm>
        </p:spPr>
        <p:txBody>
          <a:bodyPr/>
          <a:lstStyle>
            <a:lvl1pPr marL="0" indent="0">
              <a:buNone/>
              <a:defRPr sz="100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929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Picture Placeholder 8"/>
          <p:cNvSpPr>
            <a:spLocks noGrp="1"/>
          </p:cNvSpPr>
          <p:nvPr>
            <p:ph type="pic" sz="quarter" idx="13"/>
          </p:nvPr>
        </p:nvSpPr>
        <p:spPr>
          <a:xfrm>
            <a:off x="457199" y="1487908"/>
            <a:ext cx="3951287" cy="3646965"/>
          </a:xfrm>
        </p:spPr>
        <p:txBody>
          <a:bodyPr/>
          <a:lstStyle>
            <a:lvl1pPr>
              <a:buClr>
                <a:srgbClr val="002548"/>
              </a:buClr>
              <a:defRPr/>
            </a:lvl1pPr>
          </a:lstStyle>
          <a:p>
            <a:endParaRPr lang="en-US" dirty="0"/>
          </a:p>
        </p:txBody>
      </p:sp>
      <p:sp>
        <p:nvSpPr>
          <p:cNvPr id="6" name="Text Placeholder 12"/>
          <p:cNvSpPr>
            <a:spLocks noGrp="1"/>
          </p:cNvSpPr>
          <p:nvPr>
            <p:ph type="body" sz="quarter" idx="14" hasCustomPrompt="1"/>
          </p:nvPr>
        </p:nvSpPr>
        <p:spPr>
          <a:xfrm>
            <a:off x="457199" y="5420143"/>
            <a:ext cx="3951287" cy="570541"/>
          </a:xfrm>
        </p:spPr>
        <p:txBody>
          <a:bodyPr/>
          <a:lstStyle>
            <a:lvl1pPr marL="0" indent="0">
              <a:buNone/>
              <a:defRPr sz="100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3" y="1487908"/>
            <a:ext cx="3951287" cy="2395455"/>
          </a:xfrm>
        </p:spPr>
        <p:txBody>
          <a:bodyPr/>
          <a:lstStyle>
            <a:lvl1pPr>
              <a:buClr>
                <a:srgbClr val="002548"/>
              </a:buClr>
              <a:defRPr/>
            </a:lvl1pPr>
          </a:lstStyle>
          <a:p>
            <a:endParaRPr lang="en-US" dirty="0"/>
          </a:p>
        </p:txBody>
      </p:sp>
      <p:sp>
        <p:nvSpPr>
          <p:cNvPr id="9" name="Picture Placeholder 8"/>
          <p:cNvSpPr>
            <a:spLocks noGrp="1"/>
          </p:cNvSpPr>
          <p:nvPr>
            <p:ph type="pic" sz="quarter" idx="16"/>
          </p:nvPr>
        </p:nvSpPr>
        <p:spPr>
          <a:xfrm>
            <a:off x="4735513" y="4214645"/>
            <a:ext cx="3951287" cy="1776040"/>
          </a:xfrm>
        </p:spPr>
        <p:txBody>
          <a:bodyPr/>
          <a:lstStyle>
            <a:lvl1pPr>
              <a:buClr>
                <a:srgbClr val="002548"/>
              </a:buClr>
              <a:defRPr/>
            </a:lvl1pPr>
          </a:lstStyle>
          <a:p>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503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EBEEEE"/>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67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EEE"/>
        </a:solidFill>
        <a:effectLst/>
      </p:bgPr>
    </p:bg>
    <p:spTree>
      <p:nvGrpSpPr>
        <p:cNvPr id="1" name=""/>
        <p:cNvGrpSpPr/>
        <p:nvPr/>
      </p:nvGrpSpPr>
      <p:grpSpPr>
        <a:xfrm>
          <a:off x="0" y="0"/>
          <a:ext cx="0" cy="0"/>
          <a:chOff x="0" y="0"/>
          <a:chExt cx="0" cy="0"/>
        </a:xfrm>
      </p:grpSpPr>
      <p:pic>
        <p:nvPicPr>
          <p:cNvPr id="7" name="Picture 6" descr="College_Powerpoint_Background.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2346581"/>
            <a:ext cx="8229600" cy="364410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1487908"/>
            <a:ext cx="8229600" cy="507556"/>
          </a:xfrm>
          <a:prstGeom prst="rect">
            <a:avLst/>
          </a:prstGeom>
        </p:spPr>
        <p:txBody>
          <a:bodyPr vert="horz" lIns="0" tIns="45720" rIns="0" bIns="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60" r:id="rId5"/>
    <p:sldLayoutId id="2147483657" r:id="rId6"/>
    <p:sldLayoutId id="2147483658" r:id="rId7"/>
    <p:sldLayoutId id="2147483659" r:id="rId8"/>
    <p:sldLayoutId id="2147483655" r:id="rId9"/>
  </p:sldLayoutIdLst>
  <p:hf hdr="0"/>
  <p:txStyles>
    <p:titleStyle>
      <a:lvl1pPr algn="l" defTabSz="457200" rtl="0" eaLnBrk="1" latinLnBrk="0" hangingPunct="1">
        <a:spcBef>
          <a:spcPct val="0"/>
        </a:spcBef>
        <a:buNone/>
        <a:defRPr sz="2800" b="1" kern="1200">
          <a:solidFill>
            <a:srgbClr val="003E74"/>
          </a:solidFill>
          <a:latin typeface="Arial"/>
          <a:ea typeface="+mj-ea"/>
          <a:cs typeface="Arial"/>
        </a:defRPr>
      </a:lvl1pPr>
    </p:titleStyle>
    <p:body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huja21@ic.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aternal_MAIN_Report_2022_v10.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198" y="3176377"/>
            <a:ext cx="8229601" cy="1013035"/>
          </a:xfrm>
        </p:spPr>
        <p:txBody>
          <a:bodyPr/>
          <a:lstStyle/>
          <a:p>
            <a:r>
              <a:rPr lang="en-US" sz="2400" dirty="0"/>
              <a:t>Perceptions and perceived training needs of a primary care education faculty</a:t>
            </a:r>
          </a:p>
        </p:txBody>
      </p:sp>
      <p:sp>
        <p:nvSpPr>
          <p:cNvPr id="4" name="Text Placeholder 3"/>
          <p:cNvSpPr>
            <a:spLocks noGrp="1"/>
          </p:cNvSpPr>
          <p:nvPr>
            <p:ph type="body" sz="quarter" idx="11"/>
          </p:nvPr>
        </p:nvSpPr>
        <p:spPr>
          <a:xfrm>
            <a:off x="2481209" y="4547345"/>
            <a:ext cx="6205591" cy="872649"/>
          </a:xfrm>
        </p:spPr>
        <p:txBody>
          <a:bodyPr/>
          <a:lstStyle/>
          <a:p>
            <a:pPr algn="r"/>
            <a:r>
              <a:rPr lang="en-GB" sz="1600" dirty="0"/>
              <a:t>Dr Neha Ahuja (she/her)</a:t>
            </a:r>
          </a:p>
          <a:p>
            <a:pPr algn="r"/>
            <a:r>
              <a:rPr lang="en-GB" sz="1600" dirty="0">
                <a:hlinkClick r:id="rId3"/>
              </a:rPr>
              <a:t>nahuja21@ic.ac.uk</a:t>
            </a:r>
            <a:endParaRPr lang="en-GB" sz="1600" dirty="0"/>
          </a:p>
          <a:p>
            <a:pPr algn="r"/>
            <a:r>
              <a:rPr lang="en-GB" sz="1600" dirty="0"/>
              <a:t>@Nahuja20</a:t>
            </a:r>
          </a:p>
          <a:p>
            <a:pPr algn="r"/>
            <a:endParaRPr lang="en-GB" sz="1600" dirty="0"/>
          </a:p>
          <a:p>
            <a:pPr algn="r"/>
            <a:r>
              <a:rPr lang="en-GB" sz="1600" dirty="0"/>
              <a:t>Project Supervisor: Dr Richard Bale</a:t>
            </a:r>
          </a:p>
          <a:p>
            <a:endParaRPr lang="en-US" sz="1400" dirty="0"/>
          </a:p>
        </p:txBody>
      </p:sp>
      <p:sp>
        <p:nvSpPr>
          <p:cNvPr id="5" name="Text Placeholder 4"/>
          <p:cNvSpPr>
            <a:spLocks noGrp="1"/>
          </p:cNvSpPr>
          <p:nvPr>
            <p:ph type="body" sz="quarter" idx="13"/>
          </p:nvPr>
        </p:nvSpPr>
        <p:spPr>
          <a:xfrm>
            <a:off x="7095255" y="452343"/>
            <a:ext cx="1591545" cy="257175"/>
          </a:xfrm>
        </p:spPr>
        <p:txBody>
          <a:bodyPr/>
          <a:lstStyle/>
          <a:p>
            <a:r>
              <a:rPr lang="en-US" dirty="0"/>
              <a:t>29/11/2022</a:t>
            </a:r>
          </a:p>
        </p:txBody>
      </p:sp>
      <p:sp>
        <p:nvSpPr>
          <p:cNvPr id="6" name="Title 1">
            <a:extLst>
              <a:ext uri="{FF2B5EF4-FFF2-40B4-BE49-F238E27FC236}">
                <a16:creationId xmlns:a16="http://schemas.microsoft.com/office/drawing/2014/main" id="{51E57444-CE8B-FA4A-4CBA-C489A4D2B044}"/>
              </a:ext>
            </a:extLst>
          </p:cNvPr>
          <p:cNvSpPr>
            <a:spLocks noGrp="1"/>
          </p:cNvSpPr>
          <p:nvPr>
            <p:ph type="title"/>
          </p:nvPr>
        </p:nvSpPr>
        <p:spPr>
          <a:xfrm>
            <a:off x="457199" y="1739155"/>
            <a:ext cx="8229600" cy="1143000"/>
          </a:xfrm>
        </p:spPr>
        <p:txBody>
          <a:bodyPr>
            <a:normAutofit/>
          </a:bodyPr>
          <a:lstStyle/>
          <a:p>
            <a:r>
              <a:rPr lang="en-US" sz="3200" b="0" i="0" u="none" strike="noStrike" baseline="0" dirty="0">
                <a:solidFill>
                  <a:srgbClr val="000000"/>
                </a:solidFill>
                <a:latin typeface="Arial" panose="020B0604020202020204" pitchFamily="34" charset="0"/>
              </a:rPr>
              <a:t>Cultural Competence</a:t>
            </a:r>
            <a:endParaRPr lang="en-US" sz="2400" b="0" i="0" u="none" strike="noStrike" baseline="0" dirty="0">
              <a:solidFill>
                <a:srgbClr val="000000"/>
              </a:solidFill>
              <a:latin typeface="Arial" panose="020B0604020202020204" pitchFamily="34" charset="0"/>
            </a:endParaRPr>
          </a:p>
        </p:txBody>
      </p:sp>
      <p:pic>
        <p:nvPicPr>
          <p:cNvPr id="1028" name="Picture 4" descr="Twitter Logo, Twitter Symbol, Meaning, History and Evolution">
            <a:extLst>
              <a:ext uri="{FF2B5EF4-FFF2-40B4-BE49-F238E27FC236}">
                <a16:creationId xmlns:a16="http://schemas.microsoft.com/office/drawing/2014/main" id="{A5A034E9-1EC2-D573-EEB3-A74077F54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5147582"/>
            <a:ext cx="263810" cy="234312"/>
          </a:xfrm>
          <a:prstGeom prst="rect">
            <a:avLst/>
          </a:prstGeom>
          <a:solidFill>
            <a:schemeClr val="bg1">
              <a:lumMod val="95000"/>
            </a:schemeClr>
          </a:solidFill>
        </p:spPr>
      </p:pic>
    </p:spTree>
    <p:extLst>
      <p:ext uri="{BB962C8B-B14F-4D97-AF65-F5344CB8AC3E}">
        <p14:creationId xmlns:p14="http://schemas.microsoft.com/office/powerpoint/2010/main" val="95432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952500" y="2868740"/>
            <a:ext cx="7404100" cy="1679319"/>
          </a:xfrm>
        </p:spPr>
        <p:txBody>
          <a:bodyPr/>
          <a:lstStyle/>
          <a:p>
            <a:pPr marL="0" indent="0">
              <a:buNone/>
            </a:pPr>
            <a:endParaRPr lang="en-US" sz="2000" i="1" dirty="0">
              <a:solidFill>
                <a:srgbClr val="4471C4"/>
              </a:solidFill>
              <a:latin typeface="Arial" panose="020B0604020202020204" pitchFamily="34" charset="0"/>
            </a:endParaRPr>
          </a:p>
          <a:p>
            <a:pPr marL="0" indent="0">
              <a:buNone/>
            </a:pPr>
            <a:r>
              <a:rPr lang="en-US" sz="2000" i="1" dirty="0">
                <a:solidFill>
                  <a:srgbClr val="4471C4"/>
                </a:solidFill>
                <a:latin typeface="Arial" panose="020B0604020202020204" pitchFamily="34" charset="0"/>
              </a:rPr>
              <a:t>A student comes to discuss a difficult conversation. Their patient was angry at having no medication prescribed to after her recent uncomplicated miscarriage to ‘clean out her uterus’. She had a different experience abroad and berated the NHS for providing poor care</a:t>
            </a:r>
            <a:endParaRPr lang="en-US" dirty="0"/>
          </a:p>
        </p:txBody>
      </p:sp>
      <p:sp>
        <p:nvSpPr>
          <p:cNvPr id="3" name="Title 2"/>
          <p:cNvSpPr>
            <a:spLocks noGrp="1"/>
          </p:cNvSpPr>
          <p:nvPr>
            <p:ph type="title"/>
          </p:nvPr>
        </p:nvSpPr>
        <p:spPr>
          <a:xfrm>
            <a:off x="457199" y="1165418"/>
            <a:ext cx="8229600" cy="507556"/>
          </a:xfrm>
        </p:spPr>
        <p:txBody>
          <a:bodyPr/>
          <a:lstStyle/>
          <a:p>
            <a:r>
              <a:rPr lang="en-GB" dirty="0"/>
              <a:t>Methodology</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457199" y="2029081"/>
            <a:ext cx="8229600"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10</a:t>
            </a:r>
            <a:r>
              <a:rPr lang="en-US" b="1" dirty="0"/>
              <a:t> </a:t>
            </a:r>
            <a:r>
              <a:rPr lang="en-GB" sz="1800" dirty="0"/>
              <a:t>semi-structured interviews conducted Jan-Feb 2022</a:t>
            </a:r>
          </a:p>
          <a:p>
            <a:pPr marL="0" indent="0">
              <a:buNone/>
            </a:pPr>
            <a:endParaRPr lang="en-GB" dirty="0"/>
          </a:p>
          <a:p>
            <a:pPr marL="0" indent="0">
              <a:buNone/>
            </a:pPr>
            <a:r>
              <a:rPr lang="en-GB" sz="1800" dirty="0"/>
              <a:t>	Interview prompt material:</a:t>
            </a:r>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07517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1270234"/>
            <a:ext cx="8229600" cy="507556"/>
          </a:xfrm>
        </p:spPr>
        <p:txBody>
          <a:bodyPr/>
          <a:lstStyle/>
          <a:p>
            <a:r>
              <a:rPr lang="en-US" dirty="0"/>
              <a:t>Areas of interest from my MEd</a:t>
            </a:r>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457199" y="2146301"/>
            <a:ext cx="8229600" cy="2413668"/>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457200">
              <a:buFont typeface="+mj-lt"/>
              <a:buAutoNum type="arabicPeriod"/>
            </a:pPr>
            <a:r>
              <a:rPr lang="en-GB" sz="2400" b="1" i="0" u="none" strike="noStrike" baseline="0" dirty="0">
                <a:solidFill>
                  <a:srgbClr val="000000"/>
                </a:solidFill>
                <a:latin typeface="Arial" panose="020B0604020202020204" pitchFamily="34" charset="0"/>
              </a:rPr>
              <a:t>Importance of engaging in social discourse </a:t>
            </a:r>
            <a:r>
              <a:rPr lang="en-GB" sz="2400" b="0" i="0" u="none" strike="noStrike" baseline="0" dirty="0">
                <a:solidFill>
                  <a:srgbClr val="000000"/>
                </a:solidFill>
                <a:latin typeface="Arial" panose="020B0604020202020204" pitchFamily="34" charset="0"/>
              </a:rPr>
              <a:t>around culture and its impact </a:t>
            </a:r>
          </a:p>
          <a:p>
            <a:pPr marL="857250" lvl="1" indent="-457200">
              <a:buFont typeface="+mj-lt"/>
              <a:buAutoNum type="arabicPeriod"/>
            </a:pPr>
            <a:endParaRPr lang="en-GB" sz="2400" dirty="0">
              <a:solidFill>
                <a:srgbClr val="000000"/>
              </a:solidFill>
              <a:latin typeface="Arial" panose="020B0604020202020204" pitchFamily="34" charset="0"/>
            </a:endParaRPr>
          </a:p>
          <a:p>
            <a:pPr marL="857250" lvl="1" indent="-457200">
              <a:buFont typeface="+mj-lt"/>
              <a:buAutoNum type="arabicPeriod"/>
            </a:pPr>
            <a:r>
              <a:rPr lang="en-GB" sz="2400" dirty="0">
                <a:solidFill>
                  <a:srgbClr val="000000"/>
                </a:solidFill>
                <a:latin typeface="Arial" panose="020B0604020202020204" pitchFamily="34" charset="0"/>
              </a:rPr>
              <a:t>Development of cultural competence should be seen as a </a:t>
            </a:r>
            <a:r>
              <a:rPr lang="en-GB" sz="2400" b="1" dirty="0">
                <a:solidFill>
                  <a:srgbClr val="000000"/>
                </a:solidFill>
                <a:latin typeface="Arial" panose="020B0604020202020204" pitchFamily="34" charset="0"/>
              </a:rPr>
              <a:t>continual </a:t>
            </a:r>
            <a:r>
              <a:rPr lang="en-GB" sz="2400" b="1" i="1" dirty="0">
                <a:solidFill>
                  <a:srgbClr val="000000"/>
                </a:solidFill>
                <a:latin typeface="Arial" panose="020B0604020202020204" pitchFamily="34" charset="0"/>
              </a:rPr>
              <a:t>p</a:t>
            </a:r>
            <a:r>
              <a:rPr lang="en-GB" sz="2400" b="1" i="1" u="none" strike="noStrike" baseline="0" dirty="0">
                <a:solidFill>
                  <a:srgbClr val="000000"/>
                </a:solidFill>
                <a:latin typeface="Arial" panose="020B0604020202020204" pitchFamily="34" charset="0"/>
              </a:rPr>
              <a:t>rocess</a:t>
            </a:r>
            <a:r>
              <a:rPr lang="en-GB" sz="2400" b="1" i="0" u="none" strike="noStrike" baseline="0" dirty="0">
                <a:solidFill>
                  <a:srgbClr val="000000"/>
                </a:solidFill>
                <a:latin typeface="Arial" panose="020B0604020202020204" pitchFamily="34" charset="0"/>
              </a:rPr>
              <a:t> of transformation rather than an end product</a:t>
            </a:r>
          </a:p>
          <a:p>
            <a:pPr marL="857250" lvl="1" indent="-457200">
              <a:buFont typeface="+mj-lt"/>
              <a:buAutoNum type="arabicPeriod"/>
            </a:pPr>
            <a:endParaRPr lang="en-GB" sz="2400" b="1" dirty="0">
              <a:solidFill>
                <a:srgbClr val="000000"/>
              </a:solidFill>
              <a:latin typeface="Arial" panose="020B0604020202020204" pitchFamily="34" charset="0"/>
            </a:endParaRPr>
          </a:p>
          <a:p>
            <a:pPr marL="400050" lvl="1" indent="0">
              <a:buNone/>
            </a:pPr>
            <a:endParaRPr lang="en-GB" sz="2400" b="0" i="0" u="none" strike="noStrike" baseline="0" dirty="0">
              <a:solidFill>
                <a:srgbClr val="000000"/>
              </a:solidFill>
              <a:latin typeface="Arial" panose="020B0604020202020204" pitchFamily="34" charset="0"/>
            </a:endParaRPr>
          </a:p>
          <a:p>
            <a:pPr marL="857250" lvl="1" indent="-457200">
              <a:buFont typeface="+mj-lt"/>
              <a:buAutoNum type="arabicPeriod"/>
            </a:pPr>
            <a:endParaRPr lang="en-US" sz="2400" b="0" i="0" u="none" strike="noStrike" baseline="0" dirty="0">
              <a:solidFill>
                <a:srgbClr val="000000"/>
              </a:solidFill>
              <a:latin typeface="Arial" panose="020B0604020202020204" pitchFamily="34" charset="0"/>
            </a:endParaRPr>
          </a:p>
          <a:p>
            <a:pPr marL="857250" lvl="1" indent="-457200">
              <a:buFont typeface="+mj-lt"/>
              <a:buAutoNum type="arabicPeriod"/>
            </a:pPr>
            <a:endParaRPr lang="en-US" sz="2400" dirty="0">
              <a:solidFill>
                <a:srgbClr val="000000"/>
              </a:solidFill>
              <a:latin typeface="Arial" panose="020B0604020202020204" pitchFamily="34" charset="0"/>
            </a:endParaRPr>
          </a:p>
          <a:p>
            <a:pPr marL="857250" lvl="1" indent="-457200">
              <a:buFont typeface="+mj-lt"/>
              <a:buAutoNum type="arabicPeriod"/>
            </a:pPr>
            <a:endParaRPr lang="en-US" sz="2400" b="0" i="0" u="none" strike="noStrike" baseline="0" dirty="0">
              <a:solidFill>
                <a:srgbClr val="000000"/>
              </a:solidFill>
              <a:latin typeface="Arial" panose="020B0604020202020204" pitchFamily="34" charset="0"/>
            </a:endParaRPr>
          </a:p>
          <a:p>
            <a:pPr marL="0" indent="0">
              <a:buNone/>
            </a:pPr>
            <a:endParaRPr lang="en-GB" sz="2400" dirty="0"/>
          </a:p>
          <a:p>
            <a:pPr marL="0" indent="0">
              <a:buNone/>
            </a:pPr>
            <a:endParaRPr lang="en-US" b="1" dirty="0"/>
          </a:p>
        </p:txBody>
      </p:sp>
    </p:spTree>
    <p:extLst>
      <p:ext uri="{BB962C8B-B14F-4D97-AF65-F5344CB8AC3E}">
        <p14:creationId xmlns:p14="http://schemas.microsoft.com/office/powerpoint/2010/main" val="162674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1243916"/>
            <a:ext cx="8229600" cy="507556"/>
          </a:xfrm>
        </p:spPr>
        <p:txBody>
          <a:bodyPr/>
          <a:lstStyle/>
          <a:p>
            <a:r>
              <a:rPr lang="en-GB" dirty="0"/>
              <a:t>Perceptions of Cultural Competence</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457201" y="2054481"/>
            <a:ext cx="8229598"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000" dirty="0"/>
              <a:t>Terminology</a:t>
            </a:r>
          </a:p>
          <a:p>
            <a:pPr lvl="1"/>
            <a:r>
              <a:rPr lang="en-GB" sz="2000" dirty="0"/>
              <a:t>Breadth of the terms</a:t>
            </a:r>
          </a:p>
          <a:p>
            <a:pPr marL="0" indent="0">
              <a:buNone/>
            </a:pPr>
            <a:endParaRPr lang="en-GB" sz="2400" dirty="0"/>
          </a:p>
          <a:p>
            <a:pPr marL="0" indent="0">
              <a:buNone/>
            </a:pPr>
            <a:endParaRPr lang="en-US" b="1" dirty="0"/>
          </a:p>
        </p:txBody>
      </p:sp>
      <p:sp>
        <p:nvSpPr>
          <p:cNvPr id="2" name="TextBox 1">
            <a:extLst>
              <a:ext uri="{FF2B5EF4-FFF2-40B4-BE49-F238E27FC236}">
                <a16:creationId xmlns:a16="http://schemas.microsoft.com/office/drawing/2014/main" id="{3D3FA68C-AC0E-B137-3804-A5E103C891B7}"/>
              </a:ext>
            </a:extLst>
          </p:cNvPr>
          <p:cNvSpPr txBox="1"/>
          <p:nvPr/>
        </p:nvSpPr>
        <p:spPr>
          <a:xfrm>
            <a:off x="4680253" y="2028162"/>
            <a:ext cx="1237948" cy="707886"/>
          </a:xfrm>
          <a:prstGeom prst="rect">
            <a:avLst/>
          </a:prstGeom>
          <a:noFill/>
        </p:spPr>
        <p:txBody>
          <a:bodyPr wrap="square" rtlCol="0">
            <a:spAutoFit/>
          </a:bodyPr>
          <a:lstStyle/>
          <a:p>
            <a:r>
              <a:rPr lang="en-GB" sz="2000" dirty="0">
                <a:solidFill>
                  <a:schemeClr val="accent2"/>
                </a:solidFill>
              </a:rPr>
              <a:t>‘Culture’		</a:t>
            </a:r>
          </a:p>
        </p:txBody>
      </p:sp>
      <p:sp>
        <p:nvSpPr>
          <p:cNvPr id="5" name="Speech Bubble: Rectangle with Corners Rounded 4">
            <a:extLst>
              <a:ext uri="{FF2B5EF4-FFF2-40B4-BE49-F238E27FC236}">
                <a16:creationId xmlns:a16="http://schemas.microsoft.com/office/drawing/2014/main" id="{FDAEDCD8-32ED-2C7A-7C3D-30ED893CBF31}"/>
              </a:ext>
            </a:extLst>
          </p:cNvPr>
          <p:cNvSpPr/>
          <p:nvPr/>
        </p:nvSpPr>
        <p:spPr>
          <a:xfrm>
            <a:off x="4940489" y="2762367"/>
            <a:ext cx="3888551" cy="2181085"/>
          </a:xfrm>
          <a:prstGeom prst="wedgeRoundRectCallout">
            <a:avLst>
              <a:gd name="adj1" fmla="val -49775"/>
              <a:gd name="adj2" fmla="val 7335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0" i="1" u="none" strike="noStrike" baseline="0" dirty="0">
                <a:solidFill>
                  <a:srgbClr val="4471C4"/>
                </a:solidFill>
                <a:latin typeface="Arial" panose="020B0604020202020204" pitchFamily="34" charset="0"/>
              </a:rPr>
              <a:t>What does culture mean for some people? Culture means, oh, that person [is] black or […] brown. But culture […] can encompass a huge range of different concepts. </a:t>
            </a:r>
            <a:endParaRPr lang="en-GB" sz="2000" dirty="0"/>
          </a:p>
        </p:txBody>
      </p:sp>
      <p:sp>
        <p:nvSpPr>
          <p:cNvPr id="9" name="Speech Bubble: Rectangle with Corners Rounded 8">
            <a:extLst>
              <a:ext uri="{FF2B5EF4-FFF2-40B4-BE49-F238E27FC236}">
                <a16:creationId xmlns:a16="http://schemas.microsoft.com/office/drawing/2014/main" id="{15D55E36-F9F6-4722-AE3D-9626DEA19E32}"/>
              </a:ext>
            </a:extLst>
          </p:cNvPr>
          <p:cNvSpPr/>
          <p:nvPr/>
        </p:nvSpPr>
        <p:spPr>
          <a:xfrm>
            <a:off x="457201" y="3552750"/>
            <a:ext cx="3497093" cy="1390702"/>
          </a:xfrm>
          <a:prstGeom prst="wedgeRoundRectCallout">
            <a:avLst>
              <a:gd name="adj1" fmla="val 39883"/>
              <a:gd name="adj2" fmla="val 7540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b="0" i="1" u="none" strike="noStrike" baseline="0" dirty="0">
                <a:solidFill>
                  <a:srgbClr val="4471C4"/>
                </a:solidFill>
                <a:latin typeface="Arial" panose="020B0604020202020204" pitchFamily="34" charset="0"/>
              </a:rPr>
              <a:t>you've got the culture of primary care, and you've got the culture of secondary care</a:t>
            </a:r>
            <a:endParaRPr lang="en-GB" sz="2000" dirty="0"/>
          </a:p>
        </p:txBody>
      </p:sp>
    </p:spTree>
    <p:extLst>
      <p:ext uri="{BB962C8B-B14F-4D97-AF65-F5344CB8AC3E}">
        <p14:creationId xmlns:p14="http://schemas.microsoft.com/office/powerpoint/2010/main" val="36631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7D82A32-AF28-CB87-EBC9-37CACE72DCAE}"/>
              </a:ext>
            </a:extLst>
          </p:cNvPr>
          <p:cNvSpPr/>
          <p:nvPr/>
        </p:nvSpPr>
        <p:spPr>
          <a:xfrm>
            <a:off x="7095256" y="1903934"/>
            <a:ext cx="1762152" cy="164791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6" name="Oval 5">
            <a:extLst>
              <a:ext uri="{FF2B5EF4-FFF2-40B4-BE49-F238E27FC236}">
                <a16:creationId xmlns:a16="http://schemas.microsoft.com/office/drawing/2014/main" id="{55D530B3-9AE3-56AE-5FC0-1A67207D9512}"/>
              </a:ext>
            </a:extLst>
          </p:cNvPr>
          <p:cNvSpPr/>
          <p:nvPr/>
        </p:nvSpPr>
        <p:spPr>
          <a:xfrm>
            <a:off x="550033" y="1275469"/>
            <a:ext cx="3939664" cy="39029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a:extLst>
              <a:ext uri="{FF2B5EF4-FFF2-40B4-BE49-F238E27FC236}">
                <a16:creationId xmlns:a16="http://schemas.microsoft.com/office/drawing/2014/main" id="{82488FFD-11C7-2E64-6F37-961637643594}"/>
              </a:ext>
            </a:extLst>
          </p:cNvPr>
          <p:cNvSpPr txBox="1">
            <a:spLocks/>
          </p:cNvSpPr>
          <p:nvPr/>
        </p:nvSpPr>
        <p:spPr>
          <a:xfrm>
            <a:off x="1446374" y="5283001"/>
            <a:ext cx="2146981" cy="654446"/>
          </a:xfrm>
          <a:prstGeom prst="rect">
            <a:avLst/>
          </a:prstGeom>
        </p:spPr>
        <p:txBody>
          <a:bodyPr>
            <a:normAutofit fontScale="77500" lnSpcReduction="20000"/>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t>Large Cultures</a:t>
            </a:r>
          </a:p>
        </p:txBody>
      </p:sp>
      <p:pic>
        <p:nvPicPr>
          <p:cNvPr id="9" name="Picture 2" descr="India map black contour curves of Royalty Free Vector Image">
            <a:extLst>
              <a:ext uri="{FF2B5EF4-FFF2-40B4-BE49-F238E27FC236}">
                <a16:creationId xmlns:a16="http://schemas.microsoft.com/office/drawing/2014/main" id="{00328682-FB79-E0DF-B33D-8308752E36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667"/>
          <a:stretch/>
        </p:blipFill>
        <p:spPr bwMode="auto">
          <a:xfrm>
            <a:off x="850526" y="2181564"/>
            <a:ext cx="2026374" cy="19331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oodle freehand outline sketch of Great Britain map. 2929456 Vector Art ...">
            <a:extLst>
              <a:ext uri="{FF2B5EF4-FFF2-40B4-BE49-F238E27FC236}">
                <a16:creationId xmlns:a16="http://schemas.microsoft.com/office/drawing/2014/main" id="{B5962247-678A-C8EC-C740-5AA38F347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828" y="2180299"/>
            <a:ext cx="1367713" cy="213458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5BF863D6-B883-10BD-458A-8038E75467EE}"/>
              </a:ext>
            </a:extLst>
          </p:cNvPr>
          <p:cNvSpPr/>
          <p:nvPr/>
        </p:nvSpPr>
        <p:spPr>
          <a:xfrm>
            <a:off x="5849899" y="1312175"/>
            <a:ext cx="1762152" cy="1647918"/>
          </a:xfrm>
          <a:prstGeom prst="ellipse">
            <a:avLst/>
          </a:prstGeom>
          <a:solidFill>
            <a:srgbClr val="FBFC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3" name="Oval 12">
            <a:extLst>
              <a:ext uri="{FF2B5EF4-FFF2-40B4-BE49-F238E27FC236}">
                <a16:creationId xmlns:a16="http://schemas.microsoft.com/office/drawing/2014/main" id="{0F06652D-5EBB-D03B-F50E-F2639816DC3D}"/>
              </a:ext>
            </a:extLst>
          </p:cNvPr>
          <p:cNvSpPr/>
          <p:nvPr/>
        </p:nvSpPr>
        <p:spPr>
          <a:xfrm>
            <a:off x="6924649" y="3157616"/>
            <a:ext cx="1762152" cy="1647918"/>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Oval 13">
            <a:extLst>
              <a:ext uri="{FF2B5EF4-FFF2-40B4-BE49-F238E27FC236}">
                <a16:creationId xmlns:a16="http://schemas.microsoft.com/office/drawing/2014/main" id="{E1573D86-6B88-BDE8-9E5D-46B1171573AF}"/>
              </a:ext>
            </a:extLst>
          </p:cNvPr>
          <p:cNvSpPr/>
          <p:nvPr/>
        </p:nvSpPr>
        <p:spPr>
          <a:xfrm>
            <a:off x="4860359" y="2206555"/>
            <a:ext cx="1762152" cy="1647918"/>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A8B0430C-1188-6EEA-04E5-FECF0182E744}"/>
              </a:ext>
            </a:extLst>
          </p:cNvPr>
          <p:cNvSpPr txBox="1"/>
          <p:nvPr/>
        </p:nvSpPr>
        <p:spPr>
          <a:xfrm>
            <a:off x="4854772" y="2830459"/>
            <a:ext cx="1760564" cy="400110"/>
          </a:xfrm>
          <a:prstGeom prst="rect">
            <a:avLst/>
          </a:prstGeom>
          <a:noFill/>
        </p:spPr>
        <p:txBody>
          <a:bodyPr wrap="square" rtlCol="0">
            <a:spAutoFit/>
          </a:bodyPr>
          <a:lstStyle/>
          <a:p>
            <a:r>
              <a:rPr lang="en-GB" sz="2000" dirty="0"/>
              <a:t>Place of work</a:t>
            </a:r>
          </a:p>
        </p:txBody>
      </p:sp>
      <p:sp>
        <p:nvSpPr>
          <p:cNvPr id="16" name="TextBox 15">
            <a:extLst>
              <a:ext uri="{FF2B5EF4-FFF2-40B4-BE49-F238E27FC236}">
                <a16:creationId xmlns:a16="http://schemas.microsoft.com/office/drawing/2014/main" id="{F2DB1370-9FC6-E1A1-94E0-FE6771869EE0}"/>
              </a:ext>
            </a:extLst>
          </p:cNvPr>
          <p:cNvSpPr txBox="1"/>
          <p:nvPr/>
        </p:nvSpPr>
        <p:spPr>
          <a:xfrm>
            <a:off x="7146679" y="3762716"/>
            <a:ext cx="1540122" cy="400110"/>
          </a:xfrm>
          <a:prstGeom prst="rect">
            <a:avLst/>
          </a:prstGeom>
          <a:noFill/>
        </p:spPr>
        <p:txBody>
          <a:bodyPr wrap="square" rtlCol="0">
            <a:spAutoFit/>
          </a:bodyPr>
          <a:lstStyle/>
          <a:p>
            <a:r>
              <a:rPr lang="en-GB" sz="2000" dirty="0"/>
              <a:t>Colleagues </a:t>
            </a:r>
          </a:p>
        </p:txBody>
      </p:sp>
      <p:sp>
        <p:nvSpPr>
          <p:cNvPr id="17" name="TextBox 16">
            <a:extLst>
              <a:ext uri="{FF2B5EF4-FFF2-40B4-BE49-F238E27FC236}">
                <a16:creationId xmlns:a16="http://schemas.microsoft.com/office/drawing/2014/main" id="{87E795C1-85F1-6571-1056-838A24918777}"/>
              </a:ext>
            </a:extLst>
          </p:cNvPr>
          <p:cNvSpPr txBox="1"/>
          <p:nvPr/>
        </p:nvSpPr>
        <p:spPr>
          <a:xfrm>
            <a:off x="6167734" y="1911088"/>
            <a:ext cx="1211590" cy="400110"/>
          </a:xfrm>
          <a:prstGeom prst="rect">
            <a:avLst/>
          </a:prstGeom>
          <a:noFill/>
        </p:spPr>
        <p:txBody>
          <a:bodyPr wrap="square" rtlCol="0">
            <a:spAutoFit/>
          </a:bodyPr>
          <a:lstStyle/>
          <a:p>
            <a:r>
              <a:rPr lang="en-GB" sz="2000" dirty="0"/>
              <a:t>Hobbies</a:t>
            </a:r>
          </a:p>
        </p:txBody>
      </p:sp>
      <p:sp>
        <p:nvSpPr>
          <p:cNvPr id="18" name="Oval 17">
            <a:extLst>
              <a:ext uri="{FF2B5EF4-FFF2-40B4-BE49-F238E27FC236}">
                <a16:creationId xmlns:a16="http://schemas.microsoft.com/office/drawing/2014/main" id="{FBA0B9E5-D5BC-9A3D-ADE5-EEF5884D6656}"/>
              </a:ext>
            </a:extLst>
          </p:cNvPr>
          <p:cNvSpPr/>
          <p:nvPr/>
        </p:nvSpPr>
        <p:spPr>
          <a:xfrm>
            <a:off x="5446318" y="3389816"/>
            <a:ext cx="1762152" cy="1647918"/>
          </a:xfrm>
          <a:prstGeom prst="ellipse">
            <a:avLst/>
          </a:prstGeom>
          <a:solidFill>
            <a:srgbClr val="FFE1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Any group we identify with</a:t>
            </a:r>
          </a:p>
        </p:txBody>
      </p:sp>
      <p:sp>
        <p:nvSpPr>
          <p:cNvPr id="19" name="TextBox 18">
            <a:extLst>
              <a:ext uri="{FF2B5EF4-FFF2-40B4-BE49-F238E27FC236}">
                <a16:creationId xmlns:a16="http://schemas.microsoft.com/office/drawing/2014/main" id="{768806C1-546B-C900-9C21-F95F6F4EBC96}"/>
              </a:ext>
            </a:extLst>
          </p:cNvPr>
          <p:cNvSpPr txBox="1"/>
          <p:nvPr/>
        </p:nvSpPr>
        <p:spPr>
          <a:xfrm>
            <a:off x="7510028" y="2509034"/>
            <a:ext cx="1129368" cy="400110"/>
          </a:xfrm>
          <a:prstGeom prst="rect">
            <a:avLst/>
          </a:prstGeom>
          <a:noFill/>
        </p:spPr>
        <p:txBody>
          <a:bodyPr wrap="square" rtlCol="0">
            <a:spAutoFit/>
          </a:bodyPr>
          <a:lstStyle/>
          <a:p>
            <a:r>
              <a:rPr lang="en-GB" sz="2000" dirty="0"/>
              <a:t>Friends</a:t>
            </a:r>
          </a:p>
        </p:txBody>
      </p:sp>
      <p:sp>
        <p:nvSpPr>
          <p:cNvPr id="20" name="Content Placeholder 2">
            <a:extLst>
              <a:ext uri="{FF2B5EF4-FFF2-40B4-BE49-F238E27FC236}">
                <a16:creationId xmlns:a16="http://schemas.microsoft.com/office/drawing/2014/main" id="{C5E6B973-AA48-3DEF-CFC4-41ED27B1C784}"/>
              </a:ext>
            </a:extLst>
          </p:cNvPr>
          <p:cNvSpPr txBox="1">
            <a:spLocks/>
          </p:cNvSpPr>
          <p:nvPr/>
        </p:nvSpPr>
        <p:spPr>
          <a:xfrm>
            <a:off x="5851158" y="5235257"/>
            <a:ext cx="2146981" cy="47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t>Small Cultures</a:t>
            </a:r>
          </a:p>
        </p:txBody>
      </p:sp>
      <p:sp>
        <p:nvSpPr>
          <p:cNvPr id="23" name="Text Placeholder 5">
            <a:extLst>
              <a:ext uri="{FF2B5EF4-FFF2-40B4-BE49-F238E27FC236}">
                <a16:creationId xmlns:a16="http://schemas.microsoft.com/office/drawing/2014/main" id="{854554DA-DD37-C292-9B9D-8A4314F2BE5F}"/>
              </a:ext>
            </a:extLst>
          </p:cNvPr>
          <p:cNvSpPr txBox="1">
            <a:spLocks/>
          </p:cNvSpPr>
          <p:nvPr/>
        </p:nvSpPr>
        <p:spPr>
          <a:xfrm>
            <a:off x="4746521" y="5854699"/>
            <a:ext cx="3951287" cy="211909"/>
          </a:xfrm>
          <a:prstGeom prst="rect">
            <a:avLst/>
          </a:prstGeom>
        </p:spPr>
        <p:txBody>
          <a:bodyPr vert="horz" lIns="0" tIns="0" rIns="0" bIns="0" rtlCol="0">
            <a:noAutofit/>
          </a:bodyPr>
          <a:lstStyle>
            <a:lvl1pPr marL="0" indent="0" algn="l" defTabSz="457200" rtl="0" eaLnBrk="1" latinLnBrk="0" hangingPunct="1">
              <a:spcBef>
                <a:spcPct val="20000"/>
              </a:spcBef>
              <a:buClr>
                <a:srgbClr val="002548"/>
              </a:buClr>
              <a:buFont typeface="Arial"/>
              <a:buNone/>
              <a:defRPr sz="1000" kern="1200">
                <a:solidFill>
                  <a:srgbClr val="002548"/>
                </a:solidFill>
                <a:latin typeface="Arial"/>
                <a:ea typeface="+mn-ea"/>
                <a:cs typeface="Arial"/>
              </a:defRPr>
            </a:lvl1pPr>
            <a:lvl2pPr marL="457200" indent="0" algn="l" defTabSz="457200" rtl="0" eaLnBrk="1" latinLnBrk="0" hangingPunct="1">
              <a:spcBef>
                <a:spcPct val="20000"/>
              </a:spcBef>
              <a:buClr>
                <a:srgbClr val="002548"/>
              </a:buClr>
              <a:buFont typeface="Arial"/>
              <a:buNone/>
              <a:defRPr sz="1800" kern="1200">
                <a:solidFill>
                  <a:schemeClr val="tx1"/>
                </a:solidFill>
                <a:latin typeface="Arial"/>
                <a:ea typeface="+mn-ea"/>
                <a:cs typeface="Arial"/>
              </a:defRPr>
            </a:lvl2pPr>
            <a:lvl3pPr marL="914400" indent="0" algn="l" defTabSz="457200" rtl="0" eaLnBrk="1" latinLnBrk="0" hangingPunct="1">
              <a:spcBef>
                <a:spcPct val="20000"/>
              </a:spcBef>
              <a:buClr>
                <a:srgbClr val="002548"/>
              </a:buClr>
              <a:buFont typeface="Arial"/>
              <a:buNone/>
              <a:defRPr sz="1200" kern="1200">
                <a:solidFill>
                  <a:schemeClr val="tx1"/>
                </a:solidFill>
                <a:latin typeface="Arial"/>
                <a:ea typeface="+mn-ea"/>
                <a:cs typeface="Arial"/>
              </a:defRPr>
            </a:lvl3pPr>
            <a:lvl4pPr marL="1371600" indent="0" algn="l" defTabSz="457200" rtl="0" eaLnBrk="1" latinLnBrk="0" hangingPunct="1">
              <a:spcBef>
                <a:spcPct val="20000"/>
              </a:spcBef>
              <a:buClr>
                <a:srgbClr val="002548"/>
              </a:buClr>
              <a:buFont typeface="Arial"/>
              <a:buNone/>
              <a:defRPr sz="1200" kern="1200">
                <a:solidFill>
                  <a:schemeClr val="tx1"/>
                </a:solidFill>
                <a:latin typeface="Arial"/>
                <a:ea typeface="+mn-ea"/>
                <a:cs typeface="Arial"/>
              </a:defRPr>
            </a:lvl4pPr>
            <a:lvl5pPr marL="1828800" indent="0" algn="l" defTabSz="457200" rtl="0" eaLnBrk="1" latinLnBrk="0" hangingPunct="1">
              <a:spcBef>
                <a:spcPct val="20000"/>
              </a:spcBef>
              <a:buClr>
                <a:srgbClr val="002548"/>
              </a:buClr>
              <a:buFont typeface="Arial"/>
              <a:buNone/>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latin typeface="Arial" panose="020B0604020202020204" pitchFamily="34" charset="0"/>
              </a:rPr>
              <a:t>Holliday, 1999</a:t>
            </a:r>
            <a:endParaRPr lang="en-GB" sz="1800" b="1" dirty="0"/>
          </a:p>
        </p:txBody>
      </p:sp>
    </p:spTree>
    <p:extLst>
      <p:ext uri="{BB962C8B-B14F-4D97-AF65-F5344CB8AC3E}">
        <p14:creationId xmlns:p14="http://schemas.microsoft.com/office/powerpoint/2010/main" val="172803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p:bldP spid="16" grpId="0"/>
      <p:bldP spid="17" grpId="0"/>
      <p:bldP spid="18" grpId="0" animBg="1"/>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71497"/>
            <a:ext cx="8229600" cy="507556"/>
          </a:xfrm>
        </p:spPr>
        <p:txBody>
          <a:bodyPr/>
          <a:lstStyle/>
          <a:p>
            <a:r>
              <a:rPr lang="en-GB" dirty="0"/>
              <a:t>Perceptions of Cultural Competence</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457201" y="2041781"/>
            <a:ext cx="8229598"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000" dirty="0"/>
              <a:t>Terminology</a:t>
            </a:r>
          </a:p>
          <a:p>
            <a:pPr lvl="1"/>
            <a:r>
              <a:rPr lang="en-GB" sz="2000" dirty="0"/>
              <a:t>Breadth of the terms</a:t>
            </a:r>
          </a:p>
          <a:p>
            <a:pPr marL="0" indent="0">
              <a:buNone/>
            </a:pPr>
            <a:endParaRPr lang="en-GB" sz="2400" dirty="0"/>
          </a:p>
          <a:p>
            <a:pPr marL="0" indent="0">
              <a:buNone/>
            </a:pPr>
            <a:endParaRPr lang="en-US" b="1" dirty="0"/>
          </a:p>
        </p:txBody>
      </p:sp>
      <p:sp>
        <p:nvSpPr>
          <p:cNvPr id="2" name="TextBox 1">
            <a:extLst>
              <a:ext uri="{FF2B5EF4-FFF2-40B4-BE49-F238E27FC236}">
                <a16:creationId xmlns:a16="http://schemas.microsoft.com/office/drawing/2014/main" id="{3D3FA68C-AC0E-B137-3804-A5E103C891B7}"/>
              </a:ext>
            </a:extLst>
          </p:cNvPr>
          <p:cNvSpPr txBox="1"/>
          <p:nvPr/>
        </p:nvSpPr>
        <p:spPr>
          <a:xfrm>
            <a:off x="4680252" y="2015462"/>
            <a:ext cx="2863547" cy="707886"/>
          </a:xfrm>
          <a:prstGeom prst="rect">
            <a:avLst/>
          </a:prstGeom>
          <a:noFill/>
        </p:spPr>
        <p:txBody>
          <a:bodyPr wrap="square" rtlCol="0">
            <a:spAutoFit/>
          </a:bodyPr>
          <a:lstStyle/>
          <a:p>
            <a:r>
              <a:rPr lang="en-GB" sz="2000" dirty="0">
                <a:solidFill>
                  <a:schemeClr val="accent2"/>
                </a:solidFill>
              </a:rPr>
              <a:t>‘Cultural Competence’		</a:t>
            </a:r>
          </a:p>
        </p:txBody>
      </p:sp>
      <p:sp>
        <p:nvSpPr>
          <p:cNvPr id="6" name="Speech Bubble: Rectangle with Corners Rounded 5">
            <a:extLst>
              <a:ext uri="{FF2B5EF4-FFF2-40B4-BE49-F238E27FC236}">
                <a16:creationId xmlns:a16="http://schemas.microsoft.com/office/drawing/2014/main" id="{B92C9936-E208-9DAE-9309-C598AF3F50D2}"/>
              </a:ext>
            </a:extLst>
          </p:cNvPr>
          <p:cNvSpPr/>
          <p:nvPr/>
        </p:nvSpPr>
        <p:spPr>
          <a:xfrm>
            <a:off x="4870751" y="2607858"/>
            <a:ext cx="3830731" cy="1834389"/>
          </a:xfrm>
          <a:prstGeom prst="wedgeRoundRectCallout">
            <a:avLst>
              <a:gd name="adj1" fmla="val -35909"/>
              <a:gd name="adj2" fmla="val 7085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b="0" i="1" u="none" strike="noStrike" baseline="0" dirty="0">
                <a:solidFill>
                  <a:srgbClr val="4471C4"/>
                </a:solidFill>
                <a:latin typeface="Arial" panose="020B0604020202020204" pitchFamily="34" charset="0"/>
              </a:rPr>
              <a:t>it’s interesting using the word competency […] cultural competency is so broad because culture comes into everything</a:t>
            </a:r>
            <a:endParaRPr lang="en-GB" sz="2000" dirty="0"/>
          </a:p>
        </p:txBody>
      </p:sp>
      <p:sp>
        <p:nvSpPr>
          <p:cNvPr id="7" name="Speech Bubble: Rectangle with Corners Rounded 6">
            <a:extLst>
              <a:ext uri="{FF2B5EF4-FFF2-40B4-BE49-F238E27FC236}">
                <a16:creationId xmlns:a16="http://schemas.microsoft.com/office/drawing/2014/main" id="{699D449A-8811-1EFC-BF61-75A9BA9527B4}"/>
              </a:ext>
            </a:extLst>
          </p:cNvPr>
          <p:cNvSpPr/>
          <p:nvPr/>
        </p:nvSpPr>
        <p:spPr>
          <a:xfrm>
            <a:off x="457201" y="3764060"/>
            <a:ext cx="4021230" cy="1523494"/>
          </a:xfrm>
          <a:prstGeom prst="wedgeRoundRectCallout">
            <a:avLst>
              <a:gd name="adj1" fmla="val 34034"/>
              <a:gd name="adj2" fmla="val 6909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0" i="1" u="none" strike="noStrike" baseline="0" dirty="0">
                <a:solidFill>
                  <a:srgbClr val="4471C4"/>
                </a:solidFill>
                <a:latin typeface="Arial" panose="020B0604020202020204" pitchFamily="34" charset="0"/>
              </a:rPr>
              <a:t>What do you mean by competence? Is that something we should be aiming for? And how do you get competent?</a:t>
            </a:r>
            <a:endParaRPr lang="en-GB" sz="2000" dirty="0"/>
          </a:p>
        </p:txBody>
      </p:sp>
    </p:spTree>
    <p:extLst>
      <p:ext uri="{BB962C8B-B14F-4D97-AF65-F5344CB8AC3E}">
        <p14:creationId xmlns:p14="http://schemas.microsoft.com/office/powerpoint/2010/main" val="36623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525" y="1297445"/>
            <a:ext cx="8229600" cy="507556"/>
          </a:xfrm>
        </p:spPr>
        <p:txBody>
          <a:bodyPr/>
          <a:lstStyle/>
          <a:p>
            <a:r>
              <a:rPr lang="en-GB" dirty="0"/>
              <a:t>History of Cultural Competence</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5" name="Oval 4">
            <a:extLst>
              <a:ext uri="{FF2B5EF4-FFF2-40B4-BE49-F238E27FC236}">
                <a16:creationId xmlns:a16="http://schemas.microsoft.com/office/drawing/2014/main" id="{5BD21160-9C5E-CEDC-EC6D-05EF2DD6FA25}"/>
              </a:ext>
            </a:extLst>
          </p:cNvPr>
          <p:cNvSpPr/>
          <p:nvPr/>
        </p:nvSpPr>
        <p:spPr>
          <a:xfrm>
            <a:off x="5814775" y="3903729"/>
            <a:ext cx="1774752" cy="17635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Oval 8">
            <a:extLst>
              <a:ext uri="{FF2B5EF4-FFF2-40B4-BE49-F238E27FC236}">
                <a16:creationId xmlns:a16="http://schemas.microsoft.com/office/drawing/2014/main" id="{939ABB49-0091-0BCD-C27E-4859A9DD114F}"/>
              </a:ext>
            </a:extLst>
          </p:cNvPr>
          <p:cNvSpPr/>
          <p:nvPr/>
        </p:nvSpPr>
        <p:spPr>
          <a:xfrm>
            <a:off x="5543983" y="2158879"/>
            <a:ext cx="1774752" cy="17635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Oval 9">
            <a:extLst>
              <a:ext uri="{FF2B5EF4-FFF2-40B4-BE49-F238E27FC236}">
                <a16:creationId xmlns:a16="http://schemas.microsoft.com/office/drawing/2014/main" id="{6278076E-D959-8F9C-4047-734EFC8D799E}"/>
              </a:ext>
            </a:extLst>
          </p:cNvPr>
          <p:cNvSpPr/>
          <p:nvPr/>
        </p:nvSpPr>
        <p:spPr>
          <a:xfrm>
            <a:off x="7206922" y="2794000"/>
            <a:ext cx="1774751" cy="17714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 name="Oval 10">
            <a:extLst>
              <a:ext uri="{FF2B5EF4-FFF2-40B4-BE49-F238E27FC236}">
                <a16:creationId xmlns:a16="http://schemas.microsoft.com/office/drawing/2014/main" id="{B4481F0E-E0C9-7FA8-6B16-CBAE85EF3726}"/>
              </a:ext>
            </a:extLst>
          </p:cNvPr>
          <p:cNvSpPr/>
          <p:nvPr/>
        </p:nvSpPr>
        <p:spPr>
          <a:xfrm>
            <a:off x="238998" y="2109311"/>
            <a:ext cx="3868347" cy="37899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 name="Content Placeholder 2">
            <a:extLst>
              <a:ext uri="{FF2B5EF4-FFF2-40B4-BE49-F238E27FC236}">
                <a16:creationId xmlns:a16="http://schemas.microsoft.com/office/drawing/2014/main" id="{819C1E0B-1BEF-8EF4-F07B-4487E910EF61}"/>
              </a:ext>
            </a:extLst>
          </p:cNvPr>
          <p:cNvSpPr txBox="1">
            <a:spLocks/>
          </p:cNvSpPr>
          <p:nvPr/>
        </p:nvSpPr>
        <p:spPr>
          <a:xfrm>
            <a:off x="429280" y="3366737"/>
            <a:ext cx="3439142" cy="1540424"/>
          </a:xfrm>
          <a:prstGeom prst="rect">
            <a:avLst/>
          </a:prstGeom>
        </p:spPr>
        <p:txBody>
          <a:bodyPr>
            <a:norm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dirty="0"/>
              <a:t>Understand and account for large cultures</a:t>
            </a:r>
          </a:p>
        </p:txBody>
      </p:sp>
      <p:sp>
        <p:nvSpPr>
          <p:cNvPr id="13" name="TextBox 12">
            <a:extLst>
              <a:ext uri="{FF2B5EF4-FFF2-40B4-BE49-F238E27FC236}">
                <a16:creationId xmlns:a16="http://schemas.microsoft.com/office/drawing/2014/main" id="{F694FEB8-9D9F-1CD2-C6D7-08E5E2F5B9EF}"/>
              </a:ext>
            </a:extLst>
          </p:cNvPr>
          <p:cNvSpPr txBox="1"/>
          <p:nvPr/>
        </p:nvSpPr>
        <p:spPr>
          <a:xfrm>
            <a:off x="845761" y="4797560"/>
            <a:ext cx="1529139" cy="369332"/>
          </a:xfrm>
          <a:prstGeom prst="rect">
            <a:avLst/>
          </a:prstGeom>
          <a:noFill/>
        </p:spPr>
        <p:txBody>
          <a:bodyPr wrap="square" rtlCol="0">
            <a:spAutoFit/>
          </a:bodyPr>
          <a:lstStyle/>
          <a:p>
            <a:r>
              <a:rPr lang="en-GB" dirty="0">
                <a:solidFill>
                  <a:srgbClr val="C00000"/>
                </a:solidFill>
              </a:rPr>
              <a:t>Stereotyping </a:t>
            </a:r>
          </a:p>
        </p:txBody>
      </p:sp>
      <p:sp>
        <p:nvSpPr>
          <p:cNvPr id="14" name="TextBox 13">
            <a:extLst>
              <a:ext uri="{FF2B5EF4-FFF2-40B4-BE49-F238E27FC236}">
                <a16:creationId xmlns:a16="http://schemas.microsoft.com/office/drawing/2014/main" id="{A179E02C-2485-8DFC-837D-68CE949D8663}"/>
              </a:ext>
            </a:extLst>
          </p:cNvPr>
          <p:cNvSpPr txBox="1"/>
          <p:nvPr/>
        </p:nvSpPr>
        <p:spPr>
          <a:xfrm>
            <a:off x="2173086" y="2763903"/>
            <a:ext cx="1525111" cy="369332"/>
          </a:xfrm>
          <a:prstGeom prst="rect">
            <a:avLst/>
          </a:prstGeom>
          <a:noFill/>
        </p:spPr>
        <p:txBody>
          <a:bodyPr wrap="square" rtlCol="0">
            <a:spAutoFit/>
          </a:bodyPr>
          <a:lstStyle/>
          <a:p>
            <a:r>
              <a:rPr lang="en-GB" dirty="0">
                <a:solidFill>
                  <a:srgbClr val="C00000"/>
                </a:solidFill>
              </a:rPr>
              <a:t>Assumptions </a:t>
            </a:r>
          </a:p>
        </p:txBody>
      </p:sp>
      <p:cxnSp>
        <p:nvCxnSpPr>
          <p:cNvPr id="15" name="Straight Arrow Connector 14">
            <a:extLst>
              <a:ext uri="{FF2B5EF4-FFF2-40B4-BE49-F238E27FC236}">
                <a16:creationId xmlns:a16="http://schemas.microsoft.com/office/drawing/2014/main" id="{1D27C951-1FFD-637A-DF51-C84BBFCEBB1F}"/>
              </a:ext>
            </a:extLst>
          </p:cNvPr>
          <p:cNvCxnSpPr>
            <a:cxnSpLocks/>
          </p:cNvCxnSpPr>
          <p:nvPr/>
        </p:nvCxnSpPr>
        <p:spPr>
          <a:xfrm>
            <a:off x="4287074" y="3854658"/>
            <a:ext cx="747651"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B0C07EF-5CCF-13E8-662F-3F5AB5F0E80F}"/>
              </a:ext>
            </a:extLst>
          </p:cNvPr>
          <p:cNvSpPr/>
          <p:nvPr/>
        </p:nvSpPr>
        <p:spPr>
          <a:xfrm>
            <a:off x="5134846" y="1959682"/>
            <a:ext cx="3868347" cy="37899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7" name="TextBox 16">
            <a:extLst>
              <a:ext uri="{FF2B5EF4-FFF2-40B4-BE49-F238E27FC236}">
                <a16:creationId xmlns:a16="http://schemas.microsoft.com/office/drawing/2014/main" id="{023FF800-F0D7-D02C-BADF-CB3EAE43992B}"/>
              </a:ext>
            </a:extLst>
          </p:cNvPr>
          <p:cNvSpPr txBox="1"/>
          <p:nvPr/>
        </p:nvSpPr>
        <p:spPr>
          <a:xfrm>
            <a:off x="5567320" y="2613784"/>
            <a:ext cx="1868956" cy="923330"/>
          </a:xfrm>
          <a:prstGeom prst="rect">
            <a:avLst/>
          </a:prstGeom>
          <a:noFill/>
        </p:spPr>
        <p:txBody>
          <a:bodyPr wrap="square" rtlCol="0">
            <a:spAutoFit/>
          </a:bodyPr>
          <a:lstStyle/>
          <a:p>
            <a:pPr algn="ctr"/>
            <a:r>
              <a:rPr lang="en-GB" dirty="0"/>
              <a:t>Influence of culture on health</a:t>
            </a:r>
          </a:p>
        </p:txBody>
      </p:sp>
      <p:sp>
        <p:nvSpPr>
          <p:cNvPr id="18" name="TextBox 17">
            <a:extLst>
              <a:ext uri="{FF2B5EF4-FFF2-40B4-BE49-F238E27FC236}">
                <a16:creationId xmlns:a16="http://schemas.microsoft.com/office/drawing/2014/main" id="{B13B21FD-8AB3-B1F9-07F9-286E81534E64}"/>
              </a:ext>
            </a:extLst>
          </p:cNvPr>
          <p:cNvSpPr txBox="1"/>
          <p:nvPr/>
        </p:nvSpPr>
        <p:spPr>
          <a:xfrm>
            <a:off x="5931872" y="4374388"/>
            <a:ext cx="1569152" cy="923330"/>
          </a:xfrm>
          <a:prstGeom prst="rect">
            <a:avLst/>
          </a:prstGeom>
          <a:noFill/>
        </p:spPr>
        <p:txBody>
          <a:bodyPr wrap="square" rtlCol="0">
            <a:spAutoFit/>
          </a:bodyPr>
          <a:lstStyle/>
          <a:p>
            <a:pPr algn="ctr"/>
            <a:r>
              <a:rPr lang="en-GB" dirty="0"/>
              <a:t>Awareness of one’s own attitudes </a:t>
            </a:r>
          </a:p>
        </p:txBody>
      </p:sp>
      <p:sp>
        <p:nvSpPr>
          <p:cNvPr id="19" name="TextBox 18">
            <a:extLst>
              <a:ext uri="{FF2B5EF4-FFF2-40B4-BE49-F238E27FC236}">
                <a16:creationId xmlns:a16="http://schemas.microsoft.com/office/drawing/2014/main" id="{E1A9DD45-A153-4259-200C-09BD65893CB5}"/>
              </a:ext>
            </a:extLst>
          </p:cNvPr>
          <p:cNvSpPr txBox="1"/>
          <p:nvPr/>
        </p:nvSpPr>
        <p:spPr>
          <a:xfrm>
            <a:off x="7271333" y="3403747"/>
            <a:ext cx="1640201" cy="646331"/>
          </a:xfrm>
          <a:prstGeom prst="rect">
            <a:avLst/>
          </a:prstGeom>
          <a:noFill/>
        </p:spPr>
        <p:txBody>
          <a:bodyPr wrap="square" rtlCol="0">
            <a:spAutoFit/>
          </a:bodyPr>
          <a:lstStyle/>
          <a:p>
            <a:pPr algn="ctr"/>
            <a:r>
              <a:rPr lang="en-GB" dirty="0"/>
              <a:t>Specific skill sets</a:t>
            </a:r>
          </a:p>
        </p:txBody>
      </p:sp>
      <p:sp>
        <p:nvSpPr>
          <p:cNvPr id="24" name="TextBox 23">
            <a:extLst>
              <a:ext uri="{FF2B5EF4-FFF2-40B4-BE49-F238E27FC236}">
                <a16:creationId xmlns:a16="http://schemas.microsoft.com/office/drawing/2014/main" id="{4E1AEA07-2B77-78C4-4BDD-508E70AC22F2}"/>
              </a:ext>
            </a:extLst>
          </p:cNvPr>
          <p:cNvSpPr txBox="1"/>
          <p:nvPr/>
        </p:nvSpPr>
        <p:spPr>
          <a:xfrm>
            <a:off x="5150276" y="5962005"/>
            <a:ext cx="3868347" cy="338554"/>
          </a:xfrm>
          <a:prstGeom prst="rect">
            <a:avLst/>
          </a:prstGeom>
          <a:noFill/>
        </p:spPr>
        <p:txBody>
          <a:bodyPr wrap="square">
            <a:spAutoFit/>
          </a:bodyPr>
          <a:lstStyle/>
          <a:p>
            <a:r>
              <a:rPr lang="en-GB" sz="1600" b="1" i="0" u="none" strike="noStrike" baseline="0" dirty="0" err="1">
                <a:solidFill>
                  <a:srgbClr val="000000"/>
                </a:solidFill>
              </a:rPr>
              <a:t>Saha</a:t>
            </a:r>
            <a:r>
              <a:rPr lang="en-GB" sz="1600" b="1" i="0" u="none" strike="noStrike" baseline="0" dirty="0">
                <a:solidFill>
                  <a:srgbClr val="000000"/>
                </a:solidFill>
              </a:rPr>
              <a:t> et al., 2008, </a:t>
            </a:r>
            <a:r>
              <a:rPr lang="en-GB" sz="1600" b="1" i="0" u="none" strike="noStrike" baseline="0" dirty="0" err="1">
                <a:solidFill>
                  <a:srgbClr val="000000"/>
                </a:solidFill>
              </a:rPr>
              <a:t>Lanting</a:t>
            </a:r>
            <a:r>
              <a:rPr lang="en-GB" sz="1600" b="1" i="0" u="none" strike="noStrike" baseline="0" dirty="0">
                <a:solidFill>
                  <a:srgbClr val="000000"/>
                </a:solidFill>
              </a:rPr>
              <a:t> et al.</a:t>
            </a:r>
            <a:r>
              <a:rPr lang="en-GB" sz="1600" b="1" dirty="0">
                <a:solidFill>
                  <a:srgbClr val="000000"/>
                </a:solidFill>
              </a:rPr>
              <a:t>, 2019</a:t>
            </a:r>
            <a:endParaRPr lang="en-GB" sz="1600" b="1" dirty="0"/>
          </a:p>
        </p:txBody>
      </p:sp>
    </p:spTree>
    <p:extLst>
      <p:ext uri="{BB962C8B-B14F-4D97-AF65-F5344CB8AC3E}">
        <p14:creationId xmlns:p14="http://schemas.microsoft.com/office/powerpoint/2010/main" val="34942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6"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311597"/>
            <a:ext cx="8229600" cy="507556"/>
          </a:xfrm>
        </p:spPr>
        <p:txBody>
          <a:bodyPr/>
          <a:lstStyle/>
          <a:p>
            <a:r>
              <a:rPr lang="en-GB" dirty="0"/>
              <a:t>Perceptions of Cultural Competence</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0" y="1955800"/>
            <a:ext cx="8686799" cy="4034885"/>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200" dirty="0"/>
              <a:t> Difficulty of the topic</a:t>
            </a:r>
          </a:p>
          <a:p>
            <a:pPr lvl="2">
              <a:buFont typeface="Arial" panose="020B0604020202020204" pitchFamily="34" charset="0"/>
              <a:buChar char="•"/>
            </a:pPr>
            <a:r>
              <a:rPr lang="en-GB" sz="2000" dirty="0"/>
              <a:t> emotive and triggering</a:t>
            </a:r>
          </a:p>
          <a:p>
            <a:pPr lvl="2">
              <a:buFont typeface="Arial" panose="020B0604020202020204" pitchFamily="34" charset="0"/>
              <a:buChar char="•"/>
            </a:pPr>
            <a:r>
              <a:rPr lang="en-GB" sz="2000" dirty="0"/>
              <a:t> defensiveness</a:t>
            </a:r>
          </a:p>
          <a:p>
            <a:pPr marL="914400" lvl="2" indent="0">
              <a:buNone/>
            </a:pPr>
            <a:endParaRPr lang="en-GB" sz="2000" dirty="0"/>
          </a:p>
          <a:p>
            <a:pPr marL="0" indent="0">
              <a:buNone/>
            </a:pPr>
            <a:endParaRPr lang="en-GB" sz="2000" dirty="0"/>
          </a:p>
          <a:p>
            <a:pPr marL="0" indent="0">
              <a:buNone/>
            </a:pPr>
            <a:endParaRPr lang="en-US" sz="1600" b="1" dirty="0"/>
          </a:p>
        </p:txBody>
      </p:sp>
      <p:sp>
        <p:nvSpPr>
          <p:cNvPr id="5" name="Speech Bubble: Rectangle with Corners Rounded 4">
            <a:extLst>
              <a:ext uri="{FF2B5EF4-FFF2-40B4-BE49-F238E27FC236}">
                <a16:creationId xmlns:a16="http://schemas.microsoft.com/office/drawing/2014/main" id="{570BB8E6-F88E-91CD-1DC1-AA821C660E09}"/>
              </a:ext>
            </a:extLst>
          </p:cNvPr>
          <p:cNvSpPr/>
          <p:nvPr/>
        </p:nvSpPr>
        <p:spPr>
          <a:xfrm>
            <a:off x="4685654" y="2123544"/>
            <a:ext cx="4001147" cy="887436"/>
          </a:xfrm>
          <a:prstGeom prst="wedgeRoundRectCallout">
            <a:avLst>
              <a:gd name="adj1" fmla="val 36895"/>
              <a:gd name="adj2" fmla="val 7614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i="1" dirty="0">
                <a:solidFill>
                  <a:srgbClr val="4471C4"/>
                </a:solidFill>
                <a:latin typeface="Arial" panose="020B0604020202020204" pitchFamily="34" charset="0"/>
              </a:rPr>
              <a:t>t</a:t>
            </a:r>
            <a:r>
              <a:rPr lang="en-US" sz="2000" b="0" i="1" u="none" strike="noStrike" baseline="0" dirty="0">
                <a:solidFill>
                  <a:srgbClr val="4471C4"/>
                </a:solidFill>
                <a:latin typeface="Arial" panose="020B0604020202020204" pitchFamily="34" charset="0"/>
              </a:rPr>
              <a:t>hese are very challenging and difficult topics</a:t>
            </a:r>
            <a:endParaRPr lang="en-GB" sz="2000" dirty="0"/>
          </a:p>
        </p:txBody>
      </p:sp>
      <p:sp>
        <p:nvSpPr>
          <p:cNvPr id="15" name="Speech Bubble: Rectangle with Corners Rounded 14">
            <a:extLst>
              <a:ext uri="{FF2B5EF4-FFF2-40B4-BE49-F238E27FC236}">
                <a16:creationId xmlns:a16="http://schemas.microsoft.com/office/drawing/2014/main" id="{B5270F0E-2231-4AF2-20D2-2541F97047B1}"/>
              </a:ext>
            </a:extLst>
          </p:cNvPr>
          <p:cNvSpPr/>
          <p:nvPr/>
        </p:nvSpPr>
        <p:spPr>
          <a:xfrm>
            <a:off x="895163" y="3596529"/>
            <a:ext cx="3348057" cy="1963959"/>
          </a:xfrm>
          <a:prstGeom prst="wedgeRoundRectCallout">
            <a:avLst>
              <a:gd name="adj1" fmla="val -41329"/>
              <a:gd name="adj2" fmla="val 6785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b="0" i="1" u="none" strike="noStrike" baseline="0" dirty="0">
                <a:solidFill>
                  <a:srgbClr val="4471C4"/>
                </a:solidFill>
                <a:latin typeface="Arial" panose="020B0604020202020204" pitchFamily="34" charset="0"/>
              </a:rPr>
              <a:t>managing the student body is going to be more challenging but in a way, that means it's even more important to do it</a:t>
            </a:r>
            <a:endParaRPr lang="en-GB" sz="2000" dirty="0"/>
          </a:p>
        </p:txBody>
      </p:sp>
      <p:sp>
        <p:nvSpPr>
          <p:cNvPr id="18" name="Speech Bubble: Rectangle with Corners Rounded 17">
            <a:extLst>
              <a:ext uri="{FF2B5EF4-FFF2-40B4-BE49-F238E27FC236}">
                <a16:creationId xmlns:a16="http://schemas.microsoft.com/office/drawing/2014/main" id="{0BE3F783-2471-4F92-E8FA-6CBC8A69EDEC}"/>
              </a:ext>
            </a:extLst>
          </p:cNvPr>
          <p:cNvSpPr/>
          <p:nvPr/>
        </p:nvSpPr>
        <p:spPr>
          <a:xfrm>
            <a:off x="4838054" y="3754058"/>
            <a:ext cx="4001147" cy="1358044"/>
          </a:xfrm>
          <a:prstGeom prst="wedgeRoundRectCallout">
            <a:avLst>
              <a:gd name="adj1" fmla="val 36895"/>
              <a:gd name="adj2" fmla="val 7614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b="0" i="1" u="none" strike="noStrike" baseline="0" dirty="0">
                <a:solidFill>
                  <a:srgbClr val="4471C4"/>
                </a:solidFill>
                <a:latin typeface="Arial" panose="020B0604020202020204" pitchFamily="34" charset="0"/>
              </a:rPr>
              <a:t>Thanks for those wonderful scenarios […] Bloomin hard - don't like that!</a:t>
            </a:r>
            <a:endParaRPr lang="en-GB" sz="2000" dirty="0"/>
          </a:p>
        </p:txBody>
      </p:sp>
    </p:spTree>
    <p:extLst>
      <p:ext uri="{BB962C8B-B14F-4D97-AF65-F5344CB8AC3E}">
        <p14:creationId xmlns:p14="http://schemas.microsoft.com/office/powerpoint/2010/main" val="37012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8C2FC-99E2-86B0-D464-307CC8CCE23A}"/>
              </a:ext>
            </a:extLst>
          </p:cNvPr>
          <p:cNvSpPr>
            <a:spLocks noGrp="1"/>
          </p:cNvSpPr>
          <p:nvPr>
            <p:ph idx="11"/>
          </p:nvPr>
        </p:nvSpPr>
        <p:spPr>
          <a:xfrm>
            <a:off x="457199" y="2346581"/>
            <a:ext cx="7544061" cy="3644104"/>
          </a:xfrm>
        </p:spPr>
        <p:txBody>
          <a:bodyPr/>
          <a:lstStyle/>
          <a:p>
            <a:r>
              <a:rPr lang="en-GB" sz="2000" dirty="0"/>
              <a:t>Protected space for reflection and reflexivity </a:t>
            </a:r>
          </a:p>
        </p:txBody>
      </p:sp>
      <p:sp>
        <p:nvSpPr>
          <p:cNvPr id="3" name="Title 2">
            <a:extLst>
              <a:ext uri="{FF2B5EF4-FFF2-40B4-BE49-F238E27FC236}">
                <a16:creationId xmlns:a16="http://schemas.microsoft.com/office/drawing/2014/main" id="{897E980D-B208-F529-0E5D-A53CDC14836C}"/>
              </a:ext>
            </a:extLst>
          </p:cNvPr>
          <p:cNvSpPr>
            <a:spLocks noGrp="1"/>
          </p:cNvSpPr>
          <p:nvPr>
            <p:ph type="title"/>
          </p:nvPr>
        </p:nvSpPr>
        <p:spPr/>
        <p:txBody>
          <a:bodyPr/>
          <a:lstStyle/>
          <a:p>
            <a:r>
              <a:rPr lang="en-GB" dirty="0"/>
              <a:t>Perceived preparedness and training needs</a:t>
            </a:r>
          </a:p>
        </p:txBody>
      </p:sp>
      <p:sp>
        <p:nvSpPr>
          <p:cNvPr id="4" name="Text Placeholder 3">
            <a:extLst>
              <a:ext uri="{FF2B5EF4-FFF2-40B4-BE49-F238E27FC236}">
                <a16:creationId xmlns:a16="http://schemas.microsoft.com/office/drawing/2014/main" id="{D31C05F0-CA3D-815B-22F3-A9B5D8FBFBCB}"/>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0FBEE493-1EA3-8527-7715-BBA117D32189}"/>
              </a:ext>
            </a:extLst>
          </p:cNvPr>
          <p:cNvSpPr>
            <a:spLocks noGrp="1"/>
          </p:cNvSpPr>
          <p:nvPr>
            <p:ph type="body" sz="quarter" idx="12"/>
          </p:nvPr>
        </p:nvSpPr>
        <p:spPr/>
        <p:txBody>
          <a:bodyPr/>
          <a:lstStyle/>
          <a:p>
            <a:endParaRPr lang="en-GB"/>
          </a:p>
        </p:txBody>
      </p:sp>
      <p:sp>
        <p:nvSpPr>
          <p:cNvPr id="10" name="Speech Bubble: Rectangle with Corners Rounded 9">
            <a:extLst>
              <a:ext uri="{FF2B5EF4-FFF2-40B4-BE49-F238E27FC236}">
                <a16:creationId xmlns:a16="http://schemas.microsoft.com/office/drawing/2014/main" id="{2548FCE6-1535-E75F-F99D-8FD1891C1961}"/>
              </a:ext>
            </a:extLst>
          </p:cNvPr>
          <p:cNvSpPr/>
          <p:nvPr/>
        </p:nvSpPr>
        <p:spPr>
          <a:xfrm>
            <a:off x="1142740" y="3111690"/>
            <a:ext cx="7185545" cy="2392514"/>
          </a:xfrm>
          <a:prstGeom prst="wedgeRoundRectCallout">
            <a:avLst>
              <a:gd name="adj1" fmla="val -41329"/>
              <a:gd name="adj2" fmla="val 6785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i="1" dirty="0">
                <a:solidFill>
                  <a:srgbClr val="4471C4"/>
                </a:solidFill>
                <a:latin typeface="Arial" panose="020B0604020202020204" pitchFamily="34" charset="0"/>
              </a:rPr>
              <a:t>don't think I could ever be completely prepared from the cultural competence aspect because there's too much that I would need to know […] But maybe it isn't about knowing it all. Maybe it's about being aware of it and sharing that awareness with students so that they're open to it rather than feeling that they need to be experts about everything. </a:t>
            </a:r>
            <a:endParaRPr lang="en-GB" sz="2000" dirty="0"/>
          </a:p>
        </p:txBody>
      </p:sp>
    </p:spTree>
    <p:extLst>
      <p:ext uri="{BB962C8B-B14F-4D97-AF65-F5344CB8AC3E}">
        <p14:creationId xmlns:p14="http://schemas.microsoft.com/office/powerpoint/2010/main" val="22393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287CE-531C-FC6A-AAA2-EA533E249777}"/>
              </a:ext>
            </a:extLst>
          </p:cNvPr>
          <p:cNvSpPr>
            <a:spLocks noGrp="1"/>
          </p:cNvSpPr>
          <p:nvPr>
            <p:ph idx="11"/>
          </p:nvPr>
        </p:nvSpPr>
        <p:spPr>
          <a:xfrm>
            <a:off x="719847" y="3035029"/>
            <a:ext cx="7966954" cy="2955655"/>
          </a:xfrm>
        </p:spPr>
        <p:txBody>
          <a:bodyPr/>
          <a:lstStyle/>
          <a:p>
            <a:pPr marL="0" indent="0">
              <a:buNone/>
            </a:pPr>
            <a:r>
              <a:rPr lang="en-US" sz="2800" b="0" i="1" u="none" strike="noStrike" baseline="0" dirty="0">
                <a:solidFill>
                  <a:srgbClr val="0070C0"/>
                </a:solidFill>
                <a:latin typeface="Arial" panose="020B0604020202020204" pitchFamily="34" charset="0"/>
              </a:rPr>
              <a:t>‘the capacity for individuals to understand the cultural system and manage their own position within it’</a:t>
            </a:r>
            <a:endParaRPr lang="en-GB" sz="2000" dirty="0"/>
          </a:p>
        </p:txBody>
      </p:sp>
      <p:sp>
        <p:nvSpPr>
          <p:cNvPr id="3" name="Title 2">
            <a:extLst>
              <a:ext uri="{FF2B5EF4-FFF2-40B4-BE49-F238E27FC236}">
                <a16:creationId xmlns:a16="http://schemas.microsoft.com/office/drawing/2014/main" id="{E0C0B830-5329-40B9-C153-5940A3E24356}"/>
              </a:ext>
            </a:extLst>
          </p:cNvPr>
          <p:cNvSpPr>
            <a:spLocks noGrp="1"/>
          </p:cNvSpPr>
          <p:nvPr>
            <p:ph type="title"/>
          </p:nvPr>
        </p:nvSpPr>
        <p:spPr/>
        <p:txBody>
          <a:bodyPr/>
          <a:lstStyle/>
          <a:p>
            <a:r>
              <a:rPr lang="en-GB" dirty="0"/>
              <a:t>Reflexivity</a:t>
            </a:r>
          </a:p>
        </p:txBody>
      </p:sp>
      <p:sp>
        <p:nvSpPr>
          <p:cNvPr id="4" name="Text Placeholder 3">
            <a:extLst>
              <a:ext uri="{FF2B5EF4-FFF2-40B4-BE49-F238E27FC236}">
                <a16:creationId xmlns:a16="http://schemas.microsoft.com/office/drawing/2014/main" id="{97145CB4-5EFC-0C7C-F5FB-81EDF6841A79}"/>
              </a:ext>
            </a:extLst>
          </p:cNvPr>
          <p:cNvSpPr>
            <a:spLocks noGrp="1"/>
          </p:cNvSpPr>
          <p:nvPr>
            <p:ph type="body" sz="quarter" idx="10"/>
          </p:nvPr>
        </p:nvSpPr>
        <p:spPr/>
        <p:txBody>
          <a:bodyPr/>
          <a:lstStyle/>
          <a:p>
            <a:endParaRPr lang="en-GB"/>
          </a:p>
        </p:txBody>
      </p:sp>
      <p:sp>
        <p:nvSpPr>
          <p:cNvPr id="6" name="Text Placeholder 5">
            <a:extLst>
              <a:ext uri="{FF2B5EF4-FFF2-40B4-BE49-F238E27FC236}">
                <a16:creationId xmlns:a16="http://schemas.microsoft.com/office/drawing/2014/main" id="{76EB7F8A-40E7-5ABE-B0A7-5DEFE73C9439}"/>
              </a:ext>
            </a:extLst>
          </p:cNvPr>
          <p:cNvSpPr>
            <a:spLocks noGrp="1"/>
          </p:cNvSpPr>
          <p:nvPr>
            <p:ph type="body" sz="quarter" idx="14"/>
          </p:nvPr>
        </p:nvSpPr>
        <p:spPr>
          <a:xfrm>
            <a:off x="6340638" y="5739319"/>
            <a:ext cx="2346162" cy="327290"/>
          </a:xfrm>
        </p:spPr>
        <p:txBody>
          <a:bodyPr/>
          <a:lstStyle/>
          <a:p>
            <a:r>
              <a:rPr lang="en-GB" sz="1800" b="1" i="0" u="none" strike="noStrike" baseline="0" dirty="0">
                <a:solidFill>
                  <a:srgbClr val="000000"/>
                </a:solidFill>
              </a:rPr>
              <a:t>Matthews, 2020:p.330 </a:t>
            </a:r>
            <a:endParaRPr lang="en-GB" b="1" dirty="0"/>
          </a:p>
        </p:txBody>
      </p:sp>
      <p:sp>
        <p:nvSpPr>
          <p:cNvPr id="7" name="Text Placeholder 6">
            <a:extLst>
              <a:ext uri="{FF2B5EF4-FFF2-40B4-BE49-F238E27FC236}">
                <a16:creationId xmlns:a16="http://schemas.microsoft.com/office/drawing/2014/main" id="{495DF5D9-6484-99D4-1F5C-51A6A6A0491C}"/>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0935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1137185"/>
            <a:ext cx="8229600" cy="507556"/>
          </a:xfrm>
        </p:spPr>
        <p:txBody>
          <a:bodyPr/>
          <a:lstStyle/>
          <a:p>
            <a:r>
              <a:rPr lang="en-GB" dirty="0"/>
              <a:t>Perceptions of Cultural Competence</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0" y="1731984"/>
            <a:ext cx="8686799" cy="4034885"/>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200" dirty="0"/>
              <a:t> </a:t>
            </a:r>
            <a:r>
              <a:rPr lang="en-GB" sz="2400" dirty="0"/>
              <a:t> Importance of the cultural competence</a:t>
            </a:r>
          </a:p>
          <a:p>
            <a:pPr marL="0" indent="0">
              <a:buNone/>
            </a:pPr>
            <a:endParaRPr lang="en-GB" sz="2000" dirty="0"/>
          </a:p>
          <a:p>
            <a:pPr marL="0" indent="0">
              <a:buNone/>
            </a:pPr>
            <a:endParaRPr lang="en-US" sz="1600" b="1" dirty="0"/>
          </a:p>
        </p:txBody>
      </p:sp>
      <p:sp>
        <p:nvSpPr>
          <p:cNvPr id="2" name="Speech Bubble: Rectangle with Corners Rounded 1">
            <a:extLst>
              <a:ext uri="{FF2B5EF4-FFF2-40B4-BE49-F238E27FC236}">
                <a16:creationId xmlns:a16="http://schemas.microsoft.com/office/drawing/2014/main" id="{AB542C40-CBBE-9F80-D618-50CAEE31AFDC}"/>
              </a:ext>
            </a:extLst>
          </p:cNvPr>
          <p:cNvSpPr/>
          <p:nvPr/>
        </p:nvSpPr>
        <p:spPr>
          <a:xfrm>
            <a:off x="889234" y="2399250"/>
            <a:ext cx="7512343" cy="3052189"/>
          </a:xfrm>
          <a:prstGeom prst="wedgeRoundRectCallout">
            <a:avLst>
              <a:gd name="adj1" fmla="val 37612"/>
              <a:gd name="adj2" fmla="val 6136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i="1" dirty="0">
                <a:solidFill>
                  <a:srgbClr val="4471C4"/>
                </a:solidFill>
                <a:latin typeface="Arial" panose="020B0604020202020204" pitchFamily="34" charset="0"/>
              </a:rPr>
              <a:t>T</a:t>
            </a:r>
            <a:r>
              <a:rPr lang="en-US" sz="2000" b="0" i="1" u="none" strike="noStrike" baseline="0" dirty="0">
                <a:solidFill>
                  <a:srgbClr val="4471C4"/>
                </a:solidFill>
                <a:latin typeface="Arial" panose="020B0604020202020204" pitchFamily="34" charset="0"/>
              </a:rPr>
              <a:t>he doctor […] wouldn't have called themselves racist […] I would believe them actually, this doctor dedicated their lives to […] treating patients [...] you know this is a good person […] When you're talking about something like racism in the NHS, it's not that the people involved with that are bad […] it's that they do have a way of looking at something that is directly negatively affecting […] the outcomes for the patients […] I think that's the dangerous thing</a:t>
            </a:r>
            <a:endParaRPr lang="en-GB" sz="2000" dirty="0"/>
          </a:p>
        </p:txBody>
      </p:sp>
    </p:spTree>
    <p:extLst>
      <p:ext uri="{BB962C8B-B14F-4D97-AF65-F5344CB8AC3E}">
        <p14:creationId xmlns:p14="http://schemas.microsoft.com/office/powerpoint/2010/main" val="1271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083014-0E82-1FDF-106F-FAE0E88E4FFE}"/>
              </a:ext>
            </a:extLst>
          </p:cNvPr>
          <p:cNvPicPr>
            <a:picLocks noChangeAspect="1"/>
          </p:cNvPicPr>
          <p:nvPr/>
        </p:nvPicPr>
        <p:blipFill rotWithShape="1">
          <a:blip r:embed="rId3"/>
          <a:srcRect l="26340" t="14201" r="58007" b="40428"/>
          <a:stretch/>
        </p:blipFill>
        <p:spPr>
          <a:xfrm>
            <a:off x="1430953" y="1376341"/>
            <a:ext cx="2519303" cy="41053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78D15B2A-2DDF-D604-0948-43B2069F6141}"/>
              </a:ext>
            </a:extLst>
          </p:cNvPr>
          <p:cNvSpPr txBox="1"/>
          <p:nvPr/>
        </p:nvSpPr>
        <p:spPr>
          <a:xfrm>
            <a:off x="1241804" y="5720035"/>
            <a:ext cx="2999200" cy="338554"/>
          </a:xfrm>
          <a:prstGeom prst="rect">
            <a:avLst/>
          </a:prstGeom>
          <a:noFill/>
        </p:spPr>
        <p:txBody>
          <a:bodyPr wrap="square">
            <a:spAutoFit/>
          </a:bodyPr>
          <a:lstStyle/>
          <a:p>
            <a:r>
              <a:rPr lang="en-GB" sz="1600" b="1" dirty="0">
                <a:cs typeface="Calibri" panose="020F0502020204030204" pitchFamily="34" charset="0"/>
              </a:rPr>
              <a:t>The Health Foundation, 2020</a:t>
            </a:r>
            <a:endParaRPr lang="en-GB" sz="1600" b="1" dirty="0"/>
          </a:p>
        </p:txBody>
      </p:sp>
      <p:grpSp>
        <p:nvGrpSpPr>
          <p:cNvPr id="13" name="Group 12">
            <a:extLst>
              <a:ext uri="{FF2B5EF4-FFF2-40B4-BE49-F238E27FC236}">
                <a16:creationId xmlns:a16="http://schemas.microsoft.com/office/drawing/2014/main" id="{3639977D-DDE2-2343-1100-91556A03CF5E}"/>
              </a:ext>
            </a:extLst>
          </p:cNvPr>
          <p:cNvGrpSpPr/>
          <p:nvPr/>
        </p:nvGrpSpPr>
        <p:grpSpPr>
          <a:xfrm>
            <a:off x="4756936" y="1277610"/>
            <a:ext cx="3524036" cy="4302777"/>
            <a:chOff x="4756936" y="1222625"/>
            <a:chExt cx="3524036" cy="4302777"/>
          </a:xfrm>
        </p:grpSpPr>
        <p:sp>
          <p:nvSpPr>
            <p:cNvPr id="11" name="Rectangle 10">
              <a:extLst>
                <a:ext uri="{FF2B5EF4-FFF2-40B4-BE49-F238E27FC236}">
                  <a16:creationId xmlns:a16="http://schemas.microsoft.com/office/drawing/2014/main" id="{0D1F2827-59FA-78B3-5920-AF6681EA8519}"/>
                </a:ext>
              </a:extLst>
            </p:cNvPr>
            <p:cNvSpPr/>
            <p:nvPr/>
          </p:nvSpPr>
          <p:spPr>
            <a:xfrm>
              <a:off x="4756936" y="1222625"/>
              <a:ext cx="3524036" cy="430277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8196D8A-3F5F-FC0D-DABF-5A96827A5EC3}"/>
                </a:ext>
              </a:extLst>
            </p:cNvPr>
            <p:cNvPicPr>
              <a:picLocks noChangeAspect="1"/>
            </p:cNvPicPr>
            <p:nvPr/>
          </p:nvPicPr>
          <p:blipFill rotWithShape="1">
            <a:blip r:embed="rId4"/>
            <a:srcRect l="35909" t="36276" r="47674" b="27950"/>
            <a:stretch/>
          </p:blipFill>
          <p:spPr>
            <a:xfrm>
              <a:off x="4924862" y="1404897"/>
              <a:ext cx="3201997" cy="3924792"/>
            </a:xfrm>
            <a:prstGeom prst="rect">
              <a:avLst/>
            </a:prstGeom>
            <a:ln>
              <a:solidFill>
                <a:schemeClr val="bg1"/>
              </a:solidFill>
            </a:ln>
          </p:spPr>
        </p:pic>
      </p:grpSp>
      <p:sp>
        <p:nvSpPr>
          <p:cNvPr id="10" name="TextBox 9">
            <a:extLst>
              <a:ext uri="{FF2B5EF4-FFF2-40B4-BE49-F238E27FC236}">
                <a16:creationId xmlns:a16="http://schemas.microsoft.com/office/drawing/2014/main" id="{57B8CF23-3109-C20B-B7EF-185EA22C61A1}"/>
              </a:ext>
            </a:extLst>
          </p:cNvPr>
          <p:cNvSpPr txBox="1"/>
          <p:nvPr/>
        </p:nvSpPr>
        <p:spPr>
          <a:xfrm>
            <a:off x="5185591" y="5720035"/>
            <a:ext cx="3296497" cy="338554"/>
          </a:xfrm>
          <a:prstGeom prst="rect">
            <a:avLst/>
          </a:prstGeom>
          <a:noFill/>
        </p:spPr>
        <p:txBody>
          <a:bodyPr wrap="square">
            <a:spAutoFit/>
          </a:bodyPr>
          <a:lstStyle/>
          <a:p>
            <a:r>
              <a:rPr lang="en-GB" sz="1600" b="1" dirty="0">
                <a:cs typeface="Calibri" panose="020F0502020204030204" pitchFamily="34" charset="0"/>
              </a:rPr>
              <a:t>MBRRACE-UK Report, 2022</a:t>
            </a:r>
            <a:endParaRPr lang="en-GB" sz="1600" b="1" dirty="0"/>
          </a:p>
        </p:txBody>
      </p:sp>
      <p:sp>
        <p:nvSpPr>
          <p:cNvPr id="12" name="Text Placeholder 4">
            <a:extLst>
              <a:ext uri="{FF2B5EF4-FFF2-40B4-BE49-F238E27FC236}">
                <a16:creationId xmlns:a16="http://schemas.microsoft.com/office/drawing/2014/main" id="{F4CECD88-AB99-DAAD-3CB7-12D341018002}"/>
              </a:ext>
            </a:extLst>
          </p:cNvPr>
          <p:cNvSpPr txBox="1">
            <a:spLocks/>
          </p:cNvSpPr>
          <p:nvPr/>
        </p:nvSpPr>
        <p:spPr>
          <a:xfrm>
            <a:off x="7095255" y="452343"/>
            <a:ext cx="1591545" cy="257175"/>
          </a:xfrm>
          <a:prstGeom prst="rect">
            <a:avLst/>
          </a:prstGeom>
        </p:spPr>
        <p:txBody>
          <a:bodyPr vert="horz" lIns="0" tIns="0" rIns="0" bIns="0" rtlCol="0">
            <a:no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29/11/2022</a:t>
            </a:r>
            <a:endParaRPr lang="en-US" dirty="0"/>
          </a:p>
        </p:txBody>
      </p:sp>
    </p:spTree>
    <p:extLst>
      <p:ext uri="{BB962C8B-B14F-4D97-AF65-F5344CB8AC3E}">
        <p14:creationId xmlns:p14="http://schemas.microsoft.com/office/powerpoint/2010/main" val="17860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311597"/>
            <a:ext cx="8229600" cy="507556"/>
          </a:xfrm>
        </p:spPr>
        <p:txBody>
          <a:bodyPr/>
          <a:lstStyle/>
          <a:p>
            <a:r>
              <a:rPr lang="en-GB" dirty="0"/>
              <a:t>Biases</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5" name="Oval 4">
            <a:extLst>
              <a:ext uri="{FF2B5EF4-FFF2-40B4-BE49-F238E27FC236}">
                <a16:creationId xmlns:a16="http://schemas.microsoft.com/office/drawing/2014/main" id="{D2F9FA42-6193-3AAD-585F-862B99647FE9}"/>
              </a:ext>
            </a:extLst>
          </p:cNvPr>
          <p:cNvSpPr/>
          <p:nvPr/>
        </p:nvSpPr>
        <p:spPr>
          <a:xfrm>
            <a:off x="5786883" y="2043826"/>
            <a:ext cx="2227072" cy="207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51FFC4A-6FB8-99AE-A317-8D49381B47DB}"/>
              </a:ext>
            </a:extLst>
          </p:cNvPr>
          <p:cNvSpPr/>
          <p:nvPr/>
        </p:nvSpPr>
        <p:spPr>
          <a:xfrm>
            <a:off x="1189483" y="2043826"/>
            <a:ext cx="2227072" cy="207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4303945B-F1A8-0BFF-5367-8A4E69CE4ABC}"/>
              </a:ext>
            </a:extLst>
          </p:cNvPr>
          <p:cNvSpPr txBox="1">
            <a:spLocks/>
          </p:cNvSpPr>
          <p:nvPr/>
        </p:nvSpPr>
        <p:spPr>
          <a:xfrm>
            <a:off x="1583183" y="2793126"/>
            <a:ext cx="1439672" cy="647700"/>
          </a:xfrm>
          <a:prstGeom prst="rect">
            <a:avLst/>
          </a:prstGeom>
        </p:spPr>
        <p:txBody>
          <a:bodyPr>
            <a:normAutofit fontScale="92500"/>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200" dirty="0"/>
              <a:t>Explicit</a:t>
            </a:r>
          </a:p>
        </p:txBody>
      </p:sp>
      <p:sp>
        <p:nvSpPr>
          <p:cNvPr id="9" name="Content Placeholder 2">
            <a:extLst>
              <a:ext uri="{FF2B5EF4-FFF2-40B4-BE49-F238E27FC236}">
                <a16:creationId xmlns:a16="http://schemas.microsoft.com/office/drawing/2014/main" id="{823AC221-96E1-5614-DC57-58859F72B77B}"/>
              </a:ext>
            </a:extLst>
          </p:cNvPr>
          <p:cNvSpPr txBox="1">
            <a:spLocks/>
          </p:cNvSpPr>
          <p:nvPr/>
        </p:nvSpPr>
        <p:spPr>
          <a:xfrm>
            <a:off x="6180583" y="2857642"/>
            <a:ext cx="1439672" cy="647700"/>
          </a:xfrm>
          <a:prstGeom prst="rect">
            <a:avLst/>
          </a:prstGeom>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3600" dirty="0"/>
              <a:t>Implicit</a:t>
            </a:r>
          </a:p>
        </p:txBody>
      </p:sp>
      <p:sp>
        <p:nvSpPr>
          <p:cNvPr id="10" name="TextBox 9">
            <a:extLst>
              <a:ext uri="{FF2B5EF4-FFF2-40B4-BE49-F238E27FC236}">
                <a16:creationId xmlns:a16="http://schemas.microsoft.com/office/drawing/2014/main" id="{04B84549-6483-ADCB-BBDE-484E192AEDD8}"/>
              </a:ext>
            </a:extLst>
          </p:cNvPr>
          <p:cNvSpPr txBox="1"/>
          <p:nvPr/>
        </p:nvSpPr>
        <p:spPr>
          <a:xfrm>
            <a:off x="783083" y="4492405"/>
            <a:ext cx="3416045" cy="400110"/>
          </a:xfrm>
          <a:prstGeom prst="rect">
            <a:avLst/>
          </a:prstGeom>
          <a:noFill/>
        </p:spPr>
        <p:txBody>
          <a:bodyPr wrap="square" rtlCol="0">
            <a:spAutoFit/>
          </a:bodyPr>
          <a:lstStyle/>
          <a:p>
            <a:r>
              <a:rPr lang="en-GB" sz="2000" dirty="0"/>
              <a:t>Aware, voluntary, intentional</a:t>
            </a:r>
          </a:p>
        </p:txBody>
      </p:sp>
      <p:sp>
        <p:nvSpPr>
          <p:cNvPr id="11" name="TextBox 10">
            <a:extLst>
              <a:ext uri="{FF2B5EF4-FFF2-40B4-BE49-F238E27FC236}">
                <a16:creationId xmlns:a16="http://schemas.microsoft.com/office/drawing/2014/main" id="{406C7BC1-A11D-96BC-E4A7-DD161E931583}"/>
              </a:ext>
            </a:extLst>
          </p:cNvPr>
          <p:cNvSpPr txBox="1"/>
          <p:nvPr/>
        </p:nvSpPr>
        <p:spPr>
          <a:xfrm>
            <a:off x="4944874" y="4489010"/>
            <a:ext cx="5350763" cy="400110"/>
          </a:xfrm>
          <a:prstGeom prst="rect">
            <a:avLst/>
          </a:prstGeom>
          <a:noFill/>
        </p:spPr>
        <p:txBody>
          <a:bodyPr wrap="square" rtlCol="0">
            <a:spAutoFit/>
          </a:bodyPr>
          <a:lstStyle/>
          <a:p>
            <a:r>
              <a:rPr lang="en-GB" sz="2000" dirty="0"/>
              <a:t>Unaware, involuntary, unintentional</a:t>
            </a:r>
          </a:p>
        </p:txBody>
      </p:sp>
    </p:spTree>
    <p:extLst>
      <p:ext uri="{BB962C8B-B14F-4D97-AF65-F5344CB8AC3E}">
        <p14:creationId xmlns:p14="http://schemas.microsoft.com/office/powerpoint/2010/main" val="171779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1300800"/>
            <a:ext cx="8229600" cy="507556"/>
          </a:xfrm>
        </p:spPr>
        <p:txBody>
          <a:bodyPr/>
          <a:lstStyle/>
          <a:p>
            <a:r>
              <a:rPr lang="en-GB" dirty="0"/>
              <a:t>Transformative Learning Theory </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graphicFrame>
        <p:nvGraphicFramePr>
          <p:cNvPr id="31" name="Diagram 30">
            <a:extLst>
              <a:ext uri="{FF2B5EF4-FFF2-40B4-BE49-F238E27FC236}">
                <a16:creationId xmlns:a16="http://schemas.microsoft.com/office/drawing/2014/main" id="{36C57AE1-E2E9-5BFF-B784-68F039A2EBF4}"/>
              </a:ext>
            </a:extLst>
          </p:cNvPr>
          <p:cNvGraphicFramePr/>
          <p:nvPr>
            <p:extLst>
              <p:ext uri="{D42A27DB-BD31-4B8C-83A1-F6EECF244321}">
                <p14:modId xmlns:p14="http://schemas.microsoft.com/office/powerpoint/2010/main" val="1348603463"/>
              </p:ext>
            </p:extLst>
          </p:nvPr>
        </p:nvGraphicFramePr>
        <p:xfrm>
          <a:off x="1304869" y="18966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 Placeholder 5">
            <a:extLst>
              <a:ext uri="{FF2B5EF4-FFF2-40B4-BE49-F238E27FC236}">
                <a16:creationId xmlns:a16="http://schemas.microsoft.com/office/drawing/2014/main" id="{FB6F2152-F439-8925-A58D-53353CD203C4}"/>
              </a:ext>
            </a:extLst>
          </p:cNvPr>
          <p:cNvSpPr txBox="1">
            <a:spLocks/>
          </p:cNvSpPr>
          <p:nvPr/>
        </p:nvSpPr>
        <p:spPr>
          <a:xfrm>
            <a:off x="4943290" y="5960653"/>
            <a:ext cx="3951287" cy="211909"/>
          </a:xfrm>
          <a:prstGeom prst="rect">
            <a:avLst/>
          </a:prstGeom>
        </p:spPr>
        <p:txBody>
          <a:bodyPr vert="horz" lIns="0" tIns="0" rIns="0" bIns="0" rtlCol="0">
            <a:noAutofit/>
          </a:bodyPr>
          <a:lstStyle>
            <a:lvl1pPr marL="0" indent="0" algn="l" defTabSz="457200" rtl="0" eaLnBrk="1" latinLnBrk="0" hangingPunct="1">
              <a:spcBef>
                <a:spcPct val="20000"/>
              </a:spcBef>
              <a:buClr>
                <a:srgbClr val="002548"/>
              </a:buClr>
              <a:buFont typeface="Arial"/>
              <a:buNone/>
              <a:defRPr sz="1000" kern="1200">
                <a:solidFill>
                  <a:srgbClr val="002548"/>
                </a:solidFill>
                <a:latin typeface="Arial"/>
                <a:ea typeface="+mn-ea"/>
                <a:cs typeface="Arial"/>
              </a:defRPr>
            </a:lvl1pPr>
            <a:lvl2pPr marL="457200" indent="0" algn="l" defTabSz="457200" rtl="0" eaLnBrk="1" latinLnBrk="0" hangingPunct="1">
              <a:spcBef>
                <a:spcPct val="20000"/>
              </a:spcBef>
              <a:buClr>
                <a:srgbClr val="002548"/>
              </a:buClr>
              <a:buFont typeface="Arial"/>
              <a:buNone/>
              <a:defRPr sz="1800" kern="1200">
                <a:solidFill>
                  <a:schemeClr val="tx1"/>
                </a:solidFill>
                <a:latin typeface="Arial"/>
                <a:ea typeface="+mn-ea"/>
                <a:cs typeface="Arial"/>
              </a:defRPr>
            </a:lvl2pPr>
            <a:lvl3pPr marL="914400" indent="0" algn="l" defTabSz="457200" rtl="0" eaLnBrk="1" latinLnBrk="0" hangingPunct="1">
              <a:spcBef>
                <a:spcPct val="20000"/>
              </a:spcBef>
              <a:buClr>
                <a:srgbClr val="002548"/>
              </a:buClr>
              <a:buFont typeface="Arial"/>
              <a:buNone/>
              <a:defRPr sz="1200" kern="1200">
                <a:solidFill>
                  <a:schemeClr val="tx1"/>
                </a:solidFill>
                <a:latin typeface="Arial"/>
                <a:ea typeface="+mn-ea"/>
                <a:cs typeface="Arial"/>
              </a:defRPr>
            </a:lvl3pPr>
            <a:lvl4pPr marL="1371600" indent="0" algn="l" defTabSz="457200" rtl="0" eaLnBrk="1" latinLnBrk="0" hangingPunct="1">
              <a:spcBef>
                <a:spcPct val="20000"/>
              </a:spcBef>
              <a:buClr>
                <a:srgbClr val="002548"/>
              </a:buClr>
              <a:buFont typeface="Arial"/>
              <a:buNone/>
              <a:defRPr sz="1200" kern="1200">
                <a:solidFill>
                  <a:schemeClr val="tx1"/>
                </a:solidFill>
                <a:latin typeface="Arial"/>
                <a:ea typeface="+mn-ea"/>
                <a:cs typeface="Arial"/>
              </a:defRPr>
            </a:lvl4pPr>
            <a:lvl5pPr marL="1828800" indent="0" algn="l" defTabSz="457200" rtl="0" eaLnBrk="1" latinLnBrk="0" hangingPunct="1">
              <a:spcBef>
                <a:spcPct val="20000"/>
              </a:spcBef>
              <a:buClr>
                <a:srgbClr val="002548"/>
              </a:buClr>
              <a:buFont typeface="Arial"/>
              <a:buNone/>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latin typeface="Arial" panose="020B0604020202020204" pitchFamily="34" charset="0"/>
              </a:rPr>
              <a:t>Mezirow, 2000</a:t>
            </a:r>
            <a:endParaRPr lang="en-GB" sz="1800" b="1" dirty="0"/>
          </a:p>
        </p:txBody>
      </p:sp>
    </p:spTree>
    <p:extLst>
      <p:ext uri="{BB962C8B-B14F-4D97-AF65-F5344CB8AC3E}">
        <p14:creationId xmlns:p14="http://schemas.microsoft.com/office/powerpoint/2010/main" val="2194203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1270234"/>
            <a:ext cx="8229600" cy="507556"/>
          </a:xfrm>
        </p:spPr>
        <p:txBody>
          <a:bodyPr/>
          <a:lstStyle/>
          <a:p>
            <a:r>
              <a:rPr lang="en-US" dirty="0"/>
              <a:t>Areas of interest from my MEd</a:t>
            </a:r>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457199" y="2146301"/>
            <a:ext cx="8229600" cy="2413668"/>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457200">
              <a:buFont typeface="+mj-lt"/>
              <a:buAutoNum type="arabicPeriod"/>
            </a:pPr>
            <a:r>
              <a:rPr lang="en-GB" sz="2400" b="1" i="0" u="none" strike="noStrike" baseline="0" dirty="0">
                <a:solidFill>
                  <a:srgbClr val="000000"/>
                </a:solidFill>
                <a:latin typeface="Arial" panose="020B0604020202020204" pitchFamily="34" charset="0"/>
              </a:rPr>
              <a:t>Importance of engaging in social discourse </a:t>
            </a:r>
            <a:r>
              <a:rPr lang="en-GB" sz="2400" b="0" i="0" u="none" strike="noStrike" baseline="0" dirty="0">
                <a:solidFill>
                  <a:srgbClr val="000000"/>
                </a:solidFill>
                <a:latin typeface="Arial" panose="020B0604020202020204" pitchFamily="34" charset="0"/>
              </a:rPr>
              <a:t>around culture and its impact </a:t>
            </a:r>
          </a:p>
          <a:p>
            <a:pPr marL="857250" lvl="1" indent="-457200">
              <a:buFont typeface="+mj-lt"/>
              <a:buAutoNum type="arabicPeriod"/>
            </a:pPr>
            <a:endParaRPr lang="en-GB" sz="2400" dirty="0">
              <a:solidFill>
                <a:srgbClr val="000000"/>
              </a:solidFill>
              <a:latin typeface="Arial" panose="020B0604020202020204" pitchFamily="34" charset="0"/>
            </a:endParaRPr>
          </a:p>
          <a:p>
            <a:pPr marL="857250" lvl="1" indent="-457200">
              <a:buFont typeface="+mj-lt"/>
              <a:buAutoNum type="arabicPeriod"/>
            </a:pPr>
            <a:r>
              <a:rPr lang="en-GB" sz="2400" dirty="0">
                <a:solidFill>
                  <a:srgbClr val="000000"/>
                </a:solidFill>
                <a:latin typeface="Arial" panose="020B0604020202020204" pitchFamily="34" charset="0"/>
              </a:rPr>
              <a:t>Development of cultural competence should be seen as a </a:t>
            </a:r>
            <a:r>
              <a:rPr lang="en-GB" sz="2400" b="1" dirty="0">
                <a:solidFill>
                  <a:srgbClr val="000000"/>
                </a:solidFill>
                <a:latin typeface="Arial" panose="020B0604020202020204" pitchFamily="34" charset="0"/>
              </a:rPr>
              <a:t>continual p</a:t>
            </a:r>
            <a:r>
              <a:rPr lang="en-GB" sz="2400" b="1" i="0" u="none" strike="noStrike" baseline="0" dirty="0">
                <a:solidFill>
                  <a:srgbClr val="000000"/>
                </a:solidFill>
                <a:latin typeface="Arial" panose="020B0604020202020204" pitchFamily="34" charset="0"/>
              </a:rPr>
              <a:t>rocess of transformation rather than as an end product</a:t>
            </a:r>
            <a:endParaRPr lang="en-GB" sz="2400" b="0" i="0" u="none" strike="noStrike" baseline="0" dirty="0">
              <a:solidFill>
                <a:srgbClr val="000000"/>
              </a:solidFill>
              <a:latin typeface="Arial" panose="020B0604020202020204" pitchFamily="34" charset="0"/>
            </a:endParaRPr>
          </a:p>
          <a:p>
            <a:pPr marL="857250" lvl="1" indent="-457200">
              <a:buFont typeface="+mj-lt"/>
              <a:buAutoNum type="arabicPeriod"/>
            </a:pPr>
            <a:endParaRPr lang="en-US" sz="2400" b="0" i="0" u="none" strike="noStrike" baseline="0" dirty="0">
              <a:solidFill>
                <a:srgbClr val="000000"/>
              </a:solidFill>
              <a:latin typeface="Arial" panose="020B0604020202020204" pitchFamily="34" charset="0"/>
            </a:endParaRPr>
          </a:p>
          <a:p>
            <a:pPr marL="857250" lvl="1" indent="-457200">
              <a:buFont typeface="+mj-lt"/>
              <a:buAutoNum type="arabicPeriod"/>
            </a:pPr>
            <a:endParaRPr lang="en-US" sz="2400" dirty="0">
              <a:solidFill>
                <a:srgbClr val="000000"/>
              </a:solidFill>
              <a:latin typeface="Arial" panose="020B0604020202020204" pitchFamily="34" charset="0"/>
            </a:endParaRPr>
          </a:p>
          <a:p>
            <a:pPr marL="857250" lvl="1" indent="-457200">
              <a:buFont typeface="+mj-lt"/>
              <a:buAutoNum type="arabicPeriod"/>
            </a:pPr>
            <a:endParaRPr lang="en-US" sz="2400" b="0" i="0" u="none" strike="noStrike" baseline="0" dirty="0">
              <a:solidFill>
                <a:srgbClr val="000000"/>
              </a:solidFill>
              <a:latin typeface="Arial" panose="020B0604020202020204" pitchFamily="34" charset="0"/>
            </a:endParaRPr>
          </a:p>
          <a:p>
            <a:pPr marL="0" indent="0">
              <a:buNone/>
            </a:pPr>
            <a:endParaRPr lang="en-GB" sz="2400" dirty="0"/>
          </a:p>
          <a:p>
            <a:pPr marL="0" indent="0">
              <a:buNone/>
            </a:pPr>
            <a:endParaRPr lang="en-US" b="1" dirty="0"/>
          </a:p>
        </p:txBody>
      </p:sp>
    </p:spTree>
    <p:extLst>
      <p:ext uri="{BB962C8B-B14F-4D97-AF65-F5344CB8AC3E}">
        <p14:creationId xmlns:p14="http://schemas.microsoft.com/office/powerpoint/2010/main" val="375794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311597"/>
            <a:ext cx="8229600" cy="507556"/>
          </a:xfrm>
        </p:spPr>
        <p:txBody>
          <a:bodyPr/>
          <a:lstStyle/>
          <a:p>
            <a:r>
              <a:rPr lang="en-GB" sz="2800" dirty="0"/>
              <a:t>Acknowledgements </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368301"/>
            <a:ext cx="1591545" cy="333144"/>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4" name="Content Placeholder 1">
            <a:extLst>
              <a:ext uri="{FF2B5EF4-FFF2-40B4-BE49-F238E27FC236}">
                <a16:creationId xmlns:a16="http://schemas.microsoft.com/office/drawing/2014/main" id="{FCCDF581-4A9C-6A57-D400-07C1305E39EC}"/>
              </a:ext>
            </a:extLst>
          </p:cNvPr>
          <p:cNvSpPr txBox="1">
            <a:spLocks/>
          </p:cNvSpPr>
          <p:nvPr/>
        </p:nvSpPr>
        <p:spPr>
          <a:xfrm>
            <a:off x="757646" y="2057401"/>
            <a:ext cx="7929153" cy="39580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Dr. Richard Bale</a:t>
            </a:r>
          </a:p>
          <a:p>
            <a:r>
              <a:rPr lang="en-US" sz="2400" dirty="0"/>
              <a:t>Study Participants</a:t>
            </a:r>
          </a:p>
          <a:p>
            <a:r>
              <a:rPr lang="en-US" sz="2400" dirty="0"/>
              <a:t>Educational Development Unit</a:t>
            </a:r>
          </a:p>
          <a:p>
            <a:pPr marL="0" indent="0">
              <a:buNone/>
            </a:pPr>
            <a:r>
              <a:rPr lang="en-US" sz="2400" dirty="0"/>
              <a:t> </a:t>
            </a:r>
          </a:p>
          <a:p>
            <a:endParaRPr lang="en-US" sz="1600" b="1" dirty="0"/>
          </a:p>
          <a:p>
            <a:pPr marL="0" indent="0">
              <a:buNone/>
            </a:pPr>
            <a:endParaRPr lang="en-US" sz="1600" b="1" dirty="0"/>
          </a:p>
        </p:txBody>
      </p:sp>
    </p:spTree>
    <p:extLst>
      <p:ext uri="{BB962C8B-B14F-4D97-AF65-F5344CB8AC3E}">
        <p14:creationId xmlns:p14="http://schemas.microsoft.com/office/powerpoint/2010/main" val="371048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6D9F3-F109-5677-4A92-F3E1A2300AA3}"/>
              </a:ext>
            </a:extLst>
          </p:cNvPr>
          <p:cNvSpPr>
            <a:spLocks noGrp="1"/>
          </p:cNvSpPr>
          <p:nvPr>
            <p:ph idx="11"/>
          </p:nvPr>
        </p:nvSpPr>
        <p:spPr>
          <a:xfrm>
            <a:off x="457200" y="1746606"/>
            <a:ext cx="8229602" cy="3421509"/>
          </a:xfrm>
        </p:spPr>
        <p:txBody>
          <a:bodyPr/>
          <a:lstStyle/>
          <a:p>
            <a:pPr marL="0" indent="0">
              <a:buNone/>
            </a:pPr>
            <a:r>
              <a:rPr lang="en-US" sz="1200" b="0" i="0" u="none" strike="noStrike" baseline="0" dirty="0">
                <a:solidFill>
                  <a:srgbClr val="000000"/>
                </a:solidFill>
                <a:latin typeface="Arial" panose="020B0604020202020204" pitchFamily="34" charset="0"/>
              </a:rPr>
              <a:t>Holliday, A. (1999) Small Cultures. </a:t>
            </a:r>
            <a:r>
              <a:rPr lang="en-US" sz="1200" b="0" i="1" u="none" strike="noStrike" baseline="0" dirty="0">
                <a:solidFill>
                  <a:srgbClr val="000000"/>
                </a:solidFill>
                <a:latin typeface="Arial" panose="020B0604020202020204" pitchFamily="34" charset="0"/>
              </a:rPr>
              <a:t>Applied Linguistics. </a:t>
            </a:r>
            <a:r>
              <a:rPr lang="en-US" sz="1200" b="0" i="0" u="none" strike="noStrike" baseline="0" dirty="0">
                <a:solidFill>
                  <a:srgbClr val="000000"/>
                </a:solidFill>
                <a:latin typeface="Arial" panose="020B0604020202020204" pitchFamily="34" charset="0"/>
              </a:rPr>
              <a:t>20 (2), 237-264. </a:t>
            </a:r>
            <a:endParaRPr lang="en-US" sz="1200" b="0" i="0" u="none" strike="noStrike" baseline="0" dirty="0">
              <a:solidFill>
                <a:srgbClr val="000000"/>
              </a:solidFill>
              <a:highlight>
                <a:srgbClr val="FFFF00"/>
              </a:highlight>
              <a:latin typeface="Arial" panose="020B0604020202020204" pitchFamily="34" charset="0"/>
            </a:endParaRPr>
          </a:p>
          <a:p>
            <a:pPr marL="0" indent="0">
              <a:buNone/>
            </a:pPr>
            <a:r>
              <a:rPr lang="en-US" sz="1200" b="0" i="0" u="none" strike="noStrike" baseline="0" dirty="0" err="1">
                <a:solidFill>
                  <a:srgbClr val="000000"/>
                </a:solidFill>
                <a:latin typeface="Arial" panose="020B0604020202020204" pitchFamily="34" charset="0"/>
              </a:rPr>
              <a:t>Lanting</a:t>
            </a:r>
            <a:r>
              <a:rPr lang="en-US" sz="1200" b="0" i="0" u="none" strike="noStrike" baseline="0" dirty="0">
                <a:solidFill>
                  <a:srgbClr val="000000"/>
                </a:solidFill>
                <a:latin typeface="Arial" panose="020B0604020202020204" pitchFamily="34" charset="0"/>
              </a:rPr>
              <a:t>, K., Dogra, N., </a:t>
            </a:r>
            <a:r>
              <a:rPr lang="en-US" sz="1200" b="0" i="0" u="none" strike="noStrike" baseline="0" dirty="0" err="1">
                <a:solidFill>
                  <a:srgbClr val="000000"/>
                </a:solidFill>
                <a:latin typeface="Arial" panose="020B0604020202020204" pitchFamily="34" charset="0"/>
              </a:rPr>
              <a:t>Hendrickx</a:t>
            </a:r>
            <a:r>
              <a:rPr lang="en-US" sz="1200" b="0" i="0" u="none" strike="noStrike" baseline="0" dirty="0">
                <a:solidFill>
                  <a:srgbClr val="000000"/>
                </a:solidFill>
                <a:latin typeface="Arial" panose="020B0604020202020204" pitchFamily="34" charset="0"/>
              </a:rPr>
              <a:t>, K., Nathan, Y., Sim, J. &amp; </a:t>
            </a:r>
            <a:r>
              <a:rPr lang="en-US" sz="1200" b="0" i="0" u="none" strike="noStrike" baseline="0" dirty="0" err="1">
                <a:solidFill>
                  <a:srgbClr val="000000"/>
                </a:solidFill>
                <a:latin typeface="Arial" panose="020B0604020202020204" pitchFamily="34" charset="0"/>
              </a:rPr>
              <a:t>Suurmond</a:t>
            </a:r>
            <a:r>
              <a:rPr lang="en-US" sz="1200" b="0" i="0" u="none" strike="noStrike" baseline="0" dirty="0">
                <a:solidFill>
                  <a:srgbClr val="000000"/>
                </a:solidFill>
                <a:latin typeface="Arial" panose="020B0604020202020204" pitchFamily="34" charset="0"/>
              </a:rPr>
              <a:t>, J. (2019) Culturally Competent in Medical Education – European Medical Teachers’ Self-Reported Preparedness and Training Needs to Teach Cultural Competence Topics and to Teach a Diverse Class. </a:t>
            </a:r>
            <a:r>
              <a:rPr lang="en-US" sz="1200" b="0" i="1" u="none" strike="noStrike" baseline="0" dirty="0" err="1">
                <a:solidFill>
                  <a:srgbClr val="000000"/>
                </a:solidFill>
                <a:latin typeface="Arial" panose="020B0604020202020204" pitchFamily="34" charset="0"/>
              </a:rPr>
              <a:t>MedEdPublish</a:t>
            </a:r>
            <a:r>
              <a:rPr lang="en-US" sz="1200" b="0" i="1" u="none" strike="noStrike" baseline="0" dirty="0">
                <a:solidFill>
                  <a:srgbClr val="000000"/>
                </a:solidFill>
                <a:latin typeface="Arial" panose="020B0604020202020204" pitchFamily="34" charset="0"/>
              </a:rPr>
              <a:t>. </a:t>
            </a:r>
            <a:r>
              <a:rPr lang="en-US" sz="1200" b="0" i="0" u="none" strike="noStrike" baseline="0" dirty="0">
                <a:solidFill>
                  <a:srgbClr val="000000"/>
                </a:solidFill>
                <a:latin typeface="Arial" panose="020B0604020202020204" pitchFamily="34" charset="0"/>
              </a:rPr>
              <a:t>8. </a:t>
            </a:r>
          </a:p>
          <a:p>
            <a:pPr marL="0" indent="0">
              <a:buNone/>
            </a:pPr>
            <a:r>
              <a:rPr lang="en-US" sz="1200" b="0" i="0" u="none" strike="noStrike" baseline="0" dirty="0">
                <a:solidFill>
                  <a:srgbClr val="000000"/>
                </a:solidFill>
                <a:latin typeface="Arial" panose="020B0604020202020204" pitchFamily="34" charset="0"/>
              </a:rPr>
              <a:t>Marmot, M., Allen, J., Boyce, T., Goldblatt, P. &amp; Morrison, J. (2020) </a:t>
            </a:r>
            <a:r>
              <a:rPr lang="en-US" sz="1200" b="0" i="1" u="none" strike="noStrike" baseline="0" dirty="0">
                <a:solidFill>
                  <a:srgbClr val="000000"/>
                </a:solidFill>
                <a:latin typeface="Arial" panose="020B0604020202020204" pitchFamily="34" charset="0"/>
              </a:rPr>
              <a:t>Health Equity in England The Marmot Review 10 Years On. </a:t>
            </a:r>
            <a:r>
              <a:rPr lang="en-US" sz="1200" b="0" i="0" u="none" strike="noStrike" baseline="0" dirty="0">
                <a:solidFill>
                  <a:srgbClr val="000000"/>
                </a:solidFill>
                <a:latin typeface="Arial" panose="020B0604020202020204" pitchFamily="34" charset="0"/>
              </a:rPr>
              <a:t>https://www.health.org.uk/publications/reports/the-marmot-review-10-years-on [Accessed 23rd May 2022]. </a:t>
            </a:r>
          </a:p>
          <a:p>
            <a:pPr marL="0" indent="0">
              <a:buNone/>
            </a:pPr>
            <a:r>
              <a:rPr lang="en-US" sz="1200" b="0" i="0" u="none" strike="noStrike" baseline="0" dirty="0">
                <a:solidFill>
                  <a:srgbClr val="000000"/>
                </a:solidFill>
                <a:latin typeface="Arial" panose="020B0604020202020204" pitchFamily="34" charset="0"/>
              </a:rPr>
              <a:t>Matthews, B. (2020) The role of reflexive thought in the achievement of intercultural competence. </a:t>
            </a:r>
            <a:r>
              <a:rPr lang="en-US" sz="1200" b="0" i="1" u="none" strike="noStrike" baseline="0" dirty="0">
                <a:solidFill>
                  <a:srgbClr val="000000"/>
                </a:solidFill>
                <a:latin typeface="Arial" panose="020B0604020202020204" pitchFamily="34" charset="0"/>
              </a:rPr>
              <a:t>Intercultural Education. </a:t>
            </a:r>
            <a:r>
              <a:rPr lang="en-US" sz="1200" b="0" i="0" u="none" strike="noStrike" baseline="0" dirty="0">
                <a:solidFill>
                  <a:srgbClr val="000000"/>
                </a:solidFill>
                <a:latin typeface="Arial" panose="020B0604020202020204" pitchFamily="34" charset="0"/>
              </a:rPr>
              <a:t>31 (3), 330-344. </a:t>
            </a:r>
          </a:p>
          <a:p>
            <a:pPr marL="0" indent="0">
              <a:buNone/>
            </a:pPr>
            <a:r>
              <a:rPr lang="en-US" sz="1200" b="0" i="0" u="none" strike="noStrike" baseline="0" dirty="0">
                <a:solidFill>
                  <a:srgbClr val="000000"/>
                </a:solidFill>
                <a:latin typeface="Arial" panose="020B0604020202020204" pitchFamily="34" charset="0"/>
              </a:rPr>
              <a:t>MBRRACE-UK (2021) </a:t>
            </a:r>
            <a:r>
              <a:rPr lang="en-US" sz="1200" b="0" i="1" u="none" strike="noStrike" baseline="0" dirty="0">
                <a:solidFill>
                  <a:srgbClr val="000000"/>
                </a:solidFill>
                <a:latin typeface="Arial" panose="020B0604020202020204" pitchFamily="34" charset="0"/>
              </a:rPr>
              <a:t>Saving Lives, Improving Mothers’ Care - Lessons learned to inform maternity care from the UK and Ireland Confidential Enquiries into Maternal Deaths and Morbidity 2018-20. </a:t>
            </a:r>
            <a:r>
              <a:rPr lang="en-US" sz="1200" b="0" i="0" u="none" strike="noStrike" baseline="0" dirty="0">
                <a:solidFill>
                  <a:srgbClr val="000000"/>
                </a:solidFill>
                <a:latin typeface="Arial" panose="020B0604020202020204" pitchFamily="34" charset="0"/>
                <a:hlinkClick r:id="rId3"/>
              </a:rPr>
              <a:t>https://www.npeu.ox.ac.uk/assets/downloads/mbrrace-uk/reports/maternal-report-2022/MBRRACE-UK_Maternal_MAIN_Report_2022_v10.pdf</a:t>
            </a:r>
            <a:r>
              <a:rPr lang="en-US" sz="1200" b="0" i="0" u="none" strike="noStrike" baseline="0" dirty="0">
                <a:solidFill>
                  <a:srgbClr val="000000"/>
                </a:solidFill>
                <a:latin typeface="Arial" panose="020B0604020202020204" pitchFamily="34" charset="0"/>
              </a:rPr>
              <a:t> [Accessed 21st Nov 2022]. </a:t>
            </a:r>
          </a:p>
          <a:p>
            <a:pPr marL="0" indent="0">
              <a:buNone/>
            </a:pPr>
            <a:r>
              <a:rPr lang="en-US" sz="1200" b="0" i="0" u="none" strike="noStrike" baseline="0" dirty="0">
                <a:solidFill>
                  <a:srgbClr val="000000"/>
                </a:solidFill>
                <a:latin typeface="+mn-lt"/>
                <a:cs typeface="Calibri" panose="020F0502020204030204" pitchFamily="34" charset="0"/>
              </a:rPr>
              <a:t>Mezirow, J. (2000) </a:t>
            </a:r>
            <a:r>
              <a:rPr lang="en-US" sz="1200" b="0" i="1" u="none" strike="noStrike" baseline="0" dirty="0">
                <a:solidFill>
                  <a:srgbClr val="000000"/>
                </a:solidFill>
                <a:latin typeface="+mn-lt"/>
                <a:cs typeface="Calibri" panose="020F0502020204030204" pitchFamily="34" charset="0"/>
              </a:rPr>
              <a:t>Learning to Think like an Adult. Core Concepts of Transformation Theory. In J. Mezirow, &amp; Associates (Eds.), Learning as Transformation. Critical Perspectives on a Theory in Progress. </a:t>
            </a:r>
            <a:r>
              <a:rPr lang="en-US" sz="1200" b="0" i="0" u="none" strike="noStrike" baseline="0" dirty="0">
                <a:solidFill>
                  <a:srgbClr val="000000"/>
                </a:solidFill>
                <a:latin typeface="+mn-lt"/>
                <a:cs typeface="Calibri" panose="020F0502020204030204" pitchFamily="34" charset="0"/>
              </a:rPr>
              <a:t>San Francisco, Jossey-Bass. </a:t>
            </a:r>
          </a:p>
          <a:p>
            <a:pPr marL="0" indent="0">
              <a:buNone/>
            </a:pPr>
            <a:r>
              <a:rPr lang="en-US" sz="1200" b="0" i="0" u="none" strike="noStrike" baseline="0" dirty="0" err="1">
                <a:solidFill>
                  <a:srgbClr val="000000"/>
                </a:solidFill>
                <a:latin typeface="+mn-lt"/>
                <a:cs typeface="Calibri" panose="020F0502020204030204" pitchFamily="34" charset="0"/>
              </a:rPr>
              <a:t>Saha</a:t>
            </a:r>
            <a:r>
              <a:rPr lang="en-US" sz="1200" b="0" i="0" u="none" strike="noStrike" baseline="0" dirty="0">
                <a:solidFill>
                  <a:srgbClr val="000000"/>
                </a:solidFill>
                <a:latin typeface="+mn-lt"/>
                <a:cs typeface="Calibri" panose="020F0502020204030204" pitchFamily="34" charset="0"/>
              </a:rPr>
              <a:t>, S., Beach, M. C. &amp; Cooper, L. A. (</a:t>
            </a:r>
            <a:r>
              <a:rPr lang="en-US" sz="1200" b="0" i="0" u="none" strike="noStrike" baseline="0" dirty="0">
                <a:solidFill>
                  <a:srgbClr val="000000"/>
                </a:solidFill>
                <a:latin typeface="+mn-lt"/>
              </a:rPr>
              <a:t>2008) </a:t>
            </a:r>
            <a:r>
              <a:rPr lang="en-US" sz="1200" b="0" i="0" u="none" strike="noStrike" baseline="0" dirty="0">
                <a:solidFill>
                  <a:srgbClr val="000000"/>
                </a:solidFill>
                <a:latin typeface="Arial" panose="020B0604020202020204" pitchFamily="34" charset="0"/>
              </a:rPr>
              <a:t>Patient Centeredness, Cultural Competence and Healthcare Quality. </a:t>
            </a:r>
            <a:r>
              <a:rPr lang="en-US" sz="1200" b="0" i="1" u="none" strike="noStrike" baseline="0" dirty="0">
                <a:solidFill>
                  <a:srgbClr val="000000"/>
                </a:solidFill>
                <a:latin typeface="Arial" panose="020B0604020202020204" pitchFamily="34" charset="0"/>
              </a:rPr>
              <a:t>J Natl Med Assoc. </a:t>
            </a:r>
            <a:r>
              <a:rPr lang="en-US" sz="1200" b="0" i="0" u="none" strike="noStrike" baseline="0" dirty="0">
                <a:solidFill>
                  <a:srgbClr val="000000"/>
                </a:solidFill>
                <a:latin typeface="Arial" panose="020B0604020202020204" pitchFamily="34" charset="0"/>
              </a:rPr>
              <a:t>100 (11), 1275–1285. </a:t>
            </a:r>
          </a:p>
          <a:p>
            <a:pPr marL="0" indent="0">
              <a:buNone/>
            </a:pPr>
            <a:r>
              <a:rPr lang="en-GB" sz="1200" b="0" i="0" u="none" strike="noStrike" baseline="0" dirty="0">
                <a:solidFill>
                  <a:srgbClr val="000000"/>
                </a:solidFill>
                <a:latin typeface="Arial" panose="020B0604020202020204" pitchFamily="34" charset="0"/>
              </a:rPr>
              <a:t>Sorensen, J., </a:t>
            </a:r>
            <a:r>
              <a:rPr lang="en-GB" sz="1200" b="0" i="0" u="none" strike="noStrike" baseline="0" dirty="0" err="1">
                <a:solidFill>
                  <a:srgbClr val="000000"/>
                </a:solidFill>
                <a:latin typeface="Arial" panose="020B0604020202020204" pitchFamily="34" charset="0"/>
              </a:rPr>
              <a:t>Norredam</a:t>
            </a:r>
            <a:r>
              <a:rPr lang="en-GB" sz="1200" b="0" i="0" u="none" strike="noStrike" baseline="0" dirty="0">
                <a:solidFill>
                  <a:srgbClr val="000000"/>
                </a:solidFill>
                <a:latin typeface="Arial" panose="020B0604020202020204" pitchFamily="34" charset="0"/>
              </a:rPr>
              <a:t>, M., Dogra, N., </a:t>
            </a:r>
            <a:r>
              <a:rPr lang="en-GB" sz="1200" b="0" i="0" u="none" strike="noStrike" baseline="0" dirty="0" err="1">
                <a:solidFill>
                  <a:srgbClr val="000000"/>
                </a:solidFill>
                <a:latin typeface="Arial" panose="020B0604020202020204" pitchFamily="34" charset="0"/>
              </a:rPr>
              <a:t>Essink</a:t>
            </a:r>
            <a:r>
              <a:rPr lang="en-GB" sz="1200" b="0" i="0" u="none" strike="noStrike" baseline="0" dirty="0">
                <a:solidFill>
                  <a:srgbClr val="000000"/>
                </a:solidFill>
                <a:latin typeface="Arial" panose="020B0604020202020204" pitchFamily="34" charset="0"/>
              </a:rPr>
              <a:t>-Bot, M. L., </a:t>
            </a:r>
            <a:r>
              <a:rPr lang="en-GB" sz="1200" b="0" i="0" u="none" strike="noStrike" baseline="0" dirty="0" err="1">
                <a:solidFill>
                  <a:srgbClr val="000000"/>
                </a:solidFill>
                <a:latin typeface="Arial" panose="020B0604020202020204" pitchFamily="34" charset="0"/>
              </a:rPr>
              <a:t>Suurmond</a:t>
            </a:r>
            <a:r>
              <a:rPr lang="en-GB" sz="1200" b="0" i="0" u="none" strike="noStrike" baseline="0" dirty="0">
                <a:solidFill>
                  <a:srgbClr val="000000"/>
                </a:solidFill>
                <a:latin typeface="Arial" panose="020B0604020202020204" pitchFamily="34" charset="0"/>
              </a:rPr>
              <a:t>, J. &amp; Krasnik, A. (2017b) Enhancing cultural competence in medical education. </a:t>
            </a:r>
            <a:r>
              <a:rPr lang="en-GB" sz="1200" b="0" i="1" u="none" strike="noStrike" baseline="0" dirty="0">
                <a:solidFill>
                  <a:srgbClr val="000000"/>
                </a:solidFill>
                <a:latin typeface="Arial" panose="020B0604020202020204" pitchFamily="34" charset="0"/>
              </a:rPr>
              <a:t>Int J Med Educ. </a:t>
            </a:r>
            <a:r>
              <a:rPr lang="en-GB" sz="1200" b="0" i="0" u="none" strike="noStrike" baseline="0" dirty="0">
                <a:solidFill>
                  <a:srgbClr val="000000"/>
                </a:solidFill>
                <a:latin typeface="Arial" panose="020B0604020202020204" pitchFamily="34" charset="0"/>
              </a:rPr>
              <a:t>8, 28-30. </a:t>
            </a:r>
          </a:p>
          <a:p>
            <a:pPr marL="0" indent="0">
              <a:buNone/>
            </a:pPr>
            <a:r>
              <a:rPr lang="en-US" sz="1200" b="0" i="0" u="none" strike="noStrike" baseline="0" dirty="0">
                <a:solidFill>
                  <a:srgbClr val="000000"/>
                </a:solidFill>
                <a:latin typeface="Arial" panose="020B0604020202020204" pitchFamily="34" charset="0"/>
              </a:rPr>
              <a:t>Suleman, M., </a:t>
            </a:r>
            <a:r>
              <a:rPr lang="en-US" sz="1200" b="0" i="0" u="none" strike="noStrike" baseline="0" dirty="0" err="1">
                <a:solidFill>
                  <a:srgbClr val="000000"/>
                </a:solidFill>
                <a:latin typeface="Arial" panose="020B0604020202020204" pitchFamily="34" charset="0"/>
              </a:rPr>
              <a:t>Sonthalia</a:t>
            </a:r>
            <a:r>
              <a:rPr lang="en-US" sz="1200" b="0" i="0" u="none" strike="noStrike" baseline="0" dirty="0">
                <a:solidFill>
                  <a:srgbClr val="000000"/>
                </a:solidFill>
                <a:latin typeface="Arial" panose="020B0604020202020204" pitchFamily="34" charset="0"/>
              </a:rPr>
              <a:t>, S., Webb, C., </a:t>
            </a:r>
            <a:r>
              <a:rPr lang="en-US" sz="1200" b="0" i="0" u="none" strike="noStrike" baseline="0" dirty="0" err="1">
                <a:solidFill>
                  <a:srgbClr val="000000"/>
                </a:solidFill>
                <a:latin typeface="Arial" panose="020B0604020202020204" pitchFamily="34" charset="0"/>
              </a:rPr>
              <a:t>Tinson</a:t>
            </a:r>
            <a:r>
              <a:rPr lang="en-US" sz="1200" b="0" i="0" u="none" strike="noStrike" baseline="0" dirty="0">
                <a:solidFill>
                  <a:srgbClr val="000000"/>
                </a:solidFill>
                <a:latin typeface="Arial" panose="020B0604020202020204" pitchFamily="34" charset="0"/>
              </a:rPr>
              <a:t>, A., Kane, M., Bunbury, S., Finch, D. &amp; Bibby, J. (2021) </a:t>
            </a:r>
            <a:r>
              <a:rPr lang="en-US" sz="1200" b="0" i="1" u="none" strike="noStrike" baseline="0" dirty="0">
                <a:solidFill>
                  <a:srgbClr val="000000"/>
                </a:solidFill>
                <a:latin typeface="Arial" panose="020B0604020202020204" pitchFamily="34" charset="0"/>
              </a:rPr>
              <a:t>Unequal pandemic, fairer recovery: The COVID-19 impact inquiry report</a:t>
            </a:r>
            <a:r>
              <a:rPr lang="en-US" sz="1200" b="0" i="0" u="none" strike="noStrike" baseline="0" dirty="0">
                <a:solidFill>
                  <a:srgbClr val="000000"/>
                </a:solidFill>
                <a:latin typeface="Arial" panose="020B0604020202020204" pitchFamily="34" charset="0"/>
              </a:rPr>
              <a:t>. The Health Foundation.</a:t>
            </a:r>
          </a:p>
          <a:p>
            <a:pPr marL="0" indent="0">
              <a:buNone/>
            </a:pPr>
            <a:r>
              <a:rPr lang="en-US" sz="1200" i="0" u="none" strike="noStrike" baseline="0" dirty="0">
                <a:solidFill>
                  <a:srgbClr val="000000"/>
                </a:solidFill>
                <a:latin typeface="Arial" panose="020B0604020202020204" pitchFamily="34" charset="0"/>
              </a:rPr>
              <a:t>UNESCO</a:t>
            </a:r>
            <a:r>
              <a:rPr lang="en-US" sz="1200" b="0" i="0" u="none" strike="noStrike" baseline="0" dirty="0">
                <a:solidFill>
                  <a:srgbClr val="000000"/>
                </a:solidFill>
                <a:latin typeface="Arial" panose="020B0604020202020204" pitchFamily="34" charset="0"/>
              </a:rPr>
              <a:t> (2002) </a:t>
            </a:r>
            <a:r>
              <a:rPr lang="en-US" sz="1200" b="0" i="1" u="none" strike="noStrike" baseline="0" dirty="0">
                <a:solidFill>
                  <a:srgbClr val="000000"/>
                </a:solidFill>
                <a:latin typeface="Arial" panose="020B0604020202020204" pitchFamily="34" charset="0"/>
              </a:rPr>
              <a:t>Records of the General Conference, 31st session, Paris, 15 October to 3 November 2001, v. 1: Resolutions</a:t>
            </a:r>
            <a:r>
              <a:rPr lang="en-US" sz="1200" b="0" i="0" u="none" strike="noStrike" baseline="0" dirty="0">
                <a:solidFill>
                  <a:srgbClr val="000000"/>
                </a:solidFill>
                <a:latin typeface="Arial" panose="020B0604020202020204" pitchFamily="34" charset="0"/>
              </a:rPr>
              <a:t>, </a:t>
            </a:r>
            <a:r>
              <a:rPr lang="en-US" sz="1200" b="0" i="1" u="none" strike="noStrike" baseline="0" dirty="0">
                <a:solidFill>
                  <a:srgbClr val="000000"/>
                </a:solidFill>
                <a:latin typeface="Arial" panose="020B0604020202020204" pitchFamily="34" charset="0"/>
              </a:rPr>
              <a:t>Paris </a:t>
            </a:r>
            <a:r>
              <a:rPr lang="en-US" sz="1200" b="0" i="0" u="none" strike="noStrike" baseline="0" dirty="0">
                <a:solidFill>
                  <a:srgbClr val="000000"/>
                </a:solidFill>
                <a:latin typeface="Arial" panose="020B0604020202020204" pitchFamily="34" charset="0"/>
              </a:rPr>
              <a:t> </a:t>
            </a:r>
            <a:endParaRPr lang="en-GB" sz="1200" dirty="0"/>
          </a:p>
        </p:txBody>
      </p:sp>
      <p:sp>
        <p:nvSpPr>
          <p:cNvPr id="3" name="Title 2">
            <a:extLst>
              <a:ext uri="{FF2B5EF4-FFF2-40B4-BE49-F238E27FC236}">
                <a16:creationId xmlns:a16="http://schemas.microsoft.com/office/drawing/2014/main" id="{61941258-6B87-6F8F-A537-2372C48C1C69}"/>
              </a:ext>
            </a:extLst>
          </p:cNvPr>
          <p:cNvSpPr>
            <a:spLocks noGrp="1"/>
          </p:cNvSpPr>
          <p:nvPr>
            <p:ph type="title"/>
          </p:nvPr>
        </p:nvSpPr>
        <p:spPr>
          <a:xfrm>
            <a:off x="457202" y="1161095"/>
            <a:ext cx="8229600" cy="507556"/>
          </a:xfrm>
        </p:spPr>
        <p:txBody>
          <a:bodyPr/>
          <a:lstStyle/>
          <a:p>
            <a:r>
              <a:rPr lang="en-GB" dirty="0"/>
              <a:t>References</a:t>
            </a:r>
          </a:p>
        </p:txBody>
      </p:sp>
      <p:sp>
        <p:nvSpPr>
          <p:cNvPr id="8" name="Text Placeholder 4">
            <a:extLst>
              <a:ext uri="{FF2B5EF4-FFF2-40B4-BE49-F238E27FC236}">
                <a16:creationId xmlns:a16="http://schemas.microsoft.com/office/drawing/2014/main" id="{427DC253-70D4-9C13-923E-C60D624C2C85}"/>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Tree>
    <p:extLst>
      <p:ext uri="{BB962C8B-B14F-4D97-AF65-F5344CB8AC3E}">
        <p14:creationId xmlns:p14="http://schemas.microsoft.com/office/powerpoint/2010/main" val="379684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44BEB98E-B4A8-DDC5-A5B9-5A1EC932261F}"/>
              </a:ext>
            </a:extLst>
          </p:cNvPr>
          <p:cNvCxnSpPr>
            <a:cxnSpLocks/>
          </p:cNvCxnSpPr>
          <p:nvPr/>
        </p:nvCxnSpPr>
        <p:spPr>
          <a:xfrm flipV="1">
            <a:off x="2684836" y="4176879"/>
            <a:ext cx="1083836" cy="4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52D2096-680C-7C62-8092-DF086BFD4BC6}"/>
              </a:ext>
            </a:extLst>
          </p:cNvPr>
          <p:cNvCxnSpPr>
            <a:cxnSpLocks/>
          </p:cNvCxnSpPr>
          <p:nvPr/>
        </p:nvCxnSpPr>
        <p:spPr>
          <a:xfrm>
            <a:off x="4380104" y="2206217"/>
            <a:ext cx="34147" cy="918062"/>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 Placeholder 3">
            <a:extLst>
              <a:ext uri="{FF2B5EF4-FFF2-40B4-BE49-F238E27FC236}">
                <a16:creationId xmlns:a16="http://schemas.microsoft.com/office/drawing/2014/main" id="{013F9F13-8012-6306-864A-C37BF9A69B11}"/>
              </a:ext>
            </a:extLst>
          </p:cNvPr>
          <p:cNvSpPr>
            <a:spLocks noGrp="1"/>
          </p:cNvSpPr>
          <p:nvPr>
            <p:ph type="body" sz="quarter" idx="10"/>
          </p:nvPr>
        </p:nvSpPr>
        <p:spPr>
          <a:xfrm>
            <a:off x="6340639" y="6019500"/>
            <a:ext cx="2346162" cy="312291"/>
          </a:xfrm>
        </p:spPr>
        <p:txBody>
          <a:bodyPr vert="horz" lIns="0" tIns="0" rIns="0" bIns="0" rtlCol="0">
            <a:normAutofit/>
          </a:bodyPr>
          <a:lstStyle/>
          <a:p>
            <a:r>
              <a:rPr lang="en-US" sz="1600" dirty="0"/>
              <a:t>Marmot et al., 2010</a:t>
            </a:r>
          </a:p>
        </p:txBody>
      </p:sp>
      <p:sp>
        <p:nvSpPr>
          <p:cNvPr id="8" name="Text Placeholder 4">
            <a:extLst>
              <a:ext uri="{FF2B5EF4-FFF2-40B4-BE49-F238E27FC236}">
                <a16:creationId xmlns:a16="http://schemas.microsoft.com/office/drawing/2014/main" id="{DDEC729B-4B6B-938D-524D-E581DCFCD51E}"/>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
        <p:nvSpPr>
          <p:cNvPr id="9" name="Title 2">
            <a:extLst>
              <a:ext uri="{FF2B5EF4-FFF2-40B4-BE49-F238E27FC236}">
                <a16:creationId xmlns:a16="http://schemas.microsoft.com/office/drawing/2014/main" id="{EDC42269-F849-B3F7-FA60-4B598351223E}"/>
              </a:ext>
            </a:extLst>
          </p:cNvPr>
          <p:cNvSpPr txBox="1">
            <a:spLocks/>
          </p:cNvSpPr>
          <p:nvPr/>
        </p:nvSpPr>
        <p:spPr>
          <a:xfrm>
            <a:off x="495300" y="1234757"/>
            <a:ext cx="8191500" cy="403543"/>
          </a:xfrm>
          <a:prstGeom prst="rect">
            <a:avLst/>
          </a:prstGeom>
        </p:spPr>
        <p:txBody>
          <a:bodyPr vert="horz" lIns="0" tIns="45720" rIns="0" bIns="0" rtlCol="0" anchor="ctr">
            <a:noAutofit/>
          </a:bodyPr>
          <a:lstStyle>
            <a:lvl1pPr algn="l" defTabSz="457200" rtl="0" eaLnBrk="1" latinLnBrk="0" hangingPunct="1">
              <a:spcBef>
                <a:spcPct val="0"/>
              </a:spcBef>
              <a:buNone/>
              <a:defRPr sz="2800" b="1" kern="1200">
                <a:solidFill>
                  <a:srgbClr val="003E74"/>
                </a:solidFill>
                <a:latin typeface="Arial"/>
                <a:ea typeface="+mj-ea"/>
                <a:cs typeface="Arial"/>
              </a:defRPr>
            </a:lvl1pPr>
          </a:lstStyle>
          <a:p>
            <a:r>
              <a:rPr lang="en-US" dirty="0"/>
              <a:t>Social Determinants of Health</a:t>
            </a:r>
          </a:p>
        </p:txBody>
      </p:sp>
      <p:sp>
        <p:nvSpPr>
          <p:cNvPr id="2" name="Oval 1">
            <a:extLst>
              <a:ext uri="{FF2B5EF4-FFF2-40B4-BE49-F238E27FC236}">
                <a16:creationId xmlns:a16="http://schemas.microsoft.com/office/drawing/2014/main" id="{0C22B7B5-02E9-E6F0-3BA3-38421BFAFB21}"/>
              </a:ext>
            </a:extLst>
          </p:cNvPr>
          <p:cNvSpPr/>
          <p:nvPr/>
        </p:nvSpPr>
        <p:spPr>
          <a:xfrm>
            <a:off x="3689132" y="3129962"/>
            <a:ext cx="1502978" cy="139787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Social determinants of health</a:t>
            </a:r>
            <a:endParaRPr lang="en-GB" sz="1200" dirty="0">
              <a:solidFill>
                <a:schemeClr val="tx1"/>
              </a:solidFill>
            </a:endParaRPr>
          </a:p>
        </p:txBody>
      </p:sp>
      <p:cxnSp>
        <p:nvCxnSpPr>
          <p:cNvPr id="4" name="Straight Connector 3">
            <a:extLst>
              <a:ext uri="{FF2B5EF4-FFF2-40B4-BE49-F238E27FC236}">
                <a16:creationId xmlns:a16="http://schemas.microsoft.com/office/drawing/2014/main" id="{2000185F-5D55-B64C-7A84-EA397CD4B09F}"/>
              </a:ext>
            </a:extLst>
          </p:cNvPr>
          <p:cNvCxnSpPr/>
          <p:nvPr/>
        </p:nvCxnSpPr>
        <p:spPr>
          <a:xfrm flipV="1">
            <a:off x="4993266" y="2617076"/>
            <a:ext cx="746234" cy="723093"/>
          </a:xfrm>
          <a:prstGeom prst="line">
            <a:avLst/>
          </a:prstGeom>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FD10B8FD-2567-110C-1CC2-D52426ECC848}"/>
              </a:ext>
            </a:extLst>
          </p:cNvPr>
          <p:cNvSpPr/>
          <p:nvPr/>
        </p:nvSpPr>
        <p:spPr>
          <a:xfrm>
            <a:off x="5632623" y="1923393"/>
            <a:ext cx="904812"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Housing</a:t>
            </a:r>
            <a:endParaRPr lang="en-GB" sz="1200" dirty="0">
              <a:solidFill>
                <a:sysClr val="windowText" lastClr="000000"/>
              </a:solidFill>
            </a:endParaRPr>
          </a:p>
        </p:txBody>
      </p:sp>
      <p:sp>
        <p:nvSpPr>
          <p:cNvPr id="7" name="Oval 6">
            <a:extLst>
              <a:ext uri="{FF2B5EF4-FFF2-40B4-BE49-F238E27FC236}">
                <a16:creationId xmlns:a16="http://schemas.microsoft.com/office/drawing/2014/main" id="{B0E83376-2F35-032B-0A29-C38CCB0E9EA1}"/>
              </a:ext>
            </a:extLst>
          </p:cNvPr>
          <p:cNvSpPr/>
          <p:nvPr/>
        </p:nvSpPr>
        <p:spPr>
          <a:xfrm>
            <a:off x="1565541" y="3270114"/>
            <a:ext cx="956434"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Education</a:t>
            </a:r>
            <a:endParaRPr lang="en-GB" sz="1200" dirty="0">
              <a:solidFill>
                <a:sysClr val="windowText" lastClr="000000"/>
              </a:solidFill>
            </a:endParaRPr>
          </a:p>
        </p:txBody>
      </p:sp>
      <p:sp>
        <p:nvSpPr>
          <p:cNvPr id="10" name="Oval 9">
            <a:extLst>
              <a:ext uri="{FF2B5EF4-FFF2-40B4-BE49-F238E27FC236}">
                <a16:creationId xmlns:a16="http://schemas.microsoft.com/office/drawing/2014/main" id="{45698DFB-A331-5D7F-553E-497B299BCE85}"/>
              </a:ext>
            </a:extLst>
          </p:cNvPr>
          <p:cNvSpPr/>
          <p:nvPr/>
        </p:nvSpPr>
        <p:spPr>
          <a:xfrm>
            <a:off x="4041233" y="5449496"/>
            <a:ext cx="956434"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Social inclusion</a:t>
            </a:r>
            <a:endParaRPr lang="en-GB" sz="1200" dirty="0">
              <a:solidFill>
                <a:sysClr val="windowText" lastClr="000000"/>
              </a:solidFill>
            </a:endParaRPr>
          </a:p>
        </p:txBody>
      </p:sp>
      <p:sp>
        <p:nvSpPr>
          <p:cNvPr id="11" name="Oval 10">
            <a:extLst>
              <a:ext uri="{FF2B5EF4-FFF2-40B4-BE49-F238E27FC236}">
                <a16:creationId xmlns:a16="http://schemas.microsoft.com/office/drawing/2014/main" id="{993ED640-467D-B1A8-354C-2E585CC571D6}"/>
              </a:ext>
            </a:extLst>
          </p:cNvPr>
          <p:cNvSpPr/>
          <p:nvPr/>
        </p:nvSpPr>
        <p:spPr>
          <a:xfrm>
            <a:off x="6144187" y="3071440"/>
            <a:ext cx="1264143" cy="80051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Early childhood development</a:t>
            </a:r>
            <a:endParaRPr lang="en-GB" sz="1200" dirty="0">
              <a:solidFill>
                <a:sysClr val="windowText" lastClr="000000"/>
              </a:solidFill>
            </a:endParaRPr>
          </a:p>
        </p:txBody>
      </p:sp>
      <p:sp>
        <p:nvSpPr>
          <p:cNvPr id="12" name="Oval 11">
            <a:extLst>
              <a:ext uri="{FF2B5EF4-FFF2-40B4-BE49-F238E27FC236}">
                <a16:creationId xmlns:a16="http://schemas.microsoft.com/office/drawing/2014/main" id="{B8D09F1D-564A-ED40-455E-180EE60655F9}"/>
              </a:ext>
            </a:extLst>
          </p:cNvPr>
          <p:cNvSpPr/>
          <p:nvPr/>
        </p:nvSpPr>
        <p:spPr>
          <a:xfrm>
            <a:off x="6112592" y="4112514"/>
            <a:ext cx="1012816"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Working life conditions</a:t>
            </a:r>
            <a:endParaRPr lang="en-GB" sz="1200" dirty="0">
              <a:solidFill>
                <a:sysClr val="windowText" lastClr="000000"/>
              </a:solidFill>
            </a:endParaRPr>
          </a:p>
        </p:txBody>
      </p:sp>
      <p:sp>
        <p:nvSpPr>
          <p:cNvPr id="14" name="Oval 13">
            <a:extLst>
              <a:ext uri="{FF2B5EF4-FFF2-40B4-BE49-F238E27FC236}">
                <a16:creationId xmlns:a16="http://schemas.microsoft.com/office/drawing/2014/main" id="{A4903927-CB38-7334-F706-975DFADBE5D4}"/>
              </a:ext>
            </a:extLst>
          </p:cNvPr>
          <p:cNvSpPr/>
          <p:nvPr/>
        </p:nvSpPr>
        <p:spPr>
          <a:xfrm>
            <a:off x="2355190" y="5232794"/>
            <a:ext cx="1333942"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Ethnicity/race inequalities</a:t>
            </a:r>
            <a:endParaRPr lang="en-GB" sz="1200" dirty="0">
              <a:solidFill>
                <a:sysClr val="windowText" lastClr="000000"/>
              </a:solidFill>
            </a:endParaRPr>
          </a:p>
        </p:txBody>
      </p:sp>
      <p:cxnSp>
        <p:nvCxnSpPr>
          <p:cNvPr id="15" name="Straight Connector 14">
            <a:extLst>
              <a:ext uri="{FF2B5EF4-FFF2-40B4-BE49-F238E27FC236}">
                <a16:creationId xmlns:a16="http://schemas.microsoft.com/office/drawing/2014/main" id="{8F4670BE-733D-7560-074F-2E58B1C4850F}"/>
              </a:ext>
            </a:extLst>
          </p:cNvPr>
          <p:cNvCxnSpPr>
            <a:cxnSpLocks/>
          </p:cNvCxnSpPr>
          <p:nvPr/>
        </p:nvCxnSpPr>
        <p:spPr>
          <a:xfrm flipV="1">
            <a:off x="5181572" y="3517832"/>
            <a:ext cx="957250" cy="223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ACC6C56-FF2D-3B7E-515B-2BB81346B915}"/>
              </a:ext>
            </a:extLst>
          </p:cNvPr>
          <p:cNvCxnSpPr>
            <a:cxnSpLocks/>
          </p:cNvCxnSpPr>
          <p:nvPr/>
        </p:nvCxnSpPr>
        <p:spPr>
          <a:xfrm>
            <a:off x="5127779" y="4106663"/>
            <a:ext cx="1011043" cy="2896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A2322B5-B9BB-EEB6-A4D2-2BB5CE162E9D}"/>
              </a:ext>
            </a:extLst>
          </p:cNvPr>
          <p:cNvCxnSpPr>
            <a:cxnSpLocks/>
          </p:cNvCxnSpPr>
          <p:nvPr/>
        </p:nvCxnSpPr>
        <p:spPr>
          <a:xfrm>
            <a:off x="4860861" y="4404621"/>
            <a:ext cx="878639" cy="889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2C657B5-5286-8EF0-CB6E-3898DC5F2F25}"/>
              </a:ext>
            </a:extLst>
          </p:cNvPr>
          <p:cNvCxnSpPr>
            <a:cxnSpLocks/>
          </p:cNvCxnSpPr>
          <p:nvPr/>
        </p:nvCxnSpPr>
        <p:spPr>
          <a:xfrm>
            <a:off x="4469342" y="4527837"/>
            <a:ext cx="18427" cy="911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7DC435D-AB0A-F4A4-4D96-5BE9C774FF05}"/>
              </a:ext>
            </a:extLst>
          </p:cNvPr>
          <p:cNvCxnSpPr>
            <a:cxnSpLocks/>
          </p:cNvCxnSpPr>
          <p:nvPr/>
        </p:nvCxnSpPr>
        <p:spPr>
          <a:xfrm flipH="1">
            <a:off x="3413300" y="4404621"/>
            <a:ext cx="577226" cy="889710"/>
          </a:xfrm>
          <a:prstGeom prst="line">
            <a:avLst/>
          </a:prstGeom>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777A5A57-BC23-18E8-94A3-B484F1D65444}"/>
              </a:ext>
            </a:extLst>
          </p:cNvPr>
          <p:cNvSpPr/>
          <p:nvPr/>
        </p:nvSpPr>
        <p:spPr>
          <a:xfrm>
            <a:off x="1504462" y="4404621"/>
            <a:ext cx="1494679" cy="6775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Unemployment</a:t>
            </a:r>
            <a:endParaRPr lang="en-GB" sz="1200" dirty="0">
              <a:solidFill>
                <a:sysClr val="windowText" lastClr="000000"/>
              </a:solidFill>
            </a:endParaRPr>
          </a:p>
        </p:txBody>
      </p:sp>
      <p:sp>
        <p:nvSpPr>
          <p:cNvPr id="28" name="Oval 27">
            <a:extLst>
              <a:ext uri="{FF2B5EF4-FFF2-40B4-BE49-F238E27FC236}">
                <a16:creationId xmlns:a16="http://schemas.microsoft.com/office/drawing/2014/main" id="{DCD67515-F5FE-D4A4-6C82-84D8BD82A39B}"/>
              </a:ext>
            </a:extLst>
          </p:cNvPr>
          <p:cNvSpPr/>
          <p:nvPr/>
        </p:nvSpPr>
        <p:spPr>
          <a:xfrm>
            <a:off x="5524619" y="5192266"/>
            <a:ext cx="1012816"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Poverty</a:t>
            </a:r>
            <a:endParaRPr lang="en-GB" sz="1200" dirty="0">
              <a:solidFill>
                <a:sysClr val="windowText" lastClr="000000"/>
              </a:solidFill>
            </a:endParaRPr>
          </a:p>
        </p:txBody>
      </p:sp>
      <p:sp>
        <p:nvSpPr>
          <p:cNvPr id="31" name="Oval 30">
            <a:extLst>
              <a:ext uri="{FF2B5EF4-FFF2-40B4-BE49-F238E27FC236}">
                <a16:creationId xmlns:a16="http://schemas.microsoft.com/office/drawing/2014/main" id="{91BFD46D-53F9-A3AE-367C-DE22966B2BCC}"/>
              </a:ext>
            </a:extLst>
          </p:cNvPr>
          <p:cNvSpPr/>
          <p:nvPr/>
        </p:nvSpPr>
        <p:spPr>
          <a:xfrm>
            <a:off x="5632623" y="1923393"/>
            <a:ext cx="904812" cy="86295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Housing</a:t>
            </a:r>
            <a:endParaRPr lang="en-GB" sz="1200" dirty="0">
              <a:solidFill>
                <a:sysClr val="windowText" lastClr="000000"/>
              </a:solidFill>
            </a:endParaRPr>
          </a:p>
        </p:txBody>
      </p:sp>
      <p:sp>
        <p:nvSpPr>
          <p:cNvPr id="32" name="Oval 31">
            <a:extLst>
              <a:ext uri="{FF2B5EF4-FFF2-40B4-BE49-F238E27FC236}">
                <a16:creationId xmlns:a16="http://schemas.microsoft.com/office/drawing/2014/main" id="{5A44220E-C0D9-18D1-0929-A49663599F44}"/>
              </a:ext>
            </a:extLst>
          </p:cNvPr>
          <p:cNvSpPr/>
          <p:nvPr/>
        </p:nvSpPr>
        <p:spPr>
          <a:xfrm>
            <a:off x="6144187" y="3066570"/>
            <a:ext cx="1264143" cy="80051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Early childhood development</a:t>
            </a:r>
            <a:endParaRPr lang="en-GB" sz="1200" dirty="0">
              <a:solidFill>
                <a:sysClr val="windowText" lastClr="000000"/>
              </a:solidFill>
            </a:endParaRPr>
          </a:p>
        </p:txBody>
      </p:sp>
      <p:sp>
        <p:nvSpPr>
          <p:cNvPr id="33" name="Oval 32">
            <a:extLst>
              <a:ext uri="{FF2B5EF4-FFF2-40B4-BE49-F238E27FC236}">
                <a16:creationId xmlns:a16="http://schemas.microsoft.com/office/drawing/2014/main" id="{F517F67B-EB4F-39B0-4776-883ED85BCAE6}"/>
              </a:ext>
            </a:extLst>
          </p:cNvPr>
          <p:cNvSpPr/>
          <p:nvPr/>
        </p:nvSpPr>
        <p:spPr>
          <a:xfrm>
            <a:off x="6112592" y="4112514"/>
            <a:ext cx="1012816" cy="86295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Working life conditions</a:t>
            </a:r>
            <a:endParaRPr lang="en-GB" sz="1200" dirty="0">
              <a:solidFill>
                <a:sysClr val="windowText" lastClr="000000"/>
              </a:solidFill>
            </a:endParaRPr>
          </a:p>
        </p:txBody>
      </p:sp>
      <p:sp>
        <p:nvSpPr>
          <p:cNvPr id="34" name="Oval 33">
            <a:extLst>
              <a:ext uri="{FF2B5EF4-FFF2-40B4-BE49-F238E27FC236}">
                <a16:creationId xmlns:a16="http://schemas.microsoft.com/office/drawing/2014/main" id="{E0E8B91A-BCD4-C2DE-207F-E401E7658C88}"/>
              </a:ext>
            </a:extLst>
          </p:cNvPr>
          <p:cNvSpPr/>
          <p:nvPr/>
        </p:nvSpPr>
        <p:spPr>
          <a:xfrm>
            <a:off x="5534254" y="5192266"/>
            <a:ext cx="1012816" cy="86295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Poverty</a:t>
            </a:r>
            <a:endParaRPr lang="en-GB" sz="1200" dirty="0">
              <a:solidFill>
                <a:sysClr val="windowText" lastClr="000000"/>
              </a:solidFill>
            </a:endParaRPr>
          </a:p>
        </p:txBody>
      </p:sp>
      <p:sp>
        <p:nvSpPr>
          <p:cNvPr id="35" name="Oval 34">
            <a:extLst>
              <a:ext uri="{FF2B5EF4-FFF2-40B4-BE49-F238E27FC236}">
                <a16:creationId xmlns:a16="http://schemas.microsoft.com/office/drawing/2014/main" id="{B0B24248-8F7F-430C-8F59-0250DDE0D4F3}"/>
              </a:ext>
            </a:extLst>
          </p:cNvPr>
          <p:cNvSpPr/>
          <p:nvPr/>
        </p:nvSpPr>
        <p:spPr>
          <a:xfrm>
            <a:off x="4049760" y="5449496"/>
            <a:ext cx="956434" cy="86295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Social exclusion</a:t>
            </a:r>
            <a:endParaRPr lang="en-GB" sz="1200" dirty="0">
              <a:solidFill>
                <a:sysClr val="windowText" lastClr="000000"/>
              </a:solidFill>
            </a:endParaRPr>
          </a:p>
        </p:txBody>
      </p:sp>
      <p:cxnSp>
        <p:nvCxnSpPr>
          <p:cNvPr id="37" name="Straight Connector 36">
            <a:extLst>
              <a:ext uri="{FF2B5EF4-FFF2-40B4-BE49-F238E27FC236}">
                <a16:creationId xmlns:a16="http://schemas.microsoft.com/office/drawing/2014/main" id="{72612729-C727-A5AB-8A33-66144BE912BE}"/>
              </a:ext>
            </a:extLst>
          </p:cNvPr>
          <p:cNvCxnSpPr>
            <a:cxnSpLocks/>
            <a:stCxn id="7" idx="6"/>
          </p:cNvCxnSpPr>
          <p:nvPr/>
        </p:nvCxnSpPr>
        <p:spPr>
          <a:xfrm>
            <a:off x="2521975" y="3701591"/>
            <a:ext cx="1157770" cy="1103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3F72C40-668A-12FB-9EA6-94A5EBD9CE27}"/>
              </a:ext>
            </a:extLst>
          </p:cNvPr>
          <p:cNvCxnSpPr>
            <a:cxnSpLocks/>
          </p:cNvCxnSpPr>
          <p:nvPr/>
        </p:nvCxnSpPr>
        <p:spPr>
          <a:xfrm>
            <a:off x="2927096" y="2753888"/>
            <a:ext cx="958776" cy="586233"/>
          </a:xfrm>
          <a:prstGeom prst="line">
            <a:avLst/>
          </a:prstGeom>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45B30ADB-2108-D27C-5134-23D85ACE5750}"/>
              </a:ext>
            </a:extLst>
          </p:cNvPr>
          <p:cNvSpPr/>
          <p:nvPr/>
        </p:nvSpPr>
        <p:spPr>
          <a:xfrm>
            <a:off x="2251801" y="2100806"/>
            <a:ext cx="956434"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Climate change</a:t>
            </a:r>
            <a:endParaRPr lang="en-GB" sz="1200" dirty="0">
              <a:solidFill>
                <a:sysClr val="windowText" lastClr="000000"/>
              </a:solidFill>
            </a:endParaRPr>
          </a:p>
        </p:txBody>
      </p:sp>
      <p:sp>
        <p:nvSpPr>
          <p:cNvPr id="43" name="Oval 42">
            <a:extLst>
              <a:ext uri="{FF2B5EF4-FFF2-40B4-BE49-F238E27FC236}">
                <a16:creationId xmlns:a16="http://schemas.microsoft.com/office/drawing/2014/main" id="{084EAF77-6890-8B65-B9D1-D6D1EFA69D0C}"/>
              </a:ext>
            </a:extLst>
          </p:cNvPr>
          <p:cNvSpPr/>
          <p:nvPr/>
        </p:nvSpPr>
        <p:spPr>
          <a:xfrm>
            <a:off x="3878294" y="1610381"/>
            <a:ext cx="956434" cy="86295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ysClr val="windowText" lastClr="000000"/>
                </a:solidFill>
              </a:rPr>
              <a:t>Social gradient</a:t>
            </a:r>
            <a:endParaRPr lang="en-GB" sz="1200" dirty="0">
              <a:solidFill>
                <a:sysClr val="windowText" lastClr="000000"/>
              </a:solidFill>
            </a:endParaRPr>
          </a:p>
        </p:txBody>
      </p:sp>
    </p:spTree>
    <p:extLst>
      <p:ext uri="{BB962C8B-B14F-4D97-AF65-F5344CB8AC3E}">
        <p14:creationId xmlns:p14="http://schemas.microsoft.com/office/powerpoint/2010/main" val="217918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650A181-E848-548B-CC9E-D783BBA41C93}"/>
              </a:ext>
            </a:extLst>
          </p:cNvPr>
          <p:cNvSpPr txBox="1">
            <a:spLocks/>
          </p:cNvSpPr>
          <p:nvPr/>
        </p:nvSpPr>
        <p:spPr>
          <a:xfrm>
            <a:off x="2522728" y="4244455"/>
            <a:ext cx="9720073" cy="4023360"/>
          </a:xfrm>
          <a:prstGeom prst="rect">
            <a:avLst/>
          </a:prstGeom>
        </p:spPr>
        <p:txBody>
          <a:bodyPr>
            <a:norm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800" i="1" dirty="0">
              <a:solidFill>
                <a:srgbClr val="4471C4"/>
              </a:solidFill>
              <a:latin typeface="Arial" panose="020B0604020202020204" pitchFamily="34" charset="0"/>
            </a:endParaRPr>
          </a:p>
        </p:txBody>
      </p:sp>
      <p:sp>
        <p:nvSpPr>
          <p:cNvPr id="10" name="Text Placeholder 4">
            <a:extLst>
              <a:ext uri="{FF2B5EF4-FFF2-40B4-BE49-F238E27FC236}">
                <a16:creationId xmlns:a16="http://schemas.microsoft.com/office/drawing/2014/main" id="{3C1E8E06-B05A-576A-7025-F3F5C555BF3A}"/>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pic>
        <p:nvPicPr>
          <p:cNvPr id="11" name="Picture 2" descr="Female Doctor Consultation Medical Consultation Between Stock Vector  (Royalty Free) 299389358 | Shutterstock">
            <a:extLst>
              <a:ext uri="{FF2B5EF4-FFF2-40B4-BE49-F238E27FC236}">
                <a16:creationId xmlns:a16="http://schemas.microsoft.com/office/drawing/2014/main" id="{A8319539-4729-4C88-52B8-22E8F8D31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13" b="12076"/>
          <a:stretch/>
        </p:blipFill>
        <p:spPr bwMode="auto">
          <a:xfrm>
            <a:off x="2184119" y="1929334"/>
            <a:ext cx="4813861" cy="432680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ED6AFBE1-C3BF-54F1-45BB-B3FE299D7E95}"/>
              </a:ext>
            </a:extLst>
          </p:cNvPr>
          <p:cNvSpPr txBox="1">
            <a:spLocks/>
          </p:cNvSpPr>
          <p:nvPr/>
        </p:nvSpPr>
        <p:spPr>
          <a:xfrm>
            <a:off x="495300" y="1234757"/>
            <a:ext cx="8191500" cy="403543"/>
          </a:xfrm>
          <a:prstGeom prst="rect">
            <a:avLst/>
          </a:prstGeom>
        </p:spPr>
        <p:txBody>
          <a:bodyPr vert="horz" lIns="0" tIns="45720" rIns="0" bIns="0" rtlCol="0" anchor="ctr">
            <a:noAutofit/>
          </a:bodyPr>
          <a:lstStyle>
            <a:lvl1pPr algn="l" defTabSz="457200" rtl="0" eaLnBrk="1" latinLnBrk="0" hangingPunct="1">
              <a:spcBef>
                <a:spcPct val="0"/>
              </a:spcBef>
              <a:buNone/>
              <a:defRPr sz="2800" b="1" kern="1200">
                <a:solidFill>
                  <a:srgbClr val="003E74"/>
                </a:solidFill>
                <a:latin typeface="Arial"/>
                <a:ea typeface="+mj-ea"/>
                <a:cs typeface="Arial"/>
              </a:defRPr>
            </a:lvl1pPr>
          </a:lstStyle>
          <a:p>
            <a:r>
              <a:rPr lang="en-US" dirty="0"/>
              <a:t>Back in the consultation room</a:t>
            </a:r>
          </a:p>
        </p:txBody>
      </p:sp>
    </p:spTree>
    <p:extLst>
      <p:ext uri="{BB962C8B-B14F-4D97-AF65-F5344CB8AC3E}">
        <p14:creationId xmlns:p14="http://schemas.microsoft.com/office/powerpoint/2010/main" val="306646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E62827-6906-D4D0-1423-700B9627E8FE}"/>
              </a:ext>
            </a:extLst>
          </p:cNvPr>
          <p:cNvSpPr>
            <a:spLocks noGrp="1"/>
          </p:cNvSpPr>
          <p:nvPr>
            <p:ph type="title"/>
          </p:nvPr>
        </p:nvSpPr>
        <p:spPr>
          <a:xfrm>
            <a:off x="457199" y="1321848"/>
            <a:ext cx="8229600" cy="507556"/>
          </a:xfrm>
        </p:spPr>
        <p:txBody>
          <a:bodyPr/>
          <a:lstStyle/>
          <a:p>
            <a:r>
              <a:rPr lang="en-GB" dirty="0"/>
              <a:t>Safina’s story</a:t>
            </a:r>
          </a:p>
        </p:txBody>
      </p:sp>
      <p:pic>
        <p:nvPicPr>
          <p:cNvPr id="8" name="Picture 2" descr="Hijab Cartoon Images – Browse 17,093 Stock Photos, Vectors, and Video |  Adobe Stock">
            <a:extLst>
              <a:ext uri="{FF2B5EF4-FFF2-40B4-BE49-F238E27FC236}">
                <a16:creationId xmlns:a16="http://schemas.microsoft.com/office/drawing/2014/main" id="{2B51EC50-F902-B186-80B8-9375E59EC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708" y="2251926"/>
            <a:ext cx="3792583" cy="387877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17BC5269-96EA-6A11-1767-EAFD0D5EBC6B}"/>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Tree>
    <p:extLst>
      <p:ext uri="{BB962C8B-B14F-4D97-AF65-F5344CB8AC3E}">
        <p14:creationId xmlns:p14="http://schemas.microsoft.com/office/powerpoint/2010/main" val="30793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6D9F3-F109-5677-4A92-F3E1A2300AA3}"/>
              </a:ext>
            </a:extLst>
          </p:cNvPr>
          <p:cNvSpPr>
            <a:spLocks noGrp="1"/>
          </p:cNvSpPr>
          <p:nvPr>
            <p:ph idx="11"/>
          </p:nvPr>
        </p:nvSpPr>
        <p:spPr>
          <a:xfrm>
            <a:off x="457199" y="2701181"/>
            <a:ext cx="8229602" cy="3289504"/>
          </a:xfrm>
        </p:spPr>
        <p:txBody>
          <a:bodyPr/>
          <a:lstStyle/>
          <a:p>
            <a:pPr marL="0" indent="0">
              <a:buNone/>
            </a:pPr>
            <a:r>
              <a:rPr lang="en-US" sz="2400" b="0" i="1" u="none" strike="noStrike" baseline="0" dirty="0">
                <a:solidFill>
                  <a:srgbClr val="4471C4"/>
                </a:solidFill>
                <a:latin typeface="Arial" panose="020B0604020202020204" pitchFamily="34" charset="0"/>
              </a:rPr>
              <a:t>The set of distinctive spiritual, material, intellectual and emotional features of society or a social group, and that it encompasses, in addition to art and literature, lifestyles, ways of living together, value systems, traditions and beliefs </a:t>
            </a:r>
            <a:endParaRPr lang="en-GB" sz="2400" dirty="0"/>
          </a:p>
        </p:txBody>
      </p:sp>
      <p:sp>
        <p:nvSpPr>
          <p:cNvPr id="3" name="Title 2">
            <a:extLst>
              <a:ext uri="{FF2B5EF4-FFF2-40B4-BE49-F238E27FC236}">
                <a16:creationId xmlns:a16="http://schemas.microsoft.com/office/drawing/2014/main" id="{61941258-6B87-6F8F-A537-2372C48C1C69}"/>
              </a:ext>
            </a:extLst>
          </p:cNvPr>
          <p:cNvSpPr>
            <a:spLocks noGrp="1"/>
          </p:cNvSpPr>
          <p:nvPr>
            <p:ph type="title"/>
          </p:nvPr>
        </p:nvSpPr>
        <p:spPr/>
        <p:txBody>
          <a:bodyPr/>
          <a:lstStyle/>
          <a:p>
            <a:r>
              <a:rPr lang="en-GB" dirty="0"/>
              <a:t>Culture</a:t>
            </a:r>
          </a:p>
        </p:txBody>
      </p:sp>
      <p:sp>
        <p:nvSpPr>
          <p:cNvPr id="9" name="TextBox 8">
            <a:extLst>
              <a:ext uri="{FF2B5EF4-FFF2-40B4-BE49-F238E27FC236}">
                <a16:creationId xmlns:a16="http://schemas.microsoft.com/office/drawing/2014/main" id="{10CD4562-C17E-EE95-2B6C-F5A6A300B465}"/>
              </a:ext>
            </a:extLst>
          </p:cNvPr>
          <p:cNvSpPr txBox="1"/>
          <p:nvPr/>
        </p:nvSpPr>
        <p:spPr>
          <a:xfrm>
            <a:off x="6160576" y="5806019"/>
            <a:ext cx="4572000" cy="369332"/>
          </a:xfrm>
          <a:prstGeom prst="rect">
            <a:avLst/>
          </a:prstGeom>
          <a:noFill/>
        </p:spPr>
        <p:txBody>
          <a:bodyPr wrap="square">
            <a:spAutoFit/>
          </a:bodyPr>
          <a:lstStyle/>
          <a:p>
            <a:r>
              <a:rPr lang="en-GB" sz="1800" b="1" i="0" u="none" strike="noStrike" baseline="0" dirty="0">
                <a:solidFill>
                  <a:srgbClr val="000000"/>
                </a:solidFill>
              </a:rPr>
              <a:t>UNESCO, 2002:p.62 </a:t>
            </a:r>
            <a:endParaRPr lang="en-GB" b="1" dirty="0"/>
          </a:p>
        </p:txBody>
      </p:sp>
      <p:sp>
        <p:nvSpPr>
          <p:cNvPr id="10" name="Text Placeholder 4">
            <a:extLst>
              <a:ext uri="{FF2B5EF4-FFF2-40B4-BE49-F238E27FC236}">
                <a16:creationId xmlns:a16="http://schemas.microsoft.com/office/drawing/2014/main" id="{5BB11488-514F-9A33-4DA3-27F5F41FC594}"/>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Tree>
    <p:extLst>
      <p:ext uri="{BB962C8B-B14F-4D97-AF65-F5344CB8AC3E}">
        <p14:creationId xmlns:p14="http://schemas.microsoft.com/office/powerpoint/2010/main" val="29551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33901"/>
            <a:ext cx="8229600" cy="507556"/>
          </a:xfrm>
        </p:spPr>
        <p:txBody>
          <a:bodyPr/>
          <a:lstStyle/>
          <a:p>
            <a:r>
              <a:rPr lang="en-US" dirty="0"/>
              <a:t>Cultural Competence</a:t>
            </a:r>
          </a:p>
        </p:txBody>
      </p:sp>
      <p:sp>
        <p:nvSpPr>
          <p:cNvPr id="5" name="Content Placeholder 4"/>
          <p:cNvSpPr>
            <a:spLocks noGrp="1"/>
          </p:cNvSpPr>
          <p:nvPr>
            <p:ph idx="12"/>
          </p:nvPr>
        </p:nvSpPr>
        <p:spPr>
          <a:xfrm>
            <a:off x="805913" y="2375359"/>
            <a:ext cx="7891896" cy="2898519"/>
          </a:xfrm>
        </p:spPr>
        <p:txBody>
          <a:bodyPr/>
          <a:lstStyle/>
          <a:p>
            <a:r>
              <a:rPr lang="en-US" sz="2400" i="1" dirty="0">
                <a:solidFill>
                  <a:srgbClr val="4471C4"/>
                </a:solidFill>
                <a:latin typeface="Arial" panose="020B0604020202020204" pitchFamily="34" charset="0"/>
              </a:rPr>
              <a:t>the ability of individuals to establish effective interpersonal and working relationships that supersede cultural differences by recognising the importance of social and cultural influences on patients, considering how these factors interact, and devising interventions that take these issues into account </a:t>
            </a:r>
          </a:p>
          <a:p>
            <a:endParaRPr lang="en-US" sz="2000" dirty="0"/>
          </a:p>
        </p:txBody>
      </p:sp>
      <p:sp>
        <p:nvSpPr>
          <p:cNvPr id="6" name="Text Placeholder 5"/>
          <p:cNvSpPr>
            <a:spLocks noGrp="1"/>
          </p:cNvSpPr>
          <p:nvPr>
            <p:ph type="body" sz="quarter" idx="14"/>
          </p:nvPr>
        </p:nvSpPr>
        <p:spPr>
          <a:xfrm>
            <a:off x="4746521" y="5854699"/>
            <a:ext cx="3951287" cy="211909"/>
          </a:xfrm>
        </p:spPr>
        <p:txBody>
          <a:bodyPr/>
          <a:lstStyle/>
          <a:p>
            <a:pPr algn="r"/>
            <a:r>
              <a:rPr lang="en-US" sz="1600" b="1" dirty="0">
                <a:latin typeface="Arial" panose="020B0604020202020204" pitchFamily="34" charset="0"/>
              </a:rPr>
              <a:t>Beach et al., 2005:p.365</a:t>
            </a:r>
            <a:endParaRPr lang="en-GB" sz="1800" b="1" dirty="0"/>
          </a:p>
        </p:txBody>
      </p:sp>
      <p:sp>
        <p:nvSpPr>
          <p:cNvPr id="9" name="Content Placeholder 2">
            <a:extLst>
              <a:ext uri="{FF2B5EF4-FFF2-40B4-BE49-F238E27FC236}">
                <a16:creationId xmlns:a16="http://schemas.microsoft.com/office/drawing/2014/main" id="{B650A181-E848-548B-CC9E-D783BBA41C93}"/>
              </a:ext>
            </a:extLst>
          </p:cNvPr>
          <p:cNvSpPr txBox="1">
            <a:spLocks/>
          </p:cNvSpPr>
          <p:nvPr/>
        </p:nvSpPr>
        <p:spPr>
          <a:xfrm>
            <a:off x="2522728" y="4244455"/>
            <a:ext cx="9720073" cy="4023360"/>
          </a:xfrm>
          <a:prstGeom prst="rect">
            <a:avLst/>
          </a:prstGeom>
        </p:spPr>
        <p:txBody>
          <a:bodyPr>
            <a:norm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800" i="1" dirty="0">
              <a:solidFill>
                <a:srgbClr val="4471C4"/>
              </a:solidFill>
              <a:latin typeface="Arial" panose="020B0604020202020204" pitchFamily="34" charset="0"/>
            </a:endParaRPr>
          </a:p>
        </p:txBody>
      </p:sp>
      <p:sp>
        <p:nvSpPr>
          <p:cNvPr id="10" name="Text Placeholder 4">
            <a:extLst>
              <a:ext uri="{FF2B5EF4-FFF2-40B4-BE49-F238E27FC236}">
                <a16:creationId xmlns:a16="http://schemas.microsoft.com/office/drawing/2014/main" id="{3C1E8E06-B05A-576A-7025-F3F5C555BF3A}"/>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Tree>
    <p:extLst>
      <p:ext uri="{BB962C8B-B14F-4D97-AF65-F5344CB8AC3E}">
        <p14:creationId xmlns:p14="http://schemas.microsoft.com/office/powerpoint/2010/main" val="31161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BC857F-7B6C-ACE0-1754-AFE717703214}"/>
              </a:ext>
            </a:extLst>
          </p:cNvPr>
          <p:cNvSpPr>
            <a:spLocks noGrp="1"/>
          </p:cNvSpPr>
          <p:nvPr>
            <p:ph idx="11"/>
          </p:nvPr>
        </p:nvSpPr>
        <p:spPr>
          <a:xfrm>
            <a:off x="457199" y="2346581"/>
            <a:ext cx="8229602" cy="3644104"/>
          </a:xfrm>
        </p:spPr>
        <p:txBody>
          <a:bodyPr/>
          <a:lstStyle/>
          <a:p>
            <a:r>
              <a:rPr lang="en-GB" sz="2000" dirty="0"/>
              <a:t>Subject expert consensus on outcomes of cultural competence (</a:t>
            </a:r>
            <a:r>
              <a:rPr lang="en-GB" sz="2000" i="0" u="none" strike="noStrike" baseline="0" dirty="0">
                <a:solidFill>
                  <a:srgbClr val="000000"/>
                </a:solidFill>
                <a:latin typeface="Arial" panose="020B0604020202020204" pitchFamily="34" charset="0"/>
              </a:rPr>
              <a:t>Sorensen et al., 2017b)</a:t>
            </a:r>
            <a:endParaRPr lang="en-GB" sz="1400" dirty="0"/>
          </a:p>
          <a:p>
            <a:endParaRPr lang="en-GB" sz="2000" dirty="0"/>
          </a:p>
          <a:p>
            <a:endParaRPr lang="en-GB" sz="2000" dirty="0"/>
          </a:p>
          <a:p>
            <a:r>
              <a:rPr lang="en-GB" sz="2000" dirty="0"/>
              <a:t>Assessed preparedness and training needs of European clinical educators on the topic </a:t>
            </a:r>
            <a:r>
              <a:rPr lang="en-GB" sz="2400" dirty="0"/>
              <a:t>(</a:t>
            </a:r>
            <a:r>
              <a:rPr lang="en-GB" sz="2000" b="0" i="0" u="none" strike="noStrike" baseline="0" dirty="0" err="1">
                <a:solidFill>
                  <a:srgbClr val="000000"/>
                </a:solidFill>
                <a:latin typeface="Arial" panose="020B0604020202020204" pitchFamily="34" charset="0"/>
              </a:rPr>
              <a:t>Lanting</a:t>
            </a:r>
            <a:r>
              <a:rPr lang="en-GB" sz="2000" b="0" i="0" u="none" strike="noStrike" baseline="0" dirty="0">
                <a:solidFill>
                  <a:srgbClr val="000000"/>
                </a:solidFill>
                <a:latin typeface="Arial" panose="020B0604020202020204" pitchFamily="34" charset="0"/>
              </a:rPr>
              <a:t> et al., 2019) </a:t>
            </a:r>
            <a:endParaRPr lang="en-GB" dirty="0"/>
          </a:p>
        </p:txBody>
      </p:sp>
      <p:sp>
        <p:nvSpPr>
          <p:cNvPr id="3" name="Title 2">
            <a:extLst>
              <a:ext uri="{FF2B5EF4-FFF2-40B4-BE49-F238E27FC236}">
                <a16:creationId xmlns:a16="http://schemas.microsoft.com/office/drawing/2014/main" id="{F1E4B741-891F-EA46-83C1-1F3F5EF8B42E}"/>
              </a:ext>
            </a:extLst>
          </p:cNvPr>
          <p:cNvSpPr>
            <a:spLocks noGrp="1"/>
          </p:cNvSpPr>
          <p:nvPr>
            <p:ph type="title"/>
          </p:nvPr>
        </p:nvSpPr>
        <p:spPr>
          <a:xfrm>
            <a:off x="278969" y="1487908"/>
            <a:ext cx="8617058" cy="592298"/>
          </a:xfrm>
        </p:spPr>
        <p:txBody>
          <a:bodyPr/>
          <a:lstStyle/>
          <a:p>
            <a:r>
              <a:rPr lang="en-GB" dirty="0"/>
              <a:t>Cultural Competence in Medical Education (C2ME)</a:t>
            </a:r>
          </a:p>
        </p:txBody>
      </p:sp>
      <p:sp>
        <p:nvSpPr>
          <p:cNvPr id="10" name="Text Placeholder 4">
            <a:extLst>
              <a:ext uri="{FF2B5EF4-FFF2-40B4-BE49-F238E27FC236}">
                <a16:creationId xmlns:a16="http://schemas.microsoft.com/office/drawing/2014/main" id="{438D04ED-F1F2-35D1-071D-FDEF3A615BF5}"/>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Tree>
    <p:extLst>
      <p:ext uri="{BB962C8B-B14F-4D97-AF65-F5344CB8AC3E}">
        <p14:creationId xmlns:p14="http://schemas.microsoft.com/office/powerpoint/2010/main" val="371127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457199" y="2054481"/>
            <a:ext cx="8229600" cy="3644104"/>
          </a:xfrm>
        </p:spPr>
        <p:txBody>
          <a:bodyPr/>
          <a:lstStyle/>
          <a:p>
            <a:pPr marL="0" indent="0">
              <a:buNone/>
            </a:pPr>
            <a:r>
              <a:rPr lang="en-US" sz="2000" b="1" i="0" u="none" strike="noStrike" baseline="0" dirty="0">
                <a:solidFill>
                  <a:srgbClr val="000000"/>
                </a:solidFill>
                <a:latin typeface="Arial" panose="020B0604020202020204" pitchFamily="34" charset="0"/>
              </a:rPr>
              <a:t>What are the perceived training needs of a primary care education faculty in cultural competence? </a:t>
            </a:r>
          </a:p>
          <a:p>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What is the current understanding of cultural competence? </a:t>
            </a:r>
          </a:p>
          <a:p>
            <a:r>
              <a:rPr lang="en-US" sz="2000" b="0" i="0" u="none" strike="noStrike" baseline="0" dirty="0">
                <a:solidFill>
                  <a:srgbClr val="000000"/>
                </a:solidFill>
                <a:latin typeface="Arial" panose="020B0604020202020204" pitchFamily="34" charset="0"/>
              </a:rPr>
              <a:t>What is the perceived relevance of cultural competence in medical education? </a:t>
            </a:r>
          </a:p>
          <a:p>
            <a:r>
              <a:rPr lang="en-US" sz="2000" b="0" i="0" u="none" strike="noStrike" baseline="0" dirty="0">
                <a:solidFill>
                  <a:srgbClr val="000000"/>
                </a:solidFill>
                <a:latin typeface="Arial" panose="020B0604020202020204" pitchFamily="34" charset="0"/>
              </a:rPr>
              <a:t>What training, if any, would be beneficial in cultural competence? </a:t>
            </a:r>
          </a:p>
          <a:p>
            <a:endParaRPr lang="en-US" dirty="0"/>
          </a:p>
        </p:txBody>
      </p:sp>
      <p:sp>
        <p:nvSpPr>
          <p:cNvPr id="3" name="Title 2"/>
          <p:cNvSpPr>
            <a:spLocks noGrp="1"/>
          </p:cNvSpPr>
          <p:nvPr>
            <p:ph type="title"/>
          </p:nvPr>
        </p:nvSpPr>
        <p:spPr>
          <a:xfrm>
            <a:off x="457199" y="1234130"/>
            <a:ext cx="8229600" cy="507556"/>
          </a:xfrm>
        </p:spPr>
        <p:txBody>
          <a:bodyPr/>
          <a:lstStyle/>
          <a:p>
            <a:r>
              <a:rPr lang="en-GB" dirty="0"/>
              <a:t>The Research Question</a:t>
            </a:r>
            <a:endParaRPr lang="en-US" dirty="0"/>
          </a:p>
        </p:txBody>
      </p:sp>
      <p:sp>
        <p:nvSpPr>
          <p:cNvPr id="8" name="Text Placeholder 4">
            <a:extLst>
              <a:ext uri="{FF2B5EF4-FFF2-40B4-BE49-F238E27FC236}">
                <a16:creationId xmlns:a16="http://schemas.microsoft.com/office/drawing/2014/main" id="{A16D22A7-B0BD-76A7-00EE-9FC71B6567C6}"/>
              </a:ext>
            </a:extLst>
          </p:cNvPr>
          <p:cNvSpPr txBox="1">
            <a:spLocks/>
          </p:cNvSpPr>
          <p:nvPr/>
        </p:nvSpPr>
        <p:spPr>
          <a:xfrm>
            <a:off x="7095256" y="444269"/>
            <a:ext cx="1591545" cy="257175"/>
          </a:xfrm>
          <a:prstGeom prst="rect">
            <a:avLst/>
          </a:prstGeom>
        </p:spPr>
        <p:txBody>
          <a:bodyPr vert="horz" lIns="0" tIns="0" rIns="0" bIns="0" rtlCol="0">
            <a:normAutofit/>
          </a:bodyPr>
          <a:lstStyle>
            <a:lvl1pPr marL="0" indent="0" algn="r" defTabSz="457200" rtl="0" eaLnBrk="1" latinLnBrk="0" hangingPunct="1">
              <a:spcBef>
                <a:spcPct val="20000"/>
              </a:spcBef>
              <a:buClr>
                <a:srgbClr val="002548"/>
              </a:buClr>
              <a:buFont typeface="Arial"/>
              <a:buNone/>
              <a:defRPr sz="1200" kern="1200">
                <a:solidFill>
                  <a:srgbClr val="003E74"/>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Arial"/>
                <a:ea typeface="+mn-ea"/>
                <a:cs typeface="Arial"/>
              </a:rPr>
              <a:t>29/11/2022</a:t>
            </a:r>
          </a:p>
        </p:txBody>
      </p:sp>
    </p:spTree>
    <p:extLst>
      <p:ext uri="{BB962C8B-B14F-4D97-AF65-F5344CB8AC3E}">
        <p14:creationId xmlns:p14="http://schemas.microsoft.com/office/powerpoint/2010/main" val="1548537219"/>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6303</TotalTime>
  <Words>3521</Words>
  <Application>Microsoft Office PowerPoint</Application>
  <PresentationFormat>On-screen Show (4:3)</PresentationFormat>
  <Paragraphs>279</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Tw Cen MT</vt:lpstr>
      <vt:lpstr>Imperial College London Theme</vt:lpstr>
      <vt:lpstr>Cultural Competence</vt:lpstr>
      <vt:lpstr>PowerPoint Presentation</vt:lpstr>
      <vt:lpstr>PowerPoint Presentation</vt:lpstr>
      <vt:lpstr>PowerPoint Presentation</vt:lpstr>
      <vt:lpstr>Safina’s story</vt:lpstr>
      <vt:lpstr>Culture</vt:lpstr>
      <vt:lpstr>Cultural Competence</vt:lpstr>
      <vt:lpstr>Cultural Competence in Medical Education (C2ME)</vt:lpstr>
      <vt:lpstr>The Research Question</vt:lpstr>
      <vt:lpstr>Methodology</vt:lpstr>
      <vt:lpstr>Areas of interest from my MEd</vt:lpstr>
      <vt:lpstr>Perceptions of Cultural Competence</vt:lpstr>
      <vt:lpstr>PowerPoint Presentation</vt:lpstr>
      <vt:lpstr>Perceptions of Cultural Competence</vt:lpstr>
      <vt:lpstr>History of Cultural Competence</vt:lpstr>
      <vt:lpstr>Perceptions of Cultural Competence</vt:lpstr>
      <vt:lpstr>Perceived preparedness and training needs</vt:lpstr>
      <vt:lpstr>Reflexivity</vt:lpstr>
      <vt:lpstr>Perceptions of Cultural Competence</vt:lpstr>
      <vt:lpstr>Biases</vt:lpstr>
      <vt:lpstr>Transformative Learning Theory </vt:lpstr>
      <vt:lpstr>Areas of interest from my MEd</vt:lpstr>
      <vt:lpstr>Acknowledgements </vt:lpstr>
      <vt:lpstr>References</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Ahuja, Neha</cp:lastModifiedBy>
  <cp:revision>147</cp:revision>
  <dcterms:created xsi:type="dcterms:W3CDTF">2017-02-16T14:49:58Z</dcterms:created>
  <dcterms:modified xsi:type="dcterms:W3CDTF">2022-12-05T17:30:15Z</dcterms:modified>
</cp:coreProperties>
</file>