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2.bin" ContentType="video/unknown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  <p:sldMasterId id="2147484012" r:id="rId2"/>
    <p:sldMasterId id="2147483685" r:id="rId3"/>
    <p:sldMasterId id="2147483732" r:id="rId4"/>
    <p:sldMasterId id="2147483744" r:id="rId5"/>
    <p:sldMasterId id="2147483756" r:id="rId6"/>
    <p:sldMasterId id="2147483814" r:id="rId7"/>
    <p:sldMasterId id="2147483836" r:id="rId8"/>
    <p:sldMasterId id="2147484000" r:id="rId9"/>
    <p:sldMasterId id="2147483660" r:id="rId10"/>
  </p:sldMasterIdLst>
  <p:notesMasterIdLst>
    <p:notesMasterId r:id="rId45"/>
  </p:notesMasterIdLst>
  <p:sldIdLst>
    <p:sldId id="258" r:id="rId11"/>
    <p:sldId id="313" r:id="rId12"/>
    <p:sldId id="1030" r:id="rId13"/>
    <p:sldId id="260" r:id="rId14"/>
    <p:sldId id="261" r:id="rId15"/>
    <p:sldId id="262" r:id="rId16"/>
    <p:sldId id="314" r:id="rId17"/>
    <p:sldId id="1040" r:id="rId18"/>
    <p:sldId id="256" r:id="rId19"/>
    <p:sldId id="257" r:id="rId20"/>
    <p:sldId id="297" r:id="rId21"/>
    <p:sldId id="665" r:id="rId22"/>
    <p:sldId id="506" r:id="rId23"/>
    <p:sldId id="1047" r:id="rId24"/>
    <p:sldId id="1052" r:id="rId25"/>
    <p:sldId id="1024" r:id="rId26"/>
    <p:sldId id="1046" r:id="rId27"/>
    <p:sldId id="508" r:id="rId28"/>
    <p:sldId id="1053" r:id="rId29"/>
    <p:sldId id="1049" r:id="rId30"/>
    <p:sldId id="1022" r:id="rId31"/>
    <p:sldId id="1051" r:id="rId32"/>
    <p:sldId id="1050" r:id="rId33"/>
    <p:sldId id="1029" r:id="rId34"/>
    <p:sldId id="1031" r:id="rId35"/>
    <p:sldId id="1028" r:id="rId36"/>
    <p:sldId id="1035" r:id="rId37"/>
    <p:sldId id="1041" r:id="rId38"/>
    <p:sldId id="1037" r:id="rId39"/>
    <p:sldId id="1042" r:id="rId40"/>
    <p:sldId id="1043" r:id="rId41"/>
    <p:sldId id="1044" r:id="rId42"/>
    <p:sldId id="1045" r:id="rId43"/>
    <p:sldId id="103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7E8"/>
    <a:srgbClr val="FCF9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presProps" Target="pres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B39683-6BBA-44DE-9D37-A2EB217A95EC}" type="doc">
      <dgm:prSet loTypeId="urn:microsoft.com/office/officeart/2005/8/layout/list1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0860A7E-4B36-42EF-A832-9FF2FA83C5B9}">
      <dgm:prSet/>
      <dgm:spPr/>
      <dgm:t>
        <a:bodyPr/>
        <a:lstStyle/>
        <a:p>
          <a:r>
            <a:rPr lang="en-GB"/>
            <a:t>World-leading research</a:t>
          </a:r>
          <a:endParaRPr lang="en-US"/>
        </a:p>
      </dgm:t>
    </dgm:pt>
    <dgm:pt modelId="{C2E1B601-4B3B-4B3B-BCCC-E585B00E1A50}" type="parTrans" cxnId="{72A0D5A6-C497-45DB-9040-8858EBF7449B}">
      <dgm:prSet/>
      <dgm:spPr/>
      <dgm:t>
        <a:bodyPr/>
        <a:lstStyle/>
        <a:p>
          <a:endParaRPr lang="en-US"/>
        </a:p>
      </dgm:t>
    </dgm:pt>
    <dgm:pt modelId="{C6E4C8B9-E5B0-43EC-88F9-A857EBF70703}" type="sibTrans" cxnId="{72A0D5A6-C497-45DB-9040-8858EBF7449B}">
      <dgm:prSet/>
      <dgm:spPr/>
      <dgm:t>
        <a:bodyPr/>
        <a:lstStyle/>
        <a:p>
          <a:endParaRPr lang="en-US"/>
        </a:p>
      </dgm:t>
    </dgm:pt>
    <dgm:pt modelId="{FBF87B5B-FE9D-4FA5-BF88-E25BA4FA7693}">
      <dgm:prSet/>
      <dgm:spPr/>
      <dgm:t>
        <a:bodyPr/>
        <a:lstStyle/>
        <a:p>
          <a:r>
            <a:rPr lang="en-GB"/>
            <a:t>Everyone is friendly!</a:t>
          </a:r>
          <a:endParaRPr lang="en-US"/>
        </a:p>
      </dgm:t>
    </dgm:pt>
    <dgm:pt modelId="{09A8E1B9-0A7D-412E-8167-586D3B3D2F8D}" type="parTrans" cxnId="{5D6BED6C-00F1-415F-A2D6-2098638A7457}">
      <dgm:prSet/>
      <dgm:spPr/>
      <dgm:t>
        <a:bodyPr/>
        <a:lstStyle/>
        <a:p>
          <a:endParaRPr lang="en-US"/>
        </a:p>
      </dgm:t>
    </dgm:pt>
    <dgm:pt modelId="{9122C436-D46D-4728-95B3-43796DBB7411}" type="sibTrans" cxnId="{5D6BED6C-00F1-415F-A2D6-2098638A7457}">
      <dgm:prSet/>
      <dgm:spPr/>
      <dgm:t>
        <a:bodyPr/>
        <a:lstStyle/>
        <a:p>
          <a:endParaRPr lang="en-US"/>
        </a:p>
      </dgm:t>
    </dgm:pt>
    <dgm:pt modelId="{8E44F361-9404-464D-9026-40C090900E31}">
      <dgm:prSet/>
      <dgm:spPr/>
      <dgm:t>
        <a:bodyPr/>
        <a:lstStyle/>
        <a:p>
          <a:pPr rtl="0"/>
          <a:r>
            <a:rPr lang="en-GB"/>
            <a:t>Diverse mix of </a:t>
          </a:r>
          <a:r>
            <a:rPr lang="en-GB">
              <a:latin typeface="Aptos Display" panose="02110004020202020204"/>
            </a:rPr>
            <a:t>research </a:t>
          </a:r>
          <a:endParaRPr lang="en-GB"/>
        </a:p>
      </dgm:t>
    </dgm:pt>
    <dgm:pt modelId="{EA046B74-CAA0-437D-8E2F-C070E819AB3D}" type="parTrans" cxnId="{5E914A53-58AD-4D2B-B138-6FE902E181A6}">
      <dgm:prSet/>
      <dgm:spPr/>
      <dgm:t>
        <a:bodyPr/>
        <a:lstStyle/>
        <a:p>
          <a:endParaRPr lang="en-US"/>
        </a:p>
      </dgm:t>
    </dgm:pt>
    <dgm:pt modelId="{BEAA8AC5-1D60-4218-95CD-B1B8411F1767}" type="sibTrans" cxnId="{5E914A53-58AD-4D2B-B138-6FE902E181A6}">
      <dgm:prSet/>
      <dgm:spPr/>
      <dgm:t>
        <a:bodyPr/>
        <a:lstStyle/>
        <a:p>
          <a:endParaRPr lang="en-US"/>
        </a:p>
      </dgm:t>
    </dgm:pt>
    <dgm:pt modelId="{C2C304E4-880D-4026-B916-550BD78DFF8C}">
      <dgm:prSet/>
      <dgm:spPr/>
      <dgm:t>
        <a:bodyPr/>
        <a:lstStyle/>
        <a:p>
          <a:r>
            <a:rPr lang="en-GB"/>
            <a:t>&gt; 45 PhD students</a:t>
          </a:r>
          <a:endParaRPr lang="en-US"/>
        </a:p>
      </dgm:t>
    </dgm:pt>
    <dgm:pt modelId="{35478269-1374-4920-83BC-986FC998F9A0}" type="parTrans" cxnId="{A94422DC-DC80-4235-BA07-6A7449E27AD5}">
      <dgm:prSet/>
      <dgm:spPr/>
      <dgm:t>
        <a:bodyPr/>
        <a:lstStyle/>
        <a:p>
          <a:endParaRPr lang="en-US"/>
        </a:p>
      </dgm:t>
    </dgm:pt>
    <dgm:pt modelId="{5149EAED-D10A-49FA-99C5-8F8E5C5F70CF}" type="sibTrans" cxnId="{A94422DC-DC80-4235-BA07-6A7449E27AD5}">
      <dgm:prSet/>
      <dgm:spPr/>
      <dgm:t>
        <a:bodyPr/>
        <a:lstStyle/>
        <a:p>
          <a:endParaRPr lang="en-US"/>
        </a:p>
      </dgm:t>
    </dgm:pt>
    <dgm:pt modelId="{FCF567DE-B837-4566-8D56-08A726C40207}">
      <dgm:prSet/>
      <dgm:spPr/>
      <dgm:t>
        <a:bodyPr/>
        <a:lstStyle/>
        <a:p>
          <a:r>
            <a:rPr lang="en-GB"/>
            <a:t>Lots of social events</a:t>
          </a:r>
          <a:endParaRPr lang="en-US"/>
        </a:p>
      </dgm:t>
    </dgm:pt>
    <dgm:pt modelId="{150576F9-9F40-47ED-B95E-34571FCFCA3D}" type="parTrans" cxnId="{848C7D0A-1696-4BD0-B3FD-94EDF361E4D2}">
      <dgm:prSet/>
      <dgm:spPr/>
      <dgm:t>
        <a:bodyPr/>
        <a:lstStyle/>
        <a:p>
          <a:endParaRPr lang="en-US"/>
        </a:p>
      </dgm:t>
    </dgm:pt>
    <dgm:pt modelId="{2A71E363-A763-429A-8237-766468373EB3}" type="sibTrans" cxnId="{848C7D0A-1696-4BD0-B3FD-94EDF361E4D2}">
      <dgm:prSet/>
      <dgm:spPr/>
      <dgm:t>
        <a:bodyPr/>
        <a:lstStyle/>
        <a:p>
          <a:endParaRPr lang="en-US"/>
        </a:p>
      </dgm:t>
    </dgm:pt>
    <dgm:pt modelId="{43DFF917-65F1-6141-8F0D-E3747F7EEC5F}" type="pres">
      <dgm:prSet presAssocID="{A8B39683-6BBA-44DE-9D37-A2EB217A95EC}" presName="linear" presStyleCnt="0">
        <dgm:presLayoutVars>
          <dgm:dir/>
          <dgm:animLvl val="lvl"/>
          <dgm:resizeHandles val="exact"/>
        </dgm:presLayoutVars>
      </dgm:prSet>
      <dgm:spPr/>
    </dgm:pt>
    <dgm:pt modelId="{7A9BA2D7-C218-654F-B0BE-2D34BB787568}" type="pres">
      <dgm:prSet presAssocID="{A0860A7E-4B36-42EF-A832-9FF2FA83C5B9}" presName="parentLin" presStyleCnt="0"/>
      <dgm:spPr/>
    </dgm:pt>
    <dgm:pt modelId="{164AB27B-D26E-D64B-B5AD-7E767F56023C}" type="pres">
      <dgm:prSet presAssocID="{A0860A7E-4B36-42EF-A832-9FF2FA83C5B9}" presName="parentLeftMargin" presStyleLbl="node1" presStyleIdx="0" presStyleCnt="5"/>
      <dgm:spPr/>
    </dgm:pt>
    <dgm:pt modelId="{53D98EB9-0E12-E347-98CF-AD4C9E9AC3A3}" type="pres">
      <dgm:prSet presAssocID="{A0860A7E-4B36-42EF-A832-9FF2FA83C5B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2775835-E792-1E42-86BC-6E79E49EA6C1}" type="pres">
      <dgm:prSet presAssocID="{A0860A7E-4B36-42EF-A832-9FF2FA83C5B9}" presName="negativeSpace" presStyleCnt="0"/>
      <dgm:spPr/>
    </dgm:pt>
    <dgm:pt modelId="{BAADDFEF-A5AC-E94B-B56D-F469199752C6}" type="pres">
      <dgm:prSet presAssocID="{A0860A7E-4B36-42EF-A832-9FF2FA83C5B9}" presName="childText" presStyleLbl="conFgAcc1" presStyleIdx="0" presStyleCnt="5">
        <dgm:presLayoutVars>
          <dgm:bulletEnabled val="1"/>
        </dgm:presLayoutVars>
      </dgm:prSet>
      <dgm:spPr/>
    </dgm:pt>
    <dgm:pt modelId="{473FAF08-9974-E645-9B0C-B0AAFAAD7977}" type="pres">
      <dgm:prSet presAssocID="{C6E4C8B9-E5B0-43EC-88F9-A857EBF70703}" presName="spaceBetweenRectangles" presStyleCnt="0"/>
      <dgm:spPr/>
    </dgm:pt>
    <dgm:pt modelId="{B399D4BD-FF55-734D-A6B9-B7E382F7F3A7}" type="pres">
      <dgm:prSet presAssocID="{FBF87B5B-FE9D-4FA5-BF88-E25BA4FA7693}" presName="parentLin" presStyleCnt="0"/>
      <dgm:spPr/>
    </dgm:pt>
    <dgm:pt modelId="{C8562A0A-EA67-034A-8C47-809311E9E47D}" type="pres">
      <dgm:prSet presAssocID="{FBF87B5B-FE9D-4FA5-BF88-E25BA4FA7693}" presName="parentLeftMargin" presStyleLbl="node1" presStyleIdx="0" presStyleCnt="5"/>
      <dgm:spPr/>
    </dgm:pt>
    <dgm:pt modelId="{54AC6A42-5A81-B842-B295-3685EB702DC4}" type="pres">
      <dgm:prSet presAssocID="{FBF87B5B-FE9D-4FA5-BF88-E25BA4FA769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9EA81AC-6EF7-3943-A7FA-BB6854626591}" type="pres">
      <dgm:prSet presAssocID="{FBF87B5B-FE9D-4FA5-BF88-E25BA4FA7693}" presName="negativeSpace" presStyleCnt="0"/>
      <dgm:spPr/>
    </dgm:pt>
    <dgm:pt modelId="{EA23BAF1-E68C-0345-937F-A9838F485DB8}" type="pres">
      <dgm:prSet presAssocID="{FBF87B5B-FE9D-4FA5-BF88-E25BA4FA7693}" presName="childText" presStyleLbl="conFgAcc1" presStyleIdx="1" presStyleCnt="5">
        <dgm:presLayoutVars>
          <dgm:bulletEnabled val="1"/>
        </dgm:presLayoutVars>
      </dgm:prSet>
      <dgm:spPr/>
    </dgm:pt>
    <dgm:pt modelId="{F6E3262C-4A7E-144C-9C6A-95E90E0FFC7A}" type="pres">
      <dgm:prSet presAssocID="{9122C436-D46D-4728-95B3-43796DBB7411}" presName="spaceBetweenRectangles" presStyleCnt="0"/>
      <dgm:spPr/>
    </dgm:pt>
    <dgm:pt modelId="{AA791203-E800-F244-96C4-D4450354F0E6}" type="pres">
      <dgm:prSet presAssocID="{8E44F361-9404-464D-9026-40C090900E31}" presName="parentLin" presStyleCnt="0"/>
      <dgm:spPr/>
    </dgm:pt>
    <dgm:pt modelId="{2EBF72B9-DEB9-7F47-8257-3CA825D0B3B4}" type="pres">
      <dgm:prSet presAssocID="{8E44F361-9404-464D-9026-40C090900E31}" presName="parentLeftMargin" presStyleLbl="node1" presStyleIdx="1" presStyleCnt="5"/>
      <dgm:spPr/>
    </dgm:pt>
    <dgm:pt modelId="{E181AE83-51F0-8C4D-A34B-CD3B21967E05}" type="pres">
      <dgm:prSet presAssocID="{8E44F361-9404-464D-9026-40C090900E3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F31D174-7A6E-2242-9FE6-02C048181A24}" type="pres">
      <dgm:prSet presAssocID="{8E44F361-9404-464D-9026-40C090900E31}" presName="negativeSpace" presStyleCnt="0"/>
      <dgm:spPr/>
    </dgm:pt>
    <dgm:pt modelId="{00371E06-CBEB-D044-B554-90CFD0AA72F9}" type="pres">
      <dgm:prSet presAssocID="{8E44F361-9404-464D-9026-40C090900E31}" presName="childText" presStyleLbl="conFgAcc1" presStyleIdx="2" presStyleCnt="5">
        <dgm:presLayoutVars>
          <dgm:bulletEnabled val="1"/>
        </dgm:presLayoutVars>
      </dgm:prSet>
      <dgm:spPr/>
    </dgm:pt>
    <dgm:pt modelId="{00EA0AD9-0EA1-3040-8949-61CED5EA4AE6}" type="pres">
      <dgm:prSet presAssocID="{BEAA8AC5-1D60-4218-95CD-B1B8411F1767}" presName="spaceBetweenRectangles" presStyleCnt="0"/>
      <dgm:spPr/>
    </dgm:pt>
    <dgm:pt modelId="{78334124-5B94-D741-BA9E-51F7996C74CE}" type="pres">
      <dgm:prSet presAssocID="{C2C304E4-880D-4026-B916-550BD78DFF8C}" presName="parentLin" presStyleCnt="0"/>
      <dgm:spPr/>
    </dgm:pt>
    <dgm:pt modelId="{9BB2C461-88B8-3D49-A0A5-FBE6DCF310C5}" type="pres">
      <dgm:prSet presAssocID="{C2C304E4-880D-4026-B916-550BD78DFF8C}" presName="parentLeftMargin" presStyleLbl="node1" presStyleIdx="2" presStyleCnt="5"/>
      <dgm:spPr/>
    </dgm:pt>
    <dgm:pt modelId="{10107225-7ADE-5745-B210-754EE755F72C}" type="pres">
      <dgm:prSet presAssocID="{C2C304E4-880D-4026-B916-550BD78DFF8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50D63B7-8A6B-9740-B993-9EF06BC42AD2}" type="pres">
      <dgm:prSet presAssocID="{C2C304E4-880D-4026-B916-550BD78DFF8C}" presName="negativeSpace" presStyleCnt="0"/>
      <dgm:spPr/>
    </dgm:pt>
    <dgm:pt modelId="{D6A36F7E-7EB7-7C42-B9E3-6F8D970BD4F2}" type="pres">
      <dgm:prSet presAssocID="{C2C304E4-880D-4026-B916-550BD78DFF8C}" presName="childText" presStyleLbl="conFgAcc1" presStyleIdx="3" presStyleCnt="5">
        <dgm:presLayoutVars>
          <dgm:bulletEnabled val="1"/>
        </dgm:presLayoutVars>
      </dgm:prSet>
      <dgm:spPr/>
    </dgm:pt>
    <dgm:pt modelId="{1A861668-8FDF-C644-BAAD-A3121C44C15E}" type="pres">
      <dgm:prSet presAssocID="{5149EAED-D10A-49FA-99C5-8F8E5C5F70CF}" presName="spaceBetweenRectangles" presStyleCnt="0"/>
      <dgm:spPr/>
    </dgm:pt>
    <dgm:pt modelId="{15794C88-289C-994B-813A-16635302CF71}" type="pres">
      <dgm:prSet presAssocID="{FCF567DE-B837-4566-8D56-08A726C40207}" presName="parentLin" presStyleCnt="0"/>
      <dgm:spPr/>
    </dgm:pt>
    <dgm:pt modelId="{E45DF977-B146-7346-9626-BFA719451A43}" type="pres">
      <dgm:prSet presAssocID="{FCF567DE-B837-4566-8D56-08A726C40207}" presName="parentLeftMargin" presStyleLbl="node1" presStyleIdx="3" presStyleCnt="5"/>
      <dgm:spPr/>
    </dgm:pt>
    <dgm:pt modelId="{CA341DE1-2CA5-6F45-BCED-D893D2758720}" type="pres">
      <dgm:prSet presAssocID="{FCF567DE-B837-4566-8D56-08A726C40207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0A420177-AAE8-314B-A222-2B37027D6D8D}" type="pres">
      <dgm:prSet presAssocID="{FCF567DE-B837-4566-8D56-08A726C40207}" presName="negativeSpace" presStyleCnt="0"/>
      <dgm:spPr/>
    </dgm:pt>
    <dgm:pt modelId="{CC3E6D63-68EF-F744-98B6-02D5CC4F5257}" type="pres">
      <dgm:prSet presAssocID="{FCF567DE-B837-4566-8D56-08A726C4020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48C7D0A-1696-4BD0-B3FD-94EDF361E4D2}" srcId="{A8B39683-6BBA-44DE-9D37-A2EB217A95EC}" destId="{FCF567DE-B837-4566-8D56-08A726C40207}" srcOrd="4" destOrd="0" parTransId="{150576F9-9F40-47ED-B95E-34571FCFCA3D}" sibTransId="{2A71E363-A763-429A-8237-766468373EB3}"/>
    <dgm:cxn modelId="{E6A8BD30-D1EF-4646-B5F9-511D8DE0F1BC}" type="presOf" srcId="{FCF567DE-B837-4566-8D56-08A726C40207}" destId="{CA341DE1-2CA5-6F45-BCED-D893D2758720}" srcOrd="1" destOrd="0" presId="urn:microsoft.com/office/officeart/2005/8/layout/list1"/>
    <dgm:cxn modelId="{273C905B-935F-9B45-8DE8-EDCDDB262D2F}" type="presOf" srcId="{FCF567DE-B837-4566-8D56-08A726C40207}" destId="{E45DF977-B146-7346-9626-BFA719451A43}" srcOrd="0" destOrd="0" presId="urn:microsoft.com/office/officeart/2005/8/layout/list1"/>
    <dgm:cxn modelId="{44BB8F60-F104-2240-87BB-DD18CD470177}" type="presOf" srcId="{A8B39683-6BBA-44DE-9D37-A2EB217A95EC}" destId="{43DFF917-65F1-6141-8F0D-E3747F7EEC5F}" srcOrd="0" destOrd="0" presId="urn:microsoft.com/office/officeart/2005/8/layout/list1"/>
    <dgm:cxn modelId="{8A098848-701F-1C45-9717-A3309D8650C1}" type="presOf" srcId="{A0860A7E-4B36-42EF-A832-9FF2FA83C5B9}" destId="{53D98EB9-0E12-E347-98CF-AD4C9E9AC3A3}" srcOrd="1" destOrd="0" presId="urn:microsoft.com/office/officeart/2005/8/layout/list1"/>
    <dgm:cxn modelId="{4B01294C-4D93-8C48-96D0-5CB2AF66C750}" type="presOf" srcId="{C2C304E4-880D-4026-B916-550BD78DFF8C}" destId="{10107225-7ADE-5745-B210-754EE755F72C}" srcOrd="1" destOrd="0" presId="urn:microsoft.com/office/officeart/2005/8/layout/list1"/>
    <dgm:cxn modelId="{5D6BED6C-00F1-415F-A2D6-2098638A7457}" srcId="{A8B39683-6BBA-44DE-9D37-A2EB217A95EC}" destId="{FBF87B5B-FE9D-4FA5-BF88-E25BA4FA7693}" srcOrd="1" destOrd="0" parTransId="{09A8E1B9-0A7D-412E-8167-586D3B3D2F8D}" sibTransId="{9122C436-D46D-4728-95B3-43796DBB7411}"/>
    <dgm:cxn modelId="{5E914A53-58AD-4D2B-B138-6FE902E181A6}" srcId="{A8B39683-6BBA-44DE-9D37-A2EB217A95EC}" destId="{8E44F361-9404-464D-9026-40C090900E31}" srcOrd="2" destOrd="0" parTransId="{EA046B74-CAA0-437D-8E2F-C070E819AB3D}" sibTransId="{BEAA8AC5-1D60-4218-95CD-B1B8411F1767}"/>
    <dgm:cxn modelId="{4D0D2479-B312-1349-B321-7A012EC3D59B}" type="presOf" srcId="{8E44F361-9404-464D-9026-40C090900E31}" destId="{2EBF72B9-DEB9-7F47-8257-3CA825D0B3B4}" srcOrd="0" destOrd="0" presId="urn:microsoft.com/office/officeart/2005/8/layout/list1"/>
    <dgm:cxn modelId="{2669ABA6-15E5-CC48-9701-2AE244476A27}" type="presOf" srcId="{C2C304E4-880D-4026-B916-550BD78DFF8C}" destId="{9BB2C461-88B8-3D49-A0A5-FBE6DCF310C5}" srcOrd="0" destOrd="0" presId="urn:microsoft.com/office/officeart/2005/8/layout/list1"/>
    <dgm:cxn modelId="{72A0D5A6-C497-45DB-9040-8858EBF7449B}" srcId="{A8B39683-6BBA-44DE-9D37-A2EB217A95EC}" destId="{A0860A7E-4B36-42EF-A832-9FF2FA83C5B9}" srcOrd="0" destOrd="0" parTransId="{C2E1B601-4B3B-4B3B-BCCC-E585B00E1A50}" sibTransId="{C6E4C8B9-E5B0-43EC-88F9-A857EBF70703}"/>
    <dgm:cxn modelId="{38910CCA-4210-554A-9F45-D55DF373C057}" type="presOf" srcId="{FBF87B5B-FE9D-4FA5-BF88-E25BA4FA7693}" destId="{C8562A0A-EA67-034A-8C47-809311E9E47D}" srcOrd="0" destOrd="0" presId="urn:microsoft.com/office/officeart/2005/8/layout/list1"/>
    <dgm:cxn modelId="{A9671BCC-556C-1F44-BE4B-12BBD0C32640}" type="presOf" srcId="{FBF87B5B-FE9D-4FA5-BF88-E25BA4FA7693}" destId="{54AC6A42-5A81-B842-B295-3685EB702DC4}" srcOrd="1" destOrd="0" presId="urn:microsoft.com/office/officeart/2005/8/layout/list1"/>
    <dgm:cxn modelId="{A94422DC-DC80-4235-BA07-6A7449E27AD5}" srcId="{A8B39683-6BBA-44DE-9D37-A2EB217A95EC}" destId="{C2C304E4-880D-4026-B916-550BD78DFF8C}" srcOrd="3" destOrd="0" parTransId="{35478269-1374-4920-83BC-986FC998F9A0}" sibTransId="{5149EAED-D10A-49FA-99C5-8F8E5C5F70CF}"/>
    <dgm:cxn modelId="{32F0E8ED-08E0-1F40-AEC9-1827423BAC49}" type="presOf" srcId="{A0860A7E-4B36-42EF-A832-9FF2FA83C5B9}" destId="{164AB27B-D26E-D64B-B5AD-7E767F56023C}" srcOrd="0" destOrd="0" presId="urn:microsoft.com/office/officeart/2005/8/layout/list1"/>
    <dgm:cxn modelId="{C04DDDF9-02E2-9A47-ADAA-214DE77966F5}" type="presOf" srcId="{8E44F361-9404-464D-9026-40C090900E31}" destId="{E181AE83-51F0-8C4D-A34B-CD3B21967E05}" srcOrd="1" destOrd="0" presId="urn:microsoft.com/office/officeart/2005/8/layout/list1"/>
    <dgm:cxn modelId="{5D1F0CD9-7E13-6A47-AE0B-DF2832E0838C}" type="presParOf" srcId="{43DFF917-65F1-6141-8F0D-E3747F7EEC5F}" destId="{7A9BA2D7-C218-654F-B0BE-2D34BB787568}" srcOrd="0" destOrd="0" presId="urn:microsoft.com/office/officeart/2005/8/layout/list1"/>
    <dgm:cxn modelId="{6AF52575-F378-B049-AE2C-89E2EBADE7B9}" type="presParOf" srcId="{7A9BA2D7-C218-654F-B0BE-2D34BB787568}" destId="{164AB27B-D26E-D64B-B5AD-7E767F56023C}" srcOrd="0" destOrd="0" presId="urn:microsoft.com/office/officeart/2005/8/layout/list1"/>
    <dgm:cxn modelId="{31A60516-FE70-A642-A96C-632EBBB6AB3B}" type="presParOf" srcId="{7A9BA2D7-C218-654F-B0BE-2D34BB787568}" destId="{53D98EB9-0E12-E347-98CF-AD4C9E9AC3A3}" srcOrd="1" destOrd="0" presId="urn:microsoft.com/office/officeart/2005/8/layout/list1"/>
    <dgm:cxn modelId="{025F6E0F-2039-3F49-801D-BF916C6C8F8C}" type="presParOf" srcId="{43DFF917-65F1-6141-8F0D-E3747F7EEC5F}" destId="{A2775835-E792-1E42-86BC-6E79E49EA6C1}" srcOrd="1" destOrd="0" presId="urn:microsoft.com/office/officeart/2005/8/layout/list1"/>
    <dgm:cxn modelId="{D90A8525-7A8F-ED42-8ADF-341A6E1A6BF5}" type="presParOf" srcId="{43DFF917-65F1-6141-8F0D-E3747F7EEC5F}" destId="{BAADDFEF-A5AC-E94B-B56D-F469199752C6}" srcOrd="2" destOrd="0" presId="urn:microsoft.com/office/officeart/2005/8/layout/list1"/>
    <dgm:cxn modelId="{4FD483AA-CBD3-6D49-840F-E9DFFFAACB2A}" type="presParOf" srcId="{43DFF917-65F1-6141-8F0D-E3747F7EEC5F}" destId="{473FAF08-9974-E645-9B0C-B0AAFAAD7977}" srcOrd="3" destOrd="0" presId="urn:microsoft.com/office/officeart/2005/8/layout/list1"/>
    <dgm:cxn modelId="{9989013B-A16F-DA4B-B0C0-B77CCAB8EE6D}" type="presParOf" srcId="{43DFF917-65F1-6141-8F0D-E3747F7EEC5F}" destId="{B399D4BD-FF55-734D-A6B9-B7E382F7F3A7}" srcOrd="4" destOrd="0" presId="urn:microsoft.com/office/officeart/2005/8/layout/list1"/>
    <dgm:cxn modelId="{2F33F4CD-91A8-2443-A997-0D379157D001}" type="presParOf" srcId="{B399D4BD-FF55-734D-A6B9-B7E382F7F3A7}" destId="{C8562A0A-EA67-034A-8C47-809311E9E47D}" srcOrd="0" destOrd="0" presId="urn:microsoft.com/office/officeart/2005/8/layout/list1"/>
    <dgm:cxn modelId="{2D2B299D-34CA-6B47-98E2-D6AD5F4F65F6}" type="presParOf" srcId="{B399D4BD-FF55-734D-A6B9-B7E382F7F3A7}" destId="{54AC6A42-5A81-B842-B295-3685EB702DC4}" srcOrd="1" destOrd="0" presId="urn:microsoft.com/office/officeart/2005/8/layout/list1"/>
    <dgm:cxn modelId="{27CA51B1-023B-7F4C-9FFA-244419F15F32}" type="presParOf" srcId="{43DFF917-65F1-6141-8F0D-E3747F7EEC5F}" destId="{89EA81AC-6EF7-3943-A7FA-BB6854626591}" srcOrd="5" destOrd="0" presId="urn:microsoft.com/office/officeart/2005/8/layout/list1"/>
    <dgm:cxn modelId="{94FCA59C-1AD9-CA44-B5A4-98911D3BC37B}" type="presParOf" srcId="{43DFF917-65F1-6141-8F0D-E3747F7EEC5F}" destId="{EA23BAF1-E68C-0345-937F-A9838F485DB8}" srcOrd="6" destOrd="0" presId="urn:microsoft.com/office/officeart/2005/8/layout/list1"/>
    <dgm:cxn modelId="{3A53DE36-B104-6F4B-96D9-14FD9A66B222}" type="presParOf" srcId="{43DFF917-65F1-6141-8F0D-E3747F7EEC5F}" destId="{F6E3262C-4A7E-144C-9C6A-95E90E0FFC7A}" srcOrd="7" destOrd="0" presId="urn:microsoft.com/office/officeart/2005/8/layout/list1"/>
    <dgm:cxn modelId="{CC48151B-8925-DF40-AB42-548E4C908B87}" type="presParOf" srcId="{43DFF917-65F1-6141-8F0D-E3747F7EEC5F}" destId="{AA791203-E800-F244-96C4-D4450354F0E6}" srcOrd="8" destOrd="0" presId="urn:microsoft.com/office/officeart/2005/8/layout/list1"/>
    <dgm:cxn modelId="{4C37F452-DD8D-8040-9404-1089E507F821}" type="presParOf" srcId="{AA791203-E800-F244-96C4-D4450354F0E6}" destId="{2EBF72B9-DEB9-7F47-8257-3CA825D0B3B4}" srcOrd="0" destOrd="0" presId="urn:microsoft.com/office/officeart/2005/8/layout/list1"/>
    <dgm:cxn modelId="{A7CC19E1-976D-E844-A07B-7A1B0C21DD0F}" type="presParOf" srcId="{AA791203-E800-F244-96C4-D4450354F0E6}" destId="{E181AE83-51F0-8C4D-A34B-CD3B21967E05}" srcOrd="1" destOrd="0" presId="urn:microsoft.com/office/officeart/2005/8/layout/list1"/>
    <dgm:cxn modelId="{140070BE-9028-F64F-A38C-72E1D07863D9}" type="presParOf" srcId="{43DFF917-65F1-6141-8F0D-E3747F7EEC5F}" destId="{9F31D174-7A6E-2242-9FE6-02C048181A24}" srcOrd="9" destOrd="0" presId="urn:microsoft.com/office/officeart/2005/8/layout/list1"/>
    <dgm:cxn modelId="{7F0783FB-C9E9-3F40-BE16-9F6EE757F181}" type="presParOf" srcId="{43DFF917-65F1-6141-8F0D-E3747F7EEC5F}" destId="{00371E06-CBEB-D044-B554-90CFD0AA72F9}" srcOrd="10" destOrd="0" presId="urn:microsoft.com/office/officeart/2005/8/layout/list1"/>
    <dgm:cxn modelId="{ADF87655-F934-4548-9603-65DDAD23E948}" type="presParOf" srcId="{43DFF917-65F1-6141-8F0D-E3747F7EEC5F}" destId="{00EA0AD9-0EA1-3040-8949-61CED5EA4AE6}" srcOrd="11" destOrd="0" presId="urn:microsoft.com/office/officeart/2005/8/layout/list1"/>
    <dgm:cxn modelId="{B1660F69-075F-A943-8251-CE57B9B864B7}" type="presParOf" srcId="{43DFF917-65F1-6141-8F0D-E3747F7EEC5F}" destId="{78334124-5B94-D741-BA9E-51F7996C74CE}" srcOrd="12" destOrd="0" presId="urn:microsoft.com/office/officeart/2005/8/layout/list1"/>
    <dgm:cxn modelId="{6B12E281-860D-3046-A6A7-7707527C8EF1}" type="presParOf" srcId="{78334124-5B94-D741-BA9E-51F7996C74CE}" destId="{9BB2C461-88B8-3D49-A0A5-FBE6DCF310C5}" srcOrd="0" destOrd="0" presId="urn:microsoft.com/office/officeart/2005/8/layout/list1"/>
    <dgm:cxn modelId="{CB0380BD-964B-074F-82C6-325759B1860F}" type="presParOf" srcId="{78334124-5B94-D741-BA9E-51F7996C74CE}" destId="{10107225-7ADE-5745-B210-754EE755F72C}" srcOrd="1" destOrd="0" presId="urn:microsoft.com/office/officeart/2005/8/layout/list1"/>
    <dgm:cxn modelId="{A7047FDC-C3B6-8347-8112-62319DD16A73}" type="presParOf" srcId="{43DFF917-65F1-6141-8F0D-E3747F7EEC5F}" destId="{450D63B7-8A6B-9740-B993-9EF06BC42AD2}" srcOrd="13" destOrd="0" presId="urn:microsoft.com/office/officeart/2005/8/layout/list1"/>
    <dgm:cxn modelId="{8E5EB706-CAF0-744B-8A26-BF36F0917A96}" type="presParOf" srcId="{43DFF917-65F1-6141-8F0D-E3747F7EEC5F}" destId="{D6A36F7E-7EB7-7C42-B9E3-6F8D970BD4F2}" srcOrd="14" destOrd="0" presId="urn:microsoft.com/office/officeart/2005/8/layout/list1"/>
    <dgm:cxn modelId="{31186D72-E247-604C-B32D-D96C74564E1F}" type="presParOf" srcId="{43DFF917-65F1-6141-8F0D-E3747F7EEC5F}" destId="{1A861668-8FDF-C644-BAAD-A3121C44C15E}" srcOrd="15" destOrd="0" presId="urn:microsoft.com/office/officeart/2005/8/layout/list1"/>
    <dgm:cxn modelId="{2E3BAEB4-2421-AE4E-BE3A-BE724C5D839E}" type="presParOf" srcId="{43DFF917-65F1-6141-8F0D-E3747F7EEC5F}" destId="{15794C88-289C-994B-813A-16635302CF71}" srcOrd="16" destOrd="0" presId="urn:microsoft.com/office/officeart/2005/8/layout/list1"/>
    <dgm:cxn modelId="{9369C612-3F90-464A-AD59-66B3868067E7}" type="presParOf" srcId="{15794C88-289C-994B-813A-16635302CF71}" destId="{E45DF977-B146-7346-9626-BFA719451A43}" srcOrd="0" destOrd="0" presId="urn:microsoft.com/office/officeart/2005/8/layout/list1"/>
    <dgm:cxn modelId="{57DFAE9C-61D2-1F46-929A-0F5170E7F7C1}" type="presParOf" srcId="{15794C88-289C-994B-813A-16635302CF71}" destId="{CA341DE1-2CA5-6F45-BCED-D893D2758720}" srcOrd="1" destOrd="0" presId="urn:microsoft.com/office/officeart/2005/8/layout/list1"/>
    <dgm:cxn modelId="{8AB8D7EA-86F5-034C-B9AD-D81C4B489962}" type="presParOf" srcId="{43DFF917-65F1-6141-8F0D-E3747F7EEC5F}" destId="{0A420177-AAE8-314B-A222-2B37027D6D8D}" srcOrd="17" destOrd="0" presId="urn:microsoft.com/office/officeart/2005/8/layout/list1"/>
    <dgm:cxn modelId="{3BE03FEF-8B79-CD4B-AE83-EE57D8F351D1}" type="presParOf" srcId="{43DFF917-65F1-6141-8F0D-E3747F7EEC5F}" destId="{CC3E6D63-68EF-F744-98B6-02D5CC4F525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ADDFEF-A5AC-E94B-B56D-F469199752C6}">
      <dsp:nvSpPr>
        <dsp:cNvPr id="0" name=""/>
        <dsp:cNvSpPr/>
      </dsp:nvSpPr>
      <dsp:spPr>
        <a:xfrm>
          <a:off x="0" y="424400"/>
          <a:ext cx="666683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D98EB9-0E12-E347-98CF-AD4C9E9AC3A3}">
      <dsp:nvSpPr>
        <dsp:cNvPr id="0" name=""/>
        <dsp:cNvSpPr/>
      </dsp:nvSpPr>
      <dsp:spPr>
        <a:xfrm>
          <a:off x="333341" y="70160"/>
          <a:ext cx="4666783" cy="7084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World-leading research</a:t>
          </a:r>
          <a:endParaRPr lang="en-US" sz="2400" kern="1200"/>
        </a:p>
      </dsp:txBody>
      <dsp:txXfrm>
        <a:off x="367926" y="104745"/>
        <a:ext cx="4597613" cy="639310"/>
      </dsp:txXfrm>
    </dsp:sp>
    <dsp:sp modelId="{EA23BAF1-E68C-0345-937F-A9838F485DB8}">
      <dsp:nvSpPr>
        <dsp:cNvPr id="0" name=""/>
        <dsp:cNvSpPr/>
      </dsp:nvSpPr>
      <dsp:spPr>
        <a:xfrm>
          <a:off x="0" y="1513040"/>
          <a:ext cx="666683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C6A42-5A81-B842-B295-3685EB702DC4}">
      <dsp:nvSpPr>
        <dsp:cNvPr id="0" name=""/>
        <dsp:cNvSpPr/>
      </dsp:nvSpPr>
      <dsp:spPr>
        <a:xfrm>
          <a:off x="333341" y="1158800"/>
          <a:ext cx="4666783" cy="7084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Everyone is friendly!</a:t>
          </a:r>
          <a:endParaRPr lang="en-US" sz="2400" kern="1200"/>
        </a:p>
      </dsp:txBody>
      <dsp:txXfrm>
        <a:off x="367926" y="1193385"/>
        <a:ext cx="4597613" cy="639310"/>
      </dsp:txXfrm>
    </dsp:sp>
    <dsp:sp modelId="{00371E06-CBEB-D044-B554-90CFD0AA72F9}">
      <dsp:nvSpPr>
        <dsp:cNvPr id="0" name=""/>
        <dsp:cNvSpPr/>
      </dsp:nvSpPr>
      <dsp:spPr>
        <a:xfrm>
          <a:off x="0" y="2601680"/>
          <a:ext cx="666683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81AE83-51F0-8C4D-A34B-CD3B21967E05}">
      <dsp:nvSpPr>
        <dsp:cNvPr id="0" name=""/>
        <dsp:cNvSpPr/>
      </dsp:nvSpPr>
      <dsp:spPr>
        <a:xfrm>
          <a:off x="333341" y="2247440"/>
          <a:ext cx="4666783" cy="7084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Diverse mix of </a:t>
          </a:r>
          <a:r>
            <a:rPr lang="en-GB" sz="2400" kern="1200">
              <a:latin typeface="Aptos Display" panose="02110004020202020204"/>
            </a:rPr>
            <a:t>research </a:t>
          </a:r>
          <a:endParaRPr lang="en-GB" sz="2400" kern="1200"/>
        </a:p>
      </dsp:txBody>
      <dsp:txXfrm>
        <a:off x="367926" y="2282025"/>
        <a:ext cx="4597613" cy="639310"/>
      </dsp:txXfrm>
    </dsp:sp>
    <dsp:sp modelId="{D6A36F7E-7EB7-7C42-B9E3-6F8D970BD4F2}">
      <dsp:nvSpPr>
        <dsp:cNvPr id="0" name=""/>
        <dsp:cNvSpPr/>
      </dsp:nvSpPr>
      <dsp:spPr>
        <a:xfrm>
          <a:off x="0" y="3690319"/>
          <a:ext cx="666683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107225-7ADE-5745-B210-754EE755F72C}">
      <dsp:nvSpPr>
        <dsp:cNvPr id="0" name=""/>
        <dsp:cNvSpPr/>
      </dsp:nvSpPr>
      <dsp:spPr>
        <a:xfrm>
          <a:off x="333341" y="3336080"/>
          <a:ext cx="4666783" cy="7084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&gt; 45 PhD students</a:t>
          </a:r>
          <a:endParaRPr lang="en-US" sz="2400" kern="1200"/>
        </a:p>
      </dsp:txBody>
      <dsp:txXfrm>
        <a:off x="367926" y="3370665"/>
        <a:ext cx="4597613" cy="639310"/>
      </dsp:txXfrm>
    </dsp:sp>
    <dsp:sp modelId="{CC3E6D63-68EF-F744-98B6-02D5CC4F5257}">
      <dsp:nvSpPr>
        <dsp:cNvPr id="0" name=""/>
        <dsp:cNvSpPr/>
      </dsp:nvSpPr>
      <dsp:spPr>
        <a:xfrm>
          <a:off x="0" y="4778959"/>
          <a:ext cx="6666833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341DE1-2CA5-6F45-BCED-D893D2758720}">
      <dsp:nvSpPr>
        <dsp:cNvPr id="0" name=""/>
        <dsp:cNvSpPr/>
      </dsp:nvSpPr>
      <dsp:spPr>
        <a:xfrm>
          <a:off x="333341" y="4424719"/>
          <a:ext cx="4666783" cy="70848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Lots of social events</a:t>
          </a:r>
          <a:endParaRPr lang="en-US" sz="2400" kern="1200"/>
        </a:p>
      </dsp:txBody>
      <dsp:txXfrm>
        <a:off x="367926" y="4459304"/>
        <a:ext cx="4597613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6E96A9-89DE-174B-BC97-3C497FB4CCCA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BB550-9CD6-B640-9EBE-2C92526F1D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502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B93581-E75C-427F-ACF9-741CD211231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427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549BA333-D69F-E13E-29B2-42A9FB70D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6:notes">
            <a:extLst>
              <a:ext uri="{FF2B5EF4-FFF2-40B4-BE49-F238E27FC236}">
                <a16:creationId xmlns:a16="http://schemas.microsoft.com/office/drawing/2014/main" id="{89146269-DBD3-7749-34E2-6B94D31703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6:notes">
            <a:extLst>
              <a:ext uri="{FF2B5EF4-FFF2-40B4-BE49-F238E27FC236}">
                <a16:creationId xmlns:a16="http://schemas.microsoft.com/office/drawing/2014/main" id="{D58AD9BB-4858-A456-80A5-6191A197D2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0792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05D30A0C-63C8-C91A-309B-915E9D05A4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9133261-7EF1-41C3-B888-2458D67A4CBF}" type="slidenum">
              <a:rPr lang="en-GB" altLang="en-US" sz="1200">
                <a:solidFill>
                  <a:srgbClr val="000000"/>
                </a:solidFill>
              </a:rPr>
              <a:pPr/>
              <a:t>11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31CB7F18-36DE-EA0E-2F2F-F3C46504C4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F9E623FD-35C8-0ECF-331A-E087BA4AB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/>
              <a:t> PhD project </a:t>
            </a:r>
          </a:p>
          <a:p>
            <a:r>
              <a:rPr lang="en-GB" altLang="en-US"/>
              <a:t> </a:t>
            </a:r>
            <a:r>
              <a:rPr lang="en-GB" altLang="en-US" b="1"/>
              <a:t>Laboratory Astrophysics: Spectroscopy of astrophysically important elements and applications of the new atomic data to astrophysics.  </a:t>
            </a:r>
          </a:p>
          <a:p>
            <a:r>
              <a:rPr lang="en-GB" altLang="en-US"/>
              <a:t>Study atomic spectra using world class unique high resolution spectrometers – results will be used for example in Understanding Galactic evolution or time variation of the fundamental constants (fine structure constant)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2E872-3247-8146-9195-FD041DCEA0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56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793DFC-0C70-4926-A68D-E1D01A441E6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84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793DFC-0C70-4926-A68D-E1D01A441E6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606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488A8-8F44-B173-C220-5A4F888DC2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EAF841-3EDC-5156-B0E5-83A284C0C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A91B4-48E6-CF86-24CA-5030DEF62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410-D900-5B4A-BCB0-65CAB31A386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491D1-B8DD-A56E-AADB-900156686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3ACB8-DDA3-ACC0-A5BF-0AE30DE9E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709E-CBB9-8041-A873-9AB0C79B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16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4520-7B45-1E9D-39D7-3A731DB2D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91996D-F61A-CBC8-BDB0-0866B62700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A1F6E-6313-634A-F1EE-1832DE597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410-D900-5B4A-BCB0-65CAB31A386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476691-7E07-C24A-C461-6818C449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53090-80A1-8D7C-BC53-D1C603B72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709E-CBB9-8041-A873-9AB0C79B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9589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21B575C-DA97-7326-6E3F-7E9EE314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810E8D-E739-D9A0-AA26-DC1684DA9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PG Visit  28 January 2004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788F071-A0D2-5FE8-F8DD-8779589EF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89234-FFFA-4337-BD3E-868FE5DCFA5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76584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C472476-17E4-0C80-25B0-A47349B1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4B072A6-EB72-3CE8-67B6-8897361C7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PG Visit  28 January 2004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2FFDAF0-0553-BC15-A29B-EF895B656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23472-CBC9-496F-B75B-8CF5515E97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78830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A01A25-197C-8783-FB1A-6189C14B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A3A671-C7A4-DA6A-D49E-9F0F301B3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PG Visit  28 January 2004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D0906B-5D86-DED9-AFDF-FCB28B714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7814B-6BE0-421F-9DA7-4B43D921C12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445054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5963EA9-045C-2419-7619-823A6FA64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B538DE-BFA5-04C3-27AD-6D69720CD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PG Visit  28 January 2004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9E6578-4B4F-4BA2-E94E-19EF2D93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59C97-1E94-4258-8553-41CE0EA5893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881734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5DE13-9D31-D51F-B457-BC7F49BAA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2F72-2427-A9CA-C737-1A318BA3A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PG Visit  28 January 2004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480B3-9B68-C6A6-2EA2-5AFC99815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9CB23-984D-44BF-BBE7-D0AA783EC9C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01606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CDEE04-1278-C2CC-DD21-EE290CE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324DE-E44E-1292-7C0C-E8B50BBDE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PG Visit  28 January 2004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CEA55-E534-E021-3AF0-119608551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1A0F4-1138-456D-B3E6-67F3055E27A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31635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2C9F34-9B6A-8E3D-0BB1-1B912B617B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5D1BAB-6700-9964-A290-DDBFFD4CBC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5C84F7-98C7-B4C5-5478-B7D23758E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C4E53-F256-4BFE-B1FD-65800BFF8603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430756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D0418E-C1DF-93F5-B338-C6CD48562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C82529-E697-C55A-C014-F2D0A88BB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9D9734-56A4-51FD-A08A-F86D51ACB3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473C1-80BF-454F-BDDA-57FE0BFC8526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79097758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68A65F-3956-72CA-7516-82AC6B9DC0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FEBBCE-263D-A7C6-34A8-3193FED21E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C6C048-6DDB-E9D1-995B-BA1B5D5DB5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83636-A903-4079-AD7F-B96457C76908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0047569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A8E103-6405-1E41-9AD9-A6FDB31D63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D6845C-9CFD-08BB-B520-6587D31451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4CF134-9389-0C81-517B-D31A4CC4D3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61F00-34B7-46ED-958D-DAAC24EF9ADC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02544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C1EB43-08BD-963D-A171-1E8A60F2CA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40BF6D-CDEC-9F46-7250-6846C1843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16904-B30F-345C-7741-237154602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410-D900-5B4A-BCB0-65CAB31A386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3B43D-96A5-48EA-5115-2F12EA76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5007D-C7FC-42DC-25D8-55532CF4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709E-CBB9-8041-A873-9AB0C79B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3001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4A8B9BC-805C-1AC5-B286-7260986C05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8BAD5D7-839C-8226-208B-0C997815E2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0706158-D822-D43C-AF61-45759E4CFE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91549-3152-4A86-B224-EDFDB489499E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7895574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2C5E33D-E451-D54B-A13C-8AB7392B6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0F62E3D-F30B-B563-E039-8B926123AF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EAA0C15-B297-34EA-6912-2F8B6B5866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AAF93-BA2F-4FE9-8262-441CE41FBC10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72159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04F2A9D-3F8E-353B-5724-D6BDA91A3D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0A8E127-9B74-EDB6-7563-6EE93C4234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A013FA8-DC09-528E-7D6C-D9933B910B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B210A-0335-4F68-9623-F5F423F334FF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078215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39353-A713-5441-03C8-A608DA7CBF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A1EC6B-9E18-2593-CAC3-ACD6BBE551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7D21ED-867C-9C73-D39A-684E1E223F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20DBA-F342-4C21-8B72-8AA41AC2B17A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6010085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7FDFA7-9D39-875C-97BE-ABBF945CDB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880D57-E3F9-7E77-5D9A-D716315494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1D2478-4196-91B8-D410-CAEF306DB3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6D04C-0645-46D1-BAD3-F9A184BCC03B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441516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8A5F9E-BB43-9094-7C26-0189DCCB81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627E3B-EB66-1080-C56C-9DC9073A74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47E3C0-0D65-1ED8-3580-93DD911FB5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74F35-AD21-466C-9281-2881B0F9021B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346616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EBAFD6-174C-8ABF-755F-53297D079D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ECF907-3193-3EE5-2AB8-3486057CFF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FE79B7-DAA9-D96B-AB23-AAAB09A7F0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0ED9E-EADA-41B6-8F00-F1BAE38929F4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779612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3D3C4EF-B60F-4169-7411-55A6543645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926B331-9C3A-8A5B-6C2D-5E125E0981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7490AD6-AE50-8A6B-AD9F-3D73AD7F38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F501E-1343-45BC-9634-A08E16096FB9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13043191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AE4C7B3-6457-608F-7782-DEF96F03DF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56FC97C-C2B0-2350-D758-B2C9DD566F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4C5723F-3955-2FA4-AC0B-9B531C64E0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83C13-5B93-404C-A4B2-F8BBB88E123B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34666875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4E5211-1C0E-3370-10C6-FBC8190940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A22490-73AB-2B75-5321-2C75EBD90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9FA646-FBA7-A19C-E664-31D6DEA81E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15B9F-8124-443A-B936-4CFAEA502A04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97089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llege_Powerpoint_Background_16-9.png">
            <a:extLst>
              <a:ext uri="{FF2B5EF4-FFF2-40B4-BE49-F238E27FC236}">
                <a16:creationId xmlns:a16="http://schemas.microsoft.com/office/drawing/2014/main" id="{1550F17E-DBEB-D147-940D-840931C903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DAFEC5-8B63-8947-B3E1-0C8345887B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4A2283-D622-8246-B625-F375EDBEA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693A0-6444-0549-A6E9-D16B4A4B7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404FB-DC67-FE40-A848-FCA4764CACC3}" type="datetime1">
              <a:rPr lang="en-GB" smtClean="0"/>
              <a:t>09/12/2024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9F22D-7C7B-B744-914C-34AC49B20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of Climate Change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29C47-EF65-AA40-8229-57AB6830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F5AA-0CA7-3040-BCBD-05D52200E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867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2E280D-980F-AF69-006D-299755E933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37CE9C-CB4A-0276-5579-31A16E8B65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A13079-584A-686D-79F1-82913A8475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ECEE0-17D6-4302-8E63-504DB4884F87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42474216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C402395-28A7-5836-C171-4D47575733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9D657D8-E23F-D2B5-3D2E-60C93EE588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1F6460F-26CC-CA9C-520E-7D44E8125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0DA59-CF9D-4AC2-BB60-38B783D001A4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1059780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AEECC6-B374-63B4-FF8B-A721DF2374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A34582-084B-99B5-3D0E-A673D7F569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FD903A-F5DE-CC35-776B-00FF72B224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020D5-2082-4260-8B96-B9F5C3D1CD04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9390483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5F6C9C-E388-CF52-6EFB-FAB908C45D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48BCFD-597E-686E-0BD9-B5F332D757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86E33E-D377-F05D-C13F-1A669778ED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B52F6-87E9-405D-8339-15BA7E88B979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6930923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633DD7D-BCDA-0376-E43B-1A8FA48626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FD3C9B0-4774-D52F-611B-91338CAEA7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BB558DB-3081-8AA1-F383-DE6D65A38B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AE4F1-EE28-4290-A9FE-A31F0E2B1F25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6968307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FEA894D-FA38-281B-63C9-1F264F16F4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0746D3E-95DD-B7D4-FE8F-AE1089DC09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05BAF45-1DAB-426C-ACB4-3AE15D93B1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E8F28-6202-412B-8479-7B3E21667CB0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8294868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105086-6A18-E454-FA05-6849875A6F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08DF6D-5FF7-95BF-305C-33A7F5D7BC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754B84-6E09-5298-FF77-EDBEB2083F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13CC9-E3C4-482E-AC53-DBD886A8983D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827823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487E-BD60-404D-A45E-1EEDBFC1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033"/>
          </a:xfrm>
        </p:spPr>
        <p:txBody>
          <a:bodyPr>
            <a:normAutofit/>
          </a:bodyPr>
          <a:lstStyle>
            <a:lvl1pPr>
              <a:defRPr sz="3200" b="1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68FB8-0C0C-3B46-92C1-065E3C4DB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414"/>
            <a:ext cx="10515600" cy="4800550"/>
          </a:xfrm>
        </p:spPr>
        <p:txBody>
          <a:bodyPr>
            <a:normAutofit/>
          </a:bodyPr>
          <a:lstStyle>
            <a:lvl1pPr>
              <a:lnSpc>
                <a:spcPts val="2600"/>
              </a:lnSpc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lnSpc>
                <a:spcPts val="2600"/>
              </a:lnSpc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lnSpc>
                <a:spcPts val="2600"/>
              </a:lnSpc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lnSpc>
                <a:spcPts val="2600"/>
              </a:lnSpc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lnSpc>
                <a:spcPts val="2600"/>
              </a:lnSpc>
              <a:defRPr sz="20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D2907-B8D1-C847-9895-2F8047B46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B6349B44-F0EF-2D4F-A3CD-050D030AD581}" type="datetime1">
              <a:rPr lang="en-GB" smtClean="0"/>
              <a:t>09/12/2024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C50E6-737F-6642-BBA6-11701AE08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The Science of Climate Change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A99DC-3BEC-084D-A3E5-D0CEBDDBE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9AD4F5AA-0CA7-3040-BCBD-05D52200E2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3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780D8-1820-2549-B354-FF3A6693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104CFA-99A9-BF43-95FF-2FA4B0180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EC02A-8EE2-2C4D-BE1C-49B5DF679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C4EAB-AC67-7542-A247-3B5485F7908B}" type="datetime1">
              <a:rPr lang="en-GB" smtClean="0"/>
              <a:t>09/12/2024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8240F-D4BC-8848-AA5A-B11F9A344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of Climate Change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C530A-548A-6746-9522-FBAAE81D8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F5AA-0CA7-3040-BCBD-05D52200E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54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76F2E-0801-1043-90C3-CF2EC571E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8C04A-E687-1F48-9BE3-1255789939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A2320-94B4-2E46-9854-577D37697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DFA270-4B91-744B-A014-865CB249D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99547-0EDB-9340-A4D7-1D0798C02D12}" type="datetime1">
              <a:rPr lang="en-GB" smtClean="0"/>
              <a:t>09/12/2024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F2258-EB51-A845-AEB7-C32521140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of Climate Change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1A880-8C25-414E-B4A3-CED6E2D98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F5AA-0CA7-3040-BCBD-05D52200E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2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30F8-6965-1D42-A411-2FF656868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3C244C-DB77-114A-BC14-EAE7F3538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1B1AE2-3A4F-ED45-BD67-87588BE441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B83644-E6FC-2948-BAE6-7AEF291BC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CDF7A2-3444-8843-B68F-F76D37C17B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230910-6351-874F-85B5-522207B71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169BB-5A86-A54B-AF01-52E926D6155C}" type="datetime1">
              <a:rPr lang="en-GB" smtClean="0"/>
              <a:t>09/12/2024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9B1C22-0DDF-574D-9A2A-673CE88BA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of Climate Change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BE9F27-D823-EA45-9076-E42FB81A8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F5AA-0CA7-3040-BCBD-05D52200E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92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DA033-C830-B241-9F4C-A5C491615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297CD-0C90-3140-9330-875DDA7CE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09BF0-A164-AC4E-AA43-34D13C993966}" type="datetime1">
              <a:rPr lang="en-GB" smtClean="0"/>
              <a:t>09/12/2024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362A5-C0E6-0145-B225-1579E2FB8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of Climate Change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D45149-5940-3042-9D00-147337D2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F5AA-0CA7-3040-BCBD-05D52200E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37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6DBFDB-11AD-3D49-9A30-70D2E26B9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D8513-EAF9-7240-BF36-39539828145E}" type="datetime1">
              <a:rPr lang="en-GB" smtClean="0"/>
              <a:t>09/12/2024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B4F504-B5D1-0445-881F-8B3DD034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of Climate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A2A7C-F1BF-2245-A1AE-4A361AAF1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F5AA-0CA7-3040-BCBD-05D52200E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42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FC837-B1A1-4D49-B48A-8EC6FFC9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65691-8090-804D-BA6C-E976C5CA1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8A01B-1A2E-5D44-8ED4-FC4AEE10B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F11DF-7A8E-0345-A662-CA414CD0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B3D4E-CAB3-1D4F-BC90-FA12675D683F}" type="datetime1">
              <a:rPr lang="en-GB" smtClean="0"/>
              <a:t>09/12/2024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D16C5C-65F8-DE4C-ADFE-F0478A670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of Climate Change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8BA4D-7D8A-5B49-902F-65DF5C87F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F5AA-0CA7-3040-BCBD-05D52200E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0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C5CDE-8F2C-6F89-620E-B83D8B51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CBB83-7504-5508-2116-2EEEDF2F6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4F77C-9360-A0B4-2103-0DDCD0CFD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410-D900-5B4A-BCB0-65CAB31A386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24951-013A-D7CD-76D1-31A848971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985B2-7334-4622-1CF3-6109FD93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709E-CBB9-8041-A873-9AB0C79B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02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FD0A-8AD7-984B-B551-264B930B1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0C3EEA-2CF1-344F-BCC8-DD1D7B3B4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8CAC3F-EAF4-4E41-9796-95412AE7B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B6DF0-B40C-A94A-BA4E-46A3F0421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F29E7-9DAE-0541-8763-043383CBC2D4}" type="datetime1">
              <a:rPr lang="en-GB" smtClean="0"/>
              <a:t>09/12/2024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8B974-C669-4B4B-AC5D-99F68EC7A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of Climate Change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31C7C-F8AE-0A40-B20E-F1F4661ED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F5AA-0CA7-3040-BCBD-05D52200E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94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E51ED-949B-744E-8AFC-A4D5A3EE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41E177-EDB6-0847-8962-1071CBA59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138A6-20B8-DA45-9F90-84EFE962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B9B4E-B04C-374D-87C2-EDB2F2CA9DFD}" type="datetime1">
              <a:rPr lang="en-GB" smtClean="0"/>
              <a:t>09/12/2024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21D20-365D-4243-9ADA-A38452F2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of Climate Change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CF443-7AE6-7C44-97C7-A4A0B6E40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F5AA-0CA7-3040-BCBD-05D52200E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59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D1CD22-1172-9F4F-899D-23D324A1C8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FAB29B-D524-A845-92BE-784F56FBDC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454AB-79B8-DC47-A467-951332C5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0826-19FC-3C4D-8CE5-B8668E06D443}" type="datetime1">
              <a:rPr lang="en-GB" smtClean="0"/>
              <a:t>09/12/2024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0D654-4195-BA42-83F4-D46D85DBD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Science of Climate Change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0737F-B65C-374E-8540-00B1629CA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4F5AA-0CA7-3040-BCBD-05D52200E2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24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1385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 sz="1200"/>
            </a:lvl3pPr>
            <a:lvl4pPr>
              <a:buClr>
                <a:srgbClr val="002548"/>
              </a:buClr>
              <a:defRPr sz="1200"/>
            </a:lvl4pPr>
            <a:lvl5pPr>
              <a:buClr>
                <a:srgbClr val="002548"/>
              </a:buClr>
              <a:defRPr sz="1200">
                <a:latin typeface="+mn-lt"/>
              </a:defRPr>
            </a:lvl5pPr>
            <a:lvl6pPr marL="2286000" indent="0">
              <a:buNone/>
              <a:defRPr sz="1400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699831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mperial_White_on_clear_background_logo.eps">
            <a:extLst>
              <a:ext uri="{FF2B5EF4-FFF2-40B4-BE49-F238E27FC236}">
                <a16:creationId xmlns:a16="http://schemas.microsoft.com/office/drawing/2014/main" id="{5D02E677-1AB0-4D6B-8246-AE4DDFD0E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1" y="95251"/>
            <a:ext cx="374438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1484314"/>
            <a:ext cx="11328400" cy="1368425"/>
          </a:xfrm>
        </p:spPr>
        <p:txBody>
          <a:bodyPr/>
          <a:lstStyle>
            <a:lvl1pPr>
              <a:defRPr sz="3000" b="1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0" y="3068638"/>
            <a:ext cx="11328400" cy="3611562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39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949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1406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0267" y="2708276"/>
            <a:ext cx="5558367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1834" y="2708276"/>
            <a:ext cx="5558367" cy="345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19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2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BAF15-919B-68D3-BBBA-2BEAA15DB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71290-679E-B421-B2A8-7FCB4B1EF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412A-9983-EB7C-A15F-929795B7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410-D900-5B4A-BCB0-65CAB31A386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D9946-B922-054E-9121-ACE29A5B0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4CE61-7818-D560-1553-0A555CBF4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709E-CBB9-8041-A873-9AB0C79B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117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57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702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8500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76876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91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30218" y="908050"/>
            <a:ext cx="2829983" cy="5257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0267" y="908050"/>
            <a:ext cx="8286751" cy="5257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55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1FBE3-3980-4AC8-9D8D-862F963FE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04254-C3B2-4831-A845-8ED86C46D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42FC2-EA07-49A6-B100-5E0F88A12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060A4-985C-4D3C-843B-786410A44187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9BEE2-031E-4C42-9B5B-CC905A25E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3E148-3CA2-4072-A60E-DF539F41C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668F-3190-4A6E-AA9D-18B153A16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614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DBDCD-FF85-4AC5-BF3F-82F800420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04BAA-90D9-4AFD-B702-5363E7EF0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CE6F2-F927-48EF-B02A-C75E3277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060A4-985C-4D3C-843B-786410A44187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A9AF3-CDE5-4B43-9BDE-4ED39B583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BA56A-17A2-4204-B6AA-0E4790DE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668F-3190-4A6E-AA9D-18B153A16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2928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B2BAA-F531-4867-9F81-BB521F707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97E11-D0F3-4D8D-8486-FBB8246B5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C4506-E029-4DD9-B44B-41CA615E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060A4-985C-4D3C-843B-786410A44187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C5A3F-AD59-4E7B-99F1-21DCDC96A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DC3B4-5958-4853-A373-1D8292E28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668F-3190-4A6E-AA9D-18B153A16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780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C90A3-B379-43C4-9152-853D7A00C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D7019-C2E6-40AC-B942-05B5A6A1C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452DF8-EBCE-44DC-89CB-B7EC88C6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F6013-18EB-4D7A-9C69-AE559D7F3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060A4-985C-4D3C-843B-786410A44187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5E3D7-7C04-40AE-B26F-6C13BEDC9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2184D4-631F-4AA5-A702-CCB08498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668F-3190-4A6E-AA9D-18B153A16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74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14E4F-0DA3-C6BD-161E-E885A6AFB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D14BE-4D5D-588E-68A5-8BDB80FDB2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1A6DC-2A51-3F45-9B9F-657D881A8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15ABB-629B-C87B-DFB0-CC649A4B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410-D900-5B4A-BCB0-65CAB31A386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EB230-8B0F-35D7-4D98-0DAB52414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2F132-8A7A-546C-94F9-BD391EA2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709E-CBB9-8041-A873-9AB0C79B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394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728BF-E9C3-4AFE-B3D0-65A0F2A77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37CD2-305C-4968-B1F9-E7BAB2034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008F6-460D-4925-94DF-A845EDF7C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42C0C-A9F7-4FEC-97F9-9D201FF638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4349F-46B9-4F58-BE52-52BFFCB329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C0375B-F806-4AC6-84AF-DE7FA0C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060A4-985C-4D3C-843B-786410A44187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EDCA00-0B42-48F3-9030-75311A86B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F7F13D-55E1-47D8-BE04-493B5A66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668F-3190-4A6E-AA9D-18B153A16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1433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1C8E1-80B1-4C16-81D8-C20E51A22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A6389D-8A94-4405-8106-82C8640AC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060A4-985C-4D3C-843B-786410A44187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1F255-4219-49A0-B2AF-DFEDBB87A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55B4D3-E6E1-4A57-8F39-0EE911C6A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668F-3190-4A6E-AA9D-18B153A16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6399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D75585-A26B-4B50-8C50-992EDBC10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060A4-985C-4D3C-843B-786410A44187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F86C09-B7D2-47CD-A354-30D3DAFF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4565A-391D-4303-A5FE-711D39B0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668F-3190-4A6E-AA9D-18B153A16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3584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7A1FA-7722-43E9-8272-6C900280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157F1-E80E-4899-B385-A7B2AAE76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5D0C05-C80A-49F5-9C87-199EAD81E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14E2FF-6105-4891-95EB-0525D192D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060A4-985C-4D3C-843B-786410A44187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324D4-4D71-4E7C-8250-2F686BC29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D1B18A-E5A1-42A4-AB12-C320EC0A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668F-3190-4A6E-AA9D-18B153A16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720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27905-8600-4E0F-972A-9FD9789B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D558E1-0F8A-43F2-A41F-82C14942C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89C59B-F837-4F25-ABCD-515E9C0D38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3C7BD-93D5-4D9A-AA53-13F501EA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060A4-985C-4D3C-843B-786410A44187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3515E-685C-440F-B557-D18396A8B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6E72F-3B3A-42A5-BD2D-C1D54FAB8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668F-3190-4A6E-AA9D-18B153A16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5300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35B9-3479-42B4-AE7F-17F8D5AC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B7D783-6C01-4E6B-AAE0-FCD97E886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C8605-3D7E-483F-831B-87D97B453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060A4-985C-4D3C-843B-786410A44187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A7691-33AF-418C-BA40-A011DCCBB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BAD4E-B02C-41E0-9004-FFBA6B7E3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668F-3190-4A6E-AA9D-18B153A16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720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AE7469-37D5-4797-B467-BA0398799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C1435B-70E0-431C-BC59-5AAD9BE6E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0744E-B6C9-4E7E-BAE2-0D53645A5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060A4-985C-4D3C-843B-786410A44187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F7B80-1489-4128-9B05-92697895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45B62-3B0F-4A82-B17C-028D5B3EF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1668F-3190-4A6E-AA9D-18B153A16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143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3AB6A-EF2B-4776-E92D-6490C709D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862F83-6A2E-85F2-F82A-7867E400E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1E6BF-7875-1746-4F94-1831105DB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1C53-E548-48C8-92F9-C2FE395DEE10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F9413-355D-9EC8-1CBF-F7E9E6998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96399-0F49-5383-F21B-FBC705E83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8575-7019-4D62-B746-264C05843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300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F94D7-A362-1DD0-F27B-71E895AA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F971B-7F90-D892-EBD8-FD62FF746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2420A-E539-412B-A6B2-1A6C3B1FD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1C53-E548-48C8-92F9-C2FE395DEE10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F9CFE-A72A-CEA3-3F31-489BA02D6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AB60C-F213-6DBE-AD0C-B3BB5B559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8575-7019-4D62-B746-264C05843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8105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7EA7B-CDE7-D68B-C8EB-D02D82B7C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E127D-CEB0-DF8A-AFE7-742DD998D9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B8DA3-DC8C-A082-938D-E347BE94A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1C53-E548-48C8-92F9-C2FE395DEE10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D6216-D544-9FE2-CB06-EC48ED8A3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47380-E565-2331-E22F-6E8237EC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8575-7019-4D62-B746-264C05843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386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EB76B-3BC9-9D02-3478-2D1C71C3C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42E8B-B4CB-9B0D-653A-C33E77022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B9DD6-935C-99C4-55A3-80A51E43BE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331734-3458-796E-4512-C4776271A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5C946-9226-8A4B-7A25-BDFD3C4BF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87A5A2-065B-1619-914D-23D24DA55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410-D900-5B4A-BCB0-65CAB31A386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1C9F85-B00E-5B76-18B6-7BFFE27AD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7395E2-D024-325D-47DB-3307BDA0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709E-CBB9-8041-A873-9AB0C79B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9246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5CFB1-2CB2-34CC-5BAF-DC786AB63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5BDA5-D559-5F22-340F-B7CB98376B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CD3C9-071C-0C32-16CA-45CD7AAFE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BC78BD-30FC-F269-BBEE-997F1951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1C53-E548-48C8-92F9-C2FE395DEE10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79CD2-A0A6-BC17-A920-296AF462A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F4ACE-4A5D-D83C-51A1-9572E6B1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8575-7019-4D62-B746-264C05843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2181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26E9B-C691-290E-882C-D34D256C1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95D0A-CA04-2975-F707-F23A11AFB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F33D1-B8C0-EC52-E70D-015FBCF3C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A5EED8-324F-BDDD-682D-5BBDC7D3C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BB9820-8B16-3E2D-9F0E-7E317095ED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405BF1-DDF1-7773-0F1C-6FCB2638E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1C53-E548-48C8-92F9-C2FE395DEE10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993D6-A39B-1F35-599F-8D5A37BBE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2C7B1F-400D-8116-106B-83D90387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8575-7019-4D62-B746-264C05843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8597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CE0E9-CEE3-433D-6918-1381D6AE7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1B1FC-973F-2498-4236-EEF861923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1C53-E548-48C8-92F9-C2FE395DEE10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CE46E4-B2BA-E91F-8CF6-C00FB0B10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EF4CF7-1A4F-9975-C762-F3FCA7FB5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8575-7019-4D62-B746-264C05843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1861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C3F31-5FC8-91D6-2ABB-EFACCA435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1C53-E548-48C8-92F9-C2FE395DEE10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E90A2-C66E-AF2B-72A0-47ED2680E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6A231-E9D1-F178-0489-EC1AF6016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8575-7019-4D62-B746-264C05843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8787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50F05-A2AF-3A12-44C2-35EF2E27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AE038-2D1A-804B-9DA8-61240481C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63229B-5951-BACA-A479-3FC525D77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0B62C-CF60-3B61-C9FB-EFF9D1F04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1C53-E548-48C8-92F9-C2FE395DEE10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E6F8F1-68D0-C32D-D080-039783C8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38C42-8531-F2CA-304E-68A8E8E29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8575-7019-4D62-B746-264C05843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5931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6C1C6-F87F-ACE6-9B99-AB201EB34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DD8AE3-5874-FF9F-3B5B-50069CB01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AD953-1AA1-B746-DF95-DD96033B0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B59C3-0DD9-D246-1423-79903899F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1C53-E548-48C8-92F9-C2FE395DEE10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50EC0B-22AD-2D6F-F560-03530DDDF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2337D7-35E6-0CBC-05FD-B8E7C1406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8575-7019-4D62-B746-264C05843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568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4F357-BECD-89AB-AA45-1880AE54C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F92A1B-2DFC-4778-06E9-220588539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794D0-F5C9-508B-052E-11DAF0437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1C53-E548-48C8-92F9-C2FE395DEE10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E4CF8-B920-30BC-A34E-8FEE7097D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1D942-4F78-583B-0A58-118AFBE58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8575-7019-4D62-B746-264C05843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2839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2C1E5-ACEA-5358-F4CC-6F128E33FB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776E96-29ED-A971-B18B-A88C50691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B2CD5-FC35-E00A-0A4C-9882A9FB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81C53-E548-48C8-92F9-C2FE395DEE10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A3D5B7-1C38-8A16-2E93-75782392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887B2-C8F7-3DB8-5F8F-0169B1A18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28575-7019-4D62-B746-264C05843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2952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61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5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5CE90-4D32-DAD4-D318-1C83C471E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AF555C-4DB4-768A-2220-39F081565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410-D900-5B4A-BCB0-65CAB31A386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FC976-044E-E1B4-C0C4-96E927E75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7CD6CC-1AC8-1046-CB50-EB5EB678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709E-CBB9-8041-A873-9AB0C79B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243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946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434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021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513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274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248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042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6371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500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298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C2BCA1-8D67-B8EE-F67D-DB7EC807A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410-D900-5B4A-BCB0-65CAB31A386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038F13-7734-FB21-728E-D7E4EBB8F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9CA45-9289-1D5B-FDA0-8F821CE4D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709E-CBB9-8041-A873-9AB0C79B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60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422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9279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13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9537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000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942833"/>
            <a:ext cx="8534400" cy="604513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096689"/>
            <a:ext cx="10972800" cy="1143000"/>
          </a:xfrm>
        </p:spPr>
        <p:txBody>
          <a:bodyPr/>
          <a:lstStyle>
            <a:lvl1pPr algn="l">
              <a:defRPr sz="5000" b="0">
                <a:solidFill>
                  <a:srgbClr val="003E7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3"/>
          <p:cNvSpPr txBox="1">
            <a:spLocks/>
          </p:cNvSpPr>
          <p:nvPr userDrawn="1"/>
        </p:nvSpPr>
        <p:spPr>
          <a:xfrm>
            <a:off x="8454185" y="800593"/>
            <a:ext cx="3128216" cy="257244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None/>
              <a:defRPr sz="1200" b="0" kern="1200" baseline="0">
                <a:solidFill>
                  <a:srgbClr val="003E74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3E74"/>
              </a:buClr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273581"/>
            <a:ext cx="8534400" cy="339811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00254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/>
              <a:t>Click to edit author name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0462450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245090"/>
            <a:ext cx="4801568" cy="797761"/>
          </a:xfrm>
        </p:spPr>
        <p:txBody>
          <a:bodyPr/>
          <a:lstStyle>
            <a:lvl1pPr marL="0" indent="0" algn="l">
              <a:buNone/>
              <a:defRPr sz="280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Title 12"/>
          <p:cNvSpPr>
            <a:spLocks noGrp="1"/>
          </p:cNvSpPr>
          <p:nvPr>
            <p:ph type="title"/>
          </p:nvPr>
        </p:nvSpPr>
        <p:spPr>
          <a:xfrm>
            <a:off x="609600" y="1545983"/>
            <a:ext cx="4801568" cy="2153335"/>
          </a:xfrm>
        </p:spPr>
        <p:txBody>
          <a:bodyPr/>
          <a:lstStyle>
            <a:lvl1pPr>
              <a:defRPr sz="5000" b="0">
                <a:solidFill>
                  <a:srgbClr val="003E74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5522042"/>
            <a:ext cx="4801568" cy="339811"/>
          </a:xfrm>
        </p:spPr>
        <p:txBody>
          <a:bodyPr/>
          <a:lstStyle>
            <a:lvl1pPr marL="0" indent="0" algn="l">
              <a:buNone/>
              <a:defRPr sz="1200" baseline="0">
                <a:solidFill>
                  <a:srgbClr val="002548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/>
              <a:t>Click to edit author name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341535" y="1546226"/>
            <a:ext cx="5240867" cy="4316413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20446475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one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 sz="1200"/>
            </a:lvl3pPr>
            <a:lvl4pPr>
              <a:buClr>
                <a:srgbClr val="002548"/>
              </a:buClr>
              <a:defRPr sz="1200"/>
            </a:lvl4pPr>
            <a:lvl5pPr>
              <a:buClr>
                <a:srgbClr val="002548"/>
              </a:buClr>
              <a:defRPr sz="1200">
                <a:latin typeface="+mn-lt"/>
              </a:defRPr>
            </a:lvl5pPr>
            <a:lvl6pPr marL="2286000" indent="0">
              <a:buNone/>
              <a:defRPr sz="1400" baseline="0">
                <a:latin typeface="+mn-lt"/>
              </a:defRPr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4614536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609599" y="2346581"/>
            <a:ext cx="5267836" cy="3644104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6314564" y="2346581"/>
            <a:ext cx="5267837" cy="3644104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577217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with quo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609599" y="2346581"/>
            <a:ext cx="5267836" cy="3644104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487908"/>
            <a:ext cx="10972800" cy="50755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14564" y="2346581"/>
            <a:ext cx="5267837" cy="2797494"/>
          </a:xfrm>
        </p:spPr>
        <p:txBody>
          <a:bodyPr/>
          <a:lstStyle>
            <a:lvl1pPr marL="0" indent="0">
              <a:buClr>
                <a:srgbClr val="0085CA"/>
              </a:buClr>
              <a:buNone/>
              <a:defRPr sz="2800" b="0" i="1" baseline="0">
                <a:solidFill>
                  <a:srgbClr val="003E74"/>
                </a:solidFill>
              </a:defRPr>
            </a:lvl1pPr>
            <a:lvl2pPr>
              <a:buClr>
                <a:srgbClr val="0085CA"/>
              </a:buClr>
              <a:defRPr/>
            </a:lvl2pPr>
            <a:lvl3pPr>
              <a:buClr>
                <a:srgbClr val="0085CA"/>
              </a:buClr>
              <a:defRPr/>
            </a:lvl3pPr>
            <a:lvl4pPr>
              <a:buClr>
                <a:srgbClr val="0085CA"/>
              </a:buClr>
              <a:defRPr/>
            </a:lvl4pPr>
            <a:lvl5pPr>
              <a:buClr>
                <a:srgbClr val="0085CA"/>
              </a:buClr>
              <a:defRPr/>
            </a:lvl5pPr>
          </a:lstStyle>
          <a:p>
            <a:pPr lvl="0"/>
            <a:r>
              <a:rPr lang="en-GB"/>
              <a:t>“Click to add a quote”</a:t>
            </a: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14018" y="5346526"/>
            <a:ext cx="5268383" cy="64416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 sz="1200" baseline="0">
                <a:solidFill>
                  <a:srgbClr val="002548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85CA"/>
              </a:buClr>
              <a:buSzTx/>
              <a:buFont typeface="Arial"/>
              <a:buNone/>
              <a:tabLst/>
              <a:defRPr/>
            </a:pPr>
            <a:r>
              <a:rPr lang="en-GB"/>
              <a:t>Click to add quote attribution</a:t>
            </a:r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72737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8F285-8A75-DBF0-909D-AC8714D59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D261E-6EC2-EB27-56D7-B2F6FD609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E3B948-E24B-EDEA-8D7E-BD61FCC7F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B331EA-5F81-F7A5-FC95-DE4B5DD2F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410-D900-5B4A-BCB0-65CAB31A386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A2315-247A-3912-B9F6-3BD77D122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AEC2FB-0161-F692-35E5-FA82768C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709E-CBB9-8041-A873-9AB0C79B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22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two columns with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1"/>
          </p:nvPr>
        </p:nvSpPr>
        <p:spPr>
          <a:xfrm>
            <a:off x="609599" y="2346581"/>
            <a:ext cx="5267836" cy="3644104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  <a:lvl2pPr>
              <a:buClr>
                <a:srgbClr val="002548"/>
              </a:buClr>
              <a:defRPr/>
            </a:lvl2pPr>
            <a:lvl3pPr>
              <a:buClr>
                <a:srgbClr val="002548"/>
              </a:buClr>
              <a:defRPr/>
            </a:lvl3pPr>
            <a:lvl4pPr>
              <a:buClr>
                <a:srgbClr val="002548"/>
              </a:buClr>
              <a:defRPr/>
            </a:lvl4pPr>
            <a:lvl5pPr>
              <a:buClr>
                <a:srgbClr val="002548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487908"/>
            <a:ext cx="10972800" cy="507556"/>
          </a:xfrm>
        </p:spPr>
        <p:txBody>
          <a:bodyPr/>
          <a:lstStyle>
            <a:lvl1pPr>
              <a:defRPr sz="28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14018" y="2346581"/>
            <a:ext cx="5268383" cy="2788292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14018" y="5420144"/>
            <a:ext cx="5268383" cy="570541"/>
          </a:xfrm>
        </p:spPr>
        <p:txBody>
          <a:bodyPr/>
          <a:lstStyle>
            <a:lvl1pPr marL="0" indent="0">
              <a:buNone/>
              <a:defRPr sz="1000">
                <a:solidFill>
                  <a:srgbClr val="002548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5043593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" y="1487909"/>
            <a:ext cx="10972801" cy="3646965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09599" y="5420144"/>
            <a:ext cx="5268383" cy="570541"/>
          </a:xfrm>
        </p:spPr>
        <p:txBody>
          <a:bodyPr/>
          <a:lstStyle>
            <a:lvl1pPr marL="0" indent="0">
              <a:buNone/>
              <a:defRPr sz="1000">
                <a:solidFill>
                  <a:srgbClr val="002548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18413125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/media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599" y="1487909"/>
            <a:ext cx="5268383" cy="3646965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09599" y="5420144"/>
            <a:ext cx="5268383" cy="570541"/>
          </a:xfrm>
        </p:spPr>
        <p:txBody>
          <a:bodyPr/>
          <a:lstStyle>
            <a:lvl1pPr marL="0" indent="0">
              <a:buNone/>
              <a:defRPr sz="1000">
                <a:solidFill>
                  <a:srgbClr val="002548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add caption</a:t>
            </a:r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314018" y="1487909"/>
            <a:ext cx="5268383" cy="2395455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314018" y="4214645"/>
            <a:ext cx="5268383" cy="1776040"/>
          </a:xfrm>
        </p:spPr>
        <p:txBody>
          <a:bodyPr/>
          <a:lstStyle>
            <a:lvl1pPr>
              <a:buClr>
                <a:srgbClr val="002548"/>
              </a:buClr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3173409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8454184" y="469901"/>
            <a:ext cx="3128216" cy="312291"/>
          </a:xfrm>
        </p:spPr>
        <p:txBody>
          <a:bodyPr/>
          <a:lstStyle>
            <a:lvl1pPr marL="0" indent="0" algn="r">
              <a:buNone/>
              <a:defRPr sz="1200" b="1">
                <a:solidFill>
                  <a:srgbClr val="003E74"/>
                </a:solidFill>
              </a:defRPr>
            </a:lvl1pPr>
            <a:lvl2pPr marL="457200" indent="0">
              <a:buNone/>
              <a:defRPr sz="1200">
                <a:solidFill>
                  <a:srgbClr val="003E74"/>
                </a:solidFill>
              </a:defRPr>
            </a:lvl2pPr>
            <a:lvl3pPr marL="914400" indent="0">
              <a:buNone/>
              <a:defRPr sz="1200">
                <a:solidFill>
                  <a:srgbClr val="003E74"/>
                </a:solidFill>
              </a:defRPr>
            </a:lvl3pPr>
            <a:lvl4pPr marL="1371600" indent="0">
              <a:buNone/>
              <a:defRPr sz="1200">
                <a:solidFill>
                  <a:srgbClr val="003E74"/>
                </a:solidFill>
              </a:defRPr>
            </a:lvl4pPr>
            <a:lvl5pPr marL="1828800" indent="0">
              <a:buNone/>
              <a:defRPr sz="1200">
                <a:solidFill>
                  <a:srgbClr val="003E74"/>
                </a:solidFill>
              </a:defRPr>
            </a:lvl5pPr>
          </a:lstStyle>
          <a:p>
            <a:pPr lvl="0"/>
            <a:r>
              <a:rPr lang="en-GB"/>
              <a:t>Click to edit presentation title</a:t>
            </a:r>
            <a:endParaRPr lang="en-US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9460342" y="791392"/>
            <a:ext cx="2122060" cy="257175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003E74"/>
                </a:solidFill>
              </a:defRPr>
            </a:lvl1pPr>
          </a:lstStyle>
          <a:p>
            <a:pPr lvl="0"/>
            <a:r>
              <a:rPr lang="en-US"/>
              <a:t>Click to add the date</a:t>
            </a:r>
          </a:p>
        </p:txBody>
      </p:sp>
    </p:spTree>
    <p:extLst>
      <p:ext uri="{BB962C8B-B14F-4D97-AF65-F5344CB8AC3E}">
        <p14:creationId xmlns:p14="http://schemas.microsoft.com/office/powerpoint/2010/main" val="8264789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80077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0042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7889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3508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70288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651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B01E-C3EF-D8BD-1B4E-CCF1D6F62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E9F97D-5A48-C0C3-F520-DB2AA30D8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0CA98-334D-D789-C521-DB3489F69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1F5D2-3A0A-578E-600B-D5430A181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C410-D900-5B4A-BCB0-65CAB31A386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F44D1D-18F6-818E-0B07-6C39C2EEB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7508A-DACF-FC3E-4DDB-318B2982A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3709E-CBB9-8041-A873-9AB0C79B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0090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21950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3309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85359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89129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61143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27DE2-E35D-6932-CDF1-0AE04255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95F9-F3BA-C44D-CFD8-A3E25E2F8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PG Visit  28 January 2004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2749B-6B4E-A338-B92A-AE425A6E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A3CD-ECDD-49C3-A238-FE091CEAF0C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909822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4B5F3-F4F0-F3CF-02A6-D2E72CA5E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31638-D9D4-0328-E26D-E19DFAEE0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PG Visit  28 January 2004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07A15-BF60-0043-8218-918ED055C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F3921-C29F-4D48-943B-3C7C41B0FAF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57229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4942F-84DB-2EDB-BC5C-4DF37DDDD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1344F-0B99-19F5-230B-3DC9B26D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PG Visit  28 January 2004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1367F-65D5-E3C1-0CED-0C43E344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164ED-C0AE-4A61-B3C1-F421CA58736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19104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AAC1059-A558-C554-27C1-560D8E1D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96F57D9-8266-39FF-E792-D0158FC0F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PG Visit  28 January 2004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C8364BB-643B-CA27-D1F4-19B375F04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22D04-826E-4869-B098-97D9777E742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32875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A166D83-7E82-0938-97C3-22CF9CA96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579389D-0EFF-8D03-09A1-0359A1245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en-US"/>
              <a:t>PG Visit  28 January 2004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C9E69AE-A285-5C54-3178-415A587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1DE52-70B1-4682-8334-99E285183E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2946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94F0AC-3BDB-DDD9-9FC8-43CB14870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DFFCC-1043-68EE-73A8-F3177C160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A2B58-E055-DB45-A8D0-69C68D68A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EC410-D900-5B4A-BCB0-65CAB31A3862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12A47-9D7A-37DF-D424-D944DF598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6D6C8-0021-59AE-DD2E-420E270BB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3709E-CBB9-8041-A873-9AB0C79BA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0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222E260-D33F-DE57-CE77-749439ADAB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Titelmasterformat durch Klicken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4484233-1B3F-880A-1104-B8A66C70F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Textmasterformate durch Klicken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7BE2762-C2FD-360A-1D0E-5E5B78748FE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89172C8-1122-D219-2BEC-68B22E3D43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49F38D7-8ACA-E8CF-5315-CD26107C299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A2BAB47-2DF1-4F97-8DDA-DE9C704A8202}" type="slidenum">
              <a:rPr lang="de-DE" altLang="en-US"/>
              <a:pPr>
                <a:defRPr/>
              </a:pPr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7358439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5DF835-C609-034E-852D-45DB3F782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53F3D-8D3C-8841-8536-9D8D0A9C1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413"/>
            <a:ext cx="10515600" cy="4800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C5111-F423-A945-8C58-C859935720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A7EE51E6-2D7F-834A-9D93-4FDA0E70B7DF}" type="datetime1">
              <a:rPr lang="en-GB" smtClean="0"/>
              <a:t>09/12/2024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664E2-F290-7A49-9141-4887DF353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The Science of Climate Change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8DB6D-F356-334E-B63B-B684CC1D6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9AD4F5AA-0CA7-3040-BCBD-05D52200E2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53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3848" r:id="rId12"/>
    <p:sldLayoutId id="214748402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200" b="1" i="0" kern="1200" smtClean="0">
          <a:solidFill>
            <a:srgbClr val="25548C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EE11E32-DD2A-63C9-AFEF-A8F5424425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40267" y="304801"/>
            <a:ext cx="1104053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D33CC7F-B8A3-C23A-8B71-3111F6F16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40267" y="1312864"/>
            <a:ext cx="11319933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38595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FFFFFF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FFFFFF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31C92-FBCB-4752-80E1-97301874F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923C5-6843-49D1-9198-F2EFDA263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DA74D-8A60-4244-8FEC-CF749915C0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060A4-985C-4D3C-843B-786410A44187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206BF-D845-4EC9-B91A-CF375EEED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EDC5F-733D-49B8-970A-159B67032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1668F-3190-4A6E-AA9D-18B153A168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68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FEF195"/>
          </a:solidFill>
          <a:latin typeface="Verdana Pro Black" panose="020B0A0403050404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FEF195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FEF19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EF195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EF19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EF19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F6F210-FD78-DB06-883E-894768947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BF654-51A3-6F5B-B760-CA67E31B21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E9D79-12C8-C399-3416-E343CB72D7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81C53-E548-48C8-92F9-C2FE395DEE10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536B1-18B9-DD00-BD54-9EA0F2CAF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6EE4-DE0E-4C8D-1094-55B00049B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28575-7019-4D62-B746-264C058430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52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>
              <a:lumMod val="9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9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305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346581"/>
            <a:ext cx="10972800" cy="36441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487908"/>
            <a:ext cx="10972800" cy="507556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 descr="College_Powerpoint_Background_16-9.png">
            <a:extLst>
              <a:ext uri="{FF2B5EF4-FFF2-40B4-BE49-F238E27FC236}">
                <a16:creationId xmlns:a16="http://schemas.microsoft.com/office/drawing/2014/main" id="{2B9E5347-2EC9-2033-564B-64F6EB85550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57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003E74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•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–"/>
        <a:defRPr sz="1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2548"/>
        </a:buClr>
        <a:buFont typeface="Arial"/>
        <a:buChar char="»"/>
        <a:defRPr sz="1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51668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0127DD4-6693-97B2-0F89-470AD2D24D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E3BF45D-18B1-89A4-94EF-38B1E715EC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7DA81-4EF6-B98D-B800-FD49BE71E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7EA02-7AD1-E4BB-5CA3-BF91BFF6A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 altLang="en-US"/>
              <a:t>PG Visit  28 January 2004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33827-0440-8CF3-4246-97AFA0BC01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2F2E65-8E9B-499F-A3FD-21DA5574FEF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i.mueller-wodarg@imperial.ac.uk" TargetMode="Externa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7.jpeg"/><Relationship Id="rId7" Type="http://schemas.openxmlformats.org/officeDocument/2006/relationships/image" Target="../media/image2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1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hyperlink" Target="mailto:f.simpson@ic.ac.uk" TargetMode="Externa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z.najmudin@imperial.ac.uk" TargetMode="External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8.gif"/><Relationship Id="rId12" Type="http://schemas.openxmlformats.org/officeDocument/2006/relationships/image" Target="../media/image50.emf"/><Relationship Id="rId17" Type="http://schemas.openxmlformats.org/officeDocument/2006/relationships/image" Target="../media/image55.jpeg"/><Relationship Id="rId2" Type="http://schemas.openxmlformats.org/officeDocument/2006/relationships/video" Target="../media/media2.bin"/><Relationship Id="rId16" Type="http://schemas.openxmlformats.org/officeDocument/2006/relationships/image" Target="../media/image54.png"/><Relationship Id="rId1" Type="http://schemas.microsoft.com/office/2007/relationships/media" Target="../media/media2.bin"/><Relationship Id="rId6" Type="http://schemas.openxmlformats.org/officeDocument/2006/relationships/image" Target="../media/image47.png"/><Relationship Id="rId11" Type="http://schemas.openxmlformats.org/officeDocument/2006/relationships/image" Target="../media/image49.jpeg"/><Relationship Id="rId5" Type="http://schemas.openxmlformats.org/officeDocument/2006/relationships/image" Target="../media/image46.png"/><Relationship Id="rId15" Type="http://schemas.openxmlformats.org/officeDocument/2006/relationships/image" Target="../media/image53.png"/><Relationship Id="rId10" Type="http://schemas.openxmlformats.org/officeDocument/2006/relationships/hyperlink" Target="https://www.imperial.ac.uk/john-adams-institute/opportunities/" TargetMode="External"/><Relationship Id="rId4" Type="http://schemas.openxmlformats.org/officeDocument/2006/relationships/image" Target="../media/image45.png"/><Relationship Id="rId9" Type="http://schemas.openxmlformats.org/officeDocument/2006/relationships/hyperlink" Target="mailto:k.long@imperial.ac.uk" TargetMode="External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mailto:z.najmudin@imperial.ac.uk" TargetMode="External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1.png"/><Relationship Id="rId2" Type="http://schemas.openxmlformats.org/officeDocument/2006/relationships/video" Target="../media/media2.bin"/><Relationship Id="rId16" Type="http://schemas.openxmlformats.org/officeDocument/2006/relationships/image" Target="../media/image56.png"/><Relationship Id="rId1" Type="http://schemas.microsoft.com/office/2007/relationships/media" Target="../media/media2.bin"/><Relationship Id="rId6" Type="http://schemas.openxmlformats.org/officeDocument/2006/relationships/image" Target="../media/image46.png"/><Relationship Id="rId11" Type="http://schemas.openxmlformats.org/officeDocument/2006/relationships/image" Target="../media/image49.jpeg"/><Relationship Id="rId5" Type="http://schemas.openxmlformats.org/officeDocument/2006/relationships/image" Target="../media/image45.png"/><Relationship Id="rId15" Type="http://schemas.openxmlformats.org/officeDocument/2006/relationships/image" Target="../media/image55.jpeg"/><Relationship Id="rId10" Type="http://schemas.openxmlformats.org/officeDocument/2006/relationships/hyperlink" Target="https://www.imperial.ac.uk/john-adams-institute/opportunities/" TargetMode="External"/><Relationship Id="rId4" Type="http://schemas.openxmlformats.org/officeDocument/2006/relationships/image" Target="../media/image48.gif"/><Relationship Id="rId9" Type="http://schemas.openxmlformats.org/officeDocument/2006/relationships/hyperlink" Target="mailto:k.long@imperial.ac.uk" TargetMode="External"/><Relationship Id="rId1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8.jpeg"/><Relationship Id="rId11" Type="http://schemas.openxmlformats.org/officeDocument/2006/relationships/image" Target="../media/image83.pn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jonathan.eastwood@imperial.ac.uk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2.png"/><Relationship Id="rId4" Type="http://schemas.openxmlformats.org/officeDocument/2006/relationships/hyperlink" Target="mailto:t.Horbury@imperial.ac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9308D41-9487-0142-906B-9ECC83050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60315"/>
            <a:ext cx="9144000" cy="2236270"/>
          </a:xfrm>
        </p:spPr>
        <p:txBody>
          <a:bodyPr anchor="t">
            <a:normAutofit/>
          </a:bodyPr>
          <a:lstStyle/>
          <a:p>
            <a:pPr algn="l"/>
            <a:r>
              <a:rPr lang="en-GB" sz="3600" b="0">
                <a:latin typeface="Helvetica" pitchFamily="2" charset="0"/>
              </a:rPr>
              <a:t>Department of Physics</a:t>
            </a:r>
            <a:br>
              <a:rPr lang="en-GB" sz="3600" b="0">
                <a:latin typeface="Helvetica" pitchFamily="2" charset="0"/>
              </a:rPr>
            </a:br>
            <a:r>
              <a:rPr lang="en-GB" sz="3600" b="0">
                <a:latin typeface="Helvetica" pitchFamily="2" charset="0"/>
              </a:rPr>
              <a:t>Space, Plasma and Climate Community</a:t>
            </a:r>
            <a:br>
              <a:rPr lang="en-GB" sz="3600">
                <a:latin typeface="Helvetica" pitchFamily="2" charset="0"/>
              </a:rPr>
            </a:br>
            <a:br>
              <a:rPr lang="en-GB" sz="3600">
                <a:latin typeface="Helvetica" pitchFamily="2" charset="0"/>
              </a:rPr>
            </a:br>
            <a:r>
              <a:rPr lang="en-GB" sz="3600">
                <a:latin typeface="Helvetica" pitchFamily="2" charset="0"/>
              </a:rPr>
              <a:t>PhD Open Day</a:t>
            </a:r>
            <a:endParaRPr lang="en-GB" sz="4400" noProof="0"/>
          </a:p>
        </p:txBody>
      </p:sp>
    </p:spTree>
    <p:extLst>
      <p:ext uri="{BB962C8B-B14F-4D97-AF65-F5344CB8AC3E}">
        <p14:creationId xmlns:p14="http://schemas.microsoft.com/office/powerpoint/2010/main" val="3581679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D51DD-2237-B676-64C7-27F20AE15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04" y="168235"/>
            <a:ext cx="7197823" cy="1000410"/>
          </a:xfrm>
        </p:spPr>
        <p:txBody>
          <a:bodyPr>
            <a:normAutofit fontScale="90000"/>
          </a:bodyPr>
          <a:lstStyle/>
          <a:p>
            <a:r>
              <a:rPr lang="en-GB"/>
              <a:t>Development of a </a:t>
            </a:r>
            <a:br>
              <a:rPr lang="en-GB"/>
            </a:br>
            <a:r>
              <a:rPr lang="en-GB"/>
              <a:t>Uranus Upper Atmosphere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39B911-8D18-3E68-2F81-0B54B9CE878A}"/>
              </a:ext>
            </a:extLst>
          </p:cNvPr>
          <p:cNvSpPr txBox="1"/>
          <p:nvPr/>
        </p:nvSpPr>
        <p:spPr>
          <a:xfrm>
            <a:off x="200203" y="1167057"/>
            <a:ext cx="705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Supervisor: Prof Ingo Mueller-Wodarg (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i.mueller-wodarg@imperial.ac.uk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</a:p>
        </p:txBody>
      </p:sp>
      <p:pic>
        <p:nvPicPr>
          <p:cNvPr id="6" name="Picture 5" descr="A diagram of the atmosphere&#10;&#10;Description automatically generated">
            <a:extLst>
              <a:ext uri="{FF2B5EF4-FFF2-40B4-BE49-F238E27FC236}">
                <a16:creationId xmlns:a16="http://schemas.microsoft.com/office/drawing/2014/main" id="{22A96801-78B6-6FD0-B860-4B6FA19C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" t="57" r="1198" b="-591"/>
          <a:stretch/>
        </p:blipFill>
        <p:spPr>
          <a:xfrm>
            <a:off x="200009" y="1794408"/>
            <a:ext cx="4475232" cy="31354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4B52CD-0758-E1DF-663E-F4A2E035ED3B}"/>
              </a:ext>
            </a:extLst>
          </p:cNvPr>
          <p:cNvSpPr txBox="1"/>
          <p:nvPr/>
        </p:nvSpPr>
        <p:spPr>
          <a:xfrm>
            <a:off x="186451" y="4572883"/>
            <a:ext cx="17785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Moses et al. (2020)</a:t>
            </a:r>
          </a:p>
        </p:txBody>
      </p:sp>
      <p:pic>
        <p:nvPicPr>
          <p:cNvPr id="9" name="Picture 8" descr="A black and white globes with different stages of the earth's temperature&#10;&#10;Description automatically generated">
            <a:extLst>
              <a:ext uri="{FF2B5EF4-FFF2-40B4-BE49-F238E27FC236}">
                <a16:creationId xmlns:a16="http://schemas.microsoft.com/office/drawing/2014/main" id="{D227012B-3431-057C-9873-0498F58B0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629"/>
          <a:stretch/>
        </p:blipFill>
        <p:spPr>
          <a:xfrm>
            <a:off x="5022574" y="4998541"/>
            <a:ext cx="7169426" cy="18142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3146CE3-5667-B509-AF04-89BE8C80C318}"/>
              </a:ext>
            </a:extLst>
          </p:cNvPr>
          <p:cNvSpPr txBox="1"/>
          <p:nvPr/>
        </p:nvSpPr>
        <p:spPr>
          <a:xfrm>
            <a:off x="10963694" y="4969818"/>
            <a:ext cx="1250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Melin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(2020)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C1A1C4-C469-6173-76C0-5F4D057B1BE0}"/>
              </a:ext>
            </a:extLst>
          </p:cNvPr>
          <p:cNvSpPr txBox="1"/>
          <p:nvPr/>
        </p:nvSpPr>
        <p:spPr>
          <a:xfrm>
            <a:off x="164224" y="4970914"/>
            <a:ext cx="4857290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457200">
              <a:defRPr/>
            </a:pPr>
            <a:r>
              <a:rPr lang="en-GB" sz="240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</a:rPr>
              <a:t>How?</a:t>
            </a:r>
            <a:endParaRPr lang="en-US"/>
          </a:p>
          <a:p>
            <a:pPr marL="285750" marR="0" lvl="0" indent="-28575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Adaptation of existing Saturn/Jupiter Global Circulation Model to Uranus</a:t>
            </a:r>
            <a:endParaRPr lang="en-GB">
              <a:solidFill>
                <a:prstClr val="white"/>
              </a:solidFill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ever 3-D upper atmosphere model for Uranus</a:t>
            </a:r>
            <a:endParaRPr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experience in coding &amp; passion for topic</a:t>
            </a:r>
            <a:endParaRPr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E6C088-5E28-CD41-8884-673623414347}"/>
              </a:ext>
            </a:extLst>
          </p:cNvPr>
          <p:cNvSpPr txBox="1"/>
          <p:nvPr/>
        </p:nvSpPr>
        <p:spPr>
          <a:xfrm>
            <a:off x="9299968" y="166910"/>
            <a:ext cx="2775368" cy="46935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  <a:ea typeface="Calibri"/>
                <a:cs typeface="Calibri"/>
              </a:rPr>
              <a:t>Science questions</a:t>
            </a:r>
            <a:endParaRPr lang="en-US" sz="2400">
              <a:solidFill>
                <a:srgbClr val="FF0000"/>
              </a:solidFill>
            </a:endParaRPr>
          </a:p>
          <a:p>
            <a:pPr marL="342900" indent="-342900">
              <a:buAutoNum type="arabicPeriod"/>
            </a:pPr>
            <a:r>
              <a:rPr lang="en-US">
                <a:ea typeface="Calibri"/>
                <a:cs typeface="Calibri"/>
              </a:rPr>
              <a:t>What is the flow of energy and momentum between Uranus' atmosphere and magnetosphere?</a:t>
            </a:r>
            <a:endParaRPr lang="en-US"/>
          </a:p>
          <a:p>
            <a:pPr marL="342900" indent="-342900">
              <a:buAutoNum type="arabicPeriod"/>
            </a:pPr>
            <a:r>
              <a:rPr lang="en-US">
                <a:ea typeface="Calibri"/>
                <a:cs typeface="Calibri"/>
              </a:rPr>
              <a:t>What is the global structure of temperatures, composition and winds in Uranus' upper atmosphere?</a:t>
            </a:r>
          </a:p>
          <a:p>
            <a:pPr marL="342900" indent="-342900">
              <a:buAutoNum type="arabicPeriod"/>
            </a:pPr>
            <a:r>
              <a:rPr lang="en-US">
                <a:ea typeface="Calibri"/>
                <a:cs typeface="Calibri"/>
              </a:rPr>
              <a:t>What are the seasonal changes and other longer-term variations on Uranus?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36D9F-0E53-624D-16AC-DADA8EC9CF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324" t="5544" r="22291" b="10199"/>
          <a:stretch/>
        </p:blipFill>
        <p:spPr>
          <a:xfrm>
            <a:off x="7456195" y="48052"/>
            <a:ext cx="1699772" cy="1702074"/>
          </a:xfrm>
          <a:prstGeom prst="rect">
            <a:avLst/>
          </a:prstGeom>
        </p:spPr>
      </p:pic>
      <p:pic>
        <p:nvPicPr>
          <p:cNvPr id="8" name="Picture 7" descr="A graph of different seasons&#10;&#10;Description automatically generated">
            <a:extLst>
              <a:ext uri="{FF2B5EF4-FFF2-40B4-BE49-F238E27FC236}">
                <a16:creationId xmlns:a16="http://schemas.microsoft.com/office/drawing/2014/main" id="{7C5195B6-477D-D71C-39FD-25CC686B42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857" y="1802359"/>
            <a:ext cx="4379487" cy="31103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D3307D-92FB-C3F7-86B8-4FF909674159}"/>
              </a:ext>
            </a:extLst>
          </p:cNvPr>
          <p:cNvSpPr txBox="1"/>
          <p:nvPr/>
        </p:nvSpPr>
        <p:spPr>
          <a:xfrm>
            <a:off x="5345778" y="4153677"/>
            <a:ext cx="1709635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defTabSz="457200"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Melin </a:t>
            </a:r>
            <a:r>
              <a:rPr lang="en-GB" sz="1600">
                <a:solidFill>
                  <a:prstClr val="black"/>
                </a:solidFill>
                <a:latin typeface="Calibri" panose="020F0502020204030204"/>
              </a:rPr>
              <a:t>et al. (2019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3215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0CB28B-E7ED-E344-2EE1-D98A0C3B9FF0}"/>
              </a:ext>
            </a:extLst>
          </p:cNvPr>
          <p:cNvSpPr/>
          <p:nvPr/>
        </p:nvSpPr>
        <p:spPr>
          <a:xfrm>
            <a:off x="87085" y="152399"/>
            <a:ext cx="12028714" cy="13171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1">
            <a:extLst>
              <a:ext uri="{FF2B5EF4-FFF2-40B4-BE49-F238E27FC236}">
                <a16:creationId xmlns:a16="http://schemas.microsoft.com/office/drawing/2014/main" id="{BEB9E818-B76C-6903-2BF7-A5F385552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5" y="4064000"/>
            <a:ext cx="258127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4">
            <a:extLst>
              <a:ext uri="{FF2B5EF4-FFF2-40B4-BE49-F238E27FC236}">
                <a16:creationId xmlns:a16="http://schemas.microsoft.com/office/drawing/2014/main" id="{6926E4AB-8E31-083D-5CCB-B45A4F2E3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3" y="1035050"/>
            <a:ext cx="12012612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GB" altLang="en-US" sz="2400" b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Atomic physics and plasma spectroscopy of </a:t>
            </a:r>
            <a:r>
              <a:rPr lang="en-GB" altLang="en-US" sz="2400" b="1" err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astrophysically</a:t>
            </a:r>
            <a:r>
              <a:rPr lang="en-GB" altLang="en-US" sz="2400" b="1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important elements. </a:t>
            </a:r>
          </a:p>
        </p:txBody>
      </p:sp>
      <p:sp>
        <p:nvSpPr>
          <p:cNvPr id="4100" name="Text Box 26">
            <a:extLst>
              <a:ext uri="{FF2B5EF4-FFF2-40B4-BE49-F238E27FC236}">
                <a16:creationId xmlns:a16="http://schemas.microsoft.com/office/drawing/2014/main" id="{C9AF9E70-5A81-0729-6DB3-B5F25B1F2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38" y="149225"/>
            <a:ext cx="11841162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 COLLEGE SPECTROSCOPY LABORATORY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20AA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Project:  in Laboratory Astrophysics </a:t>
            </a:r>
            <a:r>
              <a:rPr lang="en-GB" altLang="en-US"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GB" altLang="en-US" sz="24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(STFC)    </a:t>
            </a:r>
            <a:r>
              <a:rPr lang="en-GB" altLang="en-US"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GB" altLang="en-US" sz="2400">
                <a:solidFill>
                  <a:srgbClr val="7030A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Prof Juliet Pickering </a:t>
            </a:r>
            <a:endParaRPr lang="en-GB" altLang="en-US" sz="24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1" name="Picture 34" descr="prometheus_gal">
            <a:extLst>
              <a:ext uri="{FF2B5EF4-FFF2-40B4-BE49-F238E27FC236}">
                <a16:creationId xmlns:a16="http://schemas.microsoft.com/office/drawing/2014/main" id="{AE35D62F-CAC3-F5C7-CEBC-B2163AECD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0"/>
          <a:stretch>
            <a:fillRect/>
          </a:stretch>
        </p:blipFill>
        <p:spPr bwMode="auto">
          <a:xfrm>
            <a:off x="10788650" y="5111750"/>
            <a:ext cx="1387475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">
            <a:extLst>
              <a:ext uri="{FF2B5EF4-FFF2-40B4-BE49-F238E27FC236}">
                <a16:creationId xmlns:a16="http://schemas.microsoft.com/office/drawing/2014/main" id="{91700F4E-1858-3AE3-D175-DDE1971860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0" t="16554" r="11900" b="8723"/>
          <a:stretch>
            <a:fillRect/>
          </a:stretch>
        </p:blipFill>
        <p:spPr bwMode="auto">
          <a:xfrm>
            <a:off x="22225" y="4554538"/>
            <a:ext cx="23653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03" name="Object 28">
            <a:extLst>
              <a:ext uri="{FF2B5EF4-FFF2-40B4-BE49-F238E27FC236}">
                <a16:creationId xmlns:a16="http://schemas.microsoft.com/office/drawing/2014/main" id="{FC440AE3-4738-1E81-F02A-B0F0C6DEF0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27300" y="4486275"/>
          <a:ext cx="3744913" cy="232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icture" r:id="rId6" imgW="4684588" imgH="2921211" progId="Word.Picture.8">
                  <p:embed/>
                </p:oleObj>
              </mc:Choice>
              <mc:Fallback>
                <p:oleObj name="Picture" r:id="rId6" imgW="4684588" imgH="2921211" progId="Word.Picture.8">
                  <p:embed/>
                  <p:pic>
                    <p:nvPicPr>
                      <p:cNvPr id="4103" name="Object 28">
                        <a:extLst>
                          <a:ext uri="{FF2B5EF4-FFF2-40B4-BE49-F238E27FC236}">
                            <a16:creationId xmlns:a16="http://schemas.microsoft.com/office/drawing/2014/main" id="{FC440AE3-4738-1E81-F02A-B0F0C6DEF0A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20" t="16968" b="6241"/>
                      <a:stretch>
                        <a:fillRect/>
                      </a:stretch>
                    </p:blipFill>
                    <p:spPr bwMode="auto">
                      <a:xfrm>
                        <a:off x="2527300" y="4486275"/>
                        <a:ext cx="3744913" cy="232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C816457-9075-CE53-E69E-C4C96A7E3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1743075"/>
            <a:ext cx="1425575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Aims?</a:t>
            </a:r>
          </a:p>
          <a:p>
            <a:endParaRPr lang="en-GB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Why?</a:t>
            </a:r>
          </a:p>
          <a:p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  <a:p>
            <a:endParaRPr lang="en-GB" altLang="en-US"/>
          </a:p>
          <a:p>
            <a:endParaRPr lang="en-GB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9058E-A684-A593-500B-FF03FC9C9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913" y="1709738"/>
            <a:ext cx="68500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20AAC"/>
                </a:solidFill>
                <a:latin typeface="Arial"/>
                <a:cs typeface="Arial"/>
              </a:rPr>
              <a:t>Explore complex atomic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766B4-101C-5D0A-8491-002A814C3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789" y="3271611"/>
            <a:ext cx="110109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20AAC"/>
                </a:solidFill>
                <a:latin typeface="Arial"/>
                <a:cs typeface="Arial"/>
              </a:rPr>
              <a:t>World leading experiments, QM calculations &amp; ML/AI analysis techniques</a:t>
            </a:r>
          </a:p>
          <a:p>
            <a:endParaRPr lang="en-GB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31365-9414-1769-A3FB-A20688B27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064" y="2535767"/>
            <a:ext cx="6324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20AAC"/>
                </a:solidFill>
                <a:latin typeface="Arial"/>
                <a:cs typeface="Arial"/>
              </a:rPr>
              <a:t> Astrophysics &amp; plasma diagnostics</a:t>
            </a:r>
            <a:endParaRPr lang="en-GB" altLang="en-US">
              <a:solidFill>
                <a:srgbClr val="020AA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62ADB5-5796-5EB1-1FE0-BB145F531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80" y="3685117"/>
            <a:ext cx="120253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2000">
                <a:solidFill>
                  <a:srgbClr val="6600CC"/>
                </a:solidFill>
                <a:latin typeface="Arial"/>
                <a:cs typeface="Arial"/>
              </a:rPr>
              <a:t>Your results are in urgent demand for Galactic evolution, exoplanets to neutron star merger research!</a:t>
            </a:r>
          </a:p>
        </p:txBody>
      </p:sp>
      <p:pic>
        <p:nvPicPr>
          <p:cNvPr id="4109" name="Picture 1">
            <a:extLst>
              <a:ext uri="{FF2B5EF4-FFF2-40B4-BE49-F238E27FC236}">
                <a16:creationId xmlns:a16="http://schemas.microsoft.com/office/drawing/2014/main" id="{E0879B56-D1E2-015E-D794-201AF862A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38" y="4167188"/>
            <a:ext cx="362743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C03C3-91DC-A0E7-C415-B250ECB33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25"/>
          <a:stretch>
            <a:fillRect/>
          </a:stretch>
        </p:blipFill>
        <p:spPr bwMode="auto">
          <a:xfrm>
            <a:off x="7535863" y="1427163"/>
            <a:ext cx="4713287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9D0D6-2EDD-7321-C1F3-DBF6B45C2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6589" y="0"/>
            <a:ext cx="5723212" cy="1663547"/>
          </a:xfrm>
        </p:spPr>
        <p:txBody>
          <a:bodyPr/>
          <a:lstStyle/>
          <a:p>
            <a:r>
              <a:rPr lang="en-GB">
                <a:solidFill>
                  <a:srgbClr val="000000"/>
                </a:solidFill>
                <a:latin typeface="+mj-lt"/>
              </a:rPr>
              <a:t>1. Melting Greenland’s Ice Sheet from Above and Below: Earth’s Mantle as a Ground-Source Heat Pump</a:t>
            </a:r>
            <a:br>
              <a:rPr lang="en-GB">
                <a:solidFill>
                  <a:srgbClr val="000000"/>
                </a:solidFill>
              </a:rPr>
            </a:b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3723E4-635E-BC3B-57FE-138BA7194F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9855" y="74429"/>
            <a:ext cx="5423605" cy="823912"/>
          </a:xfrm>
        </p:spPr>
        <p:txBody>
          <a:bodyPr/>
          <a:lstStyle/>
          <a:p>
            <a:r>
              <a:rPr lang="en-GB" sz="2400">
                <a:solidFill>
                  <a:srgbClr val="000000"/>
                </a:solidFill>
                <a:latin typeface="+mj-lt"/>
              </a:rPr>
              <a:t>2. Electromagnetic Induction in the Earth and</a:t>
            </a:r>
            <a:r>
              <a:rPr lang="en-GB">
                <a:solidFill>
                  <a:srgbClr val="000000"/>
                </a:solidFill>
                <a:latin typeface="+mj-lt"/>
              </a:rPr>
              <a:t>/or</a:t>
            </a:r>
            <a:r>
              <a:rPr lang="en-GB" sz="2400">
                <a:solidFill>
                  <a:srgbClr val="000000"/>
                </a:solidFill>
                <a:latin typeface="+mj-lt"/>
              </a:rPr>
              <a:t> </a:t>
            </a:r>
            <a:r>
              <a:rPr lang="en-GB">
                <a:solidFill>
                  <a:srgbClr val="000000"/>
                </a:solidFill>
                <a:latin typeface="+mj-lt"/>
              </a:rPr>
              <a:t>other </a:t>
            </a:r>
            <a:r>
              <a:rPr lang="en-GB" sz="2400">
                <a:solidFill>
                  <a:srgbClr val="000000"/>
                </a:solidFill>
                <a:latin typeface="+mj-lt"/>
              </a:rPr>
              <a:t>Planetary Bodies</a:t>
            </a:r>
            <a:endParaRPr lang="en-GB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B1B10-70D4-4745-8003-BB8C234D8010}"/>
              </a:ext>
            </a:extLst>
          </p:cNvPr>
          <p:cNvSpPr txBox="1"/>
          <p:nvPr/>
        </p:nvSpPr>
        <p:spPr>
          <a:xfrm>
            <a:off x="290575" y="1246800"/>
            <a:ext cx="5902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000000"/>
                </a:solidFill>
              </a:rPr>
              <a:t>Supervisor: Fiona Simpson (</a:t>
            </a:r>
            <a:r>
              <a:rPr lang="en-GB" sz="200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f.simpson@ic.ac.uk</a:t>
            </a:r>
            <a:r>
              <a:rPr lang="en-GB" sz="2000">
                <a:solidFill>
                  <a:srgbClr val="000000"/>
                </a:solidFill>
              </a:rPr>
              <a:t>)</a:t>
            </a:r>
          </a:p>
          <a:p>
            <a:r>
              <a:rPr lang="en-GB" sz="2000">
                <a:solidFill>
                  <a:srgbClr val="000000"/>
                </a:solidFill>
              </a:rPr>
              <a:t>Funding: Grantham Institute</a:t>
            </a:r>
            <a:br>
              <a:rPr lang="en-GB" sz="2000">
                <a:solidFill>
                  <a:srgbClr val="000000"/>
                </a:solidFill>
              </a:rPr>
            </a:br>
            <a:endParaRPr lang="en-GB" sz="20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363F70-4C79-7A34-5A10-72F1B3C3000D}"/>
              </a:ext>
            </a:extLst>
          </p:cNvPr>
          <p:cNvGrpSpPr/>
          <p:nvPr/>
        </p:nvGrpSpPr>
        <p:grpSpPr>
          <a:xfrm>
            <a:off x="125448" y="2144986"/>
            <a:ext cx="4242360" cy="3798067"/>
            <a:chOff x="5270689" y="1199266"/>
            <a:chExt cx="5426690" cy="563459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FA3972D-2756-6220-6F78-A45F06639F80}"/>
                </a:ext>
              </a:extLst>
            </p:cNvPr>
            <p:cNvSpPr/>
            <p:nvPr/>
          </p:nvSpPr>
          <p:spPr>
            <a:xfrm>
              <a:off x="5270689" y="1199266"/>
              <a:ext cx="5426690" cy="563459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5E1D261A-26CF-4C93-2B8B-C0B0C2556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367" y="1426553"/>
              <a:ext cx="4715334" cy="5146502"/>
            </a:xfrm>
            <a:prstGeom prst="rect">
              <a:avLst/>
            </a:prstGeom>
          </p:spPr>
        </p:pic>
      </p:grpSp>
      <p:pic>
        <p:nvPicPr>
          <p:cNvPr id="12" name="Content Placeholder 4" descr="A map of the north pole&#10;&#10;Description automatically generated">
            <a:extLst>
              <a:ext uri="{FF2B5EF4-FFF2-40B4-BE49-F238E27FC236}">
                <a16:creationId xmlns:a16="http://schemas.microsoft.com/office/drawing/2014/main" id="{C96AD457-67E4-81A3-9CC0-1FB15CD76F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7239" y="1667414"/>
            <a:ext cx="3187691" cy="254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A box in a rocky area&#10;&#10;Description automatically generated">
            <a:extLst>
              <a:ext uri="{FF2B5EF4-FFF2-40B4-BE49-F238E27FC236}">
                <a16:creationId xmlns:a16="http://schemas.microsoft.com/office/drawing/2014/main" id="{85811358-93B9-4532-C2C6-9DD113A20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39" y="4328303"/>
            <a:ext cx="3213417" cy="2412935"/>
          </a:xfrm>
          <a:prstGeom prst="rect">
            <a:avLst/>
          </a:prstGeom>
        </p:spPr>
      </p:pic>
      <p:pic>
        <p:nvPicPr>
          <p:cNvPr id="14" name="Picture 13" descr="A white planet with a black background&#10;&#10;Description automatically generated">
            <a:extLst>
              <a:ext uri="{FF2B5EF4-FFF2-40B4-BE49-F238E27FC236}">
                <a16:creationId xmlns:a16="http://schemas.microsoft.com/office/drawing/2014/main" id="{1C814C29-A8D0-FD2D-994F-4EF4F0882B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t="7582" r="7098" b="9245"/>
          <a:stretch/>
        </p:blipFill>
        <p:spPr>
          <a:xfrm>
            <a:off x="10582262" y="4044019"/>
            <a:ext cx="1484290" cy="1465480"/>
          </a:xfrm>
          <a:prstGeom prst="ellipse">
            <a:avLst/>
          </a:prstGeom>
        </p:spPr>
      </p:pic>
      <p:pic>
        <p:nvPicPr>
          <p:cNvPr id="15" name="Content Placeholder 4" descr="A factory with smoke coming out of it&#10;&#10;Description automatically generated with low confidence">
            <a:extLst>
              <a:ext uri="{FF2B5EF4-FFF2-40B4-BE49-F238E27FC236}">
                <a16:creationId xmlns:a16="http://schemas.microsoft.com/office/drawing/2014/main" id="{43CDFAFE-A1D6-994C-B534-DBB82DD72F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9" t="313" r="23340" b="313"/>
          <a:stretch/>
        </p:blipFill>
        <p:spPr bwMode="auto">
          <a:xfrm>
            <a:off x="7900433" y="4167977"/>
            <a:ext cx="2604907" cy="260490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A picture containing fire, nature, smoke, mountain&#10;&#10;Description automatically generated">
            <a:extLst>
              <a:ext uri="{FF2B5EF4-FFF2-40B4-BE49-F238E27FC236}">
                <a16:creationId xmlns:a16="http://schemas.microsoft.com/office/drawing/2014/main" id="{3656D0D7-1CF7-695C-779E-F19CD6FB9A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r="19773" b="-1"/>
          <a:stretch/>
        </p:blipFill>
        <p:spPr>
          <a:xfrm>
            <a:off x="7997760" y="951739"/>
            <a:ext cx="3357319" cy="30558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762130C-220A-3200-1E7A-6A201E28CAD3}"/>
              </a:ext>
            </a:extLst>
          </p:cNvPr>
          <p:cNvSpPr txBox="1"/>
          <p:nvPr/>
        </p:nvSpPr>
        <p:spPr>
          <a:xfrm>
            <a:off x="1209080" y="5618316"/>
            <a:ext cx="207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>
                <a:solidFill>
                  <a:schemeClr val="bg2"/>
                </a:solidFill>
              </a:rPr>
              <a:t>Celli et al., 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BC7528-A7F4-2917-C86A-781D99BEC8C5}"/>
              </a:ext>
            </a:extLst>
          </p:cNvPr>
          <p:cNvSpPr txBox="1"/>
          <p:nvPr/>
        </p:nvSpPr>
        <p:spPr>
          <a:xfrm>
            <a:off x="6896813" y="3798645"/>
            <a:ext cx="207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/>
              <a:t>NASA</a:t>
            </a:r>
          </a:p>
        </p:txBody>
      </p:sp>
      <p:pic>
        <p:nvPicPr>
          <p:cNvPr id="21" name="Picture 20" descr="A group of green electronic components&#10;&#10;Description automatically generated">
            <a:extLst>
              <a:ext uri="{FF2B5EF4-FFF2-40B4-BE49-F238E27FC236}">
                <a16:creationId xmlns:a16="http://schemas.microsoft.com/office/drawing/2014/main" id="{3E70D7DA-F364-80CC-8DB8-AEE5413184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658298" y="5458294"/>
            <a:ext cx="1324081" cy="148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35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E7D93-DA65-902D-4ED9-9C31E0169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PhD projects in Climate Physics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12C66FD-3362-B951-5A3B-AD80F68B03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2806899"/>
              </p:ext>
            </p:extLst>
          </p:nvPr>
        </p:nvGraphicFramePr>
        <p:xfrm>
          <a:off x="838200" y="1556612"/>
          <a:ext cx="10515600" cy="321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7630">
                  <a:extLst>
                    <a:ext uri="{9D8B030D-6E8A-4147-A177-3AD203B41FA5}">
                      <a16:colId xmlns:a16="http://schemas.microsoft.com/office/drawing/2014/main" val="1148074315"/>
                    </a:ext>
                  </a:extLst>
                </a:gridCol>
                <a:gridCol w="8547970">
                  <a:extLst>
                    <a:ext uri="{9D8B030D-6E8A-4147-A177-3AD203B41FA5}">
                      <a16:colId xmlns:a16="http://schemas.microsoft.com/office/drawing/2014/main" val="21615659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Graven</a:t>
                      </a:r>
                    </a:p>
                  </a:txBody>
                  <a:tcPr marL="72000" marR="9525" marT="18000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Helvetica Neue"/>
                        </a:rPr>
                        <a:t>Next-generation greenhouse gas emissions estimation using AI, big data and atmospheric measurements</a:t>
                      </a:r>
                      <a:endParaRPr lang="en-US"/>
                    </a:p>
                  </a:txBody>
                  <a:tcPr marL="72000" marR="9525" marT="1800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7530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GB" sz="2000" b="1" i="0" u="none" strike="noStrike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Gryspeerdt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2000" marR="9525" marT="18000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Assessing the aerosol impact on convective clouds</a:t>
                      </a:r>
                    </a:p>
                  </a:txBody>
                  <a:tcPr marL="72000" marR="9525" marT="1800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303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Toumi</a:t>
                      </a:r>
                    </a:p>
                  </a:txBody>
                  <a:tcPr marL="72000" marR="9525" marT="18000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 new global tropical cyclone model</a:t>
                      </a:r>
                    </a:p>
                  </a:txBody>
                  <a:tcPr marL="72000" marR="9525" marT="1800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1301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2000" marR="9525" marT="18000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2000" marR="9525" marT="1800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33943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Plus a Physics Education Research project:</a:t>
                      </a:r>
                    </a:p>
                  </a:txBody>
                  <a:tcPr marL="72000" marR="9525" marT="18000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2000" marR="9525" marT="1800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0884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Fox</a:t>
                      </a:r>
                    </a:p>
                  </a:txBody>
                  <a:tcPr marL="72000" marR="9525" marT="18000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Uncertainty about Uncertainty</a:t>
                      </a:r>
                    </a:p>
                  </a:txBody>
                  <a:tcPr marL="72000" marR="9525" marT="1800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9798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0949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9A9B5-5BE9-80E2-A6B6-1C695AD6F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6" y="365125"/>
            <a:ext cx="10944224" cy="8380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Next-generation greenhouse gas emissions estimation using AI, big data and atmospheric measurements</a:t>
            </a:r>
            <a:endParaRPr lang="en-US" sz="2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04C4E-3F50-EA04-86FB-88AF61AB9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364508"/>
            <a:ext cx="11075193" cy="10143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Helvetica Neue"/>
                <a:cs typeface="Arial"/>
              </a:rPr>
              <a:t>Supervisors: Heather Graven, Imperial Physics, </a:t>
            </a:r>
            <a:r>
              <a:rPr lang="en-US" err="1">
                <a:latin typeface="Helvetica Neue"/>
                <a:cs typeface="Arial"/>
              </a:rPr>
              <a:t>Fangxin</a:t>
            </a:r>
            <a:r>
              <a:rPr lang="en-US">
                <a:latin typeface="Helvetica Neue"/>
                <a:cs typeface="Arial"/>
              </a:rPr>
              <a:t> Fang, Imperial Earth Sciences and Engineering, and Carole </a:t>
            </a:r>
            <a:r>
              <a:rPr lang="en-US" err="1">
                <a:latin typeface="Helvetica Neue"/>
                <a:cs typeface="Arial"/>
              </a:rPr>
              <a:t>Helfter</a:t>
            </a:r>
            <a:r>
              <a:rPr lang="en-US">
                <a:latin typeface="Helvetica Neue"/>
                <a:cs typeface="Arial"/>
              </a:rPr>
              <a:t>, Centre for Ecology and Hydrology</a:t>
            </a:r>
            <a:endParaRPr lang="en-US"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BBF069-81DA-A4C3-39AB-429195AE6FB8}"/>
              </a:ext>
            </a:extLst>
          </p:cNvPr>
          <p:cNvSpPr txBox="1"/>
          <p:nvPr/>
        </p:nvSpPr>
        <p:spPr>
          <a:xfrm>
            <a:off x="414337" y="2176463"/>
            <a:ext cx="983932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4472C4"/>
                </a:solidFill>
                <a:latin typeface="Calibri"/>
                <a:ea typeface="Calibri"/>
                <a:cs typeface="Calibri"/>
              </a:rPr>
              <a:t>Funded by Imperial’s Data+AI4Climate </a:t>
            </a:r>
            <a:r>
              <a:rPr lang="en-US" sz="2000" b="1" err="1">
                <a:solidFill>
                  <a:srgbClr val="4472C4"/>
                </a:solidFill>
                <a:latin typeface="Calibri"/>
                <a:ea typeface="Calibri"/>
                <a:cs typeface="Calibri"/>
              </a:rPr>
              <a:t>programme</a:t>
            </a:r>
            <a:r>
              <a:rPr lang="en-US" sz="2000" b="1">
                <a:solidFill>
                  <a:srgbClr val="4472C4"/>
                </a:solidFill>
                <a:latin typeface="Calibri"/>
                <a:ea typeface="Calibri"/>
                <a:cs typeface="Calibri"/>
              </a:rPr>
              <a:t> (home student tuition and bursary) </a:t>
            </a:r>
          </a:p>
        </p:txBody>
      </p:sp>
      <p:pic>
        <p:nvPicPr>
          <p:cNvPr id="7" name="Picture 6" descr="A weather station with a tower in the background&#10;&#10;Description automatically generated">
            <a:extLst>
              <a:ext uri="{FF2B5EF4-FFF2-40B4-BE49-F238E27FC236}">
                <a16:creationId xmlns:a16="http://schemas.microsoft.com/office/drawing/2014/main" id="{C5E38C9E-BC69-84D9-C0DC-F6B8622AC1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90" r="13043"/>
          <a:stretch/>
        </p:blipFill>
        <p:spPr>
          <a:xfrm>
            <a:off x="419100" y="2845594"/>
            <a:ext cx="2665854" cy="3702844"/>
          </a:xfrm>
          <a:prstGeom prst="rect">
            <a:avLst/>
          </a:prstGeom>
        </p:spPr>
      </p:pic>
      <p:pic>
        <p:nvPicPr>
          <p:cNvPr id="8" name="Picture 7" descr="A city with trees and a tall tower&#10;&#10;Description automatically generated">
            <a:extLst>
              <a:ext uri="{FF2B5EF4-FFF2-40B4-BE49-F238E27FC236}">
                <a16:creationId xmlns:a16="http://schemas.microsoft.com/office/drawing/2014/main" id="{C44C622F-63FE-14F2-D603-402B2A5B45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203" t="7" r="17978" b="-601"/>
          <a:stretch/>
        </p:blipFill>
        <p:spPr>
          <a:xfrm>
            <a:off x="3428999" y="2841167"/>
            <a:ext cx="2456908" cy="3711371"/>
          </a:xfrm>
          <a:prstGeom prst="rect">
            <a:avLst/>
          </a:prstGeom>
        </p:spPr>
      </p:pic>
      <p:pic>
        <p:nvPicPr>
          <p:cNvPr id="9" name="Picture 8" descr="A map of a city&#10;&#10;Description automatically generated">
            <a:extLst>
              <a:ext uri="{FF2B5EF4-FFF2-40B4-BE49-F238E27FC236}">
                <a16:creationId xmlns:a16="http://schemas.microsoft.com/office/drawing/2014/main" id="{17720628-CFAC-C700-4CCF-3D066ACFA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6862" y="3193256"/>
            <a:ext cx="2807494" cy="2983707"/>
          </a:xfrm>
          <a:prstGeom prst="rect">
            <a:avLst/>
          </a:prstGeom>
        </p:spPr>
      </p:pic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20D09267-CC8C-06C2-D6D8-B3E6A7EF94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486" b="7282"/>
          <a:stretch/>
        </p:blipFill>
        <p:spPr>
          <a:xfrm>
            <a:off x="6315075" y="2847973"/>
            <a:ext cx="2466989" cy="3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48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louds and clouds above the ground&#10;&#10;Description automatically generated">
            <a:extLst>
              <a:ext uri="{FF2B5EF4-FFF2-40B4-BE49-F238E27FC236}">
                <a16:creationId xmlns:a16="http://schemas.microsoft.com/office/drawing/2014/main" id="{B99D631B-4D32-5424-8F0F-1BE5EA6BA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21" b="25966"/>
          <a:stretch/>
        </p:blipFill>
        <p:spPr>
          <a:xfrm>
            <a:off x="-199072" y="0"/>
            <a:ext cx="12392025" cy="686244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93BDA1-CE79-C7BF-1BA4-478D25ADE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7015"/>
            <a:ext cx="8122920" cy="72659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>
                <a:latin typeface="Helvetica Neue"/>
              </a:rPr>
              <a:t>Assessing aerosol impacts on convective clouds</a:t>
            </a:r>
            <a:br>
              <a:rPr lang="en-US" sz="2400"/>
            </a:br>
            <a:r>
              <a:rPr lang="en-US" sz="1600">
                <a:latin typeface="Helvetica Neue"/>
              </a:rPr>
              <a:t>Supervisors: Edward </a:t>
            </a:r>
            <a:r>
              <a:rPr lang="en-US" sz="1600" err="1">
                <a:latin typeface="Helvetica Neue"/>
              </a:rPr>
              <a:t>Gryspeerdt</a:t>
            </a:r>
            <a:r>
              <a:rPr lang="en-US" sz="1600">
                <a:latin typeface="Helvetica Neue"/>
              </a:rPr>
              <a:t>, Ronnie Clark (Oxford, Computer Science)</a:t>
            </a:r>
          </a:p>
        </p:txBody>
      </p:sp>
      <p:pic>
        <p:nvPicPr>
          <p:cNvPr id="5" name="Picture 4" descr="A map of the earth&#10;&#10;Description automatically generated">
            <a:extLst>
              <a:ext uri="{FF2B5EF4-FFF2-40B4-BE49-F238E27FC236}">
                <a16:creationId xmlns:a16="http://schemas.microsoft.com/office/drawing/2014/main" id="{41573F58-5062-0C3F-B58B-68BCD61C3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1129794"/>
            <a:ext cx="5478780" cy="2039386"/>
          </a:xfrm>
          <a:prstGeom prst="rect">
            <a:avLst/>
          </a:prstGeom>
        </p:spPr>
      </p:pic>
      <p:pic>
        <p:nvPicPr>
          <p:cNvPr id="6" name="Picture 5" descr="A diagram of a satellite&#10;&#10;Description automatically generated">
            <a:extLst>
              <a:ext uri="{FF2B5EF4-FFF2-40B4-BE49-F238E27FC236}">
                <a16:creationId xmlns:a16="http://schemas.microsoft.com/office/drawing/2014/main" id="{9764545C-278D-62F9-D7F9-2AFDBE79C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22" y="3429000"/>
            <a:ext cx="3268336" cy="3322320"/>
          </a:xfrm>
          <a:prstGeom prst="rect">
            <a:avLst/>
          </a:prstGeom>
        </p:spPr>
      </p:pic>
      <p:pic>
        <p:nvPicPr>
          <p:cNvPr id="8" name="Picture 7" descr="A large container ship sailing in the ocean&#10;&#10;Description automatically generated">
            <a:extLst>
              <a:ext uri="{FF2B5EF4-FFF2-40B4-BE49-F238E27FC236}">
                <a16:creationId xmlns:a16="http://schemas.microsoft.com/office/drawing/2014/main" id="{C30BE088-845E-EC9E-F844-D664DE3EFFB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5116" t="23913" r="31395" b="9565"/>
          <a:stretch/>
        </p:blipFill>
        <p:spPr>
          <a:xfrm>
            <a:off x="303578" y="2250632"/>
            <a:ext cx="1101364" cy="82296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4D3B91-ED12-2B95-9651-E274C6E10C03}"/>
              </a:ext>
            </a:extLst>
          </p:cNvPr>
          <p:cNvCxnSpPr/>
          <p:nvPr/>
        </p:nvCxnSpPr>
        <p:spPr>
          <a:xfrm flipV="1">
            <a:off x="2732991" y="1569145"/>
            <a:ext cx="716280" cy="792480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B5E8BAE-80D6-949C-5B27-9ABCEBF4BC7E}"/>
              </a:ext>
            </a:extLst>
          </p:cNvPr>
          <p:cNvCxnSpPr>
            <a:cxnSpLocks/>
          </p:cNvCxnSpPr>
          <p:nvPr/>
        </p:nvCxnSpPr>
        <p:spPr>
          <a:xfrm flipV="1">
            <a:off x="956083" y="1935491"/>
            <a:ext cx="995226" cy="78105"/>
          </a:xfrm>
          <a:prstGeom prst="straightConnector1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6364B3C-1CE5-9B24-40E3-F98864517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0515" y="3752849"/>
            <a:ext cx="4029738" cy="2999015"/>
          </a:xfrm>
          <a:prstGeom prst="rect">
            <a:avLst/>
          </a:prstGeom>
        </p:spPr>
      </p:pic>
      <p:pic>
        <p:nvPicPr>
          <p:cNvPr id="13" name="shiptracks_veil_goes18_20221104">
            <a:hlinkClick r:id="" action="ppaction://media"/>
            <a:extLst>
              <a:ext uri="{FF2B5EF4-FFF2-40B4-BE49-F238E27FC236}">
                <a16:creationId xmlns:a16="http://schemas.microsoft.com/office/drawing/2014/main" id="{2D2B9A26-FDF9-FDED-7EF9-E4FB905A8E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94019" y="1161425"/>
            <a:ext cx="4582887" cy="227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8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7AA58A-EBC1-AAFC-62E5-8DE483F09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GB" sz="2400">
                <a:solidFill>
                  <a:schemeClr val="bg1"/>
                </a:solidFill>
                <a:latin typeface="Helvetica Neue"/>
              </a:rPr>
              <a:t>Ralf Toumi</a:t>
            </a:r>
          </a:p>
        </p:txBody>
      </p:sp>
      <p:pic>
        <p:nvPicPr>
          <p:cNvPr id="4" name="Picture 3" descr="[Satellite image of four tropical cyclones across the Pacific Ocean on 1 September 2015">
            <a:extLst>
              <a:ext uri="{FF2B5EF4-FFF2-40B4-BE49-F238E27FC236}">
                <a16:creationId xmlns:a16="http://schemas.microsoft.com/office/drawing/2014/main" id="{4D182B58-AEAF-AFE4-DE38-1977458788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166" b="2486"/>
          <a:stretch/>
        </p:blipFill>
        <p:spPr>
          <a:xfrm>
            <a:off x="20" y="-1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64188-4867-6957-DC92-7A4438056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173" y="4669978"/>
            <a:ext cx="6510802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b="1">
                <a:solidFill>
                  <a:schemeClr val="bg1">
                    <a:alpha val="80000"/>
                  </a:schemeClr>
                </a:solidFill>
                <a:latin typeface="Helvetica Neue"/>
              </a:rPr>
              <a:t>A new global tropical cyclone model</a:t>
            </a:r>
          </a:p>
          <a:p>
            <a:pPr marL="0" indent="0">
              <a:buNone/>
            </a:pPr>
            <a:endParaRPr lang="en-GB" sz="2400" b="1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GB" sz="2400" b="1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754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DCB836-BEF4-FB64-4C85-C9A987A18128}"/>
              </a:ext>
            </a:extLst>
          </p:cNvPr>
          <p:cNvSpPr/>
          <p:nvPr/>
        </p:nvSpPr>
        <p:spPr>
          <a:xfrm>
            <a:off x="6832644" y="1862976"/>
            <a:ext cx="4913110" cy="41446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65BBBD-FE48-FF78-4FBA-3E4A5B59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46" y="187496"/>
            <a:ext cx="10515600" cy="1015662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/>
              </a:rPr>
              <a:t>Physics Education Research: </a:t>
            </a:r>
            <a:br>
              <a:rPr lang="en-US">
                <a:solidFill>
                  <a:srgbClr val="C00000"/>
                </a:solidFill>
                <a:latin typeface="Arial"/>
              </a:rPr>
            </a:br>
            <a:r>
              <a:rPr lang="en-US">
                <a:solidFill>
                  <a:srgbClr val="C00000"/>
                </a:solidFill>
                <a:latin typeface="Arial"/>
              </a:rPr>
              <a:t>Uncertainty about Uncertainty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9A90B5-4E75-C939-7620-7B45723E9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5191" y="1975122"/>
            <a:ext cx="4581383" cy="398184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F84475-21BE-7B45-1E75-3A8FA87C90A7}"/>
              </a:ext>
            </a:extLst>
          </p:cNvPr>
          <p:cNvSpPr txBox="1"/>
          <p:nvPr/>
        </p:nvSpPr>
        <p:spPr>
          <a:xfrm>
            <a:off x="5854028" y="5858905"/>
            <a:ext cx="602638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Allie, S., </a:t>
            </a:r>
            <a:r>
              <a:rPr lang="en-US" sz="1000" err="1">
                <a:latin typeface="Arial" panose="020B0604020202020204" pitchFamily="34" charset="0"/>
                <a:cs typeface="Arial" panose="020B0604020202020204" pitchFamily="34" charset="0"/>
              </a:rPr>
              <a:t>Buffler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, A., Campbell, B., &amp; </a:t>
            </a:r>
            <a:r>
              <a:rPr lang="en-US" sz="1000" err="1">
                <a:latin typeface="Arial" panose="020B0604020202020204" pitchFamily="34" charset="0"/>
                <a:cs typeface="Arial" panose="020B0604020202020204" pitchFamily="34" charset="0"/>
              </a:rPr>
              <a:t>Lubben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, F. (1998). First‐year physics students’ perceptions of the quality of experimental measurements. </a:t>
            </a:r>
            <a:r>
              <a:rPr lang="en-US" sz="1000" i="1">
                <a:latin typeface="Arial" panose="020B0604020202020204" pitchFamily="34" charset="0"/>
                <a:cs typeface="Arial" panose="020B0604020202020204" pitchFamily="34" charset="0"/>
              </a:rPr>
              <a:t>International Journal of Science Education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i="1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(4), 447–459.</a:t>
            </a:r>
            <a:endParaRPr lang="en-US" sz="100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B3A4E-5D9B-EB7C-206E-A747BDE5BA4F}"/>
              </a:ext>
            </a:extLst>
          </p:cNvPr>
          <p:cNvSpPr txBox="1"/>
          <p:nvPr/>
        </p:nvSpPr>
        <p:spPr>
          <a:xfrm>
            <a:off x="446246" y="1254013"/>
            <a:ext cx="50705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What are the barriers faced by students when calculating uncertainties on measured quantities?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What are authentic practices in research for quantifying uncertainties in measurement?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Do those align with current teaching?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How do the barriers exhibit themselves in other disciplines?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8173A26-F6B4-AB58-F02B-B0CC8ED9DDD1}"/>
              </a:ext>
            </a:extLst>
          </p:cNvPr>
          <p:cNvGrpSpPr/>
          <p:nvPr/>
        </p:nvGrpSpPr>
        <p:grpSpPr>
          <a:xfrm>
            <a:off x="959758" y="4083737"/>
            <a:ext cx="4196704" cy="2550447"/>
            <a:chOff x="959758" y="4083737"/>
            <a:chExt cx="4196704" cy="2550447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FE60642-1420-2576-A21A-1A468FEDE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32651" y="4083737"/>
              <a:ext cx="2050919" cy="20509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7FBF31-A1E0-05C5-A5C7-33C46A87FE65}"/>
                </a:ext>
              </a:extLst>
            </p:cNvPr>
            <p:cNvSpPr txBox="1"/>
            <p:nvPr/>
          </p:nvSpPr>
          <p:spPr>
            <a:xfrm>
              <a:off x="959758" y="6264852"/>
              <a:ext cx="419670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>
                  <a:latin typeface="Arial" panose="020B0604020202020204" pitchFamily="34" charset="0"/>
                  <a:cs typeface="Arial" panose="020B0604020202020204" pitchFamily="34" charset="0"/>
                </a:rPr>
                <a:t>tinyurl.com/uncertainty-phd-info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DF2C26C-5D03-BA64-C062-7E6CC569EB06}"/>
              </a:ext>
            </a:extLst>
          </p:cNvPr>
          <p:cNvSpPr txBox="1"/>
          <p:nvPr/>
        </p:nvSpPr>
        <p:spPr>
          <a:xfrm>
            <a:off x="9046329" y="372161"/>
            <a:ext cx="2749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Fox &amp;</a:t>
            </a:r>
            <a:b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Camille </a:t>
            </a:r>
            <a:r>
              <a:rPr lang="en-US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Kandiko</a:t>
            </a:r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Howson</a:t>
            </a:r>
            <a:endParaRPr lang="en-GB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09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E7D93-DA65-902D-4ED9-9C31E0169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PhD projects in Plasma Physics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12C66FD-3362-B951-5A3B-AD80F68B03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3112891"/>
              </p:ext>
            </p:extLst>
          </p:nvPr>
        </p:nvGraphicFramePr>
        <p:xfrm>
          <a:off x="838200" y="1556612"/>
          <a:ext cx="10515600" cy="344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7630">
                  <a:extLst>
                    <a:ext uri="{9D8B030D-6E8A-4147-A177-3AD203B41FA5}">
                      <a16:colId xmlns:a16="http://schemas.microsoft.com/office/drawing/2014/main" val="1148074315"/>
                    </a:ext>
                  </a:extLst>
                </a:gridCol>
                <a:gridCol w="8547970">
                  <a:extLst>
                    <a:ext uri="{9D8B030D-6E8A-4147-A177-3AD203B41FA5}">
                      <a16:colId xmlns:a16="http://schemas.microsoft.com/office/drawing/2014/main" val="21615659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Andrew</a:t>
                      </a:r>
                    </a:p>
                  </a:txBody>
                  <a:tcPr marL="72000" marR="9525" marT="14400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Magnetic confinement fusion</a:t>
                      </a:r>
                    </a:p>
                  </a:txBody>
                  <a:tcPr marL="72000" marR="9525" marT="1440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16398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Bland &amp; Lebedev</a:t>
                      </a:r>
                    </a:p>
                  </a:txBody>
                  <a:tcPr marL="72000" marR="9525" marT="14400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High energy density physics – IFE and Warm Dense Materials</a:t>
                      </a:r>
                    </a:p>
                  </a:txBody>
                  <a:tcPr marL="72000" marR="9525" marT="1440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2679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Chittenden</a:t>
                      </a:r>
                    </a:p>
                  </a:txBody>
                  <a:tcPr marL="72000" marR="9525" marT="14400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Inertial Confinement Fusion</a:t>
                      </a:r>
                    </a:p>
                  </a:txBody>
                  <a:tcPr marL="72000" marR="9525" marT="1440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9283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Kagan</a:t>
                      </a:r>
                    </a:p>
                  </a:txBody>
                  <a:tcPr marL="72000" marR="9525" marT="14400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2000" marR="9525" marT="1440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503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Mangles</a:t>
                      </a:r>
                    </a:p>
                  </a:txBody>
                  <a:tcPr marL="72000" marR="9525" marT="14400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Strong field QED in laser-electron beam collisions</a:t>
                      </a:r>
                    </a:p>
                  </a:txBody>
                  <a:tcPr marL="72000" marR="9525" marT="1440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4093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1" i="0" u="none" strike="noStrike" err="1">
                          <a:solidFill>
                            <a:srgbClr val="000000"/>
                          </a:solidFill>
                          <a:effectLst/>
                          <a:latin typeface="Helvetica Neue" panose="02000503000000020004" pitchFamily="2" charset="0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Najmudin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2000" marR="9525" marT="144000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Plasma Acceleration &amp; experimental ICF (JAI)</a:t>
                      </a:r>
                    </a:p>
                  </a:txBody>
                  <a:tcPr marL="72000" marR="9525" marT="1440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3472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GB" sz="2000" b="1" i="0" u="none" strike="noStrike" kern="1200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Smith</a:t>
                      </a:r>
                    </a:p>
                  </a:txBody>
                  <a:tcPr marL="72000" marR="9525" marT="14400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Helvetica Neue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High power laser development &amp; applications</a:t>
                      </a:r>
                    </a:p>
                  </a:txBody>
                  <a:tcPr marL="72000" marR="9525" marT="14400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567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486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D9C3E60-7C3E-5E05-90C4-C690229748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" r="12258" b="56067"/>
          <a:stretch/>
        </p:blipFill>
        <p:spPr>
          <a:xfrm>
            <a:off x="-23825" y="4202170"/>
            <a:ext cx="3387332" cy="18406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D5D73B-CDD2-BED5-EED2-A35B350AEB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3" r="4086" b="32779"/>
          <a:stretch/>
        </p:blipFill>
        <p:spPr>
          <a:xfrm>
            <a:off x="3510411" y="4239362"/>
            <a:ext cx="2948585" cy="1769705"/>
          </a:xfrm>
          <a:prstGeom prst="rect">
            <a:avLst/>
          </a:prstGeom>
        </p:spPr>
      </p:pic>
      <p:pic>
        <p:nvPicPr>
          <p:cNvPr id="12" name="360Opaque.m4v">
            <a:extLst>
              <a:ext uri="{FF2B5EF4-FFF2-40B4-BE49-F238E27FC236}">
                <a16:creationId xmlns:a16="http://schemas.microsoft.com/office/drawing/2014/main" id="{2C327A73-3C01-8CAC-C031-1C8F0FB7737F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5625" y="877482"/>
            <a:ext cx="2010047" cy="2617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A1BFE0-EBD6-1111-CF57-8511279E6F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324" r="25087"/>
          <a:stretch/>
        </p:blipFill>
        <p:spPr>
          <a:xfrm>
            <a:off x="-155863" y="1122424"/>
            <a:ext cx="3889829" cy="2133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05BD97-F05D-21A7-7E93-93E2931043D7}"/>
              </a:ext>
            </a:extLst>
          </p:cNvPr>
          <p:cNvSpPr txBox="1"/>
          <p:nvPr/>
        </p:nvSpPr>
        <p:spPr>
          <a:xfrm>
            <a:off x="106581" y="850102"/>
            <a:ext cx="553610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1400" err="1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Najmudin</a:t>
            </a:r>
            <a:r>
              <a:rPr lang="en-GB" sz="14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1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: Free Electron Laser based on laser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wakefield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acceleration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3D6A4-A987-877A-EB28-F54C4967408A}"/>
              </a:ext>
            </a:extLst>
          </p:cNvPr>
          <p:cNvSpPr txBox="1"/>
          <p:nvPr/>
        </p:nvSpPr>
        <p:spPr>
          <a:xfrm>
            <a:off x="104417" y="3627072"/>
            <a:ext cx="620718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1400" err="1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Najmudin</a:t>
            </a:r>
            <a:r>
              <a:rPr lang="en-GB" sz="14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3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: </a:t>
            </a:r>
            <a:r>
              <a:rPr lang="en-GB" sz="1400">
                <a:solidFill>
                  <a:prstClr val="black"/>
                </a:solidFill>
                <a:ea typeface="+mn-lt"/>
                <a:cs typeface="+mn-lt"/>
              </a:rPr>
              <a:t>Intensity control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lt"/>
              </a:rPr>
              <a:t>of </a:t>
            </a:r>
            <a:r>
              <a:rPr lang="en-GB" sz="1400">
                <a:solidFill>
                  <a:prstClr val="black"/>
                </a:solidFill>
                <a:ea typeface="+mn-lt"/>
                <a:cs typeface="+mn-lt"/>
              </a:rPr>
              <a:t>a high-intensity laser pulses for optimising plasma acceleration schemes.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D72A3-A828-7548-E67F-F02E7F0D4D67}"/>
              </a:ext>
            </a:extLst>
          </p:cNvPr>
          <p:cNvSpPr txBox="1"/>
          <p:nvPr/>
        </p:nvSpPr>
        <p:spPr>
          <a:xfrm>
            <a:off x="-22340" y="6275546"/>
            <a:ext cx="1220957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16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At least 2 funded STFC studentships, supervisors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: Zulfikar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Najmudin</a:t>
            </a:r>
            <a:r>
              <a:rPr lang="en-GB" sz="16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(</a:t>
            </a:r>
            <a:r>
              <a:rPr lang="en-GB" sz="1600">
                <a:solidFill>
                  <a:prstClr val="black"/>
                </a:solidFill>
                <a:latin typeface="Calibri"/>
                <a:ea typeface="Calibri"/>
                <a:cs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z.najmudin@imperial.ac.uk</a:t>
            </a:r>
            <a:r>
              <a:rPr lang="en-GB" sz="16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), Ken Long (</a:t>
            </a:r>
            <a:r>
              <a:rPr lang="en-GB" sz="1600">
                <a:solidFill>
                  <a:prstClr val="black"/>
                </a:solidFill>
                <a:latin typeface="Calibri"/>
                <a:ea typeface="Calibri"/>
                <a:cs typeface="Times New Roman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k.long@imperial.ac.uk</a:t>
            </a:r>
            <a:r>
              <a:rPr lang="en-GB" sz="16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)</a:t>
            </a:r>
            <a:br>
              <a:rPr lang="en-GB" sz="16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</a:br>
            <a:r>
              <a:rPr lang="en-GB" sz="16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Please see: </a:t>
            </a:r>
            <a:r>
              <a:rPr lang="en-GB" sz="1600">
                <a:solidFill>
                  <a:prstClr val="black"/>
                </a:solidFill>
                <a:ea typeface="+mn-lt"/>
                <a:cs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https://www.imperial.ac.uk/john-adams-institute/opportunities/</a:t>
            </a: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0425EF-5B36-9896-989D-2FFCED11CDE6}"/>
              </a:ext>
            </a:extLst>
          </p:cNvPr>
          <p:cNvSpPr txBox="1"/>
          <p:nvPr/>
        </p:nvSpPr>
        <p:spPr>
          <a:xfrm>
            <a:off x="0" y="223793"/>
            <a:ext cx="9516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Accelerators can be &lt; 1000x smaller than conventional accelerators</a:t>
            </a:r>
          </a:p>
        </p:txBody>
      </p:sp>
      <p:pic>
        <p:nvPicPr>
          <p:cNvPr id="8" name="JAI-logo-on-white-1-line.jpg">
            <a:extLst>
              <a:ext uri="{FF2B5EF4-FFF2-40B4-BE49-F238E27FC236}">
                <a16:creationId xmlns:a16="http://schemas.microsoft.com/office/drawing/2014/main" id="{ADA56C31-FCF8-3A3F-44D9-071D21E8F6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050" y="54820"/>
            <a:ext cx="2796950" cy="799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35E86C-C56C-B91C-58C0-B2727BA99A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556" y="1325582"/>
            <a:ext cx="970957" cy="9518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CEB5EA-41DC-9901-6F30-176A2E03DC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73736" y="1558282"/>
            <a:ext cx="2471739" cy="1557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7D96D6-E14F-5BFB-2E5B-439EEE4BF1DD}"/>
              </a:ext>
            </a:extLst>
          </p:cNvPr>
          <p:cNvSpPr txBox="1"/>
          <p:nvPr/>
        </p:nvSpPr>
        <p:spPr>
          <a:xfrm>
            <a:off x="6388750" y="815466"/>
            <a:ext cx="553610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1400" err="1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Najmudin</a:t>
            </a:r>
            <a:r>
              <a:rPr lang="en-GB" sz="14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2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: </a:t>
            </a:r>
            <a:r>
              <a:rPr lang="en-GB" sz="1400">
                <a:solidFill>
                  <a:prstClr val="black"/>
                </a:solidFill>
                <a:ea typeface="+mn-lt"/>
                <a:cs typeface="+mn-lt"/>
              </a:rPr>
              <a:t>Generating deuteron beams for applications in fusion science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B7DCC-0F71-5139-310A-25AD3AD234B2}"/>
              </a:ext>
            </a:extLst>
          </p:cNvPr>
          <p:cNvSpPr txBox="1"/>
          <p:nvPr/>
        </p:nvSpPr>
        <p:spPr>
          <a:xfrm>
            <a:off x="6458819" y="3626874"/>
            <a:ext cx="553610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1400">
                <a:solidFill>
                  <a:prstClr val="black"/>
                </a:solidFill>
                <a:ea typeface="+mn-lt"/>
                <a:cs typeface="+mn-lt"/>
              </a:rPr>
              <a:t>Long, Pasternak, McLauchlan 4: </a:t>
            </a:r>
            <a:r>
              <a:rPr lang="en-US" sz="1400" err="1">
                <a:solidFill>
                  <a:prstClr val="black"/>
                </a:solidFill>
                <a:ea typeface="+mn-lt"/>
                <a:cs typeface="Times New Roman"/>
              </a:rPr>
              <a:t>LHara</a:t>
            </a:r>
            <a:endParaRPr lang="en-US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6" name="Picture 15" descr="A purple light in the dark&#10;&#10;Description automatically generated">
            <a:extLst>
              <a:ext uri="{FF2B5EF4-FFF2-40B4-BE49-F238E27FC236}">
                <a16:creationId xmlns:a16="http://schemas.microsoft.com/office/drawing/2014/main" id="{CB48D8D9-AB75-A8AB-5771-5D4256143BB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46985" y="1447800"/>
            <a:ext cx="1631754" cy="17764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7BBF7F-6BD4-8ADB-F596-DAFDCC0D54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648700" y="1120331"/>
            <a:ext cx="2805113" cy="115500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785162-AC6A-6D88-8E09-1802BE34A959}"/>
              </a:ext>
            </a:extLst>
          </p:cNvPr>
          <p:cNvGrpSpPr/>
          <p:nvPr/>
        </p:nvGrpSpPr>
        <p:grpSpPr>
          <a:xfrm>
            <a:off x="6848475" y="3886200"/>
            <a:ext cx="4538663" cy="2366963"/>
            <a:chOff x="6848475" y="3886200"/>
            <a:chExt cx="4538663" cy="236696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FE479E-E4C4-9A4A-60BA-DC806703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405688" y="3886200"/>
              <a:ext cx="3981450" cy="2366963"/>
            </a:xfrm>
            <a:prstGeom prst="rect">
              <a:avLst/>
            </a:prstGeom>
          </p:spPr>
        </p:pic>
        <p:pic>
          <p:nvPicPr>
            <p:cNvPr id="19" name="Picture 18" descr="A logo for a company&#10;&#10;Description automatically generated">
              <a:extLst>
                <a:ext uri="{FF2B5EF4-FFF2-40B4-BE49-F238E27FC236}">
                  <a16:creationId xmlns:a16="http://schemas.microsoft.com/office/drawing/2014/main" id="{E77294FB-E84A-E842-ABA4-7254DE638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l="465" t="12245" r="7209" b="12382"/>
            <a:stretch/>
          </p:blipFill>
          <p:spPr>
            <a:xfrm>
              <a:off x="6848475" y="5470165"/>
              <a:ext cx="1886319" cy="70292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8F5EE0-5287-564A-BCB1-DA8FF6FA46C6}"/>
              </a:ext>
            </a:extLst>
          </p:cNvPr>
          <p:cNvGrpSpPr/>
          <p:nvPr/>
        </p:nvGrpSpPr>
        <p:grpSpPr>
          <a:xfrm>
            <a:off x="8477250" y="1803648"/>
            <a:ext cx="3533775" cy="1766442"/>
            <a:chOff x="8477250" y="1803648"/>
            <a:chExt cx="3533775" cy="176644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D9DADC-67DB-E3AA-07F4-0B961AC1CD8F}"/>
                </a:ext>
              </a:extLst>
            </p:cNvPr>
            <p:cNvSpPr txBox="1"/>
            <p:nvPr/>
          </p:nvSpPr>
          <p:spPr>
            <a:xfrm>
              <a:off x="8477250" y="3262313"/>
              <a:ext cx="3533775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ea typeface="Calibri"/>
                  <a:cs typeface="Calibri"/>
                </a:rPr>
                <a:t>e.g. see </a:t>
              </a:r>
              <a:r>
                <a:rPr lang="en-US" sz="1400">
                  <a:ea typeface="+mn-lt"/>
                  <a:cs typeface="+mn-lt"/>
                </a:rPr>
                <a:t>Key M.H. et al 2006 Fusion Sci. Tech. </a:t>
              </a:r>
              <a:endParaRPr lang="en-US" sz="1400">
                <a:ea typeface="Calibri"/>
                <a:cs typeface="Calibri"/>
              </a:endParaRPr>
            </a:p>
          </p:txBody>
        </p:sp>
        <p:pic>
          <p:nvPicPr>
            <p:cNvPr id="21" name="Picture 20" descr="Diagram of a diagram of a gas turbine&#10;&#10;Description automatically generated">
              <a:extLst>
                <a:ext uri="{FF2B5EF4-FFF2-40B4-BE49-F238E27FC236}">
                  <a16:creationId xmlns:a16="http://schemas.microsoft.com/office/drawing/2014/main" id="{D5406959-F028-B246-09D0-FF6011A8B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058275" y="1803648"/>
              <a:ext cx="2395538" cy="1517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114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0416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5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ABA65-3C51-6D40-9124-90C2025D6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7F749-C2FF-EE41-B3D1-5BBE93B13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>
                <a:latin typeface="Helvetica" pitchFamily="2" charset="0"/>
              </a:rPr>
              <a:t>Intro by Prof Stuart Mangles, Community Head</a:t>
            </a:r>
          </a:p>
          <a:p>
            <a:r>
              <a:rPr lang="en-GB">
                <a:latin typeface="Helvetica" pitchFamily="2" charset="0"/>
              </a:rPr>
              <a:t>Short (~2 min) presentations by PhD supervisors</a:t>
            </a:r>
          </a:p>
          <a:p>
            <a:r>
              <a:rPr lang="en-GB">
                <a:latin typeface="Helvetica" pitchFamily="2" charset="0"/>
              </a:rPr>
              <a:t>“Life as a PhD student in SPC” by Matthew </a:t>
            </a:r>
            <a:r>
              <a:rPr lang="en-GB" err="1">
                <a:latin typeface="Helvetica" pitchFamily="2" charset="0"/>
              </a:rPr>
              <a:t>Acevski</a:t>
            </a:r>
            <a:r>
              <a:rPr lang="en-GB">
                <a:latin typeface="Helvetica" pitchFamily="2" charset="0"/>
              </a:rPr>
              <a:t>, Nic Mitchell and Sophie </a:t>
            </a:r>
            <a:r>
              <a:rPr lang="en-GB" err="1">
                <a:latin typeface="Helvetica" pitchFamily="2" charset="0"/>
              </a:rPr>
              <a:t>Mosselmans</a:t>
            </a:r>
            <a:endParaRPr lang="en-GB">
              <a:latin typeface="Helvetica" pitchFamily="2" charset="0"/>
            </a:endParaRPr>
          </a:p>
          <a:p>
            <a:r>
              <a:rPr lang="en-GB">
                <a:latin typeface="Helvetica" pitchFamily="2" charset="0"/>
              </a:rPr>
              <a:t>3pm: Tea and social chat; optional group meetings / lab visits</a:t>
            </a:r>
          </a:p>
        </p:txBody>
      </p:sp>
    </p:spTree>
    <p:extLst>
      <p:ext uri="{BB962C8B-B14F-4D97-AF65-F5344CB8AC3E}">
        <p14:creationId xmlns:p14="http://schemas.microsoft.com/office/powerpoint/2010/main" val="939705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2EFC529-5096-7274-E267-D29D67920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37449" y="4496996"/>
            <a:ext cx="3443534" cy="380128"/>
          </a:xfrm>
        </p:spPr>
        <p:txBody>
          <a:bodyPr>
            <a:noAutofit/>
          </a:bodyPr>
          <a:lstStyle/>
          <a:p>
            <a:pPr algn="l"/>
            <a:r>
              <a:rPr lang="en-US" b="1">
                <a:solidFill>
                  <a:srgbClr val="7030A0"/>
                </a:solidFill>
              </a:rPr>
              <a:t>Dr. Yasmin Andrew</a:t>
            </a:r>
          </a:p>
        </p:txBody>
      </p:sp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7A11F238-FDD5-F38D-46E5-6E0BCEDCD2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4" t="6812" b="-5359"/>
          <a:stretch/>
        </p:blipFill>
        <p:spPr>
          <a:xfrm>
            <a:off x="4688590" y="0"/>
            <a:ext cx="3865993" cy="3719382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1028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288ADCB7-C6D9-0D03-CF2E-2645459CD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965" y="32420"/>
            <a:ext cx="3301415" cy="403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0CA29C2-BF2D-E1FE-EA1B-37FE13338B55}"/>
              </a:ext>
            </a:extLst>
          </p:cNvPr>
          <p:cNvSpPr txBox="1">
            <a:spLocks/>
          </p:cNvSpPr>
          <p:nvPr/>
        </p:nvSpPr>
        <p:spPr>
          <a:xfrm>
            <a:off x="4828339" y="4014097"/>
            <a:ext cx="7238035" cy="5626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>
                <a:solidFill>
                  <a:schemeClr val="tx2">
                    <a:lumMod val="90000"/>
                    <a:lumOff val="10000"/>
                  </a:schemeClr>
                </a:solidFill>
              </a:rPr>
              <a:t>PhD projects: magnetic confinement fusion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C399BC4-27C9-3EF4-756D-8837843C2388}"/>
              </a:ext>
            </a:extLst>
          </p:cNvPr>
          <p:cNvSpPr txBox="1">
            <a:spLocks/>
          </p:cNvSpPr>
          <p:nvPr/>
        </p:nvSpPr>
        <p:spPr>
          <a:xfrm>
            <a:off x="4713304" y="4960815"/>
            <a:ext cx="7500362" cy="18724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Tx/>
              <a:buChar char="-"/>
            </a:pPr>
            <a:r>
              <a:rPr lang="en-US" sz="1800">
                <a:solidFill>
                  <a:schemeClr val="tx2">
                    <a:lumMod val="90000"/>
                    <a:lumOff val="10000"/>
                  </a:schemeClr>
                </a:solidFill>
              </a:rPr>
              <a:t>Two projects on plasma high confinement mode physics</a:t>
            </a:r>
          </a:p>
          <a:p>
            <a:pPr marL="342900" indent="-342900" algn="l">
              <a:buFontTx/>
              <a:buChar char="-"/>
            </a:pPr>
            <a:r>
              <a:rPr lang="en-US" sz="1800">
                <a:solidFill>
                  <a:schemeClr val="tx2">
                    <a:lumMod val="90000"/>
                    <a:lumOff val="10000"/>
                  </a:schemeClr>
                </a:solidFill>
              </a:rPr>
              <a:t>Analysis of experiments from the JET, MAST-U and DIII-D tokamaks</a:t>
            </a:r>
          </a:p>
          <a:p>
            <a:pPr marL="342900" indent="-342900" algn="l">
              <a:buFontTx/>
              <a:buChar char="-"/>
            </a:pPr>
            <a:r>
              <a:rPr lang="en-US" sz="1800">
                <a:solidFill>
                  <a:schemeClr val="tx2">
                    <a:lumMod val="90000"/>
                    <a:lumOff val="10000"/>
                  </a:schemeClr>
                </a:solidFill>
              </a:rPr>
              <a:t>Use and development of novel statistical analysis techniques, including information geometry and machine learning</a:t>
            </a:r>
          </a:p>
          <a:p>
            <a:pPr marL="342900" indent="-342900" algn="l">
              <a:buFontTx/>
              <a:buChar char="-"/>
            </a:pPr>
            <a:r>
              <a:rPr lang="en-US" sz="1800">
                <a:solidFill>
                  <a:schemeClr val="tx2">
                    <a:lumMod val="90000"/>
                    <a:lumOff val="10000"/>
                  </a:schemeClr>
                </a:solidFill>
              </a:rPr>
              <a:t>3D plasma turbulence simulations. HESEL and HERMES-3, for interpretative modelling of the improved confinement regime </a:t>
            </a:r>
          </a:p>
        </p:txBody>
      </p:sp>
      <p:pic>
        <p:nvPicPr>
          <p:cNvPr id="1026" name="Picture 2" descr="More results from JET's record-breaking 2021 campaign">
            <a:extLst>
              <a:ext uri="{FF2B5EF4-FFF2-40B4-BE49-F238E27FC236}">
                <a16:creationId xmlns:a16="http://schemas.microsoft.com/office/drawing/2014/main" id="{223C0D77-B153-465E-02BA-E0704EF2E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1" r="16644"/>
          <a:stretch/>
        </p:blipFill>
        <p:spPr bwMode="auto">
          <a:xfrm>
            <a:off x="34177" y="513811"/>
            <a:ext cx="4679127" cy="557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674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AB7FD16-FB75-4840-8F04-0C84E602CF66}"/>
              </a:ext>
            </a:extLst>
          </p:cNvPr>
          <p:cNvSpPr/>
          <p:nvPr/>
        </p:nvSpPr>
        <p:spPr>
          <a:xfrm>
            <a:off x="92952" y="1041209"/>
            <a:ext cx="4667496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B080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B080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517CB74-7A06-40F1-9B5F-3ACD8ED80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07" y="195041"/>
            <a:ext cx="2054530" cy="53649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60BA52-6B0E-444A-AEE3-640E1669D890}"/>
              </a:ext>
            </a:extLst>
          </p:cNvPr>
          <p:cNvSpPr txBox="1"/>
          <p:nvPr/>
        </p:nvSpPr>
        <p:spPr>
          <a:xfrm>
            <a:off x="476" y="1543309"/>
            <a:ext cx="5922248" cy="21544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00" b="0" i="0" u="none" strike="noStrike" kern="1200" cap="none" spc="0" normalizeH="0" baseline="0" noProof="0">
              <a:ln>
                <a:noFill/>
              </a:ln>
              <a:solidFill>
                <a:srgbClr val="1B080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1B0807"/>
                </a:solidFill>
                <a:latin typeface="Arial"/>
                <a:cs typeface="Arial"/>
              </a:rPr>
              <a:t>First demonstration of energy gain from fusion on National Ignition Facility in 2022</a:t>
            </a:r>
            <a:endParaRPr lang="en-US">
              <a:ea typeface="+mn-ea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srgbClr val="1B0807"/>
                </a:solidFill>
                <a:latin typeface="Arial"/>
                <a:cs typeface="Arial"/>
              </a:rPr>
              <a:t>PhD to understand science of burning fusion plasma, diagnostic methods and extrapolation to higher yield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08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PhD will use 3D </a:t>
            </a:r>
            <a:r>
              <a:rPr lang="en-US">
                <a:solidFill>
                  <a:srgbClr val="1B0807"/>
                </a:solidFill>
                <a:latin typeface="Arial"/>
                <a:cs typeface="Arial"/>
              </a:rPr>
              <a:t>radiation-hydrodynamic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080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simulations to model experiments on the National Ignition Facility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1B0807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7D3106B8-C6B2-0705-7889-DE2F94FCE05A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-21050"/>
            <a:ext cx="10403958" cy="50405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>
              <a:defRPr/>
            </a:pPr>
            <a:r>
              <a:rPr lang="en-GB" sz="3000">
                <a:solidFill>
                  <a:srgbClr val="C00000"/>
                </a:solidFill>
                <a:latin typeface="Calibri"/>
                <a:ea typeface="ＭＳ Ｐゴシック"/>
                <a:cs typeface="Calibri"/>
              </a:rPr>
              <a:t>2 Funded Positions in </a:t>
            </a: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Inertial </a:t>
            </a:r>
            <a:r>
              <a:rPr lang="en-GB" sz="3000">
                <a:solidFill>
                  <a:srgbClr val="C00000"/>
                </a:solidFill>
                <a:latin typeface="Calibri"/>
                <a:ea typeface="ＭＳ Ｐゴシック"/>
                <a:cs typeface="Calibri"/>
              </a:rPr>
              <a:t>Confinement Fusion</a:t>
            </a: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/>
                <a:cs typeface="Calibri"/>
              </a:rPr>
              <a:t>Supervisor Prof. Jeremy Chittenden</a:t>
            </a:r>
            <a:endParaRPr lang="en-GB" sz="3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ＭＳ Ｐゴシック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17" name="Picture 2" descr="Image result for nif laser">
            <a:extLst>
              <a:ext uri="{FF2B5EF4-FFF2-40B4-BE49-F238E27FC236}">
                <a16:creationId xmlns:a16="http://schemas.microsoft.com/office/drawing/2014/main" id="{CECB32E0-EA01-4CD7-9831-36CB52364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97" y="1020951"/>
            <a:ext cx="2687630" cy="16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D6736A70-1494-29A7-9B7A-F7B7ABA56D26}"/>
              </a:ext>
            </a:extLst>
          </p:cNvPr>
          <p:cNvSpPr txBox="1">
            <a:spLocks noChangeArrowheads="1"/>
          </p:cNvSpPr>
          <p:nvPr/>
        </p:nvSpPr>
        <p:spPr>
          <a:xfrm>
            <a:off x="178741" y="1041988"/>
            <a:ext cx="10403958" cy="50405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>
              <a:defRPr/>
            </a:pPr>
            <a:r>
              <a:rPr lang="en-GB" sz="3000">
                <a:solidFill>
                  <a:srgbClr val="C00000"/>
                </a:solidFill>
                <a:latin typeface="Calibri"/>
                <a:ea typeface="ＭＳ Ｐゴシック"/>
                <a:cs typeface="Calibri"/>
              </a:rPr>
              <a:t>Indirect Drive</a:t>
            </a:r>
            <a:endParaRPr lang="en-US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close-up of a light&#10;&#10;Description automatically generated">
            <a:extLst>
              <a:ext uri="{FF2B5EF4-FFF2-40B4-BE49-F238E27FC236}">
                <a16:creationId xmlns:a16="http://schemas.microsoft.com/office/drawing/2014/main" id="{AB37F919-65E6-2165-00C4-6080831695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1819" y="2723797"/>
            <a:ext cx="1457325" cy="704850"/>
          </a:xfrm>
          <a:prstGeom prst="rect">
            <a:avLst/>
          </a:prstGeom>
        </p:spPr>
      </p:pic>
      <p:pic>
        <p:nvPicPr>
          <p:cNvPr id="5" name="Picture 4" descr="A person standing at a podium&#10;&#10;Description automatically generated">
            <a:extLst>
              <a:ext uri="{FF2B5EF4-FFF2-40B4-BE49-F238E27FC236}">
                <a16:creationId xmlns:a16="http://schemas.microsoft.com/office/drawing/2014/main" id="{6EC3085D-8065-01DC-8195-4984F9EA1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6527" y="942373"/>
            <a:ext cx="2914650" cy="256222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8C2DFAC-1DCB-9403-65D8-411ADEC4B9AA}"/>
              </a:ext>
            </a:extLst>
          </p:cNvPr>
          <p:cNvGrpSpPr/>
          <p:nvPr/>
        </p:nvGrpSpPr>
        <p:grpSpPr>
          <a:xfrm>
            <a:off x="476" y="3647840"/>
            <a:ext cx="12080718" cy="3101570"/>
            <a:chOff x="476" y="3647840"/>
            <a:chExt cx="12080718" cy="310157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1E5ED7-8484-4835-BE23-DB3A85A8AB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6572"/>
            <a:stretch/>
          </p:blipFill>
          <p:spPr>
            <a:xfrm>
              <a:off x="6681201" y="3868641"/>
              <a:ext cx="2193889" cy="140720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01E13F-8634-3602-5717-C03C2E7307C5}"/>
                </a:ext>
              </a:extLst>
            </p:cNvPr>
            <p:cNvSpPr txBox="1"/>
            <p:nvPr/>
          </p:nvSpPr>
          <p:spPr>
            <a:xfrm>
              <a:off x="476" y="4040976"/>
              <a:ext cx="6143321" cy="270843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600" b="0" i="0" u="none" strike="noStrike" kern="1200" cap="none" spc="0" normalizeH="0" baseline="0" noProof="0">
                <a:ln>
                  <a:noFill/>
                </a:ln>
                <a:solidFill>
                  <a:srgbClr val="1B0807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>
                  <a:solidFill>
                    <a:srgbClr val="1B0807"/>
                  </a:solidFill>
                  <a:latin typeface="Arial"/>
                  <a:cs typeface="Arial"/>
                </a:rPr>
                <a:t>More efficient and more compatible with fusion as an energy source than indirect drive</a:t>
              </a:r>
              <a:endParaRPr lang="en-US" sz="1800" b="0" i="0" u="none" strike="noStrike" kern="1200" cap="none" spc="0" normalizeH="0" baseline="0" noProof="0">
                <a:ln>
                  <a:noFill/>
                </a:ln>
                <a:solidFill>
                  <a:srgbClr val="1B0807"/>
                </a:solidFill>
                <a:effectLst/>
                <a:uLnTx/>
                <a:uFillTx/>
                <a:latin typeface="Arial"/>
                <a:cs typeface="Arial"/>
              </a:endParaRP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B0807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PhD will</a:t>
              </a:r>
              <a:r>
                <a:rPr lang="en-US">
                  <a:solidFill>
                    <a:srgbClr val="1B0807"/>
                  </a:solidFill>
                  <a:latin typeface="Arial"/>
                  <a:cs typeface="Arial"/>
                </a:rPr>
                <a:t> explore the impact of laser-plasma instabilities on performance in current experiments and for ignition and high yield scales. 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>
                  <a:solidFill>
                    <a:srgbClr val="1B0807"/>
                  </a:solidFill>
                  <a:latin typeface="Arial"/>
                  <a:cs typeface="Arial"/>
                </a:rPr>
                <a:t>PhD will use 3D laser ray trace and hydrodynamic simulations to model experiments on the Omega Laser, the National Ignition Facility and Laser Mega-joule</a:t>
              </a:r>
              <a:endParaRPr lang="en-US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F7FD06A2-B8B1-4FEE-341F-8254E1E9B2FA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78741" y="3647840"/>
              <a:ext cx="4750685" cy="504056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rgbClr val="C51538"/>
                  </a:solidFill>
                  <a:latin typeface="Helvetica"/>
                  <a:ea typeface="ＭＳ Ｐゴシック" charset="0"/>
                  <a:cs typeface="Helvetica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rgbClr val="C51538"/>
                  </a:solidFill>
                  <a:latin typeface="Century Gothic" charset="0"/>
                  <a:ea typeface="ＭＳ Ｐゴシック" charset="0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rgbClr val="C51538"/>
                  </a:solidFill>
                  <a:latin typeface="Century Gothic" charset="0"/>
                  <a:ea typeface="ＭＳ Ｐゴシック" charset="0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rgbClr val="C51538"/>
                  </a:solidFill>
                  <a:latin typeface="Century Gothic" charset="0"/>
                  <a:ea typeface="ＭＳ Ｐゴシック" charset="0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 b="1">
                  <a:solidFill>
                    <a:srgbClr val="C51538"/>
                  </a:solidFill>
                  <a:latin typeface="Century Gothic" charset="0"/>
                  <a:ea typeface="ＭＳ Ｐゴシック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C51538"/>
                  </a:solidFill>
                  <a:latin typeface="Impact" pitchFamily="34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C51538"/>
                  </a:solidFill>
                  <a:latin typeface="Impact" pitchFamily="34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C51538"/>
                  </a:solidFill>
                  <a:latin typeface="Impact" pitchFamily="34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rgbClr val="C51538"/>
                  </a:solidFill>
                  <a:latin typeface="Impact" pitchFamily="34" charset="0"/>
                </a:defRPr>
              </a:lvl9pPr>
            </a:lstStyle>
            <a:p>
              <a:pPr>
                <a:defRPr/>
              </a:pPr>
              <a:r>
                <a:rPr lang="en-GB" sz="3000">
                  <a:solidFill>
                    <a:srgbClr val="C00000"/>
                  </a:solidFill>
                  <a:latin typeface="Calibri"/>
                  <a:ea typeface="ＭＳ Ｐゴシック"/>
                  <a:cs typeface="Calibri"/>
                </a:rPr>
                <a:t>Direct Drive</a:t>
              </a:r>
              <a:endParaRPr lang="en-US"/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endParaRPr>
            </a:p>
          </p:txBody>
        </p:sp>
        <p:pic>
          <p:nvPicPr>
            <p:cNvPr id="2" name="Picture 1" descr="A diagram of a blue paper with arrows and a red circle&#10;&#10;Description automatically generated">
              <a:extLst>
                <a:ext uri="{FF2B5EF4-FFF2-40B4-BE49-F238E27FC236}">
                  <a16:creationId xmlns:a16="http://schemas.microsoft.com/office/drawing/2014/main" id="{2605DB1D-3038-74C1-A286-852700F76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49323" y="5455298"/>
              <a:ext cx="1205365" cy="115369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D17ABE-F8E1-2455-E632-3E8652F47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50469" y="3750402"/>
              <a:ext cx="3030725" cy="2758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601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BA4D66-8FE2-0427-CB92-ED64C6BCA19D}"/>
              </a:ext>
            </a:extLst>
          </p:cNvPr>
          <p:cNvSpPr/>
          <p:nvPr/>
        </p:nvSpPr>
        <p:spPr>
          <a:xfrm>
            <a:off x="-47846" y="-11075"/>
            <a:ext cx="12290794" cy="686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2BCE4D-7896-39F9-E07D-147371D38266}"/>
              </a:ext>
            </a:extLst>
          </p:cNvPr>
          <p:cNvSpPr txBox="1">
            <a:spLocks noChangeArrowheads="1"/>
          </p:cNvSpPr>
          <p:nvPr/>
        </p:nvSpPr>
        <p:spPr>
          <a:xfrm>
            <a:off x="356951" y="99196"/>
            <a:ext cx="7543800" cy="5040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C51538"/>
                </a:solidFill>
                <a:latin typeface="Century Gothic" charset="0"/>
                <a:ea typeface="ＭＳ Ｐゴシック" charset="0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C51538"/>
                </a:solidFill>
                <a:latin typeface="Century Gothic" charset="0"/>
                <a:ea typeface="ＭＳ Ｐゴシック" charset="0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C51538"/>
                </a:solidFill>
                <a:latin typeface="Century Gothic" charset="0"/>
                <a:ea typeface="ＭＳ Ｐゴシック" charset="0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C51538"/>
                </a:solidFill>
                <a:latin typeface="Century Gothic" charset="0"/>
                <a:ea typeface="ＭＳ Ｐゴシック" charset="0"/>
                <a:cs typeface="+mn-cs"/>
              </a:defRPr>
            </a:lvl5pPr>
            <a:lvl6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C51538"/>
                </a:solidFill>
                <a:latin typeface="Impact" pitchFamily="34" charset="0"/>
                <a:ea typeface="+mn-ea"/>
                <a:cs typeface="+mn-cs"/>
              </a:defRPr>
            </a:lvl6pPr>
            <a:lvl7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C51538"/>
                </a:solidFill>
                <a:latin typeface="Impact" pitchFamily="34" charset="0"/>
                <a:ea typeface="+mn-ea"/>
                <a:cs typeface="+mn-cs"/>
              </a:defRPr>
            </a:lvl7pPr>
            <a:lvl8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C51538"/>
                </a:solidFill>
                <a:latin typeface="Impact" pitchFamily="34" charset="0"/>
                <a:ea typeface="+mn-ea"/>
                <a:cs typeface="+mn-cs"/>
              </a:defRPr>
            </a:lvl8pPr>
            <a:lvl9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600" kern="1200">
                <a:solidFill>
                  <a:srgbClr val="C51538"/>
                </a:solidFill>
                <a:latin typeface="Impact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2400" err="1">
                <a:solidFill>
                  <a:srgbClr val="C00000"/>
                </a:solidFill>
                <a:latin typeface="Century Gothic" charset="0"/>
              </a:rPr>
              <a:t>Grigory</a:t>
            </a:r>
            <a:r>
              <a:rPr lang="en-GB" sz="2400">
                <a:solidFill>
                  <a:srgbClr val="C00000"/>
                </a:solidFill>
                <a:latin typeface="Century Gothic" charset="0"/>
              </a:rPr>
              <a:t> Kagan </a:t>
            </a:r>
            <a:r>
              <a:rPr lang="en-GB" sz="2400" err="1">
                <a:solidFill>
                  <a:srgbClr val="C00000"/>
                </a:solidFill>
                <a:latin typeface="Century Gothic" charset="0"/>
              </a:rPr>
              <a:t>g.kagan@imperial.ac.uk</a:t>
            </a:r>
            <a:endParaRPr lang="en-GB" sz="2400">
              <a:solidFill>
                <a:srgbClr val="C00000"/>
              </a:solidFill>
              <a:latin typeface="Century Gothic" charset="0"/>
            </a:endParaRPr>
          </a:p>
        </p:txBody>
      </p:sp>
      <p:sp>
        <p:nvSpPr>
          <p:cNvPr id="5" name="TextBox 222">
            <a:extLst>
              <a:ext uri="{FF2B5EF4-FFF2-40B4-BE49-F238E27FC236}">
                <a16:creationId xmlns:a16="http://schemas.microsoft.com/office/drawing/2014/main" id="{DBF8AD72-AB7B-87A3-A2A4-834A18E1D91C}"/>
              </a:ext>
            </a:extLst>
          </p:cNvPr>
          <p:cNvSpPr txBox="1"/>
          <p:nvPr/>
        </p:nvSpPr>
        <p:spPr>
          <a:xfrm>
            <a:off x="489131" y="668795"/>
            <a:ext cx="8353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/>
              <a:t>Transport in non-ideal, dense plasmas</a:t>
            </a:r>
            <a:r>
              <a:rPr lang="en-US" sz="2000" b="1"/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3E211A-7F01-382C-516A-6A9428ED4217}"/>
              </a:ext>
            </a:extLst>
          </p:cNvPr>
          <p:cNvSpPr/>
          <p:nvPr/>
        </p:nvSpPr>
        <p:spPr>
          <a:xfrm>
            <a:off x="2929195" y="1680046"/>
            <a:ext cx="8648432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When the plasma becomes dense one can no longer distinguish the binary acts of collisions; a new approach need to be developed for understanding the micro-physics. This is the case in the warm-dense-matter regimes relevant to many astrophysical and laboratory plasmas. Of particular interest is the diffusion and thermal conduction.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765246-1996-6F36-A70E-25CB77254BB5}"/>
              </a:ext>
            </a:extLst>
          </p:cNvPr>
          <p:cNvGrpSpPr/>
          <p:nvPr/>
        </p:nvGrpSpPr>
        <p:grpSpPr>
          <a:xfrm>
            <a:off x="529520" y="1348492"/>
            <a:ext cx="2284670" cy="1922711"/>
            <a:chOff x="529520" y="1348492"/>
            <a:chExt cx="3689789" cy="3105221"/>
          </a:xfrm>
        </p:grpSpPr>
        <p:sp>
          <p:nvSpPr>
            <p:cNvPr id="450" name="Heart 449">
              <a:extLst>
                <a:ext uri="{FF2B5EF4-FFF2-40B4-BE49-F238E27FC236}">
                  <a16:creationId xmlns:a16="http://schemas.microsoft.com/office/drawing/2014/main" id="{7A7D8533-C2F3-3279-524E-CC1815DC636B}"/>
                </a:ext>
              </a:extLst>
            </p:cNvPr>
            <p:cNvSpPr/>
            <p:nvPr/>
          </p:nvSpPr>
          <p:spPr>
            <a:xfrm>
              <a:off x="1843496" y="2432237"/>
              <a:ext cx="930998" cy="828198"/>
            </a:xfrm>
            <a:prstGeom prst="heart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51" name="Group 450">
              <a:extLst>
                <a:ext uri="{FF2B5EF4-FFF2-40B4-BE49-F238E27FC236}">
                  <a16:creationId xmlns:a16="http://schemas.microsoft.com/office/drawing/2014/main" id="{2F2148DA-613A-D86F-307D-6B32464CB3BC}"/>
                </a:ext>
              </a:extLst>
            </p:cNvPr>
            <p:cNvGrpSpPr/>
            <p:nvPr/>
          </p:nvGrpSpPr>
          <p:grpSpPr>
            <a:xfrm>
              <a:off x="823915" y="1793659"/>
              <a:ext cx="274320" cy="495385"/>
              <a:chOff x="823915" y="1793659"/>
              <a:chExt cx="274320" cy="495385"/>
            </a:xfrm>
          </p:grpSpPr>
          <p:grpSp>
            <p:nvGrpSpPr>
              <p:cNvPr id="547" name="Group 546">
                <a:extLst>
                  <a:ext uri="{FF2B5EF4-FFF2-40B4-BE49-F238E27FC236}">
                    <a16:creationId xmlns:a16="http://schemas.microsoft.com/office/drawing/2014/main" id="{94981E32-4CDE-8A52-0B84-44E78E0A86FA}"/>
                  </a:ext>
                </a:extLst>
              </p:cNvPr>
              <p:cNvGrpSpPr/>
              <p:nvPr/>
            </p:nvGrpSpPr>
            <p:grpSpPr>
              <a:xfrm rot="20484897">
                <a:off x="823915" y="1793659"/>
                <a:ext cx="274320" cy="495385"/>
                <a:chOff x="823915" y="1793659"/>
                <a:chExt cx="274320" cy="495385"/>
              </a:xfrm>
            </p:grpSpPr>
            <p:sp>
              <p:nvSpPr>
                <p:cNvPr id="550" name="Oval 549">
                  <a:extLst>
                    <a:ext uri="{FF2B5EF4-FFF2-40B4-BE49-F238E27FC236}">
                      <a16:creationId xmlns:a16="http://schemas.microsoft.com/office/drawing/2014/main" id="{A56BDE96-25BC-8AF5-319C-4E7D40CF23B0}"/>
                    </a:ext>
                  </a:extLst>
                </p:cNvPr>
                <p:cNvSpPr/>
                <p:nvPr/>
              </p:nvSpPr>
              <p:spPr>
                <a:xfrm>
                  <a:off x="823915" y="1793659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551" name="Straight Connector 550">
                  <a:extLst>
                    <a:ext uri="{FF2B5EF4-FFF2-40B4-BE49-F238E27FC236}">
                      <a16:creationId xmlns:a16="http://schemas.microsoft.com/office/drawing/2014/main" id="{BC4A427F-67FA-979A-5457-02378A3C51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7892" y="2067979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8" name="Straight Connector 547">
                <a:extLst>
                  <a:ext uri="{FF2B5EF4-FFF2-40B4-BE49-F238E27FC236}">
                    <a16:creationId xmlns:a16="http://schemas.microsoft.com/office/drawing/2014/main" id="{24D179DC-04A7-BB28-25F5-88EF33E36587}"/>
                  </a:ext>
                </a:extLst>
              </p:cNvPr>
              <p:cNvCxnSpPr/>
              <p:nvPr/>
            </p:nvCxnSpPr>
            <p:spPr>
              <a:xfrm>
                <a:off x="870804" y="1938937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Straight Connector 548">
                <a:extLst>
                  <a:ext uri="{FF2B5EF4-FFF2-40B4-BE49-F238E27FC236}">
                    <a16:creationId xmlns:a16="http://schemas.microsoft.com/office/drawing/2014/main" id="{42695461-8C2F-F728-E8C2-054C0D1F31C0}"/>
                  </a:ext>
                </a:extLst>
              </p:cNvPr>
              <p:cNvCxnSpPr/>
              <p:nvPr/>
            </p:nvCxnSpPr>
            <p:spPr>
              <a:xfrm flipV="1">
                <a:off x="925668" y="1884073"/>
                <a:ext cx="0" cy="1097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2" name="Group 451">
              <a:extLst>
                <a:ext uri="{FF2B5EF4-FFF2-40B4-BE49-F238E27FC236}">
                  <a16:creationId xmlns:a16="http://schemas.microsoft.com/office/drawing/2014/main" id="{5D60ECAC-E871-8251-43C4-33801342428D}"/>
                </a:ext>
              </a:extLst>
            </p:cNvPr>
            <p:cNvGrpSpPr/>
            <p:nvPr/>
          </p:nvGrpSpPr>
          <p:grpSpPr>
            <a:xfrm>
              <a:off x="3688797" y="2129049"/>
              <a:ext cx="274320" cy="495385"/>
              <a:chOff x="3688797" y="2129049"/>
              <a:chExt cx="274320" cy="495385"/>
            </a:xfrm>
          </p:grpSpPr>
          <p:grpSp>
            <p:nvGrpSpPr>
              <p:cNvPr id="542" name="Group 541">
                <a:extLst>
                  <a:ext uri="{FF2B5EF4-FFF2-40B4-BE49-F238E27FC236}">
                    <a16:creationId xmlns:a16="http://schemas.microsoft.com/office/drawing/2014/main" id="{F88982F7-4919-4F2E-5D5E-7B4D1D7EB0DA}"/>
                  </a:ext>
                </a:extLst>
              </p:cNvPr>
              <p:cNvGrpSpPr/>
              <p:nvPr/>
            </p:nvGrpSpPr>
            <p:grpSpPr>
              <a:xfrm rot="8873830">
                <a:off x="3688797" y="2129049"/>
                <a:ext cx="274320" cy="495385"/>
                <a:chOff x="3688797" y="2129049"/>
                <a:chExt cx="274320" cy="495385"/>
              </a:xfrm>
            </p:grpSpPr>
            <p:sp>
              <p:nvSpPr>
                <p:cNvPr id="545" name="Oval 544">
                  <a:extLst>
                    <a:ext uri="{FF2B5EF4-FFF2-40B4-BE49-F238E27FC236}">
                      <a16:creationId xmlns:a16="http://schemas.microsoft.com/office/drawing/2014/main" id="{EA832E85-D45B-FE72-6DAA-E5861B9A12EB}"/>
                    </a:ext>
                  </a:extLst>
                </p:cNvPr>
                <p:cNvSpPr/>
                <p:nvPr/>
              </p:nvSpPr>
              <p:spPr>
                <a:xfrm>
                  <a:off x="3688797" y="2129049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546" name="Straight Connector 545">
                  <a:extLst>
                    <a:ext uri="{FF2B5EF4-FFF2-40B4-BE49-F238E27FC236}">
                      <a16:creationId xmlns:a16="http://schemas.microsoft.com/office/drawing/2014/main" id="{421B5D75-5F2B-CE7D-47CC-A1E61BDD2F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26949" y="2403369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3" name="Straight Connector 542">
                <a:extLst>
                  <a:ext uri="{FF2B5EF4-FFF2-40B4-BE49-F238E27FC236}">
                    <a16:creationId xmlns:a16="http://schemas.microsoft.com/office/drawing/2014/main" id="{FF9B5F5E-AF85-CA02-2AA5-E566E36769CC}"/>
                  </a:ext>
                </a:extLst>
              </p:cNvPr>
              <p:cNvCxnSpPr/>
              <p:nvPr/>
            </p:nvCxnSpPr>
            <p:spPr>
              <a:xfrm>
                <a:off x="3825958" y="2464248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4" name="Straight Connector 543">
                <a:extLst>
                  <a:ext uri="{FF2B5EF4-FFF2-40B4-BE49-F238E27FC236}">
                    <a16:creationId xmlns:a16="http://schemas.microsoft.com/office/drawing/2014/main" id="{142D02BD-EFF6-D954-239B-9E6B1DCDC943}"/>
                  </a:ext>
                </a:extLst>
              </p:cNvPr>
              <p:cNvCxnSpPr/>
              <p:nvPr/>
            </p:nvCxnSpPr>
            <p:spPr>
              <a:xfrm flipV="1">
                <a:off x="3880822" y="2409384"/>
                <a:ext cx="0" cy="1097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3" name="Group 452">
              <a:extLst>
                <a:ext uri="{FF2B5EF4-FFF2-40B4-BE49-F238E27FC236}">
                  <a16:creationId xmlns:a16="http://schemas.microsoft.com/office/drawing/2014/main" id="{E7628BA5-0D16-2F2C-973C-7D406854D544}"/>
                </a:ext>
              </a:extLst>
            </p:cNvPr>
            <p:cNvGrpSpPr/>
            <p:nvPr/>
          </p:nvGrpSpPr>
          <p:grpSpPr>
            <a:xfrm>
              <a:off x="2749465" y="3361726"/>
              <a:ext cx="274320" cy="495385"/>
              <a:chOff x="2749465" y="3361726"/>
              <a:chExt cx="274320" cy="495385"/>
            </a:xfrm>
          </p:grpSpPr>
          <p:grpSp>
            <p:nvGrpSpPr>
              <p:cNvPr id="538" name="Group 537">
                <a:extLst>
                  <a:ext uri="{FF2B5EF4-FFF2-40B4-BE49-F238E27FC236}">
                    <a16:creationId xmlns:a16="http://schemas.microsoft.com/office/drawing/2014/main" id="{D067B32A-0C40-EBA1-E4B7-42492F9400BD}"/>
                  </a:ext>
                </a:extLst>
              </p:cNvPr>
              <p:cNvGrpSpPr/>
              <p:nvPr/>
            </p:nvGrpSpPr>
            <p:grpSpPr>
              <a:xfrm rot="8154550">
                <a:off x="2749465" y="3361726"/>
                <a:ext cx="274320" cy="495385"/>
                <a:chOff x="2749465" y="3361726"/>
                <a:chExt cx="274320" cy="495385"/>
              </a:xfrm>
            </p:grpSpPr>
            <p:sp>
              <p:nvSpPr>
                <p:cNvPr id="540" name="Oval 539">
                  <a:extLst>
                    <a:ext uri="{FF2B5EF4-FFF2-40B4-BE49-F238E27FC236}">
                      <a16:creationId xmlns:a16="http://schemas.microsoft.com/office/drawing/2014/main" id="{AD8687DE-EA03-F36C-3740-627638897537}"/>
                    </a:ext>
                  </a:extLst>
                </p:cNvPr>
                <p:cNvSpPr/>
                <p:nvPr/>
              </p:nvSpPr>
              <p:spPr>
                <a:xfrm>
                  <a:off x="2749465" y="3361726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84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541" name="Straight Connector 540">
                  <a:extLst>
                    <a:ext uri="{FF2B5EF4-FFF2-40B4-BE49-F238E27FC236}">
                      <a16:creationId xmlns:a16="http://schemas.microsoft.com/office/drawing/2014/main" id="{87402F21-BC16-BDDA-E384-693D9DA085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88557" y="3636046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9" name="Straight Connector 538">
                <a:extLst>
                  <a:ext uri="{FF2B5EF4-FFF2-40B4-BE49-F238E27FC236}">
                    <a16:creationId xmlns:a16="http://schemas.microsoft.com/office/drawing/2014/main" id="{B052A75B-0EFF-0158-D753-18537ABF38DA}"/>
                  </a:ext>
                </a:extLst>
              </p:cNvPr>
              <p:cNvCxnSpPr/>
              <p:nvPr/>
            </p:nvCxnSpPr>
            <p:spPr>
              <a:xfrm>
                <a:off x="2906507" y="3694825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4" name="Group 453">
              <a:extLst>
                <a:ext uri="{FF2B5EF4-FFF2-40B4-BE49-F238E27FC236}">
                  <a16:creationId xmlns:a16="http://schemas.microsoft.com/office/drawing/2014/main" id="{0A0341D4-1DD6-C5B9-74E5-137F76472B9F}"/>
                </a:ext>
              </a:extLst>
            </p:cNvPr>
            <p:cNvGrpSpPr/>
            <p:nvPr/>
          </p:nvGrpSpPr>
          <p:grpSpPr>
            <a:xfrm>
              <a:off x="3197834" y="1386940"/>
              <a:ext cx="274320" cy="495385"/>
              <a:chOff x="3197834" y="1386940"/>
              <a:chExt cx="274320" cy="495385"/>
            </a:xfrm>
          </p:grpSpPr>
          <p:grpSp>
            <p:nvGrpSpPr>
              <p:cNvPr id="533" name="Group 532">
                <a:extLst>
                  <a:ext uri="{FF2B5EF4-FFF2-40B4-BE49-F238E27FC236}">
                    <a16:creationId xmlns:a16="http://schemas.microsoft.com/office/drawing/2014/main" id="{9CEFE6A2-59B8-F290-4353-1C99645652AA}"/>
                  </a:ext>
                </a:extLst>
              </p:cNvPr>
              <p:cNvGrpSpPr/>
              <p:nvPr/>
            </p:nvGrpSpPr>
            <p:grpSpPr>
              <a:xfrm rot="19148802">
                <a:off x="3197834" y="1386940"/>
                <a:ext cx="274320" cy="495385"/>
                <a:chOff x="3197834" y="1386940"/>
                <a:chExt cx="274320" cy="495385"/>
              </a:xfrm>
            </p:grpSpPr>
            <p:sp>
              <p:nvSpPr>
                <p:cNvPr id="536" name="Oval 535">
                  <a:extLst>
                    <a:ext uri="{FF2B5EF4-FFF2-40B4-BE49-F238E27FC236}">
                      <a16:creationId xmlns:a16="http://schemas.microsoft.com/office/drawing/2014/main" id="{2C5F3895-E9FD-4C1C-431D-164749DF9AC0}"/>
                    </a:ext>
                  </a:extLst>
                </p:cNvPr>
                <p:cNvSpPr/>
                <p:nvPr/>
              </p:nvSpPr>
              <p:spPr>
                <a:xfrm>
                  <a:off x="3197834" y="1386940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537" name="Straight Connector 536">
                  <a:extLst>
                    <a:ext uri="{FF2B5EF4-FFF2-40B4-BE49-F238E27FC236}">
                      <a16:creationId xmlns:a16="http://schemas.microsoft.com/office/drawing/2014/main" id="{D762D05D-028B-0BA0-4960-DC11DF148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31811" y="1661260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34" name="Straight Connector 533">
                <a:extLst>
                  <a:ext uri="{FF2B5EF4-FFF2-40B4-BE49-F238E27FC236}">
                    <a16:creationId xmlns:a16="http://schemas.microsoft.com/office/drawing/2014/main" id="{C5B4CA07-9AD6-AD2A-B486-5BE3B3A23AD1}"/>
                  </a:ext>
                </a:extLst>
              </p:cNvPr>
              <p:cNvCxnSpPr/>
              <p:nvPr/>
            </p:nvCxnSpPr>
            <p:spPr>
              <a:xfrm>
                <a:off x="3206533" y="1552499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>
                <a:extLst>
                  <a:ext uri="{FF2B5EF4-FFF2-40B4-BE49-F238E27FC236}">
                    <a16:creationId xmlns:a16="http://schemas.microsoft.com/office/drawing/2014/main" id="{05F220A9-A3EE-8D85-A78C-8B44356ADC02}"/>
                  </a:ext>
                </a:extLst>
              </p:cNvPr>
              <p:cNvCxnSpPr/>
              <p:nvPr/>
            </p:nvCxnSpPr>
            <p:spPr>
              <a:xfrm flipV="1">
                <a:off x="3261397" y="1497635"/>
                <a:ext cx="0" cy="1097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5" name="Group 454">
              <a:extLst>
                <a:ext uri="{FF2B5EF4-FFF2-40B4-BE49-F238E27FC236}">
                  <a16:creationId xmlns:a16="http://schemas.microsoft.com/office/drawing/2014/main" id="{D77D6E8A-877B-E174-9DAF-D5D58BDB0752}"/>
                </a:ext>
              </a:extLst>
            </p:cNvPr>
            <p:cNvGrpSpPr/>
            <p:nvPr/>
          </p:nvGrpSpPr>
          <p:grpSpPr>
            <a:xfrm>
              <a:off x="2030951" y="1348492"/>
              <a:ext cx="274320" cy="495385"/>
              <a:chOff x="2030951" y="1348492"/>
              <a:chExt cx="274320" cy="495385"/>
            </a:xfrm>
          </p:grpSpPr>
          <p:grpSp>
            <p:nvGrpSpPr>
              <p:cNvPr id="528" name="Group 527">
                <a:extLst>
                  <a:ext uri="{FF2B5EF4-FFF2-40B4-BE49-F238E27FC236}">
                    <a16:creationId xmlns:a16="http://schemas.microsoft.com/office/drawing/2014/main" id="{69329431-1FE9-4072-ACC0-D51A841C8273}"/>
                  </a:ext>
                </a:extLst>
              </p:cNvPr>
              <p:cNvGrpSpPr/>
              <p:nvPr/>
            </p:nvGrpSpPr>
            <p:grpSpPr>
              <a:xfrm rot="20506626">
                <a:off x="2030951" y="1348492"/>
                <a:ext cx="274320" cy="495385"/>
                <a:chOff x="2030951" y="1348492"/>
                <a:chExt cx="274320" cy="495385"/>
              </a:xfrm>
            </p:grpSpPr>
            <p:sp>
              <p:nvSpPr>
                <p:cNvPr id="531" name="Oval 530">
                  <a:extLst>
                    <a:ext uri="{FF2B5EF4-FFF2-40B4-BE49-F238E27FC236}">
                      <a16:creationId xmlns:a16="http://schemas.microsoft.com/office/drawing/2014/main" id="{93F69A81-8F62-598A-BAAC-4D4BC43A5CC8}"/>
                    </a:ext>
                  </a:extLst>
                </p:cNvPr>
                <p:cNvSpPr/>
                <p:nvPr/>
              </p:nvSpPr>
              <p:spPr>
                <a:xfrm>
                  <a:off x="2030951" y="1348492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532" name="Straight Connector 531">
                  <a:extLst>
                    <a:ext uri="{FF2B5EF4-FFF2-40B4-BE49-F238E27FC236}">
                      <a16:creationId xmlns:a16="http://schemas.microsoft.com/office/drawing/2014/main" id="{8F07FB65-E952-87C7-8302-8A9AAF07F2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64928" y="1622812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9" name="Straight Connector 528">
                <a:extLst>
                  <a:ext uri="{FF2B5EF4-FFF2-40B4-BE49-F238E27FC236}">
                    <a16:creationId xmlns:a16="http://schemas.microsoft.com/office/drawing/2014/main" id="{6FCCEAF0-0D6F-7A2F-48EE-1036E9C334B1}"/>
                  </a:ext>
                </a:extLst>
              </p:cNvPr>
              <p:cNvCxnSpPr/>
              <p:nvPr/>
            </p:nvCxnSpPr>
            <p:spPr>
              <a:xfrm>
                <a:off x="2077281" y="1494147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Straight Connector 529">
                <a:extLst>
                  <a:ext uri="{FF2B5EF4-FFF2-40B4-BE49-F238E27FC236}">
                    <a16:creationId xmlns:a16="http://schemas.microsoft.com/office/drawing/2014/main" id="{6860E8D2-E46E-31D1-FC04-55C2A48CA13E}"/>
                  </a:ext>
                </a:extLst>
              </p:cNvPr>
              <p:cNvCxnSpPr/>
              <p:nvPr/>
            </p:nvCxnSpPr>
            <p:spPr>
              <a:xfrm flipV="1">
                <a:off x="2132145" y="1439283"/>
                <a:ext cx="0" cy="1097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6" name="Group 455">
              <a:extLst>
                <a:ext uri="{FF2B5EF4-FFF2-40B4-BE49-F238E27FC236}">
                  <a16:creationId xmlns:a16="http://schemas.microsoft.com/office/drawing/2014/main" id="{6F49C05A-D7F3-E3AE-5EB4-5205F473F885}"/>
                </a:ext>
              </a:extLst>
            </p:cNvPr>
            <p:cNvGrpSpPr/>
            <p:nvPr/>
          </p:nvGrpSpPr>
          <p:grpSpPr>
            <a:xfrm>
              <a:off x="3365584" y="3338407"/>
              <a:ext cx="274320" cy="495385"/>
              <a:chOff x="3365584" y="3338407"/>
              <a:chExt cx="274320" cy="495385"/>
            </a:xfrm>
          </p:grpSpPr>
          <p:grpSp>
            <p:nvGrpSpPr>
              <p:cNvPr id="523" name="Group 522">
                <a:extLst>
                  <a:ext uri="{FF2B5EF4-FFF2-40B4-BE49-F238E27FC236}">
                    <a16:creationId xmlns:a16="http://schemas.microsoft.com/office/drawing/2014/main" id="{D36737A1-4555-9794-E459-00DA1FA314F9}"/>
                  </a:ext>
                </a:extLst>
              </p:cNvPr>
              <p:cNvGrpSpPr/>
              <p:nvPr/>
            </p:nvGrpSpPr>
            <p:grpSpPr>
              <a:xfrm rot="19394942">
                <a:off x="3365584" y="3338407"/>
                <a:ext cx="274320" cy="495385"/>
                <a:chOff x="3365584" y="3338407"/>
                <a:chExt cx="274320" cy="495385"/>
              </a:xfrm>
            </p:grpSpPr>
            <p:sp>
              <p:nvSpPr>
                <p:cNvPr id="526" name="Oval 525">
                  <a:extLst>
                    <a:ext uri="{FF2B5EF4-FFF2-40B4-BE49-F238E27FC236}">
                      <a16:creationId xmlns:a16="http://schemas.microsoft.com/office/drawing/2014/main" id="{BF4943A7-9810-909E-94D1-72F17D18F054}"/>
                    </a:ext>
                  </a:extLst>
                </p:cNvPr>
                <p:cNvSpPr/>
                <p:nvPr/>
              </p:nvSpPr>
              <p:spPr>
                <a:xfrm>
                  <a:off x="3365584" y="3338407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527" name="Straight Connector 526">
                  <a:extLst>
                    <a:ext uri="{FF2B5EF4-FFF2-40B4-BE49-F238E27FC236}">
                      <a16:creationId xmlns:a16="http://schemas.microsoft.com/office/drawing/2014/main" id="{37BDE4EE-C0E9-515D-132C-0B5B9F049F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99561" y="3612727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4" name="Straight Connector 523">
                <a:extLst>
                  <a:ext uri="{FF2B5EF4-FFF2-40B4-BE49-F238E27FC236}">
                    <a16:creationId xmlns:a16="http://schemas.microsoft.com/office/drawing/2014/main" id="{C53859B2-64A7-B077-6641-7C45431BF7F8}"/>
                  </a:ext>
                </a:extLst>
              </p:cNvPr>
              <p:cNvCxnSpPr/>
              <p:nvPr/>
            </p:nvCxnSpPr>
            <p:spPr>
              <a:xfrm>
                <a:off x="3381021" y="3498684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>
                <a:extLst>
                  <a:ext uri="{FF2B5EF4-FFF2-40B4-BE49-F238E27FC236}">
                    <a16:creationId xmlns:a16="http://schemas.microsoft.com/office/drawing/2014/main" id="{5E82CADC-76FA-455F-6107-89835D596856}"/>
                  </a:ext>
                </a:extLst>
              </p:cNvPr>
              <p:cNvCxnSpPr/>
              <p:nvPr/>
            </p:nvCxnSpPr>
            <p:spPr>
              <a:xfrm flipV="1">
                <a:off x="3435885" y="3443820"/>
                <a:ext cx="0" cy="1097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7" name="Group 456">
              <a:extLst>
                <a:ext uri="{FF2B5EF4-FFF2-40B4-BE49-F238E27FC236}">
                  <a16:creationId xmlns:a16="http://schemas.microsoft.com/office/drawing/2014/main" id="{90A959C9-E1BF-F687-1A47-C5DA21DA51F7}"/>
                </a:ext>
              </a:extLst>
            </p:cNvPr>
            <p:cNvGrpSpPr/>
            <p:nvPr/>
          </p:nvGrpSpPr>
          <p:grpSpPr>
            <a:xfrm>
              <a:off x="1445576" y="1531472"/>
              <a:ext cx="274320" cy="495385"/>
              <a:chOff x="1445576" y="1531472"/>
              <a:chExt cx="274320" cy="495385"/>
            </a:xfrm>
          </p:grpSpPr>
          <p:grpSp>
            <p:nvGrpSpPr>
              <p:cNvPr id="518" name="Group 517">
                <a:extLst>
                  <a:ext uri="{FF2B5EF4-FFF2-40B4-BE49-F238E27FC236}">
                    <a16:creationId xmlns:a16="http://schemas.microsoft.com/office/drawing/2014/main" id="{6F30E16B-6904-06A4-926D-13B931443F54}"/>
                  </a:ext>
                </a:extLst>
              </p:cNvPr>
              <p:cNvGrpSpPr/>
              <p:nvPr/>
            </p:nvGrpSpPr>
            <p:grpSpPr>
              <a:xfrm rot="20312392">
                <a:off x="1445576" y="1531472"/>
                <a:ext cx="274320" cy="495385"/>
                <a:chOff x="1445576" y="1531472"/>
                <a:chExt cx="274320" cy="495385"/>
              </a:xfrm>
            </p:grpSpPr>
            <p:sp>
              <p:nvSpPr>
                <p:cNvPr id="521" name="Oval 520">
                  <a:extLst>
                    <a:ext uri="{FF2B5EF4-FFF2-40B4-BE49-F238E27FC236}">
                      <a16:creationId xmlns:a16="http://schemas.microsoft.com/office/drawing/2014/main" id="{FF9F9A69-5856-8C3D-E2B9-F9A323AC761F}"/>
                    </a:ext>
                  </a:extLst>
                </p:cNvPr>
                <p:cNvSpPr/>
                <p:nvPr/>
              </p:nvSpPr>
              <p:spPr>
                <a:xfrm>
                  <a:off x="1445576" y="1531472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522" name="Straight Connector 521">
                  <a:extLst>
                    <a:ext uri="{FF2B5EF4-FFF2-40B4-BE49-F238E27FC236}">
                      <a16:creationId xmlns:a16="http://schemas.microsoft.com/office/drawing/2014/main" id="{415DAB9A-F0B8-2585-5F13-03FF951A33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83728" y="1805792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9" name="Straight Connector 518">
                <a:extLst>
                  <a:ext uri="{FF2B5EF4-FFF2-40B4-BE49-F238E27FC236}">
                    <a16:creationId xmlns:a16="http://schemas.microsoft.com/office/drawing/2014/main" id="{BC4D7633-C45F-06E4-61D3-40E05AD44C15}"/>
                  </a:ext>
                </a:extLst>
              </p:cNvPr>
              <p:cNvCxnSpPr/>
              <p:nvPr/>
            </p:nvCxnSpPr>
            <p:spPr>
              <a:xfrm>
                <a:off x="1490322" y="1681794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Straight Connector 519">
                <a:extLst>
                  <a:ext uri="{FF2B5EF4-FFF2-40B4-BE49-F238E27FC236}">
                    <a16:creationId xmlns:a16="http://schemas.microsoft.com/office/drawing/2014/main" id="{53226359-EA06-E878-529C-9F9D8CD9F6AE}"/>
                  </a:ext>
                </a:extLst>
              </p:cNvPr>
              <p:cNvCxnSpPr/>
              <p:nvPr/>
            </p:nvCxnSpPr>
            <p:spPr>
              <a:xfrm flipV="1">
                <a:off x="1545186" y="1626930"/>
                <a:ext cx="0" cy="1097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8" name="Group 457">
              <a:extLst>
                <a:ext uri="{FF2B5EF4-FFF2-40B4-BE49-F238E27FC236}">
                  <a16:creationId xmlns:a16="http://schemas.microsoft.com/office/drawing/2014/main" id="{FC76C1DE-ED14-9297-98B1-0E93E98A7A1D}"/>
                </a:ext>
              </a:extLst>
            </p:cNvPr>
            <p:cNvGrpSpPr/>
            <p:nvPr/>
          </p:nvGrpSpPr>
          <p:grpSpPr>
            <a:xfrm>
              <a:off x="1627566" y="3766484"/>
              <a:ext cx="274320" cy="495385"/>
              <a:chOff x="1627566" y="3766484"/>
              <a:chExt cx="274320" cy="495385"/>
            </a:xfrm>
          </p:grpSpPr>
          <p:grpSp>
            <p:nvGrpSpPr>
              <p:cNvPr id="513" name="Group 512">
                <a:extLst>
                  <a:ext uri="{FF2B5EF4-FFF2-40B4-BE49-F238E27FC236}">
                    <a16:creationId xmlns:a16="http://schemas.microsoft.com/office/drawing/2014/main" id="{3707699E-B977-DE7F-D8FD-54A653C52A62}"/>
                  </a:ext>
                </a:extLst>
              </p:cNvPr>
              <p:cNvGrpSpPr/>
              <p:nvPr/>
            </p:nvGrpSpPr>
            <p:grpSpPr>
              <a:xfrm rot="1793476">
                <a:off x="1627566" y="3766484"/>
                <a:ext cx="274320" cy="495385"/>
                <a:chOff x="1627566" y="3766484"/>
                <a:chExt cx="274320" cy="495385"/>
              </a:xfrm>
            </p:grpSpPr>
            <p:sp>
              <p:nvSpPr>
                <p:cNvPr id="516" name="Oval 515">
                  <a:extLst>
                    <a:ext uri="{FF2B5EF4-FFF2-40B4-BE49-F238E27FC236}">
                      <a16:creationId xmlns:a16="http://schemas.microsoft.com/office/drawing/2014/main" id="{7581B865-D3BB-8030-0DFD-8AD2571BE58E}"/>
                    </a:ext>
                  </a:extLst>
                </p:cNvPr>
                <p:cNvSpPr/>
                <p:nvPr/>
              </p:nvSpPr>
              <p:spPr>
                <a:xfrm>
                  <a:off x="1627566" y="3766484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517" name="Straight Connector 516">
                  <a:extLst>
                    <a:ext uri="{FF2B5EF4-FFF2-40B4-BE49-F238E27FC236}">
                      <a16:creationId xmlns:a16="http://schemas.microsoft.com/office/drawing/2014/main" id="{FD2EDE6C-901F-EA4E-1E7F-BE2E5D365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65718" y="4040804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14" name="Straight Connector 513">
                <a:extLst>
                  <a:ext uri="{FF2B5EF4-FFF2-40B4-BE49-F238E27FC236}">
                    <a16:creationId xmlns:a16="http://schemas.microsoft.com/office/drawing/2014/main" id="{D1AE0AB5-9C0E-E04F-23FF-5E5E7AEE5730}"/>
                  </a:ext>
                </a:extLst>
              </p:cNvPr>
              <p:cNvCxnSpPr/>
              <p:nvPr/>
            </p:nvCxnSpPr>
            <p:spPr>
              <a:xfrm>
                <a:off x="1767987" y="3908526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Straight Connector 514">
                <a:extLst>
                  <a:ext uri="{FF2B5EF4-FFF2-40B4-BE49-F238E27FC236}">
                    <a16:creationId xmlns:a16="http://schemas.microsoft.com/office/drawing/2014/main" id="{7C1DE5C3-CCB9-B39C-2018-FC4CB892AC7D}"/>
                  </a:ext>
                </a:extLst>
              </p:cNvPr>
              <p:cNvCxnSpPr/>
              <p:nvPr/>
            </p:nvCxnSpPr>
            <p:spPr>
              <a:xfrm flipV="1">
                <a:off x="1822851" y="3853662"/>
                <a:ext cx="0" cy="1097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785BC57D-A840-4536-10D9-84741F11DC2F}"/>
                </a:ext>
              </a:extLst>
            </p:cNvPr>
            <p:cNvGrpSpPr/>
            <p:nvPr/>
          </p:nvGrpSpPr>
          <p:grpSpPr>
            <a:xfrm rot="21273850">
              <a:off x="1040965" y="3710705"/>
              <a:ext cx="274320" cy="495385"/>
              <a:chOff x="1040965" y="3710705"/>
              <a:chExt cx="274320" cy="495385"/>
            </a:xfrm>
          </p:grpSpPr>
          <p:grpSp>
            <p:nvGrpSpPr>
              <p:cNvPr id="508" name="Group 507">
                <a:extLst>
                  <a:ext uri="{FF2B5EF4-FFF2-40B4-BE49-F238E27FC236}">
                    <a16:creationId xmlns:a16="http://schemas.microsoft.com/office/drawing/2014/main" id="{B441E8C0-9BB7-7BDF-08FC-FE8903B3B52A}"/>
                  </a:ext>
                </a:extLst>
              </p:cNvPr>
              <p:cNvGrpSpPr/>
              <p:nvPr/>
            </p:nvGrpSpPr>
            <p:grpSpPr>
              <a:xfrm rot="20139655">
                <a:off x="1040965" y="3710705"/>
                <a:ext cx="274320" cy="495385"/>
                <a:chOff x="1040965" y="3710705"/>
                <a:chExt cx="274320" cy="495385"/>
              </a:xfrm>
            </p:grpSpPr>
            <p:sp>
              <p:nvSpPr>
                <p:cNvPr id="511" name="Oval 510">
                  <a:extLst>
                    <a:ext uri="{FF2B5EF4-FFF2-40B4-BE49-F238E27FC236}">
                      <a16:creationId xmlns:a16="http://schemas.microsoft.com/office/drawing/2014/main" id="{EE6577EB-C9A0-BD2D-C6AA-3320874DAAEA}"/>
                    </a:ext>
                  </a:extLst>
                </p:cNvPr>
                <p:cNvSpPr/>
                <p:nvPr/>
              </p:nvSpPr>
              <p:spPr>
                <a:xfrm>
                  <a:off x="1040965" y="3710705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512" name="Straight Connector 511">
                  <a:extLst>
                    <a:ext uri="{FF2B5EF4-FFF2-40B4-BE49-F238E27FC236}">
                      <a16:creationId xmlns:a16="http://schemas.microsoft.com/office/drawing/2014/main" id="{B7FAE24D-362C-7A22-153A-2D0873B085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9117" y="3985025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9" name="Straight Connector 508">
                <a:extLst>
                  <a:ext uri="{FF2B5EF4-FFF2-40B4-BE49-F238E27FC236}">
                    <a16:creationId xmlns:a16="http://schemas.microsoft.com/office/drawing/2014/main" id="{D6A515ED-0E45-5D4C-5124-913BA680CD8F}"/>
                  </a:ext>
                </a:extLst>
              </p:cNvPr>
              <p:cNvCxnSpPr/>
              <p:nvPr/>
            </p:nvCxnSpPr>
            <p:spPr>
              <a:xfrm>
                <a:off x="1081308" y="3871626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>
                <a:extLst>
                  <a:ext uri="{FF2B5EF4-FFF2-40B4-BE49-F238E27FC236}">
                    <a16:creationId xmlns:a16="http://schemas.microsoft.com/office/drawing/2014/main" id="{13920AE5-A8C6-9BE5-FE48-3BE53D8F388A}"/>
                  </a:ext>
                </a:extLst>
              </p:cNvPr>
              <p:cNvCxnSpPr/>
              <p:nvPr/>
            </p:nvCxnSpPr>
            <p:spPr>
              <a:xfrm flipV="1">
                <a:off x="1136172" y="3816762"/>
                <a:ext cx="0" cy="1097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0" name="Group 459">
              <a:extLst>
                <a:ext uri="{FF2B5EF4-FFF2-40B4-BE49-F238E27FC236}">
                  <a16:creationId xmlns:a16="http://schemas.microsoft.com/office/drawing/2014/main" id="{C7699EC8-F512-5114-CCB0-AD8FCC96BDCA}"/>
                </a:ext>
              </a:extLst>
            </p:cNvPr>
            <p:cNvGrpSpPr/>
            <p:nvPr/>
          </p:nvGrpSpPr>
          <p:grpSpPr>
            <a:xfrm>
              <a:off x="3020323" y="3958328"/>
              <a:ext cx="274320" cy="495385"/>
              <a:chOff x="3020323" y="3958328"/>
              <a:chExt cx="274320" cy="495385"/>
            </a:xfrm>
          </p:grpSpPr>
          <p:grpSp>
            <p:nvGrpSpPr>
              <p:cNvPr id="504" name="Group 503">
                <a:extLst>
                  <a:ext uri="{FF2B5EF4-FFF2-40B4-BE49-F238E27FC236}">
                    <a16:creationId xmlns:a16="http://schemas.microsoft.com/office/drawing/2014/main" id="{A7EC8772-8B14-3564-22F9-2389D6976F00}"/>
                  </a:ext>
                </a:extLst>
              </p:cNvPr>
              <p:cNvGrpSpPr/>
              <p:nvPr/>
            </p:nvGrpSpPr>
            <p:grpSpPr>
              <a:xfrm rot="1351526">
                <a:off x="3020323" y="3958328"/>
                <a:ext cx="274320" cy="495385"/>
                <a:chOff x="3020323" y="3958328"/>
                <a:chExt cx="274320" cy="495385"/>
              </a:xfrm>
            </p:grpSpPr>
            <p:sp>
              <p:nvSpPr>
                <p:cNvPr id="506" name="Oval 505">
                  <a:extLst>
                    <a:ext uri="{FF2B5EF4-FFF2-40B4-BE49-F238E27FC236}">
                      <a16:creationId xmlns:a16="http://schemas.microsoft.com/office/drawing/2014/main" id="{2E8449E8-091D-F3D7-ECA0-D10A2E7A93C5}"/>
                    </a:ext>
                  </a:extLst>
                </p:cNvPr>
                <p:cNvSpPr/>
                <p:nvPr/>
              </p:nvSpPr>
              <p:spPr>
                <a:xfrm>
                  <a:off x="3020323" y="3958328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84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507" name="Straight Connector 506">
                  <a:extLst>
                    <a:ext uri="{FF2B5EF4-FFF2-40B4-BE49-F238E27FC236}">
                      <a16:creationId xmlns:a16="http://schemas.microsoft.com/office/drawing/2014/main" id="{1A202463-B9A1-C4F5-44BA-8CD413CB09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59415" y="4232648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5" name="Straight Connector 504">
                <a:extLst>
                  <a:ext uri="{FF2B5EF4-FFF2-40B4-BE49-F238E27FC236}">
                    <a16:creationId xmlns:a16="http://schemas.microsoft.com/office/drawing/2014/main" id="{ADD8E9C2-EF20-78EF-1C68-5AE968B14977}"/>
                  </a:ext>
                </a:extLst>
              </p:cNvPr>
              <p:cNvCxnSpPr/>
              <p:nvPr/>
            </p:nvCxnSpPr>
            <p:spPr>
              <a:xfrm>
                <a:off x="3140066" y="4101025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1" name="Group 460">
              <a:extLst>
                <a:ext uri="{FF2B5EF4-FFF2-40B4-BE49-F238E27FC236}">
                  <a16:creationId xmlns:a16="http://schemas.microsoft.com/office/drawing/2014/main" id="{2E5BF08D-C782-32AA-8DB5-6DFEE1CCEC6F}"/>
                </a:ext>
              </a:extLst>
            </p:cNvPr>
            <p:cNvGrpSpPr/>
            <p:nvPr/>
          </p:nvGrpSpPr>
          <p:grpSpPr>
            <a:xfrm>
              <a:off x="3723924" y="3185372"/>
              <a:ext cx="495385" cy="274320"/>
              <a:chOff x="3723924" y="3185372"/>
              <a:chExt cx="495385" cy="274320"/>
            </a:xfrm>
          </p:grpSpPr>
          <p:grpSp>
            <p:nvGrpSpPr>
              <p:cNvPr id="500" name="Group 499">
                <a:extLst>
                  <a:ext uri="{FF2B5EF4-FFF2-40B4-BE49-F238E27FC236}">
                    <a16:creationId xmlns:a16="http://schemas.microsoft.com/office/drawing/2014/main" id="{E6D559E5-C482-2998-C165-B7BAE59913C1}"/>
                  </a:ext>
                </a:extLst>
              </p:cNvPr>
              <p:cNvGrpSpPr/>
              <p:nvPr/>
            </p:nvGrpSpPr>
            <p:grpSpPr>
              <a:xfrm rot="17776644">
                <a:off x="3834457" y="3074839"/>
                <a:ext cx="274320" cy="495385"/>
                <a:chOff x="3834457" y="3074839"/>
                <a:chExt cx="274320" cy="495385"/>
              </a:xfrm>
            </p:grpSpPr>
            <p:sp>
              <p:nvSpPr>
                <p:cNvPr id="502" name="Oval 501">
                  <a:extLst>
                    <a:ext uri="{FF2B5EF4-FFF2-40B4-BE49-F238E27FC236}">
                      <a16:creationId xmlns:a16="http://schemas.microsoft.com/office/drawing/2014/main" id="{0FF28692-4084-2D16-14F8-F8A28D4123BA}"/>
                    </a:ext>
                  </a:extLst>
                </p:cNvPr>
                <p:cNvSpPr/>
                <p:nvPr/>
              </p:nvSpPr>
              <p:spPr>
                <a:xfrm>
                  <a:off x="3834457" y="3074839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84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503" name="Straight Connector 502">
                  <a:extLst>
                    <a:ext uri="{FF2B5EF4-FFF2-40B4-BE49-F238E27FC236}">
                      <a16:creationId xmlns:a16="http://schemas.microsoft.com/office/drawing/2014/main" id="{8830B035-FBB3-F9AA-8FCC-B133445D8C6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73549" y="3349159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1" name="Straight Connector 500">
                <a:extLst>
                  <a:ext uri="{FF2B5EF4-FFF2-40B4-BE49-F238E27FC236}">
                    <a16:creationId xmlns:a16="http://schemas.microsoft.com/office/drawing/2014/main" id="{48D02050-E41E-2BC2-FF34-8254DF4968D0}"/>
                  </a:ext>
                </a:extLst>
              </p:cNvPr>
              <p:cNvCxnSpPr/>
              <p:nvPr/>
            </p:nvCxnSpPr>
            <p:spPr>
              <a:xfrm>
                <a:off x="3816764" y="3268247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2" name="Group 461">
              <a:extLst>
                <a:ext uri="{FF2B5EF4-FFF2-40B4-BE49-F238E27FC236}">
                  <a16:creationId xmlns:a16="http://schemas.microsoft.com/office/drawing/2014/main" id="{0383D1C7-9886-7C71-14F0-B935BBFF02DF}"/>
                </a:ext>
              </a:extLst>
            </p:cNvPr>
            <p:cNvGrpSpPr/>
            <p:nvPr/>
          </p:nvGrpSpPr>
          <p:grpSpPr>
            <a:xfrm>
              <a:off x="3153013" y="1913651"/>
              <a:ext cx="495385" cy="274320"/>
              <a:chOff x="3153013" y="1913651"/>
              <a:chExt cx="495385" cy="274320"/>
            </a:xfrm>
          </p:grpSpPr>
          <p:grpSp>
            <p:nvGrpSpPr>
              <p:cNvPr id="496" name="Group 495">
                <a:extLst>
                  <a:ext uri="{FF2B5EF4-FFF2-40B4-BE49-F238E27FC236}">
                    <a16:creationId xmlns:a16="http://schemas.microsoft.com/office/drawing/2014/main" id="{9A01375B-255E-AA00-19D5-329534DD2A03}"/>
                  </a:ext>
                </a:extLst>
              </p:cNvPr>
              <p:cNvGrpSpPr/>
              <p:nvPr/>
            </p:nvGrpSpPr>
            <p:grpSpPr>
              <a:xfrm rot="6789700">
                <a:off x="3263546" y="1803118"/>
                <a:ext cx="274320" cy="495385"/>
                <a:chOff x="3263546" y="1803118"/>
                <a:chExt cx="274320" cy="495385"/>
              </a:xfrm>
            </p:grpSpPr>
            <p:sp>
              <p:nvSpPr>
                <p:cNvPr id="498" name="Oval 497">
                  <a:extLst>
                    <a:ext uri="{FF2B5EF4-FFF2-40B4-BE49-F238E27FC236}">
                      <a16:creationId xmlns:a16="http://schemas.microsoft.com/office/drawing/2014/main" id="{CA3CABCE-A0C1-700D-5B5A-BF66C96D3D5A}"/>
                    </a:ext>
                  </a:extLst>
                </p:cNvPr>
                <p:cNvSpPr/>
                <p:nvPr/>
              </p:nvSpPr>
              <p:spPr>
                <a:xfrm>
                  <a:off x="3263546" y="1803118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84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499" name="Straight Connector 498">
                  <a:extLst>
                    <a:ext uri="{FF2B5EF4-FFF2-40B4-BE49-F238E27FC236}">
                      <a16:creationId xmlns:a16="http://schemas.microsoft.com/office/drawing/2014/main" id="{6855D9A3-2B7B-B7FA-955E-3B6A7849F0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402638" y="2077438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7" name="Straight Connector 496">
                <a:extLst>
                  <a:ext uri="{FF2B5EF4-FFF2-40B4-BE49-F238E27FC236}">
                    <a16:creationId xmlns:a16="http://schemas.microsoft.com/office/drawing/2014/main" id="{143AD5CB-FC9E-4CBE-F062-687F0A75E678}"/>
                  </a:ext>
                </a:extLst>
              </p:cNvPr>
              <p:cNvCxnSpPr/>
              <p:nvPr/>
            </p:nvCxnSpPr>
            <p:spPr>
              <a:xfrm>
                <a:off x="3443536" y="2091287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3" name="Group 462">
              <a:extLst>
                <a:ext uri="{FF2B5EF4-FFF2-40B4-BE49-F238E27FC236}">
                  <a16:creationId xmlns:a16="http://schemas.microsoft.com/office/drawing/2014/main" id="{8DAC173B-C2A8-1F58-5A1D-A5DFEC56F9B2}"/>
                </a:ext>
              </a:extLst>
            </p:cNvPr>
            <p:cNvGrpSpPr/>
            <p:nvPr/>
          </p:nvGrpSpPr>
          <p:grpSpPr>
            <a:xfrm>
              <a:off x="2165292" y="3901506"/>
              <a:ext cx="495385" cy="274320"/>
              <a:chOff x="2165292" y="3901506"/>
              <a:chExt cx="495385" cy="274320"/>
            </a:xfrm>
          </p:grpSpPr>
          <p:grpSp>
            <p:nvGrpSpPr>
              <p:cNvPr id="492" name="Group 491">
                <a:extLst>
                  <a:ext uri="{FF2B5EF4-FFF2-40B4-BE49-F238E27FC236}">
                    <a16:creationId xmlns:a16="http://schemas.microsoft.com/office/drawing/2014/main" id="{84AE232F-C9A7-E223-34FA-671A771EACA0}"/>
                  </a:ext>
                </a:extLst>
              </p:cNvPr>
              <p:cNvGrpSpPr/>
              <p:nvPr/>
            </p:nvGrpSpPr>
            <p:grpSpPr>
              <a:xfrm rot="14066151">
                <a:off x="2275825" y="3790973"/>
                <a:ext cx="274320" cy="495385"/>
                <a:chOff x="2275825" y="3790973"/>
                <a:chExt cx="274320" cy="495385"/>
              </a:xfrm>
            </p:grpSpPr>
            <p:sp>
              <p:nvSpPr>
                <p:cNvPr id="494" name="Oval 493">
                  <a:extLst>
                    <a:ext uri="{FF2B5EF4-FFF2-40B4-BE49-F238E27FC236}">
                      <a16:creationId xmlns:a16="http://schemas.microsoft.com/office/drawing/2014/main" id="{46517C40-67BC-BC10-AF2A-A80B71F86493}"/>
                    </a:ext>
                  </a:extLst>
                </p:cNvPr>
                <p:cNvSpPr/>
                <p:nvPr/>
              </p:nvSpPr>
              <p:spPr>
                <a:xfrm>
                  <a:off x="2275825" y="3790973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84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495" name="Straight Connector 494">
                  <a:extLst>
                    <a:ext uri="{FF2B5EF4-FFF2-40B4-BE49-F238E27FC236}">
                      <a16:creationId xmlns:a16="http://schemas.microsoft.com/office/drawing/2014/main" id="{F36EC9E5-9B41-50DA-0F10-A3AACEA4C2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14917" y="4065293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3" name="Straight Connector 492">
                <a:extLst>
                  <a:ext uri="{FF2B5EF4-FFF2-40B4-BE49-F238E27FC236}">
                    <a16:creationId xmlns:a16="http://schemas.microsoft.com/office/drawing/2014/main" id="{D041F02E-BF80-8F87-1DD7-56D52B2094DC}"/>
                  </a:ext>
                </a:extLst>
              </p:cNvPr>
              <p:cNvCxnSpPr/>
              <p:nvPr/>
            </p:nvCxnSpPr>
            <p:spPr>
              <a:xfrm>
                <a:off x="2266041" y="4103944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4" name="Group 463">
              <a:extLst>
                <a:ext uri="{FF2B5EF4-FFF2-40B4-BE49-F238E27FC236}">
                  <a16:creationId xmlns:a16="http://schemas.microsoft.com/office/drawing/2014/main" id="{E92AD223-40C2-E9A4-0EA9-1CAB62A2F810}"/>
                </a:ext>
              </a:extLst>
            </p:cNvPr>
            <p:cNvGrpSpPr/>
            <p:nvPr/>
          </p:nvGrpSpPr>
          <p:grpSpPr>
            <a:xfrm>
              <a:off x="795529" y="3116889"/>
              <a:ext cx="274320" cy="495385"/>
              <a:chOff x="795529" y="3116889"/>
              <a:chExt cx="274320" cy="495385"/>
            </a:xfrm>
          </p:grpSpPr>
          <p:grpSp>
            <p:nvGrpSpPr>
              <p:cNvPr id="488" name="Group 487">
                <a:extLst>
                  <a:ext uri="{FF2B5EF4-FFF2-40B4-BE49-F238E27FC236}">
                    <a16:creationId xmlns:a16="http://schemas.microsoft.com/office/drawing/2014/main" id="{8F55B5BC-C12F-9762-C957-65BB0E9C6447}"/>
                  </a:ext>
                </a:extLst>
              </p:cNvPr>
              <p:cNvGrpSpPr/>
              <p:nvPr/>
            </p:nvGrpSpPr>
            <p:grpSpPr>
              <a:xfrm rot="19110520">
                <a:off x="795529" y="3116889"/>
                <a:ext cx="274320" cy="495385"/>
                <a:chOff x="795529" y="3116889"/>
                <a:chExt cx="274320" cy="495385"/>
              </a:xfrm>
            </p:grpSpPr>
            <p:sp>
              <p:nvSpPr>
                <p:cNvPr id="490" name="Oval 489">
                  <a:extLst>
                    <a:ext uri="{FF2B5EF4-FFF2-40B4-BE49-F238E27FC236}">
                      <a16:creationId xmlns:a16="http://schemas.microsoft.com/office/drawing/2014/main" id="{6C74C4B2-50E7-1FAD-5DE3-6C29F288F6B7}"/>
                    </a:ext>
                  </a:extLst>
                </p:cNvPr>
                <p:cNvSpPr/>
                <p:nvPr/>
              </p:nvSpPr>
              <p:spPr>
                <a:xfrm>
                  <a:off x="795529" y="3116889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84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491" name="Straight Connector 490">
                  <a:extLst>
                    <a:ext uri="{FF2B5EF4-FFF2-40B4-BE49-F238E27FC236}">
                      <a16:creationId xmlns:a16="http://schemas.microsoft.com/office/drawing/2014/main" id="{E510A3B8-619B-727D-17EF-3B4F90AEEF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4621" y="3391209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9" name="Straight Connector 488">
                <a:extLst>
                  <a:ext uri="{FF2B5EF4-FFF2-40B4-BE49-F238E27FC236}">
                    <a16:creationId xmlns:a16="http://schemas.microsoft.com/office/drawing/2014/main" id="{0D11D747-2D9C-71C9-E7A4-183C76DC0A77}"/>
                  </a:ext>
                </a:extLst>
              </p:cNvPr>
              <p:cNvCxnSpPr/>
              <p:nvPr/>
            </p:nvCxnSpPr>
            <p:spPr>
              <a:xfrm>
                <a:off x="803840" y="3278052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8F28AFF6-E912-875D-A454-420925C121ED}"/>
                </a:ext>
              </a:extLst>
            </p:cNvPr>
            <p:cNvGrpSpPr/>
            <p:nvPr/>
          </p:nvGrpSpPr>
          <p:grpSpPr>
            <a:xfrm>
              <a:off x="529520" y="2601010"/>
              <a:ext cx="274320" cy="495385"/>
              <a:chOff x="529520" y="2601010"/>
              <a:chExt cx="274320" cy="495385"/>
            </a:xfrm>
          </p:grpSpPr>
          <p:grpSp>
            <p:nvGrpSpPr>
              <p:cNvPr id="484" name="Group 483">
                <a:extLst>
                  <a:ext uri="{FF2B5EF4-FFF2-40B4-BE49-F238E27FC236}">
                    <a16:creationId xmlns:a16="http://schemas.microsoft.com/office/drawing/2014/main" id="{98A4079F-5ED6-DBD9-EDF0-7D84C2C00483}"/>
                  </a:ext>
                </a:extLst>
              </p:cNvPr>
              <p:cNvGrpSpPr/>
              <p:nvPr/>
            </p:nvGrpSpPr>
            <p:grpSpPr>
              <a:xfrm rot="1908640">
                <a:off x="529520" y="2601010"/>
                <a:ext cx="274320" cy="495385"/>
                <a:chOff x="529520" y="2601010"/>
                <a:chExt cx="274320" cy="495385"/>
              </a:xfrm>
            </p:grpSpPr>
            <p:sp>
              <p:nvSpPr>
                <p:cNvPr id="486" name="Oval 485">
                  <a:extLst>
                    <a:ext uri="{FF2B5EF4-FFF2-40B4-BE49-F238E27FC236}">
                      <a16:creationId xmlns:a16="http://schemas.microsoft.com/office/drawing/2014/main" id="{C9F95E50-C19E-B4D1-4603-42D5ACD08297}"/>
                    </a:ext>
                  </a:extLst>
                </p:cNvPr>
                <p:cNvSpPr/>
                <p:nvPr/>
              </p:nvSpPr>
              <p:spPr>
                <a:xfrm>
                  <a:off x="529520" y="2601010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84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487" name="Straight Connector 486">
                  <a:extLst>
                    <a:ext uri="{FF2B5EF4-FFF2-40B4-BE49-F238E27FC236}">
                      <a16:creationId xmlns:a16="http://schemas.microsoft.com/office/drawing/2014/main" id="{A0CA7055-B2CF-DB60-6E91-5608FD8368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8612" y="2875330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5" name="Straight Connector 484">
                <a:extLst>
                  <a:ext uri="{FF2B5EF4-FFF2-40B4-BE49-F238E27FC236}">
                    <a16:creationId xmlns:a16="http://schemas.microsoft.com/office/drawing/2014/main" id="{73F1918D-847D-9538-1242-5B6C5E004D77}"/>
                  </a:ext>
                </a:extLst>
              </p:cNvPr>
              <p:cNvCxnSpPr/>
              <p:nvPr/>
            </p:nvCxnSpPr>
            <p:spPr>
              <a:xfrm>
                <a:off x="666559" y="2752846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6" name="Group 465">
              <a:extLst>
                <a:ext uri="{FF2B5EF4-FFF2-40B4-BE49-F238E27FC236}">
                  <a16:creationId xmlns:a16="http://schemas.microsoft.com/office/drawing/2014/main" id="{1AA25FDA-7EB7-3F5F-D84E-D4D474E1EB66}"/>
                </a:ext>
              </a:extLst>
            </p:cNvPr>
            <p:cNvGrpSpPr/>
            <p:nvPr/>
          </p:nvGrpSpPr>
          <p:grpSpPr>
            <a:xfrm rot="16434380">
              <a:off x="2585162" y="1563215"/>
              <a:ext cx="274320" cy="495385"/>
              <a:chOff x="2585162" y="1563215"/>
              <a:chExt cx="274320" cy="495385"/>
            </a:xfrm>
          </p:grpSpPr>
          <p:grpSp>
            <p:nvGrpSpPr>
              <p:cNvPr id="479" name="Group 478">
                <a:extLst>
                  <a:ext uri="{FF2B5EF4-FFF2-40B4-BE49-F238E27FC236}">
                    <a16:creationId xmlns:a16="http://schemas.microsoft.com/office/drawing/2014/main" id="{F22AE300-5EAB-02A2-DAD2-73CE8203FE1F}"/>
                  </a:ext>
                </a:extLst>
              </p:cNvPr>
              <p:cNvGrpSpPr/>
              <p:nvPr/>
            </p:nvGrpSpPr>
            <p:grpSpPr>
              <a:xfrm rot="20506626">
                <a:off x="2585162" y="1563215"/>
                <a:ext cx="274320" cy="495385"/>
                <a:chOff x="2585162" y="1563215"/>
                <a:chExt cx="274320" cy="495385"/>
              </a:xfrm>
            </p:grpSpPr>
            <p:sp>
              <p:nvSpPr>
                <p:cNvPr id="482" name="Oval 481">
                  <a:extLst>
                    <a:ext uri="{FF2B5EF4-FFF2-40B4-BE49-F238E27FC236}">
                      <a16:creationId xmlns:a16="http://schemas.microsoft.com/office/drawing/2014/main" id="{5ADCB799-86C5-414B-BF96-76933161B08C}"/>
                    </a:ext>
                  </a:extLst>
                </p:cNvPr>
                <p:cNvSpPr/>
                <p:nvPr/>
              </p:nvSpPr>
              <p:spPr>
                <a:xfrm>
                  <a:off x="2585162" y="1563215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483" name="Straight Connector 482">
                  <a:extLst>
                    <a:ext uri="{FF2B5EF4-FFF2-40B4-BE49-F238E27FC236}">
                      <a16:creationId xmlns:a16="http://schemas.microsoft.com/office/drawing/2014/main" id="{676CE651-E895-B91C-A185-3F0429CCA6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19139" y="1837535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0" name="Straight Connector 479">
                <a:extLst>
                  <a:ext uri="{FF2B5EF4-FFF2-40B4-BE49-F238E27FC236}">
                    <a16:creationId xmlns:a16="http://schemas.microsoft.com/office/drawing/2014/main" id="{A803BE4E-89E2-E43C-8880-91B1F9F30974}"/>
                  </a:ext>
                </a:extLst>
              </p:cNvPr>
              <p:cNvCxnSpPr/>
              <p:nvPr/>
            </p:nvCxnSpPr>
            <p:spPr>
              <a:xfrm>
                <a:off x="2631492" y="1708870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>
                <a:extLst>
                  <a:ext uri="{FF2B5EF4-FFF2-40B4-BE49-F238E27FC236}">
                    <a16:creationId xmlns:a16="http://schemas.microsoft.com/office/drawing/2014/main" id="{B5CE7E8E-2C8C-A318-09FF-28CA01CAB6AA}"/>
                  </a:ext>
                </a:extLst>
              </p:cNvPr>
              <p:cNvCxnSpPr/>
              <p:nvPr/>
            </p:nvCxnSpPr>
            <p:spPr>
              <a:xfrm flipV="1">
                <a:off x="2686356" y="1654006"/>
                <a:ext cx="0" cy="1097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7" name="Group 466">
              <a:extLst>
                <a:ext uri="{FF2B5EF4-FFF2-40B4-BE49-F238E27FC236}">
                  <a16:creationId xmlns:a16="http://schemas.microsoft.com/office/drawing/2014/main" id="{3852ECB3-E41E-A23D-1661-F39E19E9CCE2}"/>
                </a:ext>
              </a:extLst>
            </p:cNvPr>
            <p:cNvGrpSpPr/>
            <p:nvPr/>
          </p:nvGrpSpPr>
          <p:grpSpPr>
            <a:xfrm rot="7649321">
              <a:off x="2027722" y="2453280"/>
              <a:ext cx="274320" cy="495385"/>
              <a:chOff x="2027722" y="2453280"/>
              <a:chExt cx="274320" cy="495385"/>
            </a:xfrm>
          </p:grpSpPr>
          <p:grpSp>
            <p:nvGrpSpPr>
              <p:cNvPr id="474" name="Group 473">
                <a:extLst>
                  <a:ext uri="{FF2B5EF4-FFF2-40B4-BE49-F238E27FC236}">
                    <a16:creationId xmlns:a16="http://schemas.microsoft.com/office/drawing/2014/main" id="{ECB5A60D-10DA-6DF5-403B-2C993833788E}"/>
                  </a:ext>
                </a:extLst>
              </p:cNvPr>
              <p:cNvGrpSpPr/>
              <p:nvPr/>
            </p:nvGrpSpPr>
            <p:grpSpPr>
              <a:xfrm rot="8873830">
                <a:off x="2027722" y="2453280"/>
                <a:ext cx="274320" cy="495385"/>
                <a:chOff x="2027722" y="2453280"/>
                <a:chExt cx="274320" cy="495385"/>
              </a:xfrm>
            </p:grpSpPr>
            <p:sp>
              <p:nvSpPr>
                <p:cNvPr id="477" name="Oval 476">
                  <a:extLst>
                    <a:ext uri="{FF2B5EF4-FFF2-40B4-BE49-F238E27FC236}">
                      <a16:creationId xmlns:a16="http://schemas.microsoft.com/office/drawing/2014/main" id="{C53FAB32-AA67-4210-64EF-B291990CAECA}"/>
                    </a:ext>
                  </a:extLst>
                </p:cNvPr>
                <p:cNvSpPr/>
                <p:nvPr/>
              </p:nvSpPr>
              <p:spPr>
                <a:xfrm>
                  <a:off x="2027722" y="2453280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5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478" name="Straight Connector 477">
                  <a:extLst>
                    <a:ext uri="{FF2B5EF4-FFF2-40B4-BE49-F238E27FC236}">
                      <a16:creationId xmlns:a16="http://schemas.microsoft.com/office/drawing/2014/main" id="{BD79CABD-0FD1-8A49-BC2A-22DFB0AB8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65874" y="2727600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5" name="Straight Connector 474">
                <a:extLst>
                  <a:ext uri="{FF2B5EF4-FFF2-40B4-BE49-F238E27FC236}">
                    <a16:creationId xmlns:a16="http://schemas.microsoft.com/office/drawing/2014/main" id="{90993022-D1CA-F87D-27DF-4B813AC46516}"/>
                  </a:ext>
                </a:extLst>
              </p:cNvPr>
              <p:cNvCxnSpPr/>
              <p:nvPr/>
            </p:nvCxnSpPr>
            <p:spPr>
              <a:xfrm>
                <a:off x="2164883" y="2788479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Connector 475">
                <a:extLst>
                  <a:ext uri="{FF2B5EF4-FFF2-40B4-BE49-F238E27FC236}">
                    <a16:creationId xmlns:a16="http://schemas.microsoft.com/office/drawing/2014/main" id="{56889244-547E-1841-8C51-15C5CF96CE3D}"/>
                  </a:ext>
                </a:extLst>
              </p:cNvPr>
              <p:cNvCxnSpPr/>
              <p:nvPr/>
            </p:nvCxnSpPr>
            <p:spPr>
              <a:xfrm flipV="1">
                <a:off x="2219747" y="2733615"/>
                <a:ext cx="0" cy="1097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FFCFCBA9-C679-6B76-4B0C-2518F97F7600}"/>
                </a:ext>
              </a:extLst>
            </p:cNvPr>
            <p:cNvGrpSpPr/>
            <p:nvPr/>
          </p:nvGrpSpPr>
          <p:grpSpPr>
            <a:xfrm rot="7615564">
              <a:off x="2253584" y="2639943"/>
              <a:ext cx="274320" cy="495385"/>
              <a:chOff x="2253584" y="2639943"/>
              <a:chExt cx="274320" cy="495385"/>
            </a:xfrm>
          </p:grpSpPr>
          <p:grpSp>
            <p:nvGrpSpPr>
              <p:cNvPr id="469" name="Group 468">
                <a:extLst>
                  <a:ext uri="{FF2B5EF4-FFF2-40B4-BE49-F238E27FC236}">
                    <a16:creationId xmlns:a16="http://schemas.microsoft.com/office/drawing/2014/main" id="{58DCF752-0265-03D5-5410-EC4D1D40FBBA}"/>
                  </a:ext>
                </a:extLst>
              </p:cNvPr>
              <p:cNvGrpSpPr/>
              <p:nvPr/>
            </p:nvGrpSpPr>
            <p:grpSpPr>
              <a:xfrm rot="19394942">
                <a:off x="2253584" y="2639943"/>
                <a:ext cx="274320" cy="495385"/>
                <a:chOff x="2253584" y="2639943"/>
                <a:chExt cx="274320" cy="495385"/>
              </a:xfrm>
            </p:grpSpPr>
            <p:sp>
              <p:nvSpPr>
                <p:cNvPr id="472" name="Oval 471">
                  <a:extLst>
                    <a:ext uri="{FF2B5EF4-FFF2-40B4-BE49-F238E27FC236}">
                      <a16:creationId xmlns:a16="http://schemas.microsoft.com/office/drawing/2014/main" id="{057E5589-14D0-9D8B-5464-627AE839EA70}"/>
                    </a:ext>
                  </a:extLst>
                </p:cNvPr>
                <p:cNvSpPr/>
                <p:nvPr/>
              </p:nvSpPr>
              <p:spPr>
                <a:xfrm>
                  <a:off x="2253584" y="2639943"/>
                  <a:ext cx="274320" cy="27432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100000">
                      <a:srgbClr val="FFFFFF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cxnSp>
              <p:nvCxnSpPr>
                <p:cNvPr id="473" name="Straight Connector 472">
                  <a:extLst>
                    <a:ext uri="{FF2B5EF4-FFF2-40B4-BE49-F238E27FC236}">
                      <a16:creationId xmlns:a16="http://schemas.microsoft.com/office/drawing/2014/main" id="{0094FE35-F8C2-8B25-6BF3-68D372B630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87561" y="2914263"/>
                  <a:ext cx="0" cy="22106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0" name="Straight Connector 469">
                <a:extLst>
                  <a:ext uri="{FF2B5EF4-FFF2-40B4-BE49-F238E27FC236}">
                    <a16:creationId xmlns:a16="http://schemas.microsoft.com/office/drawing/2014/main" id="{B4FD2176-284D-F88B-E702-3483E65D31CD}"/>
                  </a:ext>
                </a:extLst>
              </p:cNvPr>
              <p:cNvCxnSpPr/>
              <p:nvPr/>
            </p:nvCxnSpPr>
            <p:spPr>
              <a:xfrm>
                <a:off x="2269021" y="2800220"/>
                <a:ext cx="10972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Straight Connector 470">
                <a:extLst>
                  <a:ext uri="{FF2B5EF4-FFF2-40B4-BE49-F238E27FC236}">
                    <a16:creationId xmlns:a16="http://schemas.microsoft.com/office/drawing/2014/main" id="{5DD6C87D-CEB2-613D-8BEE-8AFF3D77339A}"/>
                  </a:ext>
                </a:extLst>
              </p:cNvPr>
              <p:cNvCxnSpPr/>
              <p:nvPr/>
            </p:nvCxnSpPr>
            <p:spPr>
              <a:xfrm flipV="1">
                <a:off x="2323885" y="2745356"/>
                <a:ext cx="0" cy="10972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8" name="Curved Connector 327">
            <a:extLst>
              <a:ext uri="{FF2B5EF4-FFF2-40B4-BE49-F238E27FC236}">
                <a16:creationId xmlns:a16="http://schemas.microsoft.com/office/drawing/2014/main" id="{EFE38ECE-D00A-3A49-9262-875E9BE1CA4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920077" y="1351884"/>
            <a:ext cx="1148246" cy="967385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CF510C1-4253-E663-5312-3CD6307766A3}"/>
              </a:ext>
            </a:extLst>
          </p:cNvPr>
          <p:cNvSpPr/>
          <p:nvPr/>
        </p:nvSpPr>
        <p:spPr>
          <a:xfrm>
            <a:off x="3131782" y="1075579"/>
            <a:ext cx="3791212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Ideal plasma: as two particle collide, they do so as if others do not exist</a:t>
            </a:r>
          </a:p>
        </p:txBody>
      </p:sp>
      <p:sp>
        <p:nvSpPr>
          <p:cNvPr id="10" name="TextBox 329">
            <a:extLst>
              <a:ext uri="{FF2B5EF4-FFF2-40B4-BE49-F238E27FC236}">
                <a16:creationId xmlns:a16="http://schemas.microsoft.com/office/drawing/2014/main" id="{ABD5C1FD-6FBD-3709-D6CC-F1BD7E0F276B}"/>
              </a:ext>
            </a:extLst>
          </p:cNvPr>
          <p:cNvSpPr txBox="1"/>
          <p:nvPr/>
        </p:nvSpPr>
        <p:spPr>
          <a:xfrm>
            <a:off x="491511" y="3440641"/>
            <a:ext cx="8353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/>
              <a:t>Non-equilibrium tails of particle distribution</a:t>
            </a:r>
            <a:r>
              <a:rPr lang="en-US" sz="2000" b="1"/>
              <a:t>:</a:t>
            </a:r>
          </a:p>
          <a:p>
            <a:endParaRPr lang="en-US" sz="2000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A48160-BF25-7725-490C-0761925BCF92}"/>
              </a:ext>
            </a:extLst>
          </p:cNvPr>
          <p:cNvSpPr/>
          <p:nvPr/>
        </p:nvSpPr>
        <p:spPr>
          <a:xfrm>
            <a:off x="699375" y="3840380"/>
            <a:ext cx="7355261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Tail particles often deviate from thermodynamic equilibrium and it is the tail ions and electrons that are mostly responsible for fusion reactions and hard X-ray emission from HED plasmas. This project will elucidate the non-trivial connection between the kinetic and nuclear/radiation physics.</a:t>
            </a:r>
          </a:p>
        </p:txBody>
      </p:sp>
      <p:sp>
        <p:nvSpPr>
          <p:cNvPr id="12" name="TextBox 331">
            <a:extLst>
              <a:ext uri="{FF2B5EF4-FFF2-40B4-BE49-F238E27FC236}">
                <a16:creationId xmlns:a16="http://schemas.microsoft.com/office/drawing/2014/main" id="{4233D382-5CBA-15AE-2D42-160698A30FAD}"/>
              </a:ext>
            </a:extLst>
          </p:cNvPr>
          <p:cNvSpPr txBox="1"/>
          <p:nvPr/>
        </p:nvSpPr>
        <p:spPr>
          <a:xfrm>
            <a:off x="491511" y="5266875"/>
            <a:ext cx="8353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/>
              <a:t>Interplay between kinetic effects and magnetic fields at plasma interfaces</a:t>
            </a:r>
            <a:r>
              <a:rPr lang="en-US" sz="2000" b="1"/>
              <a:t>:</a:t>
            </a:r>
          </a:p>
          <a:p>
            <a:endParaRPr lang="en-US" sz="2000" b="1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184116-F4E6-3281-CE86-4C3B730AB8F7}"/>
              </a:ext>
            </a:extLst>
          </p:cNvPr>
          <p:cNvSpPr/>
          <p:nvPr/>
        </p:nvSpPr>
        <p:spPr>
          <a:xfrm>
            <a:off x="3247328" y="5609296"/>
            <a:ext cx="7930419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Magnetic field constrain charged particle orbits, thus affecting their collisional transport. On the other hand, magnetic field penetration into a plasma is governed by the electric conductivity; i.e., a charged particle transport process. This interplay results in a very intriguing physics of plasma mixing at magnetized interfaces.</a:t>
            </a:r>
          </a:p>
        </p:txBody>
      </p:sp>
      <p:pic>
        <p:nvPicPr>
          <p:cNvPr id="14" name="Picture 13" descr="A picture containing photo, table, sitting, woman&#10;&#10;Description automatically generated">
            <a:extLst>
              <a:ext uri="{FF2B5EF4-FFF2-40B4-BE49-F238E27FC236}">
                <a16:creationId xmlns:a16="http://schemas.microsoft.com/office/drawing/2014/main" id="{12184DF3-50CB-9843-C35B-705C44EB1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5289" y="3534142"/>
            <a:ext cx="1901757" cy="14865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63D0E48-B9A0-E706-35EB-344E4575B4E9}"/>
              </a:ext>
            </a:extLst>
          </p:cNvPr>
          <p:cNvGrpSpPr/>
          <p:nvPr/>
        </p:nvGrpSpPr>
        <p:grpSpPr>
          <a:xfrm>
            <a:off x="767314" y="5754097"/>
            <a:ext cx="2231526" cy="783597"/>
            <a:chOff x="767314" y="5754097"/>
            <a:chExt cx="2231526" cy="78359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72AFDA-2033-EAA6-EC5F-131040D9AAF1}"/>
                </a:ext>
              </a:extLst>
            </p:cNvPr>
            <p:cNvGrpSpPr/>
            <p:nvPr/>
          </p:nvGrpSpPr>
          <p:grpSpPr>
            <a:xfrm>
              <a:off x="767760" y="6033559"/>
              <a:ext cx="168923" cy="168923"/>
              <a:chOff x="767760" y="6033559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447" name="Oval 446">
                <a:extLst>
                  <a:ext uri="{FF2B5EF4-FFF2-40B4-BE49-F238E27FC236}">
                    <a16:creationId xmlns:a16="http://schemas.microsoft.com/office/drawing/2014/main" id="{F7DE40EB-1BC6-E5AA-CD40-20490B5B983F}"/>
                  </a:ext>
                </a:extLst>
              </p:cNvPr>
              <p:cNvSpPr/>
              <p:nvPr/>
            </p:nvSpPr>
            <p:spPr>
              <a:xfrm rot="19394942">
                <a:off x="767760" y="6033559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448" name="Straight Connector 447">
                <a:extLst>
                  <a:ext uri="{FF2B5EF4-FFF2-40B4-BE49-F238E27FC236}">
                    <a16:creationId xmlns:a16="http://schemas.microsoft.com/office/drawing/2014/main" id="{7E0316F0-0854-E929-560F-58824636C16B}"/>
                  </a:ext>
                </a:extLst>
              </p:cNvPr>
              <p:cNvCxnSpPr/>
              <p:nvPr/>
            </p:nvCxnSpPr>
            <p:spPr>
              <a:xfrm>
                <a:off x="849333" y="6171867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Straight Connector 448">
                <a:extLst>
                  <a:ext uri="{FF2B5EF4-FFF2-40B4-BE49-F238E27FC236}">
                    <a16:creationId xmlns:a16="http://schemas.microsoft.com/office/drawing/2014/main" id="{670DBA76-B167-6509-FA58-5076F5579FDB}"/>
                  </a:ext>
                </a:extLst>
              </p:cNvPr>
              <p:cNvCxnSpPr/>
              <p:nvPr/>
            </p:nvCxnSpPr>
            <p:spPr>
              <a:xfrm flipV="1">
                <a:off x="904197" y="6117003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C80400D-98FD-DF58-DA35-0DD90F675BFA}"/>
                </a:ext>
              </a:extLst>
            </p:cNvPr>
            <p:cNvGrpSpPr/>
            <p:nvPr/>
          </p:nvGrpSpPr>
          <p:grpSpPr>
            <a:xfrm>
              <a:off x="767314" y="6353262"/>
              <a:ext cx="168923" cy="168923"/>
              <a:chOff x="767314" y="6353262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444" name="Oval 443">
                <a:extLst>
                  <a:ext uri="{FF2B5EF4-FFF2-40B4-BE49-F238E27FC236}">
                    <a16:creationId xmlns:a16="http://schemas.microsoft.com/office/drawing/2014/main" id="{0645838A-903F-7CE8-B100-770C7A170788}"/>
                  </a:ext>
                </a:extLst>
              </p:cNvPr>
              <p:cNvSpPr/>
              <p:nvPr/>
            </p:nvSpPr>
            <p:spPr>
              <a:xfrm rot="19394942">
                <a:off x="767314" y="6353262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445" name="Straight Connector 444">
                <a:extLst>
                  <a:ext uri="{FF2B5EF4-FFF2-40B4-BE49-F238E27FC236}">
                    <a16:creationId xmlns:a16="http://schemas.microsoft.com/office/drawing/2014/main" id="{F0672FB0-AA74-DE1E-9EC0-C473318C84F4}"/>
                  </a:ext>
                </a:extLst>
              </p:cNvPr>
              <p:cNvCxnSpPr/>
              <p:nvPr/>
            </p:nvCxnSpPr>
            <p:spPr>
              <a:xfrm>
                <a:off x="848887" y="6491570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>
                <a:extLst>
                  <a:ext uri="{FF2B5EF4-FFF2-40B4-BE49-F238E27FC236}">
                    <a16:creationId xmlns:a16="http://schemas.microsoft.com/office/drawing/2014/main" id="{DBCB95DA-FE35-4405-D2DF-50F2104E48E1}"/>
                  </a:ext>
                </a:extLst>
              </p:cNvPr>
              <p:cNvCxnSpPr/>
              <p:nvPr/>
            </p:nvCxnSpPr>
            <p:spPr>
              <a:xfrm flipV="1">
                <a:off x="903751" y="6436706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2F49707-C502-3987-5CCB-931129224774}"/>
                </a:ext>
              </a:extLst>
            </p:cNvPr>
            <p:cNvGrpSpPr/>
            <p:nvPr/>
          </p:nvGrpSpPr>
          <p:grpSpPr>
            <a:xfrm>
              <a:off x="768205" y="5758754"/>
              <a:ext cx="168923" cy="168923"/>
              <a:chOff x="768205" y="5758754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441" name="Oval 440">
                <a:extLst>
                  <a:ext uri="{FF2B5EF4-FFF2-40B4-BE49-F238E27FC236}">
                    <a16:creationId xmlns:a16="http://schemas.microsoft.com/office/drawing/2014/main" id="{E0AA2FCE-6576-09C5-74A6-5F98495451A9}"/>
                  </a:ext>
                </a:extLst>
              </p:cNvPr>
              <p:cNvSpPr/>
              <p:nvPr/>
            </p:nvSpPr>
            <p:spPr>
              <a:xfrm rot="19394942">
                <a:off x="768205" y="5758754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442" name="Straight Connector 441">
                <a:extLst>
                  <a:ext uri="{FF2B5EF4-FFF2-40B4-BE49-F238E27FC236}">
                    <a16:creationId xmlns:a16="http://schemas.microsoft.com/office/drawing/2014/main" id="{2379935E-86BD-990C-429E-2FF8B6B3E6E1}"/>
                  </a:ext>
                </a:extLst>
              </p:cNvPr>
              <p:cNvCxnSpPr/>
              <p:nvPr/>
            </p:nvCxnSpPr>
            <p:spPr>
              <a:xfrm>
                <a:off x="849778" y="5897062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>
                <a:extLst>
                  <a:ext uri="{FF2B5EF4-FFF2-40B4-BE49-F238E27FC236}">
                    <a16:creationId xmlns:a16="http://schemas.microsoft.com/office/drawing/2014/main" id="{A66ED35B-C1DD-D422-2378-4D1BA72FA617}"/>
                  </a:ext>
                </a:extLst>
              </p:cNvPr>
              <p:cNvCxnSpPr/>
              <p:nvPr/>
            </p:nvCxnSpPr>
            <p:spPr>
              <a:xfrm flipV="1">
                <a:off x="904642" y="5842198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E6AEE64-804D-6D0B-9D24-4C25B384D73B}"/>
                </a:ext>
              </a:extLst>
            </p:cNvPr>
            <p:cNvGrpSpPr/>
            <p:nvPr/>
          </p:nvGrpSpPr>
          <p:grpSpPr>
            <a:xfrm>
              <a:off x="1052632" y="6028902"/>
              <a:ext cx="168923" cy="168923"/>
              <a:chOff x="1052632" y="6028902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610371C8-4F62-8E3B-3F73-71B5FAD4F7E6}"/>
                  </a:ext>
                </a:extLst>
              </p:cNvPr>
              <p:cNvSpPr/>
              <p:nvPr/>
            </p:nvSpPr>
            <p:spPr>
              <a:xfrm rot="19394942">
                <a:off x="1052632" y="6028902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439" name="Straight Connector 438">
                <a:extLst>
                  <a:ext uri="{FF2B5EF4-FFF2-40B4-BE49-F238E27FC236}">
                    <a16:creationId xmlns:a16="http://schemas.microsoft.com/office/drawing/2014/main" id="{79E7171E-03C7-FA58-B8BA-D8B227F9D2DA}"/>
                  </a:ext>
                </a:extLst>
              </p:cNvPr>
              <p:cNvCxnSpPr/>
              <p:nvPr/>
            </p:nvCxnSpPr>
            <p:spPr>
              <a:xfrm>
                <a:off x="1134205" y="6167210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>
                <a:extLst>
                  <a:ext uri="{FF2B5EF4-FFF2-40B4-BE49-F238E27FC236}">
                    <a16:creationId xmlns:a16="http://schemas.microsoft.com/office/drawing/2014/main" id="{004B76B5-CAC7-97A4-CB19-254558892B74}"/>
                  </a:ext>
                </a:extLst>
              </p:cNvPr>
              <p:cNvCxnSpPr/>
              <p:nvPr/>
            </p:nvCxnSpPr>
            <p:spPr>
              <a:xfrm flipV="1">
                <a:off x="1189069" y="6112346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A620653-60BB-4140-F438-0F5CE70AB561}"/>
                </a:ext>
              </a:extLst>
            </p:cNvPr>
            <p:cNvGrpSpPr/>
            <p:nvPr/>
          </p:nvGrpSpPr>
          <p:grpSpPr>
            <a:xfrm>
              <a:off x="1052187" y="6348605"/>
              <a:ext cx="168923" cy="168923"/>
              <a:chOff x="1052187" y="6348605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D2512362-222F-2994-1E20-D766E3E04635}"/>
                  </a:ext>
                </a:extLst>
              </p:cNvPr>
              <p:cNvSpPr/>
              <p:nvPr/>
            </p:nvSpPr>
            <p:spPr>
              <a:xfrm rot="19394942">
                <a:off x="1052187" y="6348605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436" name="Straight Connector 435">
                <a:extLst>
                  <a:ext uri="{FF2B5EF4-FFF2-40B4-BE49-F238E27FC236}">
                    <a16:creationId xmlns:a16="http://schemas.microsoft.com/office/drawing/2014/main" id="{AFEF8B61-BBF1-0028-F97D-D7430A0D5518}"/>
                  </a:ext>
                </a:extLst>
              </p:cNvPr>
              <p:cNvCxnSpPr/>
              <p:nvPr/>
            </p:nvCxnSpPr>
            <p:spPr>
              <a:xfrm>
                <a:off x="1133760" y="6486913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>
                <a:extLst>
                  <a:ext uri="{FF2B5EF4-FFF2-40B4-BE49-F238E27FC236}">
                    <a16:creationId xmlns:a16="http://schemas.microsoft.com/office/drawing/2014/main" id="{7FC77417-5824-1912-3A99-1B8FD791D9F2}"/>
                  </a:ext>
                </a:extLst>
              </p:cNvPr>
              <p:cNvCxnSpPr/>
              <p:nvPr/>
            </p:nvCxnSpPr>
            <p:spPr>
              <a:xfrm flipV="1">
                <a:off x="1188624" y="6432049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4D26743-6943-C440-3022-D63FB263A968}"/>
                </a:ext>
              </a:extLst>
            </p:cNvPr>
            <p:cNvGrpSpPr/>
            <p:nvPr/>
          </p:nvGrpSpPr>
          <p:grpSpPr>
            <a:xfrm>
              <a:off x="1053077" y="5754097"/>
              <a:ext cx="168923" cy="168923"/>
              <a:chOff x="1053077" y="5754097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4097E6F1-DE7E-2464-A89C-D83E0E717330}"/>
                  </a:ext>
                </a:extLst>
              </p:cNvPr>
              <p:cNvSpPr/>
              <p:nvPr/>
            </p:nvSpPr>
            <p:spPr>
              <a:xfrm rot="19394942">
                <a:off x="1053077" y="5754097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433" name="Straight Connector 432">
                <a:extLst>
                  <a:ext uri="{FF2B5EF4-FFF2-40B4-BE49-F238E27FC236}">
                    <a16:creationId xmlns:a16="http://schemas.microsoft.com/office/drawing/2014/main" id="{5DC18437-0DCE-F30F-8AE3-240C4F10C2E7}"/>
                  </a:ext>
                </a:extLst>
              </p:cNvPr>
              <p:cNvCxnSpPr/>
              <p:nvPr/>
            </p:nvCxnSpPr>
            <p:spPr>
              <a:xfrm>
                <a:off x="1134650" y="5892405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>
                <a:extLst>
                  <a:ext uri="{FF2B5EF4-FFF2-40B4-BE49-F238E27FC236}">
                    <a16:creationId xmlns:a16="http://schemas.microsoft.com/office/drawing/2014/main" id="{7A3F194C-CE14-BAFA-1B84-AF2D0C380B1D}"/>
                  </a:ext>
                </a:extLst>
              </p:cNvPr>
              <p:cNvCxnSpPr/>
              <p:nvPr/>
            </p:nvCxnSpPr>
            <p:spPr>
              <a:xfrm flipV="1">
                <a:off x="1189514" y="5837541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EB08D3D-1489-2922-9092-29F066A300D5}"/>
                </a:ext>
              </a:extLst>
            </p:cNvPr>
            <p:cNvGrpSpPr/>
            <p:nvPr/>
          </p:nvGrpSpPr>
          <p:grpSpPr>
            <a:xfrm>
              <a:off x="1337505" y="6039484"/>
              <a:ext cx="168923" cy="168923"/>
              <a:chOff x="1337505" y="6039484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C5DD6893-7D25-A573-C038-1FE5E0A87720}"/>
                  </a:ext>
                </a:extLst>
              </p:cNvPr>
              <p:cNvSpPr/>
              <p:nvPr/>
            </p:nvSpPr>
            <p:spPr>
              <a:xfrm rot="19394942">
                <a:off x="1337505" y="6039484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0F0D7782-F399-D142-8AA7-FA7014521A5F}"/>
                  </a:ext>
                </a:extLst>
              </p:cNvPr>
              <p:cNvCxnSpPr/>
              <p:nvPr/>
            </p:nvCxnSpPr>
            <p:spPr>
              <a:xfrm>
                <a:off x="1419078" y="6177792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1C79F249-D01D-E56C-D7D6-ABBCD7025B63}"/>
                  </a:ext>
                </a:extLst>
              </p:cNvPr>
              <p:cNvCxnSpPr/>
              <p:nvPr/>
            </p:nvCxnSpPr>
            <p:spPr>
              <a:xfrm flipV="1">
                <a:off x="1473942" y="6122928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F2EA503-0947-FCB6-AF23-E16BA2C8AC84}"/>
                </a:ext>
              </a:extLst>
            </p:cNvPr>
            <p:cNvGrpSpPr/>
            <p:nvPr/>
          </p:nvGrpSpPr>
          <p:grpSpPr>
            <a:xfrm>
              <a:off x="1337060" y="6359187"/>
              <a:ext cx="168923" cy="168923"/>
              <a:chOff x="1337060" y="6359187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EFBFA0F2-2CD3-F513-3195-5682AD84F8D9}"/>
                  </a:ext>
                </a:extLst>
              </p:cNvPr>
              <p:cNvSpPr/>
              <p:nvPr/>
            </p:nvSpPr>
            <p:spPr>
              <a:xfrm rot="19394942">
                <a:off x="1337060" y="6359187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1E485CD1-3CE0-0405-ECF2-8952399A12CF}"/>
                  </a:ext>
                </a:extLst>
              </p:cNvPr>
              <p:cNvCxnSpPr/>
              <p:nvPr/>
            </p:nvCxnSpPr>
            <p:spPr>
              <a:xfrm>
                <a:off x="1418633" y="6497495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FB49976E-ACBC-7F44-8B0F-29F8B8452579}"/>
                  </a:ext>
                </a:extLst>
              </p:cNvPr>
              <p:cNvCxnSpPr/>
              <p:nvPr/>
            </p:nvCxnSpPr>
            <p:spPr>
              <a:xfrm flipV="1">
                <a:off x="1473497" y="6442631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89E1C5D-65AA-93B1-4B63-D61829EB9940}"/>
                </a:ext>
              </a:extLst>
            </p:cNvPr>
            <p:cNvGrpSpPr/>
            <p:nvPr/>
          </p:nvGrpSpPr>
          <p:grpSpPr>
            <a:xfrm>
              <a:off x="1337950" y="5764679"/>
              <a:ext cx="168923" cy="168923"/>
              <a:chOff x="1337950" y="5764679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4FD78DD2-9A52-A1A9-66F9-B82561B18346}"/>
                  </a:ext>
                </a:extLst>
              </p:cNvPr>
              <p:cNvSpPr/>
              <p:nvPr/>
            </p:nvSpPr>
            <p:spPr>
              <a:xfrm rot="19394942">
                <a:off x="1337950" y="5764679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9818AF43-8C43-D525-4E63-67329C89FDE0}"/>
                  </a:ext>
                </a:extLst>
              </p:cNvPr>
              <p:cNvCxnSpPr/>
              <p:nvPr/>
            </p:nvCxnSpPr>
            <p:spPr>
              <a:xfrm>
                <a:off x="1419523" y="5902987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E0232404-C854-B7E3-F2D1-F309E7168A11}"/>
                  </a:ext>
                </a:extLst>
              </p:cNvPr>
              <p:cNvCxnSpPr/>
              <p:nvPr/>
            </p:nvCxnSpPr>
            <p:spPr>
              <a:xfrm flipV="1">
                <a:off x="1474387" y="5848123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7BDB8C9-427B-1B90-61BD-31CD0AE1990B}"/>
                </a:ext>
              </a:extLst>
            </p:cNvPr>
            <p:cNvGrpSpPr/>
            <p:nvPr/>
          </p:nvGrpSpPr>
          <p:grpSpPr>
            <a:xfrm>
              <a:off x="1656162" y="6029609"/>
              <a:ext cx="168923" cy="168923"/>
              <a:chOff x="1656162" y="6029609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41706F5F-9AB1-C9E9-F4C8-DC0C65C4AD4B}"/>
                  </a:ext>
                </a:extLst>
              </p:cNvPr>
              <p:cNvSpPr/>
              <p:nvPr/>
            </p:nvSpPr>
            <p:spPr>
              <a:xfrm rot="19394942">
                <a:off x="1656162" y="6029609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81CF411C-764F-BC86-F131-8D1D34308300}"/>
                  </a:ext>
                </a:extLst>
              </p:cNvPr>
              <p:cNvCxnSpPr/>
              <p:nvPr/>
            </p:nvCxnSpPr>
            <p:spPr>
              <a:xfrm>
                <a:off x="1737735" y="6167917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8FC98683-D6CE-4D64-8835-4DAE3B7D01B1}"/>
                  </a:ext>
                </a:extLst>
              </p:cNvPr>
              <p:cNvCxnSpPr/>
              <p:nvPr/>
            </p:nvCxnSpPr>
            <p:spPr>
              <a:xfrm flipV="1">
                <a:off x="1792599" y="6113053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D6DE297-ADF1-F29D-79AE-6F7097048636}"/>
                </a:ext>
              </a:extLst>
            </p:cNvPr>
            <p:cNvGrpSpPr/>
            <p:nvPr/>
          </p:nvGrpSpPr>
          <p:grpSpPr>
            <a:xfrm>
              <a:off x="1655717" y="6349312"/>
              <a:ext cx="168923" cy="168923"/>
              <a:chOff x="1655717" y="6349312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C4D95394-7C04-9C89-BE07-93DCEAB0472A}"/>
                  </a:ext>
                </a:extLst>
              </p:cNvPr>
              <p:cNvSpPr/>
              <p:nvPr/>
            </p:nvSpPr>
            <p:spPr>
              <a:xfrm rot="19394942">
                <a:off x="1655717" y="6349312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53BC2C40-1462-9E28-5EF7-4E5D03A38680}"/>
                  </a:ext>
                </a:extLst>
              </p:cNvPr>
              <p:cNvCxnSpPr/>
              <p:nvPr/>
            </p:nvCxnSpPr>
            <p:spPr>
              <a:xfrm>
                <a:off x="1737290" y="6487620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6E6CD942-4FE7-5EE6-9A46-C079C901C478}"/>
                  </a:ext>
                </a:extLst>
              </p:cNvPr>
              <p:cNvCxnSpPr/>
              <p:nvPr/>
            </p:nvCxnSpPr>
            <p:spPr>
              <a:xfrm flipV="1">
                <a:off x="1792154" y="6432756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34747A5-5367-E413-0352-FDBD3825D9EF}"/>
                </a:ext>
              </a:extLst>
            </p:cNvPr>
            <p:cNvGrpSpPr/>
            <p:nvPr/>
          </p:nvGrpSpPr>
          <p:grpSpPr>
            <a:xfrm>
              <a:off x="1656607" y="5754804"/>
              <a:ext cx="168923" cy="168923"/>
              <a:chOff x="1656607" y="5754804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44F2055B-9896-87E4-1D7F-ECAF1AD0C03D}"/>
                  </a:ext>
                </a:extLst>
              </p:cNvPr>
              <p:cNvSpPr/>
              <p:nvPr/>
            </p:nvSpPr>
            <p:spPr>
              <a:xfrm rot="19394942">
                <a:off x="1656607" y="5754804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114303D6-370F-C7A7-6932-8B5F1F632B39}"/>
                  </a:ext>
                </a:extLst>
              </p:cNvPr>
              <p:cNvCxnSpPr/>
              <p:nvPr/>
            </p:nvCxnSpPr>
            <p:spPr>
              <a:xfrm>
                <a:off x="1738180" y="5893112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:a16="http://schemas.microsoft.com/office/drawing/2014/main" id="{1E40C400-FE97-2C32-2C1C-F5B427689AD7}"/>
                  </a:ext>
                </a:extLst>
              </p:cNvPr>
              <p:cNvCxnSpPr/>
              <p:nvPr/>
            </p:nvCxnSpPr>
            <p:spPr>
              <a:xfrm flipV="1">
                <a:off x="1793044" y="5838248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A5911E-28BE-A95B-7A98-D53ECB651507}"/>
                </a:ext>
              </a:extLst>
            </p:cNvPr>
            <p:cNvGrpSpPr/>
            <p:nvPr/>
          </p:nvGrpSpPr>
          <p:grpSpPr>
            <a:xfrm>
              <a:off x="1941070" y="6043143"/>
              <a:ext cx="168923" cy="168923"/>
              <a:chOff x="1941070" y="6043143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0A77D14B-91D0-0E92-E84D-E2708C84DECF}"/>
                  </a:ext>
                </a:extLst>
              </p:cNvPr>
              <p:cNvSpPr/>
              <p:nvPr/>
            </p:nvSpPr>
            <p:spPr>
              <a:xfrm rot="19394942">
                <a:off x="1941070" y="6043143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A86A4295-31A9-7688-8E48-17EFB8178C61}"/>
                  </a:ext>
                </a:extLst>
              </p:cNvPr>
              <p:cNvCxnSpPr/>
              <p:nvPr/>
            </p:nvCxnSpPr>
            <p:spPr>
              <a:xfrm>
                <a:off x="2022643" y="6181451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:a16="http://schemas.microsoft.com/office/drawing/2014/main" id="{A2BA0676-0976-6111-385E-64DED65550FA}"/>
                  </a:ext>
                </a:extLst>
              </p:cNvPr>
              <p:cNvCxnSpPr/>
              <p:nvPr/>
            </p:nvCxnSpPr>
            <p:spPr>
              <a:xfrm flipV="1">
                <a:off x="2077507" y="6126587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D1F3B79-DC33-CDF3-D009-65D86BE2130B}"/>
                </a:ext>
              </a:extLst>
            </p:cNvPr>
            <p:cNvGrpSpPr/>
            <p:nvPr/>
          </p:nvGrpSpPr>
          <p:grpSpPr>
            <a:xfrm>
              <a:off x="1940624" y="6362846"/>
              <a:ext cx="168923" cy="168923"/>
              <a:chOff x="1940624" y="6362846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14C67124-632C-E638-4AFB-03714CFF12F0}"/>
                  </a:ext>
                </a:extLst>
              </p:cNvPr>
              <p:cNvSpPr/>
              <p:nvPr/>
            </p:nvSpPr>
            <p:spPr>
              <a:xfrm rot="19394942">
                <a:off x="1940624" y="6362846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3327DBB6-AA62-CF7A-6191-7D85D11BEB89}"/>
                  </a:ext>
                </a:extLst>
              </p:cNvPr>
              <p:cNvCxnSpPr/>
              <p:nvPr/>
            </p:nvCxnSpPr>
            <p:spPr>
              <a:xfrm>
                <a:off x="2022197" y="6501154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CA5A755D-8F27-E308-C0A5-A6E591CFF7C6}"/>
                  </a:ext>
                </a:extLst>
              </p:cNvPr>
              <p:cNvCxnSpPr/>
              <p:nvPr/>
            </p:nvCxnSpPr>
            <p:spPr>
              <a:xfrm flipV="1">
                <a:off x="2077061" y="6446290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F8E35E8-87F8-C874-93DE-28F282900EA2}"/>
                </a:ext>
              </a:extLst>
            </p:cNvPr>
            <p:cNvGrpSpPr/>
            <p:nvPr/>
          </p:nvGrpSpPr>
          <p:grpSpPr>
            <a:xfrm>
              <a:off x="1941515" y="5768338"/>
              <a:ext cx="168923" cy="168923"/>
              <a:chOff x="1941515" y="5768338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4588688A-059C-FE02-BFB9-78979A37561A}"/>
                  </a:ext>
                </a:extLst>
              </p:cNvPr>
              <p:cNvSpPr/>
              <p:nvPr/>
            </p:nvSpPr>
            <p:spPr>
              <a:xfrm rot="19394942">
                <a:off x="1941515" y="5768338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422BFCEC-4D7B-70B9-93DA-A4C841BC924E}"/>
                  </a:ext>
                </a:extLst>
              </p:cNvPr>
              <p:cNvCxnSpPr/>
              <p:nvPr/>
            </p:nvCxnSpPr>
            <p:spPr>
              <a:xfrm>
                <a:off x="2023088" y="5906646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8322C60F-C243-DECB-2877-081AF9D86C1F}"/>
                  </a:ext>
                </a:extLst>
              </p:cNvPr>
              <p:cNvCxnSpPr/>
              <p:nvPr/>
            </p:nvCxnSpPr>
            <p:spPr>
              <a:xfrm flipV="1">
                <a:off x="2077952" y="5851782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793C35A-D4FE-5029-C42B-8B024B84EB25}"/>
                </a:ext>
              </a:extLst>
            </p:cNvPr>
            <p:cNvGrpSpPr/>
            <p:nvPr/>
          </p:nvGrpSpPr>
          <p:grpSpPr>
            <a:xfrm>
              <a:off x="2225942" y="6038486"/>
              <a:ext cx="168923" cy="168923"/>
              <a:chOff x="2225942" y="6038486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DDFC6D0B-DE24-93FC-DC49-A54E17A38B42}"/>
                  </a:ext>
                </a:extLst>
              </p:cNvPr>
              <p:cNvSpPr/>
              <p:nvPr/>
            </p:nvSpPr>
            <p:spPr>
              <a:xfrm rot="19394942">
                <a:off x="2225942" y="6038486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7D10D4ED-B54A-D8B6-0433-64DE4FF4A43A}"/>
                  </a:ext>
                </a:extLst>
              </p:cNvPr>
              <p:cNvCxnSpPr/>
              <p:nvPr/>
            </p:nvCxnSpPr>
            <p:spPr>
              <a:xfrm>
                <a:off x="2307515" y="6176794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9912CFA9-8401-31CF-919A-65725411DB3E}"/>
                  </a:ext>
                </a:extLst>
              </p:cNvPr>
              <p:cNvCxnSpPr/>
              <p:nvPr/>
            </p:nvCxnSpPr>
            <p:spPr>
              <a:xfrm flipV="1">
                <a:off x="2362379" y="6121930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25873F0-6C3C-0C22-FAB7-AB8036CED43C}"/>
                </a:ext>
              </a:extLst>
            </p:cNvPr>
            <p:cNvGrpSpPr/>
            <p:nvPr/>
          </p:nvGrpSpPr>
          <p:grpSpPr>
            <a:xfrm>
              <a:off x="2225497" y="6358189"/>
              <a:ext cx="168923" cy="168923"/>
              <a:chOff x="2225497" y="6358189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D14714B-6D91-BD97-4DE6-8558F5B654E3}"/>
                  </a:ext>
                </a:extLst>
              </p:cNvPr>
              <p:cNvSpPr/>
              <p:nvPr/>
            </p:nvSpPr>
            <p:spPr>
              <a:xfrm rot="19394942">
                <a:off x="2225497" y="6358189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33DBCDF-632F-9449-E668-8F37B49BC660}"/>
                  </a:ext>
                </a:extLst>
              </p:cNvPr>
              <p:cNvCxnSpPr/>
              <p:nvPr/>
            </p:nvCxnSpPr>
            <p:spPr>
              <a:xfrm>
                <a:off x="2307070" y="6496497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D22D0CA1-6FBB-F922-E834-926C4CFD2AEB}"/>
                  </a:ext>
                </a:extLst>
              </p:cNvPr>
              <p:cNvCxnSpPr/>
              <p:nvPr/>
            </p:nvCxnSpPr>
            <p:spPr>
              <a:xfrm flipV="1">
                <a:off x="2361934" y="6441633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7243572-40AE-18B3-E568-88CEFF2FD86F}"/>
                </a:ext>
              </a:extLst>
            </p:cNvPr>
            <p:cNvGrpSpPr/>
            <p:nvPr/>
          </p:nvGrpSpPr>
          <p:grpSpPr>
            <a:xfrm>
              <a:off x="2226387" y="5763681"/>
              <a:ext cx="168923" cy="168923"/>
              <a:chOff x="2226387" y="5763681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5B94A6A3-4855-3905-65F9-E1A987BAA6D9}"/>
                  </a:ext>
                </a:extLst>
              </p:cNvPr>
              <p:cNvSpPr/>
              <p:nvPr/>
            </p:nvSpPr>
            <p:spPr>
              <a:xfrm rot="19394942">
                <a:off x="2226387" y="5763681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C2BEB90-91D7-4D12-D91C-9D0A13D0B456}"/>
                  </a:ext>
                </a:extLst>
              </p:cNvPr>
              <p:cNvCxnSpPr/>
              <p:nvPr/>
            </p:nvCxnSpPr>
            <p:spPr>
              <a:xfrm>
                <a:off x="2307960" y="5901989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DF43C28-224D-8AC7-D0CE-A6BE873247EE}"/>
                  </a:ext>
                </a:extLst>
              </p:cNvPr>
              <p:cNvCxnSpPr/>
              <p:nvPr/>
            </p:nvCxnSpPr>
            <p:spPr>
              <a:xfrm flipV="1">
                <a:off x="2362824" y="5847125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6F45F1F-3A15-4669-BF53-A1BFFFF18CD7}"/>
                </a:ext>
              </a:extLst>
            </p:cNvPr>
            <p:cNvGrpSpPr/>
            <p:nvPr/>
          </p:nvGrpSpPr>
          <p:grpSpPr>
            <a:xfrm>
              <a:off x="2510815" y="6049068"/>
              <a:ext cx="168923" cy="168923"/>
              <a:chOff x="2510815" y="6049068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D788529-4174-9A2B-01A7-1F90FF97739D}"/>
                  </a:ext>
                </a:extLst>
              </p:cNvPr>
              <p:cNvSpPr/>
              <p:nvPr/>
            </p:nvSpPr>
            <p:spPr>
              <a:xfrm rot="19394942">
                <a:off x="2510815" y="6049068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49828767-5FFC-A480-A652-7FA4C6FC0D38}"/>
                  </a:ext>
                </a:extLst>
              </p:cNvPr>
              <p:cNvCxnSpPr/>
              <p:nvPr/>
            </p:nvCxnSpPr>
            <p:spPr>
              <a:xfrm>
                <a:off x="2592388" y="6187376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4A27A6C-2321-B7F1-0DE9-A04F1762727A}"/>
                  </a:ext>
                </a:extLst>
              </p:cNvPr>
              <p:cNvCxnSpPr/>
              <p:nvPr/>
            </p:nvCxnSpPr>
            <p:spPr>
              <a:xfrm flipV="1">
                <a:off x="2647252" y="6132512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E42A804-10F6-1064-F7C5-3D45B7B2FBA9}"/>
                </a:ext>
              </a:extLst>
            </p:cNvPr>
            <p:cNvGrpSpPr/>
            <p:nvPr/>
          </p:nvGrpSpPr>
          <p:grpSpPr>
            <a:xfrm>
              <a:off x="2510370" y="6368771"/>
              <a:ext cx="168923" cy="168923"/>
              <a:chOff x="2510370" y="6368771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9DA567D-5EDA-C52C-FF9E-70E056604E55}"/>
                  </a:ext>
                </a:extLst>
              </p:cNvPr>
              <p:cNvSpPr/>
              <p:nvPr/>
            </p:nvSpPr>
            <p:spPr>
              <a:xfrm rot="19394942">
                <a:off x="2510370" y="6368771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D563454-A5E3-B42D-A45D-DDBCF4DE2FBE}"/>
                  </a:ext>
                </a:extLst>
              </p:cNvPr>
              <p:cNvCxnSpPr/>
              <p:nvPr/>
            </p:nvCxnSpPr>
            <p:spPr>
              <a:xfrm>
                <a:off x="2591943" y="6507079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BDFE06E-50F4-9110-0FF9-0EDC0C0E33DD}"/>
                  </a:ext>
                </a:extLst>
              </p:cNvPr>
              <p:cNvCxnSpPr/>
              <p:nvPr/>
            </p:nvCxnSpPr>
            <p:spPr>
              <a:xfrm flipV="1">
                <a:off x="2646807" y="6452215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A9A0679-EADE-476F-FC72-315F15D346A3}"/>
                </a:ext>
              </a:extLst>
            </p:cNvPr>
            <p:cNvGrpSpPr/>
            <p:nvPr/>
          </p:nvGrpSpPr>
          <p:grpSpPr>
            <a:xfrm>
              <a:off x="2511260" y="5774263"/>
              <a:ext cx="168923" cy="168923"/>
              <a:chOff x="2511260" y="5774263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8DBA119-72F2-5116-0CDC-3F463D4300BB}"/>
                  </a:ext>
                </a:extLst>
              </p:cNvPr>
              <p:cNvSpPr/>
              <p:nvPr/>
            </p:nvSpPr>
            <p:spPr>
              <a:xfrm rot="19394942">
                <a:off x="2511260" y="5774263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9BCAD63-502D-1DD3-61DC-C86FFE27FB13}"/>
                  </a:ext>
                </a:extLst>
              </p:cNvPr>
              <p:cNvCxnSpPr/>
              <p:nvPr/>
            </p:nvCxnSpPr>
            <p:spPr>
              <a:xfrm>
                <a:off x="2592833" y="5912571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3122D76-06AC-D619-E857-CD099D0B18C2}"/>
                  </a:ext>
                </a:extLst>
              </p:cNvPr>
              <p:cNvCxnSpPr/>
              <p:nvPr/>
            </p:nvCxnSpPr>
            <p:spPr>
              <a:xfrm flipV="1">
                <a:off x="2647697" y="5857707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D69A39B-6EF0-BCAF-7C48-0F154FABC877}"/>
                </a:ext>
              </a:extLst>
            </p:cNvPr>
            <p:cNvGrpSpPr/>
            <p:nvPr/>
          </p:nvGrpSpPr>
          <p:grpSpPr>
            <a:xfrm>
              <a:off x="2829472" y="6039193"/>
              <a:ext cx="168923" cy="168923"/>
              <a:chOff x="2829472" y="6039193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B4C17888-A4D9-8AF1-38F9-C8D5C79E1330}"/>
                  </a:ext>
                </a:extLst>
              </p:cNvPr>
              <p:cNvSpPr/>
              <p:nvPr/>
            </p:nvSpPr>
            <p:spPr>
              <a:xfrm rot="19394942">
                <a:off x="2829472" y="6039193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39E3E082-8AA0-2700-5B25-7FA85D795841}"/>
                  </a:ext>
                </a:extLst>
              </p:cNvPr>
              <p:cNvCxnSpPr/>
              <p:nvPr/>
            </p:nvCxnSpPr>
            <p:spPr>
              <a:xfrm>
                <a:off x="2911045" y="6177501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ED09DAB-954F-1D90-58E6-EB31BD5F6B83}"/>
                  </a:ext>
                </a:extLst>
              </p:cNvPr>
              <p:cNvCxnSpPr/>
              <p:nvPr/>
            </p:nvCxnSpPr>
            <p:spPr>
              <a:xfrm flipV="1">
                <a:off x="2965909" y="6122637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970F580-6F35-001E-A79D-BD531AF4125A}"/>
                </a:ext>
              </a:extLst>
            </p:cNvPr>
            <p:cNvGrpSpPr/>
            <p:nvPr/>
          </p:nvGrpSpPr>
          <p:grpSpPr>
            <a:xfrm>
              <a:off x="2829027" y="6358896"/>
              <a:ext cx="168923" cy="168923"/>
              <a:chOff x="2829027" y="6358896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BBC86C3-8667-8A1D-DBAF-540AE35E1927}"/>
                  </a:ext>
                </a:extLst>
              </p:cNvPr>
              <p:cNvSpPr/>
              <p:nvPr/>
            </p:nvSpPr>
            <p:spPr>
              <a:xfrm rot="19394942">
                <a:off x="2829027" y="6358896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E5699A6E-275D-4A3E-5E51-782E5E75C644}"/>
                  </a:ext>
                </a:extLst>
              </p:cNvPr>
              <p:cNvCxnSpPr/>
              <p:nvPr/>
            </p:nvCxnSpPr>
            <p:spPr>
              <a:xfrm>
                <a:off x="2910600" y="6497204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54966AA-27C8-40E3-FBDA-64CFEFCDB37E}"/>
                  </a:ext>
                </a:extLst>
              </p:cNvPr>
              <p:cNvCxnSpPr/>
              <p:nvPr/>
            </p:nvCxnSpPr>
            <p:spPr>
              <a:xfrm flipV="1">
                <a:off x="2965464" y="6442340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8AC451C-B03B-9864-D9A8-2BF2627A4A2F}"/>
                </a:ext>
              </a:extLst>
            </p:cNvPr>
            <p:cNvGrpSpPr/>
            <p:nvPr/>
          </p:nvGrpSpPr>
          <p:grpSpPr>
            <a:xfrm>
              <a:off x="2829917" y="5764388"/>
              <a:ext cx="168923" cy="168923"/>
              <a:chOff x="2829917" y="5764388"/>
              <a:chExt cx="274320" cy="274320"/>
            </a:xfr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79B0B380-D24B-43AD-3B2B-DB2EBC5AB24E}"/>
                  </a:ext>
                </a:extLst>
              </p:cNvPr>
              <p:cNvSpPr/>
              <p:nvPr/>
            </p:nvSpPr>
            <p:spPr>
              <a:xfrm rot="19394942">
                <a:off x="2829917" y="5764388"/>
                <a:ext cx="274320" cy="274320"/>
              </a:xfrm>
              <a:prstGeom prst="ellipse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7749833-F15F-7FFC-EE66-19FBE1022404}"/>
                  </a:ext>
                </a:extLst>
              </p:cNvPr>
              <p:cNvCxnSpPr/>
              <p:nvPr/>
            </p:nvCxnSpPr>
            <p:spPr>
              <a:xfrm>
                <a:off x="2911490" y="5902696"/>
                <a:ext cx="109728" cy="0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CDD2E61C-6C4F-25FF-9219-691CF0CB5086}"/>
                  </a:ext>
                </a:extLst>
              </p:cNvPr>
              <p:cNvCxnSpPr/>
              <p:nvPr/>
            </p:nvCxnSpPr>
            <p:spPr>
              <a:xfrm flipV="1">
                <a:off x="2966354" y="5847832"/>
                <a:ext cx="0" cy="109728"/>
              </a:xfrm>
              <a:prstGeom prst="line">
                <a:avLst/>
              </a:prstGeom>
              <a:grp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43135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AB7FD16-FB75-4840-8F04-0C84E602CF66}"/>
              </a:ext>
            </a:extLst>
          </p:cNvPr>
          <p:cNvSpPr/>
          <p:nvPr/>
        </p:nvSpPr>
        <p:spPr>
          <a:xfrm>
            <a:off x="92952" y="1177616"/>
            <a:ext cx="4667496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B080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1B080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517CB74-7A06-40F1-9B5F-3ACD8ED80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307" y="195041"/>
            <a:ext cx="2054530" cy="53649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7D3106B8-C6B2-0705-7889-DE2F94FCE05A}"/>
              </a:ext>
            </a:extLst>
          </p:cNvPr>
          <p:cNvSpPr txBox="1">
            <a:spLocks noChangeArrowheads="1"/>
          </p:cNvSpPr>
          <p:nvPr/>
        </p:nvSpPr>
        <p:spPr>
          <a:xfrm>
            <a:off x="304799" y="2578"/>
            <a:ext cx="11508841" cy="50405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>
              <a:defRPr/>
            </a:pPr>
            <a:r>
              <a:rPr lang="en-GB" sz="3000">
                <a:solidFill>
                  <a:srgbClr val="C00000"/>
                </a:solidFill>
                <a:latin typeface="Calibri"/>
                <a:ea typeface="ＭＳ Ｐゴシック"/>
                <a:cs typeface="Calibri"/>
              </a:rPr>
              <a:t>Two Funded PhDs in Pulsed Power driven HEDP</a:t>
            </a:r>
          </a:p>
          <a:p>
            <a:pPr>
              <a:defRPr/>
            </a:pPr>
            <a:r>
              <a:rPr lang="en-GB" sz="3000">
                <a:solidFill>
                  <a:srgbClr val="C00000"/>
                </a:solidFill>
                <a:latin typeface="Calibri"/>
                <a:ea typeface="ＭＳ Ｐゴシック"/>
                <a:cs typeface="Calibri"/>
              </a:rPr>
              <a:t>Sergey Lebedev and Simon Bland</a:t>
            </a:r>
            <a:endParaRPr lang="en-GB" sz="3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GB" sz="36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6736A70-1494-29A7-9B7A-F7B7ABA56D26}"/>
              </a:ext>
            </a:extLst>
          </p:cNvPr>
          <p:cNvSpPr txBox="1">
            <a:spLocks noChangeArrowheads="1"/>
          </p:cNvSpPr>
          <p:nvPr/>
        </p:nvSpPr>
        <p:spPr>
          <a:xfrm>
            <a:off x="4886601" y="1225650"/>
            <a:ext cx="11892516" cy="53949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>
              <a:defRPr/>
            </a:pPr>
            <a:r>
              <a:rPr lang="en-GB" sz="3000">
                <a:solidFill>
                  <a:srgbClr val="0070C0"/>
                </a:solidFill>
                <a:latin typeface="Calibri"/>
                <a:ea typeface="ＭＳ Ｐゴシック"/>
              </a:rPr>
              <a:t>WDM created by intense keV X-ray </a:t>
            </a:r>
            <a:r>
              <a:rPr lang="en-GB" sz="3000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bursts</a:t>
            </a:r>
            <a:endParaRPr lang="en-US" sz="3000">
              <a:solidFill>
                <a:srgbClr val="0070C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7FD06A2-B8B1-4FEE-341F-8254E1E9B2FA}"/>
              </a:ext>
            </a:extLst>
          </p:cNvPr>
          <p:cNvSpPr txBox="1">
            <a:spLocks noChangeArrowheads="1"/>
          </p:cNvSpPr>
          <p:nvPr/>
        </p:nvSpPr>
        <p:spPr>
          <a:xfrm>
            <a:off x="96044" y="4596127"/>
            <a:ext cx="7025168" cy="48042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0">
                <a:solidFill>
                  <a:schemeClr val="tx1"/>
                </a:solidFill>
                <a:latin typeface="Arial"/>
                <a:ea typeface="ＭＳ Ｐゴシック"/>
              </a:rPr>
              <a:t>Understanding instabilities in dense plasmas critical to fusion effort – instabilities cool reactions and significantly reduce yield.</a:t>
            </a:r>
            <a:endParaRPr lang="en-US" sz="1800">
              <a:solidFill>
                <a:schemeClr val="tx1"/>
              </a:solidFill>
              <a:latin typeface="Arial"/>
              <a:ea typeface="ＭＳ Ｐゴシック"/>
            </a:endParaRP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0">
                <a:solidFill>
                  <a:schemeClr val="tx1"/>
                </a:solidFill>
                <a:latin typeface="Arial"/>
                <a:ea typeface="ＭＳ Ｐゴシック"/>
              </a:rPr>
              <a:t>PhD will utilise MAGPIE at Imperial and smaller pulsed power systems at synchrotrons and XFELs to explore </a:t>
            </a:r>
            <a:r>
              <a:rPr lang="en-GB" sz="1800" b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Richtmyer Meshkov and Kelvin Helmholtz instabilities</a:t>
            </a:r>
            <a:endParaRPr lang="en-GB" sz="1800" b="0">
              <a:solidFill>
                <a:schemeClr val="tx1"/>
              </a:solidFill>
              <a:latin typeface="Arial"/>
              <a:ea typeface="ＭＳ Ｐゴシック"/>
            </a:endParaRP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b="0">
                <a:solidFill>
                  <a:schemeClr val="tx1"/>
                </a:solidFill>
                <a:latin typeface="Arial"/>
                <a:ea typeface="ＭＳ Ｐゴシック"/>
                <a:cs typeface="Arial"/>
              </a:rPr>
              <a:t>Cutting edge techniques will provide quantitative comparisons to simulations &amp; open up new methods to mitigate instability growth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GB" sz="1800" b="0">
              <a:solidFill>
                <a:schemeClr val="tx1"/>
              </a:solidFill>
              <a:latin typeface="Arial"/>
              <a:ea typeface="ＭＳ Ｐゴシック"/>
              <a:cs typeface="Arial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GB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2D9CE7D0-EA4B-9BAD-72EF-CF1A3C7DA01A}"/>
              </a:ext>
            </a:extLst>
          </p:cNvPr>
          <p:cNvSpPr txBox="1">
            <a:spLocks noChangeArrowheads="1"/>
          </p:cNvSpPr>
          <p:nvPr/>
        </p:nvSpPr>
        <p:spPr>
          <a:xfrm>
            <a:off x="225649" y="4108254"/>
            <a:ext cx="10403958" cy="50405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>
              <a:defRPr/>
            </a:pPr>
            <a:r>
              <a:rPr lang="en-GB" sz="3000">
                <a:solidFill>
                  <a:srgbClr val="0070C0"/>
                </a:solidFill>
                <a:latin typeface="Calibri"/>
                <a:ea typeface="ＭＳ Ｐゴシック"/>
                <a:cs typeface="Calibri"/>
              </a:rPr>
              <a:t>Understanding and mitigating instabilities </a:t>
            </a:r>
            <a:endParaRPr lang="en-GB" sz="3000">
              <a:solidFill>
                <a:srgbClr val="0070C0"/>
              </a:solidFill>
              <a:latin typeface="Calibri"/>
              <a:cs typeface="Calibri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lang="en-GB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BF55836-04CC-E382-ADA6-A45AF65D6129}"/>
              </a:ext>
            </a:extLst>
          </p:cNvPr>
          <p:cNvSpPr txBox="1">
            <a:spLocks noChangeArrowheads="1"/>
          </p:cNvSpPr>
          <p:nvPr/>
        </p:nvSpPr>
        <p:spPr>
          <a:xfrm>
            <a:off x="4768462" y="1692300"/>
            <a:ext cx="7178749" cy="291410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Helvetica"/>
                <a:ea typeface="ＭＳ Ｐゴシック" charset="0"/>
                <a:cs typeface="Helvetica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C51538"/>
                </a:solidFill>
                <a:latin typeface="Century Gothic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C51538"/>
                </a:solidFill>
                <a:latin typeface="Impact" pitchFamily="34" charset="0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en-GB" sz="1800" b="0">
                <a:solidFill>
                  <a:srgbClr val="161A1D"/>
                </a:solidFill>
                <a:latin typeface="Arial"/>
                <a:ea typeface="ＭＳ Ｐゴシック"/>
              </a:rPr>
              <a:t>Warm dense plasmas are extremely difficult to model, combining the properties of plasmas with coupling between particles </a:t>
            </a:r>
            <a:endParaRPr lang="en-US"/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en-GB" sz="1800" b="0">
                <a:solidFill>
                  <a:srgbClr val="161A1D"/>
                </a:solidFill>
                <a:latin typeface="Arial"/>
                <a:ea typeface="ＭＳ Ｐゴシック"/>
              </a:rPr>
              <a:t>Initial experiments on MAGPIE have shown X-ray ablation is an ideal method to produce these plasmas </a:t>
            </a:r>
          </a:p>
          <a:p>
            <a:pPr marL="285750" indent="-285750"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/>
            </a:pPr>
            <a:r>
              <a:rPr lang="en-GB" sz="1800" b="0">
                <a:solidFill>
                  <a:srgbClr val="161A1D"/>
                </a:solidFill>
                <a:latin typeface="Arial"/>
                <a:ea typeface="ＭＳ Ｐゴシック"/>
              </a:rPr>
              <a:t>Utilise diagnostics including interferometry, Thomson scattering, X-ray radiography and spectrometry to measure ablating plasmas and compare them to advanced simulations. </a:t>
            </a:r>
            <a:endParaRPr lang="en-GB" sz="1800">
              <a:latin typeface="Arial"/>
              <a:ea typeface="ＭＳ Ｐゴシック"/>
            </a:endParaRPr>
          </a:p>
          <a:p>
            <a:pPr>
              <a:defRPr/>
            </a:pPr>
            <a:endParaRPr lang="en-GB" sz="360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close-up of a machine&#10;&#10;Description automatically generated">
            <a:extLst>
              <a:ext uri="{FF2B5EF4-FFF2-40B4-BE49-F238E27FC236}">
                <a16:creationId xmlns:a16="http://schemas.microsoft.com/office/drawing/2014/main" id="{9012993D-BE60-3B59-EE24-93A145FB8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64" y="1036673"/>
            <a:ext cx="4536557" cy="2935768"/>
          </a:xfrm>
          <a:prstGeom prst="rect">
            <a:avLst/>
          </a:prstGeom>
        </p:spPr>
      </p:pic>
      <p:pic>
        <p:nvPicPr>
          <p:cNvPr id="14" name="Picture 13" descr="A circular building with a curved roof&#10;&#10;Description automatically generated">
            <a:extLst>
              <a:ext uri="{FF2B5EF4-FFF2-40B4-BE49-F238E27FC236}">
                <a16:creationId xmlns:a16="http://schemas.microsoft.com/office/drawing/2014/main" id="{8DD84405-E0BB-9157-3039-EC71113F5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4719" y="3953554"/>
            <a:ext cx="4348922" cy="290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6D709-B71F-5BDA-416C-5E3918754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571" y="880312"/>
            <a:ext cx="8840858" cy="982309"/>
          </a:xfrm>
        </p:spPr>
        <p:txBody>
          <a:bodyPr/>
          <a:lstStyle/>
          <a:p>
            <a:r>
              <a:rPr lang="en-US" sz="2600">
                <a:latin typeface="Meta Pro" panose="02000503040000020004" pitchFamily="2" charset="0"/>
              </a:rPr>
              <a:t>Quantum Electrodynamics with Laser Wakefield Accelerators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4AA4C-9E17-B450-9D0D-A1236F6B6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050" y="3978895"/>
            <a:ext cx="4412950" cy="161090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1600" b="1">
                <a:solidFill>
                  <a:schemeClr val="tx2"/>
                </a:solidFill>
                <a:latin typeface="Meta Pro" panose="02000503040000020004" pitchFamily="2" charset="0"/>
              </a:rPr>
              <a:t>Photon-Photon Physics</a:t>
            </a:r>
          </a:p>
          <a:p>
            <a:pPr marL="0" indent="0">
              <a:buNone/>
            </a:pPr>
            <a:r>
              <a:rPr lang="en-GB" sz="1400">
                <a:latin typeface="Meta Pro" panose="02000503040000020004" pitchFamily="2" charset="0"/>
              </a:rPr>
              <a:t>Gamma rays + dense X-ray fields:</a:t>
            </a:r>
          </a:p>
          <a:p>
            <a:r>
              <a:rPr lang="en-GB" sz="1400">
                <a:latin typeface="Meta Pro" panose="02000503040000020004" pitchFamily="2" charset="0"/>
              </a:rPr>
              <a:t>Two photon </a:t>
            </a:r>
            <a:r>
              <a:rPr lang="en-GB" sz="1400" err="1">
                <a:latin typeface="Meta Pro" panose="02000503040000020004" pitchFamily="2" charset="0"/>
              </a:rPr>
              <a:t>Breit</a:t>
            </a:r>
            <a:r>
              <a:rPr lang="en-GB" sz="1400">
                <a:latin typeface="Meta Pro" panose="02000503040000020004" pitchFamily="2" charset="0"/>
              </a:rPr>
              <a:t> Wheeler, Light by light scattering</a:t>
            </a:r>
          </a:p>
          <a:p>
            <a:r>
              <a:rPr lang="en-GB" sz="1400">
                <a:latin typeface="Meta Pro" panose="02000503040000020004" pitchFamily="2" charset="0"/>
              </a:rPr>
              <a:t>processes that occur as radiation traverses the universe </a:t>
            </a:r>
          </a:p>
          <a:p>
            <a:r>
              <a:rPr lang="en-GB" sz="1400">
                <a:solidFill>
                  <a:srgbClr val="161515"/>
                </a:solidFill>
                <a:latin typeface="Meta Pro" panose="02000503040000020004" pitchFamily="2" charset="0"/>
              </a:rPr>
              <a:t>See Kettle NJP 2021</a:t>
            </a:r>
            <a:endParaRPr lang="en-US" sz="1400">
              <a:latin typeface="Meta Pro" panose="02000503040000020004" pitchFamily="2" charset="0"/>
            </a:endParaRPr>
          </a:p>
        </p:txBody>
      </p:sp>
      <p:sp>
        <p:nvSpPr>
          <p:cNvPr id="8" name="AutoShape 2" descr="Figure 1.">
            <a:extLst>
              <a:ext uri="{FF2B5EF4-FFF2-40B4-BE49-F238E27FC236}">
                <a16:creationId xmlns:a16="http://schemas.microsoft.com/office/drawing/2014/main" id="{F5C2B1F6-CBD5-E4D0-2202-C34236724A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AutoShape 4">
            <a:extLst>
              <a:ext uri="{FF2B5EF4-FFF2-40B4-BE49-F238E27FC236}">
                <a16:creationId xmlns:a16="http://schemas.microsoft.com/office/drawing/2014/main" id="{910E820A-7AC0-7213-0D9C-A3FDCFF03F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0" y="1631950"/>
            <a:ext cx="9144000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8" name="Picture 8" descr="Figure 1">
            <a:extLst>
              <a:ext uri="{FF2B5EF4-FFF2-40B4-BE49-F238E27FC236}">
                <a16:creationId xmlns:a16="http://schemas.microsoft.com/office/drawing/2014/main" id="{5C640708-0B51-28AB-9C89-BA70A709E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8" y="2058695"/>
            <a:ext cx="2770256" cy="142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diagram of a machine&#10;&#10;Description automatically generated">
            <a:extLst>
              <a:ext uri="{FF2B5EF4-FFF2-40B4-BE49-F238E27FC236}">
                <a16:creationId xmlns:a16="http://schemas.microsoft.com/office/drawing/2014/main" id="{0040B099-E1EE-813E-89E3-9BE486B1D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861" y="3945146"/>
            <a:ext cx="4445568" cy="17944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AB4035-F452-09D9-1C99-3280FB667EB1}"/>
              </a:ext>
            </a:extLst>
          </p:cNvPr>
          <p:cNvSpPr txBox="1"/>
          <p:nvPr/>
        </p:nvSpPr>
        <p:spPr>
          <a:xfrm>
            <a:off x="1642867" y="1997054"/>
            <a:ext cx="449331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GB" sz="1600" b="1">
                <a:solidFill>
                  <a:srgbClr val="003E74"/>
                </a:solidFill>
                <a:latin typeface="Meta Pro" panose="02000503040000020004" pitchFamily="2" charset="0"/>
              </a:rPr>
              <a:t>QED physics in strong fields:</a:t>
            </a:r>
          </a:p>
          <a:p>
            <a:pPr defTabSz="457200"/>
            <a:r>
              <a:rPr lang="en-GB" sz="1400">
                <a:solidFill>
                  <a:srgbClr val="000000"/>
                </a:solidFill>
                <a:latin typeface="Meta Pro" panose="02000503040000020004" pitchFamily="2" charset="0"/>
              </a:rPr>
              <a:t>LWFA electron beam + high intensity laser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61515"/>
                </a:solidFill>
                <a:latin typeface="Meta Pro" panose="02000503040000020004" pitchFamily="2" charset="0"/>
              </a:rPr>
              <a:t>non-linear Compton Scattering, Radiation Reaction, and non-linear </a:t>
            </a:r>
            <a:r>
              <a:rPr lang="en-GB" sz="1400" err="1">
                <a:solidFill>
                  <a:srgbClr val="161515"/>
                </a:solidFill>
                <a:latin typeface="Meta Pro" panose="02000503040000020004" pitchFamily="2" charset="0"/>
              </a:rPr>
              <a:t>Breit</a:t>
            </a:r>
            <a:r>
              <a:rPr lang="en-GB" sz="1400">
                <a:solidFill>
                  <a:srgbClr val="161515"/>
                </a:solidFill>
                <a:latin typeface="Meta Pro" panose="02000503040000020004" pitchFamily="2" charset="0"/>
              </a:rPr>
              <a:t>-Wheeler pair production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61515"/>
                </a:solidFill>
                <a:latin typeface="Meta Pro" panose="02000503040000020004" pitchFamily="2" charset="0"/>
              </a:rPr>
              <a:t>processes that occur on quasars, magnetars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GB" sz="1400">
                <a:solidFill>
                  <a:srgbClr val="161515"/>
                </a:solidFill>
                <a:latin typeface="Meta Pro" panose="02000503040000020004" pitchFamily="2" charset="0"/>
              </a:rPr>
              <a:t>See Cole PRX 2018</a:t>
            </a:r>
          </a:p>
        </p:txBody>
      </p:sp>
    </p:spTree>
    <p:extLst>
      <p:ext uri="{BB962C8B-B14F-4D97-AF65-F5344CB8AC3E}">
        <p14:creationId xmlns:p14="http://schemas.microsoft.com/office/powerpoint/2010/main" val="2947074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A1BFE0-EBD6-1111-CF57-8511279E6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24" r="25087"/>
          <a:stretch/>
        </p:blipFill>
        <p:spPr>
          <a:xfrm>
            <a:off x="-928595" y="2045409"/>
            <a:ext cx="4125940" cy="1585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9C3E60-7C3E-5E05-90C4-C690229748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" r="12258" b="56067"/>
          <a:stretch/>
        </p:blipFill>
        <p:spPr>
          <a:xfrm>
            <a:off x="-23825" y="4202170"/>
            <a:ext cx="3387332" cy="18406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D5D73B-CDD2-BED5-EED2-A35B350AEB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93" r="4086" b="32779"/>
          <a:stretch/>
        </p:blipFill>
        <p:spPr>
          <a:xfrm>
            <a:off x="3510411" y="4239362"/>
            <a:ext cx="2948585" cy="1769705"/>
          </a:xfrm>
          <a:prstGeom prst="rect">
            <a:avLst/>
          </a:prstGeom>
        </p:spPr>
      </p:pic>
      <p:pic>
        <p:nvPicPr>
          <p:cNvPr id="12" name="360Opaque.m4v">
            <a:extLst>
              <a:ext uri="{FF2B5EF4-FFF2-40B4-BE49-F238E27FC236}">
                <a16:creationId xmlns:a16="http://schemas.microsoft.com/office/drawing/2014/main" id="{2C327A73-3C01-8CAC-C031-1C8F0FB7737F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7822" y="1027736"/>
            <a:ext cx="2010047" cy="261705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05BD97-F05D-21A7-7E93-93E2931043D7}"/>
              </a:ext>
            </a:extLst>
          </p:cNvPr>
          <p:cNvSpPr txBox="1"/>
          <p:nvPr/>
        </p:nvSpPr>
        <p:spPr>
          <a:xfrm>
            <a:off x="106581" y="850102"/>
            <a:ext cx="553610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1400" err="1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Najmudin</a:t>
            </a:r>
            <a:r>
              <a:rPr lang="en-GB" sz="14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1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: Free Electron Laser based on laser </a:t>
            </a:r>
            <a:r>
              <a:rPr kumimoji="0" lang="en-GB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wakefield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acceleration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63D6A4-A987-877A-EB28-F54C4967408A}"/>
              </a:ext>
            </a:extLst>
          </p:cNvPr>
          <p:cNvSpPr txBox="1"/>
          <p:nvPr/>
        </p:nvSpPr>
        <p:spPr>
          <a:xfrm>
            <a:off x="104417" y="3627072"/>
            <a:ext cx="620718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1400" err="1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Najmudin</a:t>
            </a:r>
            <a:r>
              <a:rPr lang="en-GB" sz="14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3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: </a:t>
            </a:r>
            <a:r>
              <a:rPr lang="en-GB" sz="1400">
                <a:solidFill>
                  <a:prstClr val="black"/>
                </a:solidFill>
                <a:ea typeface="+mn-lt"/>
                <a:cs typeface="+mn-lt"/>
              </a:rPr>
              <a:t>Intensity control 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  <a:cs typeface="+mn-lt"/>
              </a:rPr>
              <a:t>of </a:t>
            </a:r>
            <a:r>
              <a:rPr lang="en-GB" sz="1400">
                <a:solidFill>
                  <a:prstClr val="black"/>
                </a:solidFill>
                <a:ea typeface="+mn-lt"/>
                <a:cs typeface="+mn-lt"/>
              </a:rPr>
              <a:t>a high-intensity laser pulses for optimising plasma acceleration schemes.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1D72A3-A828-7548-E67F-F02E7F0D4D67}"/>
              </a:ext>
            </a:extLst>
          </p:cNvPr>
          <p:cNvSpPr txBox="1"/>
          <p:nvPr/>
        </p:nvSpPr>
        <p:spPr>
          <a:xfrm>
            <a:off x="-22340" y="6275546"/>
            <a:ext cx="1220957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16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At least 2 funded STFC studentships, supervisors</a:t>
            </a: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: Zulfikar </a:t>
            </a:r>
            <a:r>
              <a:rPr kumimoji="0" lang="en-GB" sz="1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Najmudin</a:t>
            </a:r>
            <a:r>
              <a:rPr lang="en-GB" sz="16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(</a:t>
            </a:r>
            <a:r>
              <a:rPr lang="en-GB" sz="1600">
                <a:solidFill>
                  <a:prstClr val="black"/>
                </a:solidFill>
                <a:latin typeface="Calibri"/>
                <a:ea typeface="Calibri"/>
                <a:cs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z.najmudin@imperial.ac.uk</a:t>
            </a:r>
            <a:r>
              <a:rPr lang="en-GB" sz="16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), Ken Long (</a:t>
            </a:r>
            <a:r>
              <a:rPr lang="en-GB" sz="1600">
                <a:solidFill>
                  <a:prstClr val="black"/>
                </a:solidFill>
                <a:latin typeface="Calibri"/>
                <a:ea typeface="Calibri"/>
                <a:cs typeface="Times New Roman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k.long@imperial.ac.uk</a:t>
            </a:r>
            <a:r>
              <a:rPr lang="en-GB" sz="16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)</a:t>
            </a:r>
            <a:br>
              <a:rPr lang="en-GB" sz="16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</a:br>
            <a:r>
              <a:rPr lang="en-GB" sz="16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Please see: </a:t>
            </a:r>
            <a:r>
              <a:rPr lang="en-GB" sz="1600">
                <a:solidFill>
                  <a:prstClr val="black"/>
                </a:solidFill>
                <a:ea typeface="+mn-lt"/>
                <a:cs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https://www.imperial.ac.uk/john-adams-institute/opportunities/</a:t>
            </a:r>
            <a:endParaRPr kumimoji="0" lang="en-US" sz="16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0425EF-5B36-9896-989D-2FFCED11CDE6}"/>
              </a:ext>
            </a:extLst>
          </p:cNvPr>
          <p:cNvSpPr txBox="1"/>
          <p:nvPr/>
        </p:nvSpPr>
        <p:spPr>
          <a:xfrm>
            <a:off x="0" y="223793"/>
            <a:ext cx="95160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Accelerators can be &lt; 1000x smaller than conventional accelerators</a:t>
            </a:r>
          </a:p>
        </p:txBody>
      </p:sp>
      <p:pic>
        <p:nvPicPr>
          <p:cNvPr id="8" name="JAI-logo-on-white-1-line.jpg">
            <a:extLst>
              <a:ext uri="{FF2B5EF4-FFF2-40B4-BE49-F238E27FC236}">
                <a16:creationId xmlns:a16="http://schemas.microsoft.com/office/drawing/2014/main" id="{ADA56C31-FCF8-3A3F-44D9-071D21E8F6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050" y="54820"/>
            <a:ext cx="2796950" cy="79961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7D96D6-E14F-5BFB-2E5B-439EEE4BF1DD}"/>
              </a:ext>
            </a:extLst>
          </p:cNvPr>
          <p:cNvSpPr txBox="1"/>
          <p:nvPr/>
        </p:nvSpPr>
        <p:spPr>
          <a:xfrm>
            <a:off x="6388750" y="815466"/>
            <a:ext cx="553610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1400" err="1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Najmudin</a:t>
            </a:r>
            <a:r>
              <a:rPr lang="en-GB" sz="140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2</a:t>
            </a: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: </a:t>
            </a:r>
            <a:r>
              <a:rPr lang="en-GB" sz="1400">
                <a:solidFill>
                  <a:prstClr val="black"/>
                </a:solidFill>
                <a:ea typeface="+mn-lt"/>
                <a:cs typeface="+mn-lt"/>
              </a:rPr>
              <a:t>Generating deuteron beams for applications in fusion science</a:t>
            </a:r>
            <a:endParaRPr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B7DCC-0F71-5139-310A-25AD3AD234B2}"/>
              </a:ext>
            </a:extLst>
          </p:cNvPr>
          <p:cNvSpPr txBox="1"/>
          <p:nvPr/>
        </p:nvSpPr>
        <p:spPr>
          <a:xfrm>
            <a:off x="6458819" y="3626874"/>
            <a:ext cx="553610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1400">
                <a:solidFill>
                  <a:prstClr val="black"/>
                </a:solidFill>
                <a:ea typeface="+mn-lt"/>
                <a:cs typeface="+mn-lt"/>
              </a:rPr>
              <a:t>Long, Pasternak, McLauchlan 4: </a:t>
            </a:r>
            <a:r>
              <a:rPr lang="en-US" sz="1400" err="1">
                <a:solidFill>
                  <a:prstClr val="black"/>
                </a:solidFill>
                <a:ea typeface="+mn-lt"/>
                <a:cs typeface="Times New Roman"/>
              </a:rPr>
              <a:t>LHara</a:t>
            </a:r>
            <a:endParaRPr lang="en-US" sz="14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16" name="Picture 15" descr="A purple light in the dark&#10;&#10;Description automatically generated">
            <a:extLst>
              <a:ext uri="{FF2B5EF4-FFF2-40B4-BE49-F238E27FC236}">
                <a16:creationId xmlns:a16="http://schemas.microsoft.com/office/drawing/2014/main" id="{CB48D8D9-AB75-A8AB-5771-5D4256143B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46985" y="1447800"/>
            <a:ext cx="1631754" cy="17764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7BBF7F-6BD4-8ADB-F596-DAFDCC0D54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48700" y="1120331"/>
            <a:ext cx="2805113" cy="115500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2785162-AC6A-6D88-8E09-1802BE34A959}"/>
              </a:ext>
            </a:extLst>
          </p:cNvPr>
          <p:cNvGrpSpPr/>
          <p:nvPr/>
        </p:nvGrpSpPr>
        <p:grpSpPr>
          <a:xfrm>
            <a:off x="6848475" y="3886200"/>
            <a:ext cx="4538663" cy="2366963"/>
            <a:chOff x="6848475" y="3886200"/>
            <a:chExt cx="4538663" cy="236696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FE479E-E4C4-9A4A-60BA-DC8067037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05688" y="3886200"/>
              <a:ext cx="3981450" cy="2366963"/>
            </a:xfrm>
            <a:prstGeom prst="rect">
              <a:avLst/>
            </a:prstGeom>
          </p:spPr>
        </p:pic>
        <p:pic>
          <p:nvPicPr>
            <p:cNvPr id="19" name="Picture 18" descr="A logo for a company&#10;&#10;Description automatically generated">
              <a:extLst>
                <a:ext uri="{FF2B5EF4-FFF2-40B4-BE49-F238E27FC236}">
                  <a16:creationId xmlns:a16="http://schemas.microsoft.com/office/drawing/2014/main" id="{E77294FB-E84A-E842-ABA4-7254DE638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465" t="12245" r="7209" b="12382"/>
            <a:stretch/>
          </p:blipFill>
          <p:spPr>
            <a:xfrm>
              <a:off x="6848475" y="5470165"/>
              <a:ext cx="1886319" cy="702923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8F5EE0-5287-564A-BCB1-DA8FF6FA46C6}"/>
              </a:ext>
            </a:extLst>
          </p:cNvPr>
          <p:cNvGrpSpPr/>
          <p:nvPr/>
        </p:nvGrpSpPr>
        <p:grpSpPr>
          <a:xfrm>
            <a:off x="8477250" y="1803648"/>
            <a:ext cx="3533775" cy="1766442"/>
            <a:chOff x="8477250" y="1803648"/>
            <a:chExt cx="3533775" cy="176644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D9DADC-67DB-E3AA-07F4-0B961AC1CD8F}"/>
                </a:ext>
              </a:extLst>
            </p:cNvPr>
            <p:cNvSpPr txBox="1"/>
            <p:nvPr/>
          </p:nvSpPr>
          <p:spPr>
            <a:xfrm>
              <a:off x="8477250" y="3262313"/>
              <a:ext cx="3533775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ea typeface="Calibri"/>
                  <a:cs typeface="Calibri"/>
                </a:rPr>
                <a:t>e.g. see </a:t>
              </a:r>
              <a:r>
                <a:rPr lang="en-US" sz="1400">
                  <a:ea typeface="+mn-lt"/>
                  <a:cs typeface="+mn-lt"/>
                </a:rPr>
                <a:t>Key M.H. et al 2006 Fusion Sci. Tech. </a:t>
              </a:r>
              <a:endParaRPr lang="en-US" sz="1400">
                <a:ea typeface="Calibri"/>
                <a:cs typeface="Calibri"/>
              </a:endParaRPr>
            </a:p>
          </p:txBody>
        </p:sp>
        <p:pic>
          <p:nvPicPr>
            <p:cNvPr id="21" name="Picture 20" descr="Diagram of a diagram of a gas turbine&#10;&#10;Description automatically generated">
              <a:extLst>
                <a:ext uri="{FF2B5EF4-FFF2-40B4-BE49-F238E27FC236}">
                  <a16:creationId xmlns:a16="http://schemas.microsoft.com/office/drawing/2014/main" id="{D5406959-F028-B246-09D0-FF6011A8B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058275" y="1803648"/>
              <a:ext cx="2395538" cy="1517153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ECEB5EA-41DC-9901-6F30-176A2E03DC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79390" y="1446136"/>
            <a:ext cx="1892189" cy="112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9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9CD07-F95A-3DF5-1C20-3F740AC78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9F914-745C-6702-2805-318667BA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" y="135481"/>
            <a:ext cx="11739804" cy="1144679"/>
          </a:xfrm>
        </p:spPr>
        <p:txBody>
          <a:bodyPr>
            <a:normAutofit/>
          </a:bodyPr>
          <a:lstStyle/>
          <a:p>
            <a:r>
              <a:rPr lang="en-GB" sz="2400">
                <a:latin typeface="Helvetica Neue"/>
              </a:rPr>
              <a:t>Prof Roland A Smith, 1-3 funded PhD projects.         </a:t>
            </a:r>
            <a:r>
              <a:rPr lang="en-GB" sz="2400" err="1">
                <a:latin typeface="Helvetica Neue"/>
              </a:rPr>
              <a:t>r.a.smith@ic.ac.uk</a:t>
            </a:r>
            <a:br>
              <a:rPr lang="en-GB" sz="2400">
                <a:latin typeface="Helvetica Neue"/>
              </a:rPr>
            </a:br>
            <a:r>
              <a:rPr lang="en-GB" sz="1000">
                <a:latin typeface="Helvetica Neue"/>
              </a:rPr>
              <a:t> </a:t>
            </a:r>
            <a:br>
              <a:rPr lang="en-GB" sz="2400">
                <a:latin typeface="Helvetica Neue"/>
              </a:rPr>
            </a:br>
            <a:r>
              <a:rPr lang="en-GB" sz="2400">
                <a:latin typeface="Helvetica Neue"/>
              </a:rPr>
              <a:t>High power laser development &amp; applications, UK Nationality required.</a:t>
            </a:r>
            <a:endParaRPr lang="en-GB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28C72-13BE-5A2D-3EB6-2BE313945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308794"/>
            <a:ext cx="3825240" cy="9223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 fontAlgn="b">
              <a:buNone/>
            </a:pPr>
            <a:r>
              <a:rPr lang="en-GB" sz="2400" b="1">
                <a:solidFill>
                  <a:schemeClr val="accent1"/>
                </a:solidFill>
                <a:latin typeface="Helvetica Neue"/>
              </a:rPr>
              <a:t>Laser Filamentation</a:t>
            </a:r>
          </a:p>
          <a:p>
            <a:pPr marL="0" indent="0" algn="ctr" fontAlgn="b">
              <a:buNone/>
            </a:pPr>
            <a:r>
              <a:rPr lang="en-GB" sz="2400" b="1">
                <a:solidFill>
                  <a:schemeClr val="accent1"/>
                </a:solidFill>
                <a:latin typeface="Helvetica Neue"/>
              </a:rPr>
              <a:t>in Water.</a:t>
            </a:r>
            <a:endParaRPr lang="en-GB" sz="2400" b="1" i="0" u="none" strike="noStrike">
              <a:solidFill>
                <a:schemeClr val="accent1"/>
              </a:solidFill>
              <a:effectLst/>
              <a:latin typeface="Helvetica Neue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A2088F-926D-2C6C-D978-B259D013A5A4}"/>
              </a:ext>
            </a:extLst>
          </p:cNvPr>
          <p:cNvSpPr txBox="1">
            <a:spLocks/>
          </p:cNvSpPr>
          <p:nvPr/>
        </p:nvSpPr>
        <p:spPr>
          <a:xfrm>
            <a:off x="0" y="5328890"/>
            <a:ext cx="12029364" cy="14833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ts val="26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>
                <a:solidFill>
                  <a:srgbClr val="FF0000"/>
                </a:solidFill>
                <a:latin typeface="Symbol"/>
                <a:sym typeface="Symbol"/>
              </a:rPr>
              <a:t>·  </a:t>
            </a:r>
            <a:r>
              <a:rPr lang="en-GB" b="1">
                <a:solidFill>
                  <a:srgbClr val="002060"/>
                </a:solidFill>
                <a:latin typeface="Helvetica Neue"/>
              </a:rPr>
              <a:t>We build and operate multi-terawatt laser systems at Imperial  that allow us to create &amp; probe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b="1">
                <a:solidFill>
                  <a:srgbClr val="002060"/>
                </a:solidFill>
                <a:latin typeface="Helvetica Neue"/>
              </a:rPr>
              <a:t>    exotic states of matter at extremes of temperature, pressure and electric and magnetic field. 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endParaRPr lang="en-GB" sz="800" b="1">
              <a:solidFill>
                <a:srgbClr val="002060"/>
              </a:solidFill>
              <a:latin typeface="Helvetica Neue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>
                <a:solidFill>
                  <a:srgbClr val="FF0000"/>
                </a:solidFill>
                <a:latin typeface="Symbol"/>
                <a:sym typeface="Symbol"/>
              </a:rPr>
              <a:t>·  </a:t>
            </a:r>
            <a:r>
              <a:rPr lang="en-GB" b="1">
                <a:solidFill>
                  <a:srgbClr val="002060"/>
                </a:solidFill>
                <a:latin typeface="Helvetica Neue"/>
                <a:sym typeface="Symbol"/>
              </a:rPr>
              <a:t>Laser driven probes include sub-</a:t>
            </a:r>
            <a:r>
              <a:rPr lang="en-GB" b="1" err="1">
                <a:solidFill>
                  <a:srgbClr val="002060"/>
                </a:solidFill>
                <a:latin typeface="Helvetica Neue"/>
                <a:sym typeface="Symbol"/>
              </a:rPr>
              <a:t>ps</a:t>
            </a:r>
            <a:r>
              <a:rPr lang="en-GB" b="1">
                <a:solidFill>
                  <a:srgbClr val="002060"/>
                </a:solidFill>
                <a:latin typeface="Helvetica Neue"/>
                <a:sym typeface="Symbol"/>
              </a:rPr>
              <a:t> optical &amp; x-ray pulses and MeV proton beams, Thomson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b="1">
                <a:solidFill>
                  <a:srgbClr val="002060"/>
                </a:solidFill>
                <a:latin typeface="Helvetica Neue"/>
                <a:sym typeface="Symbol"/>
              </a:rPr>
              <a:t>    scattering and Faraday rotation imaging.</a:t>
            </a:r>
            <a:endParaRPr lang="en-GB" b="1">
              <a:solidFill>
                <a:srgbClr val="00206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7E0CBB-3EBC-CEA8-77AF-B658B4D18FAA}"/>
              </a:ext>
            </a:extLst>
          </p:cNvPr>
          <p:cNvSpPr txBox="1">
            <a:spLocks/>
          </p:cNvSpPr>
          <p:nvPr/>
        </p:nvSpPr>
        <p:spPr>
          <a:xfrm>
            <a:off x="3688082" y="1308794"/>
            <a:ext cx="3825240" cy="9223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ts val="26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">
              <a:buFont typeface="Arial" panose="020B0604020202020204" pitchFamily="34" charset="0"/>
              <a:buNone/>
            </a:pPr>
            <a:r>
              <a:rPr lang="en-GB" sz="2400" b="1">
                <a:solidFill>
                  <a:schemeClr val="accent1"/>
                </a:solidFill>
                <a:latin typeface="Helvetica Neue"/>
              </a:rPr>
              <a:t>Laser Flyer Launch &amp; Impact Physics.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1192E7D-51AB-7EFC-BB5E-1B0AAEEE7381}"/>
              </a:ext>
            </a:extLst>
          </p:cNvPr>
          <p:cNvSpPr txBox="1">
            <a:spLocks/>
          </p:cNvSpPr>
          <p:nvPr/>
        </p:nvSpPr>
        <p:spPr>
          <a:xfrm>
            <a:off x="8092444" y="1308794"/>
            <a:ext cx="3825240" cy="9223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228600" indent="-228600" algn="l" defTabSz="914400" rtl="0" eaLnBrk="1" latinLnBrk="0" hangingPunct="1">
              <a:lnSpc>
                <a:spcPts val="26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ts val="26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">
              <a:buFont typeface="Arial" panose="020B0604020202020204" pitchFamily="34" charset="0"/>
              <a:buNone/>
            </a:pPr>
            <a:r>
              <a:rPr lang="en-GB" sz="2400" b="1">
                <a:solidFill>
                  <a:schemeClr val="accent1"/>
                </a:solidFill>
                <a:latin typeface="Helvetica Neue"/>
              </a:rPr>
              <a:t>High Power Mid-IR Laser Systems @ 4 Microns.</a:t>
            </a:r>
          </a:p>
        </p:txBody>
      </p:sp>
      <p:pic>
        <p:nvPicPr>
          <p:cNvPr id="12" name="Picture 11" descr="A close-up of a light&#10;&#10;Description automatically generated">
            <a:extLst>
              <a:ext uri="{FF2B5EF4-FFF2-40B4-BE49-F238E27FC236}">
                <a16:creationId xmlns:a16="http://schemas.microsoft.com/office/drawing/2014/main" id="{8211BB69-9E4B-D651-9457-ECA0F5755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000" y="2247471"/>
            <a:ext cx="2252449" cy="3005375"/>
          </a:xfrm>
          <a:prstGeom prst="rect">
            <a:avLst/>
          </a:prstGeom>
        </p:spPr>
      </p:pic>
      <p:pic>
        <p:nvPicPr>
          <p:cNvPr id="21" name="Picture 2" descr="No description available.">
            <a:extLst>
              <a:ext uri="{FF2B5EF4-FFF2-40B4-BE49-F238E27FC236}">
                <a16:creationId xmlns:a16="http://schemas.microsoft.com/office/drawing/2014/main" id="{F13BB578-1DE4-2119-5B6A-8CF367EF0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00" b="12888"/>
          <a:stretch/>
        </p:blipFill>
        <p:spPr bwMode="auto">
          <a:xfrm>
            <a:off x="1036320" y="2216990"/>
            <a:ext cx="2136649" cy="309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A circuit board&#10;&#10;Description generated with high confidence">
            <a:extLst>
              <a:ext uri="{FF2B5EF4-FFF2-40B4-BE49-F238E27FC236}">
                <a16:creationId xmlns:a16="http://schemas.microsoft.com/office/drawing/2014/main" id="{EE32FF7E-A198-AF4B-2326-C6C0820401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0" t="13915" r="18411" b="34799"/>
          <a:stretch/>
        </p:blipFill>
        <p:spPr>
          <a:xfrm>
            <a:off x="7645996" y="2181398"/>
            <a:ext cx="4362036" cy="300537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1B55006-C3AF-1118-A076-776C92B9587E}"/>
              </a:ext>
            </a:extLst>
          </p:cNvPr>
          <p:cNvSpPr txBox="1"/>
          <p:nvPr/>
        </p:nvSpPr>
        <p:spPr>
          <a:xfrm>
            <a:off x="1067542" y="4586162"/>
            <a:ext cx="1706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Raman red self emission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6B475A-6C64-EC28-74C6-31547980288A}"/>
              </a:ext>
            </a:extLst>
          </p:cNvPr>
          <p:cNvSpPr txBox="1"/>
          <p:nvPr/>
        </p:nvSpPr>
        <p:spPr>
          <a:xfrm>
            <a:off x="4273319" y="4863161"/>
            <a:ext cx="2471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10MeV proton image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B3BD67-8E9D-4701-5501-57911CD0F5AA}"/>
              </a:ext>
            </a:extLst>
          </p:cNvPr>
          <p:cNvSpPr txBox="1"/>
          <p:nvPr/>
        </p:nvSpPr>
        <p:spPr>
          <a:xfrm>
            <a:off x="4910783" y="2820000"/>
            <a:ext cx="1721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</a:rPr>
              <a:t>2km/s Flyer</a:t>
            </a:r>
            <a:endParaRPr lang="en-GB" sz="2000" b="1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EB5AB9-ECBD-3204-81C7-8361428CAF1A}"/>
              </a:ext>
            </a:extLst>
          </p:cNvPr>
          <p:cNvSpPr txBox="1"/>
          <p:nvPr/>
        </p:nvSpPr>
        <p:spPr>
          <a:xfrm>
            <a:off x="7656600" y="2247471"/>
            <a:ext cx="4261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Chimera OPCPA 0.5TW Laser System</a:t>
            </a:r>
            <a:endParaRPr lang="en-GB" sz="2000" b="1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2EC5CA-2267-A1F7-C5F9-A1B62CE1EA35}"/>
              </a:ext>
            </a:extLst>
          </p:cNvPr>
          <p:cNvSpPr txBox="1"/>
          <p:nvPr/>
        </p:nvSpPr>
        <p:spPr>
          <a:xfrm>
            <a:off x="853440" y="2144529"/>
            <a:ext cx="2426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1m water cell, </a:t>
            </a:r>
          </a:p>
          <a:p>
            <a:pPr algn="ctr"/>
            <a:r>
              <a:rPr lang="en-US" sz="2000" b="1">
                <a:solidFill>
                  <a:schemeClr val="bg1"/>
                </a:solidFill>
              </a:rPr>
              <a:t>10 MW green drive</a:t>
            </a:r>
            <a:endParaRPr lang="en-GB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42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7" descr="Premium Vector | Cosmic phenomenon doodle cartoon drawing of black hole  astronomy science abstract clipart hand drawn vector illustration isolated  on whi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394634">
            <a:off x="8384037" y="3387585"/>
            <a:ext cx="4587649" cy="263335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7"/>
          <p:cNvSpPr txBox="1">
            <a:spLocks noGrp="1"/>
          </p:cNvSpPr>
          <p:nvPr>
            <p:ph type="ctrTitle"/>
          </p:nvPr>
        </p:nvSpPr>
        <p:spPr>
          <a:xfrm>
            <a:off x="2069935" y="304800"/>
            <a:ext cx="5595172" cy="185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6000"/>
              <a:buFont typeface="Calibri"/>
              <a:buNone/>
            </a:pPr>
            <a:r>
              <a:rPr lang="en-GB">
                <a:solidFill>
                  <a:srgbClr val="2E75B5"/>
                </a:solidFill>
              </a:rPr>
              <a:t>Life as a PhD Student in SPC</a:t>
            </a:r>
            <a:endParaRPr/>
          </a:p>
        </p:txBody>
      </p:sp>
      <p:pic>
        <p:nvPicPr>
          <p:cNvPr id="206" name="Google Shape;206;p37" descr="Image result for happy clou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08850" y="4992480"/>
            <a:ext cx="1417351" cy="141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7" descr="Image result for happy su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10568" y="3326151"/>
            <a:ext cx="1765300" cy="154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7" descr="Image result for happy earth"/>
          <p:cNvPicPr preferRelativeResize="0"/>
          <p:nvPr/>
        </p:nvPicPr>
        <p:blipFill rotWithShape="1">
          <a:blip r:embed="rId6">
            <a:alphaModFix/>
          </a:blip>
          <a:srcRect r="26038"/>
          <a:stretch/>
        </p:blipFill>
        <p:spPr>
          <a:xfrm>
            <a:off x="2683301" y="5344517"/>
            <a:ext cx="1834484" cy="1302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7" descr="Image result for happy satur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65918" y="5188421"/>
            <a:ext cx="1685925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7" descr="Image result for happy jupiter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80035" y="4023628"/>
            <a:ext cx="1361272" cy="136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7" descr="Image result for happy mars"/>
          <p:cNvPicPr preferRelativeResize="0"/>
          <p:nvPr/>
        </p:nvPicPr>
        <p:blipFill rotWithShape="1">
          <a:blip r:embed="rId9">
            <a:alphaModFix/>
          </a:blip>
          <a:srcRect t="20849" b="20969"/>
          <a:stretch/>
        </p:blipFill>
        <p:spPr>
          <a:xfrm>
            <a:off x="4781807" y="3089858"/>
            <a:ext cx="1959517" cy="13690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37"/>
          <p:cNvCxnSpPr/>
          <p:nvPr/>
        </p:nvCxnSpPr>
        <p:spPr>
          <a:xfrm>
            <a:off x="4023944" y="3717205"/>
            <a:ext cx="850800" cy="203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3" name="Google Shape;213;p37"/>
          <p:cNvCxnSpPr/>
          <p:nvPr/>
        </p:nvCxnSpPr>
        <p:spPr>
          <a:xfrm>
            <a:off x="4234149" y="4266041"/>
            <a:ext cx="774600" cy="393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4" name="Google Shape;214;p37"/>
          <p:cNvCxnSpPr/>
          <p:nvPr/>
        </p:nvCxnSpPr>
        <p:spPr>
          <a:xfrm>
            <a:off x="4139015" y="4745596"/>
            <a:ext cx="728400" cy="5862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5" name="Google Shape;215;p37"/>
          <p:cNvCxnSpPr/>
          <p:nvPr/>
        </p:nvCxnSpPr>
        <p:spPr>
          <a:xfrm rot="-5400000" flipH="1">
            <a:off x="2723924" y="4995798"/>
            <a:ext cx="555000" cy="456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6" name="Google Shape;216;p37"/>
          <p:cNvCxnSpPr/>
          <p:nvPr/>
        </p:nvCxnSpPr>
        <p:spPr>
          <a:xfrm>
            <a:off x="3485348" y="4747819"/>
            <a:ext cx="621000" cy="4683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7" name="Google Shape;217;p37"/>
          <p:cNvCxnSpPr/>
          <p:nvPr/>
        </p:nvCxnSpPr>
        <p:spPr>
          <a:xfrm rot="-5400000" flipH="1">
            <a:off x="2266352" y="5260577"/>
            <a:ext cx="945300" cy="5250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218;p37"/>
          <p:cNvCxnSpPr/>
          <p:nvPr/>
        </p:nvCxnSpPr>
        <p:spPr>
          <a:xfrm flipH="1">
            <a:off x="5356632" y="6245649"/>
            <a:ext cx="38100" cy="14873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9" name="Google Shape;219;p37"/>
          <p:cNvCxnSpPr/>
          <p:nvPr/>
        </p:nvCxnSpPr>
        <p:spPr>
          <a:xfrm flipH="1">
            <a:off x="5434326" y="6454208"/>
            <a:ext cx="38100" cy="14873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0" name="Google Shape;220;p37"/>
          <p:cNvCxnSpPr/>
          <p:nvPr/>
        </p:nvCxnSpPr>
        <p:spPr>
          <a:xfrm flipH="1">
            <a:off x="5742515" y="6279692"/>
            <a:ext cx="38100" cy="14873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1" name="Google Shape;221;p37"/>
          <p:cNvCxnSpPr/>
          <p:nvPr/>
        </p:nvCxnSpPr>
        <p:spPr>
          <a:xfrm flipH="1">
            <a:off x="6165002" y="6205327"/>
            <a:ext cx="38100" cy="14873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2" name="Google Shape;222;p37"/>
          <p:cNvCxnSpPr/>
          <p:nvPr/>
        </p:nvCxnSpPr>
        <p:spPr>
          <a:xfrm flipH="1">
            <a:off x="5897293" y="6454208"/>
            <a:ext cx="38100" cy="14873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3" name="Google Shape;223;p37"/>
          <p:cNvCxnSpPr/>
          <p:nvPr/>
        </p:nvCxnSpPr>
        <p:spPr>
          <a:xfrm flipH="1">
            <a:off x="5119159" y="6241592"/>
            <a:ext cx="38100" cy="14873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4" name="Google Shape;224;p37"/>
          <p:cNvCxnSpPr/>
          <p:nvPr/>
        </p:nvCxnSpPr>
        <p:spPr>
          <a:xfrm flipH="1">
            <a:off x="5524500" y="6261100"/>
            <a:ext cx="38100" cy="14873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5" name="Google Shape;225;p37"/>
          <p:cNvCxnSpPr/>
          <p:nvPr/>
        </p:nvCxnSpPr>
        <p:spPr>
          <a:xfrm flipH="1">
            <a:off x="5613400" y="6489700"/>
            <a:ext cx="38100" cy="14873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6" name="Google Shape;226;p37"/>
          <p:cNvCxnSpPr/>
          <p:nvPr/>
        </p:nvCxnSpPr>
        <p:spPr>
          <a:xfrm flipH="1">
            <a:off x="5219700" y="6464300"/>
            <a:ext cx="38100" cy="14873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7" name="Google Shape;227;p37"/>
          <p:cNvCxnSpPr/>
          <p:nvPr/>
        </p:nvCxnSpPr>
        <p:spPr>
          <a:xfrm flipH="1">
            <a:off x="5943600" y="6159500"/>
            <a:ext cx="38100" cy="14873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8" name="Google Shape;228;p37"/>
          <p:cNvCxnSpPr/>
          <p:nvPr/>
        </p:nvCxnSpPr>
        <p:spPr>
          <a:xfrm flipH="1">
            <a:off x="6146800" y="6464300"/>
            <a:ext cx="38100" cy="14873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29" name="Google Shape;229;p37"/>
          <p:cNvCxnSpPr/>
          <p:nvPr/>
        </p:nvCxnSpPr>
        <p:spPr>
          <a:xfrm>
            <a:off x="6766998" y="3995039"/>
            <a:ext cx="850800" cy="203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0" name="Google Shape;230;p37"/>
          <p:cNvCxnSpPr/>
          <p:nvPr/>
        </p:nvCxnSpPr>
        <p:spPr>
          <a:xfrm>
            <a:off x="5981700" y="4648356"/>
            <a:ext cx="850800" cy="203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1" name="Google Shape;231;p37"/>
          <p:cNvCxnSpPr/>
          <p:nvPr/>
        </p:nvCxnSpPr>
        <p:spPr>
          <a:xfrm>
            <a:off x="6678628" y="5473584"/>
            <a:ext cx="850800" cy="203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2" name="Google Shape;232;p37"/>
          <p:cNvCxnSpPr/>
          <p:nvPr/>
        </p:nvCxnSpPr>
        <p:spPr>
          <a:xfrm>
            <a:off x="6870144" y="6298812"/>
            <a:ext cx="850800" cy="203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3" name="Google Shape;233;p37"/>
          <p:cNvCxnSpPr/>
          <p:nvPr/>
        </p:nvCxnSpPr>
        <p:spPr>
          <a:xfrm>
            <a:off x="7579975" y="5188421"/>
            <a:ext cx="850800" cy="203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4" name="Google Shape;234;p37"/>
          <p:cNvCxnSpPr/>
          <p:nvPr/>
        </p:nvCxnSpPr>
        <p:spPr>
          <a:xfrm>
            <a:off x="7776515" y="5956300"/>
            <a:ext cx="850800" cy="2031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6" name="Google Shape;236;p37" descr="Globe Cartoon png download - 670*906 - Free Transparent Plasma Globe png  Download. - CleanPNG / Kiss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514043">
            <a:off x="938185" y="4960784"/>
            <a:ext cx="1588001" cy="1623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7" descr="Inertial Confinement Fusion: How to Make a Star"/>
          <p:cNvPicPr preferRelativeResize="0"/>
          <p:nvPr/>
        </p:nvPicPr>
        <p:blipFill rotWithShape="1">
          <a:blip r:embed="rId11">
            <a:alphaModFix/>
          </a:blip>
          <a:srcRect r="59768"/>
          <a:stretch/>
        </p:blipFill>
        <p:spPr>
          <a:xfrm rot="6009272">
            <a:off x="7662833" y="1755897"/>
            <a:ext cx="1491108" cy="2897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7" descr="Smiley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500401">
            <a:off x="7908023" y="2782547"/>
            <a:ext cx="704257" cy="70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7" descr="Smiley-Face Icons - Free SVG &amp; PNG Smiley-Face Images - Noun Project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21302601">
            <a:off x="10259675" y="4131207"/>
            <a:ext cx="836362" cy="836362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7"/>
          <p:cNvSpPr txBox="1">
            <a:spLocks noGrp="1"/>
          </p:cNvSpPr>
          <p:nvPr>
            <p:ph type="subTitle" idx="1"/>
          </p:nvPr>
        </p:nvSpPr>
        <p:spPr>
          <a:xfrm>
            <a:off x="2069935" y="2197594"/>
            <a:ext cx="4386714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/>
              <a:t>Matthew </a:t>
            </a:r>
            <a:r>
              <a:rPr lang="en-GB" err="1"/>
              <a:t>Acevski</a:t>
            </a:r>
            <a:r>
              <a:rPr lang="en-GB"/>
              <a:t> (Space)</a:t>
            </a:r>
          </a:p>
          <a:p>
            <a:pPr marL="0" indent="0" algn="l">
              <a:spcBef>
                <a:spcPts val="0"/>
              </a:spcBef>
            </a:pPr>
            <a:r>
              <a:rPr lang="en-GB"/>
              <a:t>Dariusz Duszynski (Plasma)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/>
              <a:t>Sophie </a:t>
            </a:r>
            <a:r>
              <a:rPr lang="en-GB" err="1"/>
              <a:t>Mosselmans</a:t>
            </a:r>
            <a:r>
              <a:rPr lang="en-GB"/>
              <a:t> (Climate)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7" name="Google Shape;245;p38">
            <a:extLst>
              <a:ext uri="{FF2B5EF4-FFF2-40B4-BE49-F238E27FC236}">
                <a16:creationId xmlns:a16="http://schemas.microsoft.com/office/drawing/2014/main" id="{27D20DD2-8266-3E69-0133-267CDFD690BA}"/>
              </a:ext>
            </a:extLst>
          </p:cNvPr>
          <p:cNvGraphicFramePr/>
          <p:nvPr/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47" name="Rectangle 446">
            <a:extLst>
              <a:ext uri="{FF2B5EF4-FFF2-40B4-BE49-F238E27FC236}">
                <a16:creationId xmlns:a16="http://schemas.microsoft.com/office/drawing/2014/main" id="{65E49CD2-D513-C632-E550-5F5BCBC07034}"/>
              </a:ext>
            </a:extLst>
          </p:cNvPr>
          <p:cNvSpPr/>
          <p:nvPr/>
        </p:nvSpPr>
        <p:spPr>
          <a:xfrm>
            <a:off x="-248" y="496"/>
            <a:ext cx="4024374" cy="4717966"/>
          </a:xfrm>
          <a:prstGeom prst="rect">
            <a:avLst/>
          </a:prstGeom>
          <a:solidFill>
            <a:srgbClr val="0000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Google Shape;244;p38"/>
          <p:cNvSpPr txBox="1">
            <a:spLocks noGrp="1"/>
          </p:cNvSpPr>
          <p:nvPr>
            <p:ph type="ctrTitle"/>
          </p:nvPr>
        </p:nvSpPr>
        <p:spPr>
          <a:xfrm>
            <a:off x="450406" y="1159881"/>
            <a:ext cx="3115265" cy="239635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r"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Why SPC?</a:t>
            </a:r>
          </a:p>
        </p:txBody>
      </p:sp>
      <p:pic>
        <p:nvPicPr>
          <p:cNvPr id="13" name="Picture 12" descr="Imperial College London - We are THRILLED to have been ranked 2nd in the  world and 1st in the UK and Europe in this year's QS World University  Rankings! 🎊🥳 We 💙 #">
            <a:extLst>
              <a:ext uri="{FF2B5EF4-FFF2-40B4-BE49-F238E27FC236}">
                <a16:creationId xmlns:a16="http://schemas.microsoft.com/office/drawing/2014/main" id="{CADD21D6-6679-9ED7-1FF4-7EC3B08D3F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276" y="4483536"/>
            <a:ext cx="4042267" cy="237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20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9"/>
          <p:cNvSpPr txBox="1">
            <a:spLocks noGrp="1"/>
          </p:cNvSpPr>
          <p:nvPr>
            <p:ph type="ctrTitle"/>
          </p:nvPr>
        </p:nvSpPr>
        <p:spPr>
          <a:xfrm>
            <a:off x="4749546" y="-241790"/>
            <a:ext cx="6870954" cy="1675626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l"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4000" b="1" kern="1200">
                <a:solidFill>
                  <a:schemeClr val="accent1">
                    <a:lumMod val="49000"/>
                  </a:schemeClr>
                </a:solidFill>
                <a:latin typeface="+mj-lt"/>
                <a:ea typeface="+mj-ea"/>
                <a:cs typeface="+mj-cs"/>
              </a:rPr>
              <a:t>Day-to-Day</a:t>
            </a:r>
            <a:endParaRPr lang="en-US" sz="4000" b="1" kern="1200">
              <a:solidFill>
                <a:schemeClr val="accent1">
                  <a:lumMod val="49000"/>
                </a:schemeClr>
              </a:solidFill>
              <a:latin typeface="+mj-lt"/>
            </a:endParaRPr>
          </a:p>
        </p:txBody>
      </p:sp>
      <p:pic>
        <p:nvPicPr>
          <p:cNvPr id="3" name="Picture 2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535FC88D-9F6D-8353-91F3-32F1CFE102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25359"/>
          <a:stretch/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253" name="Google Shape;253;p39"/>
          <p:cNvPicPr preferRelativeResize="0"/>
          <p:nvPr/>
        </p:nvPicPr>
        <p:blipFill rotWithShape="1">
          <a:blip r:embed="rId4"/>
          <a:srcRect t="14359" r="3" b="33952"/>
          <a:stretch/>
        </p:blipFill>
        <p:spPr>
          <a:xfrm>
            <a:off x="20" y="2342320"/>
            <a:ext cx="4187091" cy="2164321"/>
          </a:xfrm>
          <a:prstGeom prst="rect">
            <a:avLst/>
          </a:prstGeom>
          <a:noFill/>
        </p:spPr>
      </p:pic>
      <p:pic>
        <p:nvPicPr>
          <p:cNvPr id="2" name="Picture 1" descr="Imperial Lates: Space – Events for LONDON">
            <a:extLst>
              <a:ext uri="{FF2B5EF4-FFF2-40B4-BE49-F238E27FC236}">
                <a16:creationId xmlns:a16="http://schemas.microsoft.com/office/drawing/2014/main" id="{84E9DC1D-AA70-8E2B-2F26-5C2F7DC9D4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" b="1545"/>
          <a:stretch/>
        </p:blipFill>
        <p:spPr>
          <a:xfrm>
            <a:off x="20" y="4693680"/>
            <a:ext cx="4187091" cy="2164321"/>
          </a:xfrm>
          <a:prstGeom prst="rect">
            <a:avLst/>
          </a:prstGeom>
        </p:spPr>
      </p:pic>
      <p:sp>
        <p:nvSpPr>
          <p:cNvPr id="252" name="Google Shape;252;p39"/>
          <p:cNvSpPr txBox="1">
            <a:spLocks noGrp="1"/>
          </p:cNvSpPr>
          <p:nvPr>
            <p:ph type="subTitle" idx="1"/>
          </p:nvPr>
        </p:nvSpPr>
        <p:spPr>
          <a:xfrm>
            <a:off x="4581906" y="1233860"/>
            <a:ext cx="6870954" cy="5039527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342900" indent="-228600" algn="l">
              <a:spcBef>
                <a:spcPts val="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/>
              <a:t>You'll have a desk in a shared office space with other PhD Students</a:t>
            </a:r>
          </a:p>
          <a:p>
            <a:pPr marL="342900" indent="-228600" algn="l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/>
              <a:t>Some post graduate lectures (2-3h/week) in your first year</a:t>
            </a:r>
          </a:p>
          <a:p>
            <a:pPr marL="342900" indent="-228600" algn="l"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/>
              <a:t>Weekly group talks + seminars </a:t>
            </a:r>
          </a:p>
          <a:p>
            <a:pPr marL="342900" lvl="0" indent="-228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/>
              <a:t>Undergraduate teaching – lots of opportunities!</a:t>
            </a:r>
          </a:p>
          <a:p>
            <a:pPr marL="914400" lvl="1" indent="-3429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 panose="020B0604020202020204" pitchFamily="34" charset="0"/>
              <a:buChar char="o"/>
            </a:pPr>
            <a:r>
              <a:rPr lang="en-US" sz="2400"/>
              <a:t>Labs</a:t>
            </a:r>
          </a:p>
          <a:p>
            <a:pPr marL="914400" lvl="1" indent="-342900" algn="l">
              <a:buClr>
                <a:srgbClr val="000000"/>
              </a:buClr>
              <a:buSzPts val="2000"/>
              <a:buFont typeface="Courier New" panose="020B0604020202020204" pitchFamily="34" charset="0"/>
              <a:buChar char="o"/>
            </a:pPr>
            <a:r>
              <a:rPr lang="en-US" sz="2400"/>
              <a:t>Seminars</a:t>
            </a:r>
          </a:p>
          <a:p>
            <a:pPr marL="914400" lvl="1" indent="-3429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 panose="020B0604020202020204" pitchFamily="34" charset="0"/>
              <a:buChar char="o"/>
            </a:pPr>
            <a:r>
              <a:rPr lang="en-US" sz="2400"/>
              <a:t>Note-taking</a:t>
            </a:r>
          </a:p>
          <a:p>
            <a:pPr marL="914400" lvl="1" indent="-3429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 panose="020B0604020202020204" pitchFamily="34" charset="0"/>
              <a:buChar char="o"/>
            </a:pPr>
            <a:r>
              <a:rPr lang="en-US" sz="2400"/>
              <a:t>Exam invigilation</a:t>
            </a:r>
          </a:p>
          <a:p>
            <a:pPr marL="3429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Arial" panose="020B0604020202020204" pitchFamily="34" charset="0"/>
              <a:buChar char="•"/>
            </a:pPr>
            <a:r>
              <a:rPr lang="en-US"/>
              <a:t>Outreach opportunities (Imperial lates, schools, external events…)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Meta Pro" panose="02000503040000020004" pitchFamily="2" charset="0"/>
              </a:rPr>
              <a:t>The Space, Plasma and Climate Community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82EB71E-3D89-1079-0EF1-F62D665B1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0425"/>
            <a:ext cx="9144000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460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0" descr="Related image"/>
          <p:cNvPicPr preferRelativeResize="0"/>
          <p:nvPr/>
        </p:nvPicPr>
        <p:blipFill rotWithShape="1">
          <a:blip r:embed="rId3">
            <a:alphaModFix amt="25000"/>
          </a:blip>
          <a:srcRect/>
          <a:stretch/>
        </p:blipFill>
        <p:spPr>
          <a:xfrm>
            <a:off x="3015" y="5774"/>
            <a:ext cx="12202544" cy="683634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0"/>
          <p:cNvSpPr txBox="1">
            <a:spLocks noGrp="1"/>
          </p:cNvSpPr>
          <p:nvPr>
            <p:ph type="ctrTitle"/>
          </p:nvPr>
        </p:nvSpPr>
        <p:spPr>
          <a:xfrm>
            <a:off x="2209800" y="284082"/>
            <a:ext cx="7772400" cy="894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/>
              <a:t>Life at </a:t>
            </a:r>
          </a:p>
        </p:txBody>
      </p:sp>
      <p:sp>
        <p:nvSpPr>
          <p:cNvPr id="260" name="Google Shape;260;p40"/>
          <p:cNvSpPr txBox="1">
            <a:spLocks noGrp="1"/>
          </p:cNvSpPr>
          <p:nvPr>
            <p:ph type="subTitle" idx="1"/>
          </p:nvPr>
        </p:nvSpPr>
        <p:spPr>
          <a:xfrm>
            <a:off x="446494" y="1335702"/>
            <a:ext cx="6858000" cy="552695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algn="l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GB" sz="2800" b="1">
                <a:solidFill>
                  <a:srgbClr val="0000CD"/>
                </a:solidFill>
                <a:latin typeface="Arial"/>
                <a:cs typeface="Arial"/>
              </a:rPr>
              <a:t>FOOD AND DRINK:</a:t>
            </a:r>
          </a:p>
          <a:p>
            <a:pPr marL="457200" indent="-457200" algn="l">
              <a:spcBef>
                <a:spcPts val="0"/>
              </a:spcBef>
              <a:buSzPts val="2400"/>
              <a:buChar char="•"/>
            </a:pPr>
            <a:r>
              <a:rPr lang="en-GB">
                <a:latin typeface="Arial"/>
                <a:cs typeface="Arial"/>
              </a:rPr>
              <a:t>Subsidised</a:t>
            </a:r>
            <a:r>
              <a:rPr lang="en-GB" b="1">
                <a:latin typeface="Arial"/>
                <a:cs typeface="Arial"/>
              </a:rPr>
              <a:t> </a:t>
            </a:r>
            <a:r>
              <a:rPr lang="en-GB"/>
              <a:t>cafés/restaurants</a:t>
            </a:r>
          </a:p>
          <a:p>
            <a:pPr marL="457200" indent="-457200" algn="l">
              <a:spcBef>
                <a:spcPts val="0"/>
              </a:spcBef>
              <a:buSzPts val="2400"/>
              <a:buChar char="•"/>
            </a:pPr>
            <a:endParaRPr lang="en-GB"/>
          </a:p>
          <a:p>
            <a:pPr marL="457200" indent="-457200" algn="l">
              <a:spcBef>
                <a:spcPts val="0"/>
              </a:spcBef>
              <a:buSzPts val="2400"/>
              <a:buChar char="•"/>
            </a:pPr>
            <a:r>
              <a:rPr lang="en-GB"/>
              <a:t>Student union bar just across the road</a:t>
            </a:r>
          </a:p>
          <a:p>
            <a:pPr algn="l">
              <a:spcBef>
                <a:spcPts val="0"/>
              </a:spcBef>
              <a:buSzPts val="2400"/>
            </a:pPr>
            <a:endParaRPr lang="en-GB" sz="2800"/>
          </a:p>
          <a:p>
            <a:pPr algn="l">
              <a:spcBef>
                <a:spcPts val="0"/>
              </a:spcBef>
              <a:buSzPts val="2400"/>
            </a:pPr>
            <a:r>
              <a:rPr lang="en-GB" sz="2800" b="1">
                <a:solidFill>
                  <a:srgbClr val="0000CD"/>
                </a:solidFill>
                <a:latin typeface="Arial"/>
                <a:cs typeface="Arial"/>
              </a:rPr>
              <a:t>FACILITIES:</a:t>
            </a:r>
          </a:p>
          <a:p>
            <a:pPr marL="342900" indent="-342900" algn="l">
              <a:spcBef>
                <a:spcPts val="0"/>
              </a:spcBef>
              <a:buSzPts val="2400"/>
              <a:buChar char="•"/>
            </a:pPr>
            <a:r>
              <a:rPr lang="en-GB"/>
              <a:t>&gt;350 clubs + societies (sports, music/drama, culture)</a:t>
            </a:r>
          </a:p>
          <a:p>
            <a:pPr marL="342900" indent="-342900" algn="l">
              <a:buClr>
                <a:schemeClr val="dk1"/>
              </a:buClr>
              <a:buSzPts val="2400"/>
              <a:buChar char="•"/>
            </a:pPr>
            <a:r>
              <a:rPr lang="en-GB"/>
              <a:t>£65/year for Imperial gym</a:t>
            </a:r>
          </a:p>
          <a:p>
            <a:pPr marL="342900" indent="-342900" algn="l">
              <a:buSzPts val="2400"/>
              <a:buChar char="•"/>
            </a:pPr>
            <a:r>
              <a:rPr lang="en-GB"/>
              <a:t>Graduate school (Over 100 free courses – professional + research skills)</a:t>
            </a:r>
          </a:p>
          <a:p>
            <a:pPr marL="342900" indent="-342900" algn="l">
              <a:buSzPts val="2400"/>
              <a:buChar char="•"/>
            </a:pPr>
            <a:r>
              <a:rPr lang="en-GB"/>
              <a:t>Located in Central London!</a:t>
            </a:r>
          </a:p>
        </p:txBody>
      </p:sp>
      <p:pic>
        <p:nvPicPr>
          <p:cNvPr id="3" name="Picture 2" descr="A blue and black rectangles&#10;&#10;Description automatically generated">
            <a:extLst>
              <a:ext uri="{FF2B5EF4-FFF2-40B4-BE49-F238E27FC236}">
                <a16:creationId xmlns:a16="http://schemas.microsoft.com/office/drawing/2014/main" id="{324EBE34-BFFB-322C-D110-AF0A6F0DE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21" y="490296"/>
            <a:ext cx="4423953" cy="48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ve Six Eight, Metric &amp; the Union Bar">
            <a:extLst>
              <a:ext uri="{FF2B5EF4-FFF2-40B4-BE49-F238E27FC236}">
                <a16:creationId xmlns:a16="http://schemas.microsoft.com/office/drawing/2014/main" id="{B306429C-3B22-2E55-39DB-1A3220F57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541" y="1057393"/>
            <a:ext cx="3564002" cy="2372827"/>
          </a:xfrm>
          <a:prstGeom prst="ellipse">
            <a:avLst/>
          </a:prstGeom>
        </p:spPr>
      </p:pic>
      <p:pic>
        <p:nvPicPr>
          <p:cNvPr id="6" name="Picture 5" descr="A gym with weights and exercise equipment&#10;&#10;Description automatically generated">
            <a:extLst>
              <a:ext uri="{FF2B5EF4-FFF2-40B4-BE49-F238E27FC236}">
                <a16:creationId xmlns:a16="http://schemas.microsoft.com/office/drawing/2014/main" id="{ABC8C766-0CD8-F1A2-A920-87BA89FB4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0506" y="2618352"/>
            <a:ext cx="3249995" cy="2412895"/>
          </a:xfrm>
          <a:prstGeom prst="ellipse">
            <a:avLst/>
          </a:prstGeom>
        </p:spPr>
      </p:pic>
      <p:pic>
        <p:nvPicPr>
          <p:cNvPr id="7" name="Picture 6" descr="Imperial Athletes | Administration and support services | Imperial College  London">
            <a:extLst>
              <a:ext uri="{FF2B5EF4-FFF2-40B4-BE49-F238E27FC236}">
                <a16:creationId xmlns:a16="http://schemas.microsoft.com/office/drawing/2014/main" id="{9CB78F5E-FD54-C5C9-E40D-7B5955407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1346" y="4439156"/>
            <a:ext cx="3636817" cy="240621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7688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45ED7-54BF-C5A1-3F3A-76897ED03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5600" b="1">
                <a:solidFill>
                  <a:srgbClr val="0000CD"/>
                </a:solidFill>
              </a:rPr>
              <a:t>Support</a:t>
            </a:r>
            <a:r>
              <a:rPr lang="en-US" sz="5600"/>
              <a:t> </a:t>
            </a:r>
          </a:p>
        </p:txBody>
      </p:sp>
      <p:pic>
        <p:nvPicPr>
          <p:cNvPr id="4" name="Picture 3" descr="Online Support Groups For Ph.D. Students Online PhD Degrees">
            <a:extLst>
              <a:ext uri="{FF2B5EF4-FFF2-40B4-BE49-F238E27FC236}">
                <a16:creationId xmlns:a16="http://schemas.microsoft.com/office/drawing/2014/main" id="{5E01CF0D-5EBE-C80D-05CD-12008AC12D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69" r="9929" b="-3"/>
          <a:stretch/>
        </p:blipFill>
        <p:spPr>
          <a:xfrm>
            <a:off x="309689" y="561659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BADFA-9D9F-9D4C-9107-CBD2272ED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Lots of training available </a:t>
            </a:r>
          </a:p>
          <a:p>
            <a:pPr marL="0" indent="0">
              <a:buNone/>
            </a:pPr>
            <a:endParaRPr lang="en-GB" sz="200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Support from your:</a:t>
            </a:r>
          </a:p>
          <a:p>
            <a:pPr marL="800100" lvl="1" indent="-342900">
              <a:buFont typeface="Courier New,monospace" panose="020B0604020202020204" pitchFamily="34" charset="0"/>
              <a:buChar char="o"/>
            </a:pPr>
            <a:r>
              <a:rPr lang="en-GB" sz="2000">
                <a:solidFill>
                  <a:schemeClr val="tx1">
                    <a:alpha val="80000"/>
                  </a:schemeClr>
                </a:solidFill>
              </a:rPr>
              <a:t>Student reps (that’s us!)</a:t>
            </a:r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pPr marL="800100" lvl="1" indent="-342900">
              <a:buFont typeface="Courier New,monospace" panose="020B0604020202020204" pitchFamily="34" charset="0"/>
              <a:buChar char="o"/>
            </a:pPr>
            <a:r>
              <a:rPr lang="en-GB" sz="200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Supervisors</a:t>
            </a:r>
          </a:p>
          <a:p>
            <a:pPr marL="800100" lvl="1" indent="-342900">
              <a:buFont typeface="Courier New,monospace" panose="020B0604020202020204" pitchFamily="34" charset="0"/>
              <a:buChar char="o"/>
            </a:pPr>
            <a:r>
              <a:rPr lang="en-GB" sz="200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Community PG Mentor (welfare role)</a:t>
            </a:r>
            <a:endParaRPr lang="en-GB" sz="2000">
              <a:solidFill>
                <a:schemeClr val="tx1">
                  <a:alpha val="80000"/>
                </a:schemeClr>
              </a:solidFill>
            </a:endParaRPr>
          </a:p>
          <a:p>
            <a:pPr marL="800100" lvl="1" indent="-342900">
              <a:buFont typeface="Courier New,monospace" panose="020B0604020202020204" pitchFamily="34" charset="0"/>
              <a:buChar char="o"/>
            </a:pPr>
            <a:endParaRPr lang="en-GB" sz="200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48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1"/>
          <p:cNvSpPr txBox="1">
            <a:spLocks noGrp="1"/>
          </p:cNvSpPr>
          <p:nvPr>
            <p:ph type="ctrTitle"/>
          </p:nvPr>
        </p:nvSpPr>
        <p:spPr>
          <a:xfrm>
            <a:off x="6663480" y="-261957"/>
            <a:ext cx="4785851" cy="1671567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l">
              <a:spcAft>
                <a:spcPts val="0"/>
              </a:spcAft>
              <a:buClr>
                <a:schemeClr val="dk1"/>
              </a:buClr>
              <a:buSzPts val="6000"/>
            </a:pPr>
            <a:r>
              <a:rPr lang="en-US" sz="5600" b="1">
                <a:solidFill>
                  <a:srgbClr val="0000CD"/>
                </a:solidFill>
              </a:rPr>
              <a:t>Social Stuff</a:t>
            </a:r>
          </a:p>
        </p:txBody>
      </p:sp>
      <p:pic>
        <p:nvPicPr>
          <p:cNvPr id="275" name="Google Shape;275;p41" descr="A group of people sitting in chairs in a room&#10;&#10;Description automatically generated"/>
          <p:cNvPicPr preferRelativeResize="0"/>
          <p:nvPr/>
        </p:nvPicPr>
        <p:blipFill>
          <a:blip r:embed="rId3"/>
          <a:srcRect t="25323" r="3" b="113"/>
          <a:stretch/>
        </p:blipFill>
        <p:spPr>
          <a:xfrm>
            <a:off x="-1" y="10"/>
            <a:ext cx="3003123" cy="1679499"/>
          </a:xfrm>
          <a:prstGeom prst="rect">
            <a:avLst/>
          </a:prstGeom>
          <a:noFill/>
        </p:spPr>
      </p:pic>
      <p:pic>
        <p:nvPicPr>
          <p:cNvPr id="276" name="Google Shape;276;p41" descr="A group of people posing for a photo&#10;&#10;Description automatically generated"/>
          <p:cNvPicPr preferRelativeResize="0"/>
          <p:nvPr/>
        </p:nvPicPr>
        <p:blipFill>
          <a:blip r:embed="rId4"/>
          <a:srcRect t="8317" r="3" b="3"/>
          <a:stretch/>
        </p:blipFill>
        <p:spPr>
          <a:xfrm>
            <a:off x="3193460" y="4793015"/>
            <a:ext cx="3003103" cy="2064985"/>
          </a:xfrm>
          <a:prstGeom prst="rect">
            <a:avLst/>
          </a:prstGeom>
          <a:noFill/>
        </p:spPr>
      </p:pic>
      <p:pic>
        <p:nvPicPr>
          <p:cNvPr id="273" name="Google Shape;273;p41" descr="A person and person climbing a rock wall&#10;&#10;Description automatically generated"/>
          <p:cNvPicPr preferRelativeResize="0"/>
          <p:nvPr/>
        </p:nvPicPr>
        <p:blipFill>
          <a:blip r:embed="rId5"/>
          <a:srcRect l="33996" r="4955" b="1"/>
          <a:stretch/>
        </p:blipFill>
        <p:spPr>
          <a:xfrm>
            <a:off x="3180257" y="1"/>
            <a:ext cx="3016307" cy="2223338"/>
          </a:xfrm>
          <a:prstGeom prst="rect">
            <a:avLst/>
          </a:prstGeom>
          <a:noFill/>
        </p:spPr>
      </p:pic>
      <p:pic>
        <p:nvPicPr>
          <p:cNvPr id="270" name="Google Shape;270;p41" descr="A group of people posing for a picture&#10;&#10;Description automatically generated"/>
          <p:cNvPicPr preferRelativeResize="0"/>
          <p:nvPr/>
        </p:nvPicPr>
        <p:blipFill rotWithShape="1">
          <a:blip r:embed="rId6"/>
          <a:srcRect t="21602" r="3" b="3"/>
          <a:stretch/>
        </p:blipFill>
        <p:spPr>
          <a:xfrm>
            <a:off x="-1" y="4079988"/>
            <a:ext cx="3003123" cy="2778013"/>
          </a:xfrm>
          <a:prstGeom prst="rect">
            <a:avLst/>
          </a:prstGeom>
          <a:noFill/>
        </p:spPr>
      </p:pic>
      <p:pic>
        <p:nvPicPr>
          <p:cNvPr id="274" name="Google Shape;274;p41" descr="Image"/>
          <p:cNvPicPr preferRelativeResize="0"/>
          <p:nvPr/>
        </p:nvPicPr>
        <p:blipFill>
          <a:blip r:embed="rId7"/>
          <a:srcRect t="27472" r="-4" b="16974"/>
          <a:stretch/>
        </p:blipFill>
        <p:spPr>
          <a:xfrm>
            <a:off x="3180256" y="2384215"/>
            <a:ext cx="3016307" cy="2234180"/>
          </a:xfrm>
          <a:prstGeom prst="rect">
            <a:avLst/>
          </a:prstGeom>
          <a:noFill/>
        </p:spPr>
      </p:pic>
      <p:pic>
        <p:nvPicPr>
          <p:cNvPr id="271" name="Google Shape;271;p41" descr="Image may contain: 9 people, people smiling, people sitting, table and indoor"/>
          <p:cNvPicPr preferRelativeResize="0"/>
          <p:nvPr/>
        </p:nvPicPr>
        <p:blipFill rotWithShape="1">
          <a:blip r:embed="rId8"/>
          <a:srcRect l="21289" r="21095" b="1"/>
          <a:stretch/>
        </p:blipFill>
        <p:spPr>
          <a:xfrm>
            <a:off x="9104" y="1823329"/>
            <a:ext cx="3016307" cy="2067887"/>
          </a:xfrm>
          <a:prstGeom prst="rect">
            <a:avLst/>
          </a:prstGeom>
          <a:noFill/>
        </p:spPr>
      </p:pic>
      <p:sp>
        <p:nvSpPr>
          <p:cNvPr id="269" name="Google Shape;269;p41"/>
          <p:cNvSpPr txBox="1">
            <a:spLocks noGrp="1"/>
          </p:cNvSpPr>
          <p:nvPr>
            <p:ph type="subTitle" idx="1"/>
          </p:nvPr>
        </p:nvSpPr>
        <p:spPr>
          <a:xfrm>
            <a:off x="6567944" y="992344"/>
            <a:ext cx="5992387" cy="5172502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/>
          <a:p>
            <a:pPr marL="114300" algn="l"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2000" b="1">
                <a:solidFill>
                  <a:srgbClr val="0000CD"/>
                </a:solidFill>
              </a:rPr>
              <a:t>IMPERIAL:</a:t>
            </a:r>
          </a:p>
          <a:p>
            <a:pPr marL="114300" lv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/>
              <a:t>Departmental events</a:t>
            </a:r>
          </a:p>
          <a:p>
            <a:pPr marL="114300" algn="l">
              <a:buClr>
                <a:srgbClr val="000000"/>
              </a:buClr>
              <a:buSzPts val="2400"/>
            </a:pPr>
            <a:r>
              <a:rPr lang="en-US" sz="2000"/>
              <a:t>Physics football league</a:t>
            </a:r>
          </a:p>
          <a:p>
            <a:pPr marL="114300" lvl="0" algn="l">
              <a:spcAft>
                <a:spcPts val="0"/>
              </a:spcAft>
              <a:buSzPts val="2400"/>
            </a:pPr>
            <a:r>
              <a:rPr lang="en-US" sz="2000"/>
              <a:t>Societies</a:t>
            </a:r>
          </a:p>
          <a:p>
            <a:pPr marL="114300"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en-US" sz="2000"/>
          </a:p>
          <a:p>
            <a:pPr marL="114300"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 b="1">
                <a:solidFill>
                  <a:srgbClr val="0000CD"/>
                </a:solidFill>
              </a:rPr>
              <a:t>COMMUNITY:</a:t>
            </a:r>
          </a:p>
          <a:p>
            <a:pPr marL="114300" lv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/>
              <a:t>Welcome party</a:t>
            </a:r>
          </a:p>
          <a:p>
            <a:pPr marL="114300" lv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/>
              <a:t>Christmas dinner + party</a:t>
            </a:r>
          </a:p>
          <a:p>
            <a:pPr marL="114300" lv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/>
              <a:t>Summer BBQ</a:t>
            </a:r>
          </a:p>
          <a:p>
            <a:pPr marL="342900" lvl="0" indent="-228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000"/>
          </a:p>
          <a:p>
            <a:pPr marL="114300" lv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 b="1">
                <a:solidFill>
                  <a:srgbClr val="0000CD"/>
                </a:solidFill>
              </a:rPr>
              <a:t>GROUPS:</a:t>
            </a:r>
          </a:p>
          <a:p>
            <a:pPr marL="114300" lv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/>
              <a:t>Regular trips to the union</a:t>
            </a:r>
          </a:p>
          <a:p>
            <a:pPr marL="114300" lv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/>
              <a:t>SPLAT running group</a:t>
            </a:r>
          </a:p>
          <a:p>
            <a:pPr marL="114300" lv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/>
              <a:t>Secret </a:t>
            </a:r>
            <a:r>
              <a:rPr lang="en-US" sz="2000" err="1"/>
              <a:t>santa</a:t>
            </a:r>
            <a:endParaRPr lang="en-US" sz="2000"/>
          </a:p>
          <a:p>
            <a:pPr marL="114300" lv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2000"/>
              <a:t>Viva parties</a:t>
            </a:r>
          </a:p>
          <a:p>
            <a:pPr marL="114300" lv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endParaRPr lang="en-US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8F843E-6D3E-2766-653E-D644A95F7E49}"/>
              </a:ext>
            </a:extLst>
          </p:cNvPr>
          <p:cNvSpPr txBox="1"/>
          <p:nvPr/>
        </p:nvSpPr>
        <p:spPr>
          <a:xfrm>
            <a:off x="10174212" y="6294092"/>
            <a:ext cx="628479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14300" lv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</a:pPr>
            <a:r>
              <a:rPr lang="en-US" sz="1800" b="1">
                <a:solidFill>
                  <a:srgbClr val="002060"/>
                </a:solidFill>
              </a:rPr>
              <a:t>+ Lots more!</a:t>
            </a:r>
          </a:p>
        </p:txBody>
      </p:sp>
    </p:spTree>
    <p:extLst>
      <p:ext uri="{BB962C8B-B14F-4D97-AF65-F5344CB8AC3E}">
        <p14:creationId xmlns:p14="http://schemas.microsoft.com/office/powerpoint/2010/main" val="14384938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80">
          <a:extLst>
            <a:ext uri="{FF2B5EF4-FFF2-40B4-BE49-F238E27FC236}">
              <a16:creationId xmlns:a16="http://schemas.microsoft.com/office/drawing/2014/main" id="{65D27A07-9F23-1784-72C2-5AD25B17F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>
            <a:extLst>
              <a:ext uri="{FF2B5EF4-FFF2-40B4-BE49-F238E27FC236}">
                <a16:creationId xmlns:a16="http://schemas.microsoft.com/office/drawing/2014/main" id="{06394C03-2273-C7DC-9B17-547F57FE881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564019" y="554009"/>
            <a:ext cx="4789763" cy="1662878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l">
              <a:spcAft>
                <a:spcPts val="0"/>
              </a:spcAft>
              <a:buClr>
                <a:schemeClr val="dk1"/>
              </a:buClr>
              <a:buSzPts val="4800"/>
            </a:pPr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PhD Perks… (Travel!)</a:t>
            </a:r>
          </a:p>
        </p:txBody>
      </p:sp>
      <p:pic>
        <p:nvPicPr>
          <p:cNvPr id="1028" name="Picture 4" descr="FINESSE at Andøya 2023 - Earth Online">
            <a:extLst>
              <a:ext uri="{FF2B5EF4-FFF2-40B4-BE49-F238E27FC236}">
                <a16:creationId xmlns:a16="http://schemas.microsoft.com/office/drawing/2014/main" id="{D2F04720-0B29-79CF-C01A-AC3F2B994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6" r="-1" b="-1"/>
          <a:stretch/>
        </p:blipFill>
        <p:spPr bwMode="auto">
          <a:xfrm>
            <a:off x="189570" y="170173"/>
            <a:ext cx="2799632" cy="317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" name="Google Shape;287;p42" descr="Image result for los angeles">
            <a:extLst>
              <a:ext uri="{FF2B5EF4-FFF2-40B4-BE49-F238E27FC236}">
                <a16:creationId xmlns:a16="http://schemas.microsoft.com/office/drawing/2014/main" id="{EBBA48E6-C5E7-5D80-C37D-54307C30E1E4}"/>
              </a:ext>
            </a:extLst>
          </p:cNvPr>
          <p:cNvPicPr preferRelativeResize="0"/>
          <p:nvPr/>
        </p:nvPicPr>
        <p:blipFill rotWithShape="1">
          <a:blip r:embed="rId4"/>
          <a:srcRect l="15282" r="21658" b="-4"/>
          <a:stretch/>
        </p:blipFill>
        <p:spPr>
          <a:xfrm>
            <a:off x="3183414" y="170174"/>
            <a:ext cx="3001921" cy="2047053"/>
          </a:xfrm>
          <a:prstGeom prst="rect">
            <a:avLst/>
          </a:prstGeom>
          <a:noFill/>
        </p:spPr>
      </p:pic>
      <p:pic>
        <p:nvPicPr>
          <p:cNvPr id="290" name="Google Shape;290;p42" descr="Image result for ucla campus">
            <a:extLst>
              <a:ext uri="{FF2B5EF4-FFF2-40B4-BE49-F238E27FC236}">
                <a16:creationId xmlns:a16="http://schemas.microsoft.com/office/drawing/2014/main" id="{CE8DEE35-99B4-FAFA-00E4-E6EA1482DBFF}"/>
              </a:ext>
            </a:extLst>
          </p:cNvPr>
          <p:cNvPicPr preferRelativeResize="0"/>
          <p:nvPr/>
        </p:nvPicPr>
        <p:blipFill rotWithShape="1">
          <a:blip r:embed="rId5"/>
          <a:srcRect l="9437" r="20439" b="4"/>
          <a:stretch/>
        </p:blipFill>
        <p:spPr>
          <a:xfrm>
            <a:off x="189570" y="3510992"/>
            <a:ext cx="2799632" cy="2614912"/>
          </a:xfrm>
          <a:prstGeom prst="rect">
            <a:avLst/>
          </a:prstGeom>
          <a:noFill/>
        </p:spPr>
      </p:pic>
      <p:pic>
        <p:nvPicPr>
          <p:cNvPr id="1030" name="Picture 6" descr="South Korea: All You Need to Know Before You Go (2024) - Tripadvisor">
            <a:extLst>
              <a:ext uri="{FF2B5EF4-FFF2-40B4-BE49-F238E27FC236}">
                <a16:creationId xmlns:a16="http://schemas.microsoft.com/office/drawing/2014/main" id="{AE1D7525-16EF-A26B-7839-5ED667191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4" r="3" b="3"/>
          <a:stretch/>
        </p:blipFill>
        <p:spPr bwMode="auto">
          <a:xfrm>
            <a:off x="3183413" y="2410403"/>
            <a:ext cx="3001920" cy="148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" name="Google Shape;284;p4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8FD7E5EE-7E3F-BC91-0987-91EEBA1C302C}"/>
              </a:ext>
            </a:extLst>
          </p:cNvPr>
          <p:cNvPicPr preferRelativeResize="0"/>
          <p:nvPr/>
        </p:nvPicPr>
        <p:blipFill rotWithShape="1">
          <a:blip r:embed="rId7"/>
          <a:srcRect l="722" r="1789" b="-4"/>
          <a:stretch/>
        </p:blipFill>
        <p:spPr>
          <a:xfrm>
            <a:off x="3183412" y="4072045"/>
            <a:ext cx="3010830" cy="2053861"/>
          </a:xfrm>
          <a:prstGeom prst="rect">
            <a:avLst/>
          </a:prstGeom>
          <a:noFill/>
        </p:spPr>
      </p:pic>
      <p:sp>
        <p:nvSpPr>
          <p:cNvPr id="4" name="Google Shape;282;p42">
            <a:extLst>
              <a:ext uri="{FF2B5EF4-FFF2-40B4-BE49-F238E27FC236}">
                <a16:creationId xmlns:a16="http://schemas.microsoft.com/office/drawing/2014/main" id="{4AE5188C-E603-3B7C-3BC6-571DF0ADDE1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564019" y="2046097"/>
            <a:ext cx="4789763" cy="3713895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L="342900" lvl="0" indent="-2286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/>
              <a:t>Conferences/Summer schools</a:t>
            </a:r>
          </a:p>
          <a:p>
            <a:pPr marL="342900" lvl="0" indent="-228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/>
              <a:t>Research placements</a:t>
            </a:r>
          </a:p>
          <a:p>
            <a:pPr marL="342900" lvl="0" indent="-228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/>
              <a:t>Fieldwork campaigns</a:t>
            </a:r>
          </a:p>
          <a:p>
            <a:pPr marL="342900" lvl="0" indent="-228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000"/>
              <a:t>Internships</a:t>
            </a:r>
          </a:p>
          <a:p>
            <a:pPr marL="342900" lvl="0" indent="-228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000"/>
          </a:p>
          <a:p>
            <a:pPr marL="342900" lvl="0" indent="-22860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2" name="Google Shape;285;p42">
            <a:extLst>
              <a:ext uri="{FF2B5EF4-FFF2-40B4-BE49-F238E27FC236}">
                <a16:creationId xmlns:a16="http://schemas.microsoft.com/office/drawing/2014/main" id="{90C1F711-23EC-BC6F-D403-6D54EB46F5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29738" y="4016997"/>
            <a:ext cx="2495898" cy="210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88;p42" descr="cover photo, Image may contain: 10 people, people smiling, people standing, sky, outdoor and nature">
            <a:extLst>
              <a:ext uri="{FF2B5EF4-FFF2-40B4-BE49-F238E27FC236}">
                <a16:creationId xmlns:a16="http://schemas.microsoft.com/office/drawing/2014/main" id="{CC449389-D063-74ED-BE89-7CD57A1165D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161132" y="4016997"/>
            <a:ext cx="2877497" cy="210890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EC2CA2-C5D0-4046-E49E-A95C34237386}"/>
              </a:ext>
            </a:extLst>
          </p:cNvPr>
          <p:cNvSpPr/>
          <p:nvPr/>
        </p:nvSpPr>
        <p:spPr>
          <a:xfrm>
            <a:off x="-1" y="6288932"/>
            <a:ext cx="12188952" cy="569068"/>
          </a:xfrm>
          <a:prstGeom prst="rect">
            <a:avLst/>
          </a:prstGeom>
          <a:solidFill>
            <a:srgbClr val="0000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49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ABA65-3C51-6D40-9124-90C2025D6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End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5596BB-DFE0-275A-AD06-BA7A0BF87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Tea &amp; coffee available in the foyer</a:t>
            </a:r>
          </a:p>
          <a:p>
            <a:r>
              <a:rPr lang="en-GB"/>
              <a:t>Feel free to speak to prospective supervisors / PhD reps</a:t>
            </a:r>
          </a:p>
          <a:p>
            <a:r>
              <a:rPr lang="en-GB"/>
              <a:t>Please fill in sign-up sheet</a:t>
            </a:r>
          </a:p>
        </p:txBody>
      </p:sp>
    </p:spTree>
    <p:extLst>
      <p:ext uri="{BB962C8B-B14F-4D97-AF65-F5344CB8AC3E}">
        <p14:creationId xmlns:p14="http://schemas.microsoft.com/office/powerpoint/2010/main" val="3952920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752CA-0F7F-BACA-DCFA-F2678639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eta Pro" panose="02000503040000020004" pitchFamily="2" charset="0"/>
              </a:rPr>
              <a:t>Who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7A9C-BE60-FC60-3806-940F889C6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2346581"/>
            <a:ext cx="5661254" cy="3930041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latin typeface="Meta Pro" panose="02000503040000020004" pitchFamily="2" charset="0"/>
              </a:rPr>
              <a:t>36 Academic Staff</a:t>
            </a:r>
          </a:p>
          <a:p>
            <a:pPr marL="0" indent="0">
              <a:buNone/>
            </a:pPr>
            <a:r>
              <a:rPr lang="en-US" b="1">
                <a:latin typeface="Meta Pro" panose="02000503040000020004" pitchFamily="2" charset="0"/>
              </a:rPr>
              <a:t>20 Technical and support staff</a:t>
            </a:r>
          </a:p>
          <a:p>
            <a:pPr marL="0" indent="0">
              <a:buNone/>
            </a:pPr>
            <a:r>
              <a:rPr lang="en-US" b="1">
                <a:latin typeface="Meta Pro" panose="02000503040000020004" pitchFamily="2" charset="0"/>
              </a:rPr>
              <a:t>40 Postdoctoral Research Staff</a:t>
            </a:r>
          </a:p>
          <a:p>
            <a:pPr marL="0" indent="0">
              <a:buNone/>
            </a:pPr>
            <a:r>
              <a:rPr lang="en-US" b="1">
                <a:latin typeface="Meta Pro" panose="02000503040000020004" pitchFamily="2" charset="0"/>
              </a:rPr>
              <a:t>60 PhD students</a:t>
            </a:r>
          </a:p>
          <a:p>
            <a:pPr marL="0" indent="0">
              <a:buNone/>
            </a:pPr>
            <a:endParaRPr lang="en-US">
              <a:latin typeface="Meta Pro" panose="02000503040000020004" pitchFamily="2" charset="0"/>
            </a:endParaRPr>
          </a:p>
          <a:p>
            <a:pPr marL="0" indent="0">
              <a:buNone/>
            </a:pPr>
            <a:r>
              <a:rPr lang="en-US">
                <a:latin typeface="Meta Pro" panose="02000503040000020004" pitchFamily="2" charset="0"/>
              </a:rPr>
              <a:t>In the Space, Plasma and Climate Community, our exciting research spans the physics of plasmas in the laboratory and occurring naturally in space, atmospheric physics, and solar system science. </a:t>
            </a:r>
          </a:p>
          <a:p>
            <a:pPr marL="0" indent="0">
              <a:buNone/>
            </a:pPr>
            <a:r>
              <a:rPr lang="en-US">
                <a:latin typeface="Meta Pro" panose="02000503040000020004" pitchFamily="2" charset="0"/>
              </a:rPr>
              <a:t>This includes the quest for fusion energy, understanding changes in our planet’s climate system and the drive to predict hazardous space weather.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E94FF-D1EC-5FFA-7F73-3092BA54B4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719BB-F1D6-8107-BFDF-708571D6A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938AE11-F62A-1472-3AB8-970E7614233A}"/>
              </a:ext>
            </a:extLst>
          </p:cNvPr>
          <p:cNvGrpSpPr/>
          <p:nvPr/>
        </p:nvGrpSpPr>
        <p:grpSpPr>
          <a:xfrm>
            <a:off x="7994651" y="68213"/>
            <a:ext cx="2568345" cy="6240864"/>
            <a:chOff x="6173774" y="948267"/>
            <a:chExt cx="2219638" cy="539353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219A54-5AC2-DA74-6E22-CD1C300260D7}"/>
                </a:ext>
              </a:extLst>
            </p:cNvPr>
            <p:cNvSpPr/>
            <p:nvPr/>
          </p:nvSpPr>
          <p:spPr>
            <a:xfrm>
              <a:off x="6173774" y="948267"/>
              <a:ext cx="2219638" cy="53935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B94D1AD4-78D3-2BDF-EDA1-87685F274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0638" y="4379583"/>
              <a:ext cx="1885910" cy="196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picture containing star, outdoor object&#10;&#10;Description automatically generated">
              <a:extLst>
                <a:ext uri="{FF2B5EF4-FFF2-40B4-BE49-F238E27FC236}">
                  <a16:creationId xmlns:a16="http://schemas.microsoft.com/office/drawing/2014/main" id="{60C42B65-99BD-698C-3DE0-7F8D7FA5E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072" r="15037"/>
            <a:stretch/>
          </p:blipFill>
          <p:spPr>
            <a:xfrm>
              <a:off x="6173774" y="2548396"/>
              <a:ext cx="2219638" cy="17612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74" name="Picture 2" descr="MAGPIE solar wind experiments: a model “magnetosphere” is created by placing a magnetized obstacle in the path of a supersonic plasma flow from an exploding wire array.">
              <a:extLst>
                <a:ext uri="{FF2B5EF4-FFF2-40B4-BE49-F238E27FC236}">
                  <a16:creationId xmlns:a16="http://schemas.microsoft.com/office/drawing/2014/main" id="{028B36A5-26CA-E61F-BDAD-AB6147776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0278" y="1057766"/>
              <a:ext cx="2026630" cy="149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8247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752CA-0F7F-BACA-DCFA-F2678639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eta Pro" panose="02000503040000020004" pitchFamily="2" charset="0"/>
              </a:rPr>
              <a:t>Who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7A9C-BE60-FC60-3806-940F889C6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2084" y="2111023"/>
            <a:ext cx="5820370" cy="4165599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Meta Pro" panose="02000503040000020004" pitchFamily="2" charset="0"/>
              </a:rPr>
              <a:t>We study processes from the bottom of the ocean to the edge of the solar system, and from inside planets to the surface of blackholes</a:t>
            </a:r>
          </a:p>
          <a:p>
            <a:pPr marL="0" indent="0">
              <a:buNone/>
            </a:pPr>
            <a:endParaRPr lang="en-US">
              <a:latin typeface="Meta Pro" panose="02000503040000020004" pitchFamily="2" charset="0"/>
            </a:endParaRPr>
          </a:p>
          <a:p>
            <a:pPr marL="0" indent="0">
              <a:buNone/>
            </a:pPr>
            <a:r>
              <a:rPr lang="en-US">
                <a:latin typeface="Meta Pro" panose="02000503040000020004" pitchFamily="2" charset="0"/>
              </a:rPr>
              <a:t>We use theory, simulation and measurements to improve our understanding of fundamental physics processes and complex multi-scale systems</a:t>
            </a:r>
          </a:p>
          <a:p>
            <a:pPr marL="0" indent="0">
              <a:buNone/>
            </a:pPr>
            <a:endParaRPr lang="en-US">
              <a:latin typeface="Meta Pro" panose="02000503040000020004" pitchFamily="2" charset="0"/>
            </a:endParaRPr>
          </a:p>
          <a:p>
            <a:pPr marL="0" indent="0">
              <a:buNone/>
            </a:pPr>
            <a:r>
              <a:rPr lang="en-US">
                <a:latin typeface="Meta Pro" panose="02000503040000020004" pitchFamily="2" charset="0"/>
              </a:rPr>
              <a:t>We design, build and operate experiments and instruments that take measurements in the lab, on aircraft, in Earth orbit, and across the solar system</a:t>
            </a:r>
            <a:endParaRPr lang="en-US" b="1">
              <a:latin typeface="Meta Pro" panose="02000503040000020004" pitchFamily="2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E94FF-D1EC-5FFA-7F73-3092BA54B4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8719BB-F1D6-8107-BFDF-708571D6A0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938AE11-F62A-1472-3AB8-970E7614233A}"/>
              </a:ext>
            </a:extLst>
          </p:cNvPr>
          <p:cNvGrpSpPr/>
          <p:nvPr/>
        </p:nvGrpSpPr>
        <p:grpSpPr>
          <a:xfrm>
            <a:off x="7994651" y="68213"/>
            <a:ext cx="2568345" cy="6240864"/>
            <a:chOff x="6173774" y="948267"/>
            <a:chExt cx="2219638" cy="539353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219A54-5AC2-DA74-6E22-CD1C300260D7}"/>
                </a:ext>
              </a:extLst>
            </p:cNvPr>
            <p:cNvSpPr/>
            <p:nvPr/>
          </p:nvSpPr>
          <p:spPr>
            <a:xfrm>
              <a:off x="6173774" y="948267"/>
              <a:ext cx="2219638" cy="53935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B94D1AD4-78D3-2BDF-EDA1-87685F274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0638" y="4379583"/>
              <a:ext cx="1885910" cy="19622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picture containing star, outdoor object&#10;&#10;Description automatically generated">
              <a:extLst>
                <a:ext uri="{FF2B5EF4-FFF2-40B4-BE49-F238E27FC236}">
                  <a16:creationId xmlns:a16="http://schemas.microsoft.com/office/drawing/2014/main" id="{60C42B65-99BD-698C-3DE0-7F8D7FA5E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072" r="15037"/>
            <a:stretch/>
          </p:blipFill>
          <p:spPr>
            <a:xfrm>
              <a:off x="6173774" y="2548396"/>
              <a:ext cx="2219638" cy="17612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74" name="Picture 2" descr="MAGPIE solar wind experiments: a model “magnetosphere” is created by placing a magnetized obstacle in the path of a supersonic plasma flow from an exploding wire array.">
              <a:extLst>
                <a:ext uri="{FF2B5EF4-FFF2-40B4-BE49-F238E27FC236}">
                  <a16:creationId xmlns:a16="http://schemas.microsoft.com/office/drawing/2014/main" id="{028B36A5-26CA-E61F-BDAD-AB6147776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0278" y="1057766"/>
              <a:ext cx="2026630" cy="14998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39522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9BCBD-2C6F-6CCA-FFD9-A5297EFD0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387" y="1568525"/>
            <a:ext cx="1145822" cy="507556"/>
          </a:xfrm>
        </p:spPr>
        <p:txBody>
          <a:bodyPr/>
          <a:lstStyle/>
          <a:p>
            <a:r>
              <a:rPr lang="en-US">
                <a:latin typeface="Meta Pro" panose="02000503040000020004" pitchFamily="2" charset="0"/>
              </a:rPr>
              <a:t>Space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D6103-C135-5AD8-551B-98A5DC2C1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88" y="2318240"/>
            <a:ext cx="2492023" cy="1169551"/>
          </a:xfrm>
        </p:spPr>
        <p:txBody>
          <a:bodyPr/>
          <a:lstStyle/>
          <a:p>
            <a:pPr marL="0" indent="0" algn="ctr">
              <a:buNone/>
            </a:pPr>
            <a:r>
              <a:rPr lang="en-GB" sz="1400">
                <a:latin typeface="Meta Pro" panose="02000503040000020004" pitchFamily="2" charset="0"/>
              </a:rPr>
              <a:t>Space plasma physics</a:t>
            </a:r>
          </a:p>
          <a:p>
            <a:pPr marL="0" indent="0" algn="ctr">
              <a:buNone/>
            </a:pPr>
            <a:r>
              <a:rPr lang="en-GB" sz="1400">
                <a:latin typeface="Meta Pro" panose="02000503040000020004" pitchFamily="2" charset="0"/>
              </a:rPr>
              <a:t>Planetary physics</a:t>
            </a:r>
          </a:p>
          <a:p>
            <a:pPr marL="0" indent="0" algn="ctr">
              <a:buNone/>
            </a:pPr>
            <a:r>
              <a:rPr lang="en-GB" sz="1400">
                <a:latin typeface="Meta Pro" panose="02000503040000020004" pitchFamily="2" charset="0"/>
              </a:rPr>
              <a:t>Space weather</a:t>
            </a:r>
          </a:p>
          <a:p>
            <a:pPr marL="0" indent="0" algn="ctr">
              <a:buNone/>
            </a:pPr>
            <a:r>
              <a:rPr lang="en-GB" sz="1400">
                <a:latin typeface="Meta Pro" panose="02000503040000020004" pitchFamily="2" charset="0"/>
              </a:rPr>
              <a:t>Space instrumentation</a:t>
            </a:r>
          </a:p>
          <a:p>
            <a:endParaRPr lang="en-US">
              <a:latin typeface="Meta Pro" panose="02000503040000020004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FB99A1-1E87-BE0E-B4BC-E1DE9BFE8613}"/>
              </a:ext>
            </a:extLst>
          </p:cNvPr>
          <p:cNvSpPr txBox="1">
            <a:spLocks/>
          </p:cNvSpPr>
          <p:nvPr/>
        </p:nvSpPr>
        <p:spPr>
          <a:xfrm>
            <a:off x="2469545" y="1568935"/>
            <a:ext cx="1275919" cy="507556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>
                <a:latin typeface="Meta Pro" panose="02000503040000020004" pitchFamily="2" charset="0"/>
              </a:rPr>
              <a:t>Plasma 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A1466B1-6BF6-1368-AED8-94C5EE2EB823}"/>
              </a:ext>
            </a:extLst>
          </p:cNvPr>
          <p:cNvSpPr txBox="1">
            <a:spLocks/>
          </p:cNvSpPr>
          <p:nvPr/>
        </p:nvSpPr>
        <p:spPr>
          <a:xfrm>
            <a:off x="8535177" y="1317330"/>
            <a:ext cx="1393988" cy="507556"/>
          </a:xfrm>
          <a:prstGeom prst="rect">
            <a:avLst/>
          </a:prstGeom>
        </p:spPr>
        <p:txBody>
          <a:bodyPr vert="horz" lIns="0" tIns="4572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3E74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>
                <a:latin typeface="Meta Pro" panose="02000503040000020004" pitchFamily="2" charset="0"/>
              </a:rPr>
              <a:t>Climate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8D3466-2C64-BC5E-FC7A-6CF6B01AD5B1}"/>
              </a:ext>
            </a:extLst>
          </p:cNvPr>
          <p:cNvSpPr txBox="1"/>
          <p:nvPr/>
        </p:nvSpPr>
        <p:spPr>
          <a:xfrm>
            <a:off x="7573882" y="2256457"/>
            <a:ext cx="309411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GB" sz="1400">
                <a:solidFill>
                  <a:srgbClr val="000000"/>
                </a:solidFill>
                <a:latin typeface="Meta Pro" panose="02000503040000020004" pitchFamily="2" charset="0"/>
              </a:rPr>
              <a:t>Global and regional climate</a:t>
            </a:r>
          </a:p>
          <a:p>
            <a:pPr algn="ctr" defTabSz="457200"/>
            <a:r>
              <a:rPr lang="en-GB" sz="1400">
                <a:solidFill>
                  <a:srgbClr val="000000"/>
                </a:solidFill>
                <a:latin typeface="Meta Pro" panose="02000503040000020004" pitchFamily="2" charset="0"/>
              </a:rPr>
              <a:t>Ocean-atmosphere coupling</a:t>
            </a:r>
          </a:p>
          <a:p>
            <a:pPr algn="ctr" defTabSz="457200"/>
            <a:r>
              <a:rPr lang="en-GB" sz="1400">
                <a:solidFill>
                  <a:srgbClr val="000000"/>
                </a:solidFill>
                <a:latin typeface="Meta Pro" panose="02000503040000020004" pitchFamily="2" charset="0"/>
              </a:rPr>
              <a:t>Aerosol and cloud interactions</a:t>
            </a:r>
          </a:p>
          <a:p>
            <a:pPr algn="ctr" defTabSz="457200"/>
            <a:r>
              <a:rPr lang="en-GB" sz="1400">
                <a:solidFill>
                  <a:srgbClr val="000000"/>
                </a:solidFill>
                <a:latin typeface="Meta Pro" panose="02000503040000020004" pitchFamily="2" charset="0"/>
              </a:rPr>
              <a:t>Greenhouse gas sources and cycles</a:t>
            </a:r>
          </a:p>
          <a:p>
            <a:pPr algn="ctr" defTabSz="457200"/>
            <a:r>
              <a:rPr lang="en-GB" sz="1400">
                <a:solidFill>
                  <a:srgbClr val="000000"/>
                </a:solidFill>
                <a:latin typeface="Meta Pro" panose="02000503040000020004" pitchFamily="2" charset="0"/>
              </a:rPr>
              <a:t>Wildfires and tropical cyclones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6B1BEE-7225-4095-5AF1-356FB99B3274}"/>
              </a:ext>
            </a:extLst>
          </p:cNvPr>
          <p:cNvSpPr txBox="1"/>
          <p:nvPr/>
        </p:nvSpPr>
        <p:spPr>
          <a:xfrm>
            <a:off x="1708730" y="2244444"/>
            <a:ext cx="26674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GB" sz="1400">
                <a:solidFill>
                  <a:srgbClr val="000000"/>
                </a:solidFill>
                <a:latin typeface="Meta Pro" panose="02000503040000020004" pitchFamily="2" charset="0"/>
              </a:rPr>
              <a:t>Fusion</a:t>
            </a:r>
          </a:p>
          <a:p>
            <a:pPr algn="ctr" defTabSz="457200"/>
            <a:r>
              <a:rPr lang="en-GB" sz="1400">
                <a:solidFill>
                  <a:srgbClr val="000000"/>
                </a:solidFill>
                <a:latin typeface="Meta Pro" panose="02000503040000020004" pitchFamily="2" charset="0"/>
              </a:rPr>
              <a:t>Laboratory astrophysics</a:t>
            </a:r>
          </a:p>
          <a:p>
            <a:pPr algn="ctr" defTabSz="457200"/>
            <a:r>
              <a:rPr lang="en-GB" sz="1400">
                <a:solidFill>
                  <a:srgbClr val="000000"/>
                </a:solidFill>
                <a:latin typeface="Meta Pro" panose="02000503040000020004" pitchFamily="2" charset="0"/>
              </a:rPr>
              <a:t>Plasma accelerators</a:t>
            </a:r>
          </a:p>
          <a:p>
            <a:pPr algn="ctr" defTabSz="457200"/>
            <a:r>
              <a:rPr lang="en-GB" sz="1400">
                <a:solidFill>
                  <a:srgbClr val="000000"/>
                </a:solidFill>
                <a:latin typeface="Meta Pro" panose="02000503040000020004" pitchFamily="2" charset="0"/>
              </a:rPr>
              <a:t>High Energy Density Physics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28D4C0-7D1D-E359-9923-F73B8708D670}"/>
              </a:ext>
            </a:extLst>
          </p:cNvPr>
          <p:cNvSpPr/>
          <p:nvPr/>
        </p:nvSpPr>
        <p:spPr>
          <a:xfrm>
            <a:off x="1524001" y="3584819"/>
            <a:ext cx="9143999" cy="25789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506D625B-D4C8-EEE2-CF2A-B64BAC059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864" y="3696432"/>
            <a:ext cx="2182188" cy="227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picture containing star, outdoor object&#10;&#10;Description automatically generated">
            <a:extLst>
              <a:ext uri="{FF2B5EF4-FFF2-40B4-BE49-F238E27FC236}">
                <a16:creationId xmlns:a16="http://schemas.microsoft.com/office/drawing/2014/main" id="{C06F4A79-F8FF-C94D-C5BA-E8A687DF1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72" r="15037"/>
          <a:stretch/>
        </p:blipFill>
        <p:spPr>
          <a:xfrm>
            <a:off x="4811827" y="3812727"/>
            <a:ext cx="2568345" cy="2037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MAGPIE solar wind experiments: a model “magnetosphere” is created by placing a magnetized obstacle in the path of a supersonic plasma flow from an exploding wire array.">
            <a:extLst>
              <a:ext uri="{FF2B5EF4-FFF2-40B4-BE49-F238E27FC236}">
                <a16:creationId xmlns:a16="http://schemas.microsoft.com/office/drawing/2014/main" id="{81120218-3DFE-AE06-7B7C-B8639E91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49" y="3812728"/>
            <a:ext cx="2345015" cy="173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799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E7D93-DA65-902D-4ED9-9C31E0169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/>
              </a:rPr>
              <a:t>PhD projects in Space Physics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12C66FD-3362-B951-5A3B-AD80F68B03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6603911"/>
              </p:ext>
            </p:extLst>
          </p:nvPr>
        </p:nvGraphicFramePr>
        <p:xfrm>
          <a:off x="838200" y="1556612"/>
          <a:ext cx="11232900" cy="36547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17761">
                  <a:extLst>
                    <a:ext uri="{9D8B030D-6E8A-4147-A177-3AD203B41FA5}">
                      <a16:colId xmlns:a16="http://schemas.microsoft.com/office/drawing/2014/main" val="1148074315"/>
                    </a:ext>
                  </a:extLst>
                </a:gridCol>
                <a:gridCol w="9015139">
                  <a:extLst>
                    <a:ext uri="{9D8B030D-6E8A-4147-A177-3AD203B41FA5}">
                      <a16:colId xmlns:a16="http://schemas.microsoft.com/office/drawing/2014/main" val="216156591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Eastwood</a:t>
                      </a:r>
                    </a:p>
                  </a:txBody>
                  <a:tcPr marL="72000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Revealing the physics of magnetic reconnection, a universal plasma process</a:t>
                      </a:r>
                    </a:p>
                  </a:txBody>
                  <a:tcPr marL="72000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267970"/>
                  </a:ext>
                </a:extLst>
              </a:tr>
              <a:tr h="25881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Horbury</a:t>
                      </a:r>
                    </a:p>
                  </a:txBody>
                  <a:tcPr marL="72000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Formation and evolution of the solar wind</a:t>
                      </a:r>
                    </a:p>
                  </a:txBody>
                  <a:tcPr marL="72000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928302"/>
                  </a:ext>
                </a:extLst>
              </a:tr>
              <a:tr h="739253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2000" b="1" u="none" strike="noStrike">
                          <a:effectLst/>
                          <a:latin typeface="Arial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Mueller-Wodarg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ea typeface="Helvetica Neue" panose="02000503000000020004" pitchFamily="2" charset="0"/>
                        <a:cs typeface="Helvetica Neue" panose="02000503000000020004" pitchFamily="2" charset="0"/>
                      </a:endParaRPr>
                    </a:p>
                  </a:txBody>
                  <a:tcPr marL="72000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200000"/>
                        </a:lnSpc>
                        <a:buNone/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Development of a Uranus Upper Atmosphere Model</a:t>
                      </a:r>
                      <a:endParaRPr lang="en-US"/>
                    </a:p>
                  </a:txBody>
                  <a:tcPr marL="72000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83262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Pickering</a:t>
                      </a:r>
                    </a:p>
                  </a:txBody>
                  <a:tcPr marL="72000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lv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2000" b="1" i="0" u="none" strike="noStrike" noProof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lvl="0" algn="l">
                        <a:lnSpc>
                          <a:spcPct val="200000"/>
                        </a:lnSpc>
                        <a:buNone/>
                      </a:pPr>
                      <a:r>
                        <a:rPr lang="en-GB" sz="2000" b="0" i="0" u="none" strike="noStrike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Atomic physics and plasma spectroscopy of astrophysically important elements</a:t>
                      </a:r>
                      <a:endParaRPr lang="en-GB" sz="2000" b="0">
                        <a:latin typeface="Arial"/>
                      </a:endParaRPr>
                    </a:p>
                  </a:txBody>
                  <a:tcPr marL="72000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3037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en-GB" sz="2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Simpson</a:t>
                      </a:r>
                    </a:p>
                  </a:txBody>
                  <a:tcPr marL="72000" marR="9525" marT="18000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 algn="l" fontAlgn="b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Melting Greenland's Ice Sheet from Above and Below: Earth's Mantle as a Ground-source Heat Pump</a:t>
                      </a:r>
                    </a:p>
                    <a:p>
                      <a:pPr marL="457200" lvl="0" indent="-457200" algn="l">
                        <a:lnSpc>
                          <a:spcPct val="100000"/>
                        </a:lnSpc>
                        <a:buAutoNum type="arabicPeriod"/>
                      </a:pP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Helvetica Neue" panose="02000503000000020004" pitchFamily="2" charset="0"/>
                          <a:cs typeface="Helvetica Neue" panose="02000503000000020004" pitchFamily="2" charset="0"/>
                        </a:rPr>
                        <a:t>Electromagnetic Induction in the Earth and/or other Planetary Bodies</a:t>
                      </a:r>
                    </a:p>
                  </a:txBody>
                  <a:tcPr marL="72000" marR="9525" marT="1800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2747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6172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3C1DB-1A30-69E8-3DC1-3F24D0FD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Revealing the physics of magnetic reconnection, a universal plasma process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10AFC-8030-C62A-A476-072503ECE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283" y="1534373"/>
            <a:ext cx="4932535" cy="5258313"/>
          </a:xfrm>
        </p:spPr>
        <p:txBody>
          <a:bodyPr>
            <a:normAutofit/>
          </a:bodyPr>
          <a:lstStyle/>
          <a:p>
            <a:r>
              <a:rPr lang="en-GB" sz="1800" i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Why?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Magnetic reconnection is </a:t>
            </a:r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fundamental aspect of plasma physics. </a:t>
            </a:r>
            <a:r>
              <a:rPr lang="en-GB" sz="1800">
                <a:latin typeface="Calibri" panose="020F0502020204030204" pitchFamily="34" charset="0"/>
                <a:ea typeface="Calibri" panose="020F0502020204030204" pitchFamily="34" charset="0"/>
              </a:rPr>
              <a:t>W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 seek to understand it because </a:t>
            </a:r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it’s crucial in a wide variety of problems 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both in space and laboratory devices. </a:t>
            </a:r>
            <a:endParaRPr lang="en-GB" sz="1800">
              <a:latin typeface="Calibri" panose="020F0502020204030204" pitchFamily="34" charset="0"/>
            </a:endParaRPr>
          </a:p>
          <a:p>
            <a:r>
              <a:rPr lang="en-GB" sz="1800" i="1">
                <a:latin typeface="Calibri" panose="020F0502020204030204" pitchFamily="34" charset="0"/>
              </a:rPr>
              <a:t>How?</a:t>
            </a:r>
            <a:r>
              <a:rPr lang="en-GB" sz="1800">
                <a:latin typeface="Calibri" panose="020F0502020204030204" pitchFamily="34" charset="0"/>
              </a:rPr>
              <a:t> You’ll study reconnection using data from </a:t>
            </a:r>
            <a:r>
              <a:rPr lang="en-GB" sz="1800" b="1">
                <a:latin typeface="Calibri" panose="020F0502020204030204" pitchFamily="34" charset="0"/>
              </a:rPr>
              <a:t>spacecraft missions that fly through the reconnection site</a:t>
            </a:r>
            <a:r>
              <a:rPr lang="en-GB" sz="1800">
                <a:latin typeface="Calibri" panose="020F0502020204030204" pitchFamily="34" charset="0"/>
              </a:rPr>
              <a:t>, measuring the plasma properties in situ. You’ll also work with simulation experts to compare observations with theory. </a:t>
            </a:r>
          </a:p>
          <a:p>
            <a:r>
              <a:rPr lang="en-GB" sz="1800" i="1">
                <a:latin typeface="Calibri" panose="020F0502020204030204" pitchFamily="34" charset="0"/>
              </a:rPr>
              <a:t>What?</a:t>
            </a:r>
            <a:r>
              <a:rPr lang="en-GB" sz="1800">
                <a:latin typeface="Calibri" panose="020F0502020204030204" pitchFamily="34" charset="0"/>
              </a:rPr>
              <a:t> You’ll use data from missions like </a:t>
            </a:r>
            <a:r>
              <a:rPr lang="en-GB" sz="1800" b="1">
                <a:latin typeface="Calibri" panose="020F0502020204030204" pitchFamily="34" charset="0"/>
              </a:rPr>
              <a:t>NASA’s Parker Solar Probe, ESA’s Solar Orbiter and NASA’s Magnetospheric Multiscale</a:t>
            </a:r>
            <a:r>
              <a:rPr lang="en-GB" sz="1800">
                <a:latin typeface="Calibri" panose="020F0502020204030204" pitchFamily="34" charset="0"/>
              </a:rPr>
              <a:t>. You’ll work in an international consortium of researchers and with the instrument teams. </a:t>
            </a:r>
          </a:p>
          <a:p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project is highly centred on time series data analysis, programming, and data visualisation. It will require knowledge and use of </a:t>
            </a:r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Python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160D5-5612-82D8-4DC0-66F0B7551BA8}"/>
              </a:ext>
            </a:extLst>
          </p:cNvPr>
          <p:cNvSpPr txBox="1"/>
          <p:nvPr/>
        </p:nvSpPr>
        <p:spPr>
          <a:xfrm>
            <a:off x="5436010" y="1674320"/>
            <a:ext cx="657845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Reconnection controls the topology of </a:t>
            </a:r>
            <a:r>
              <a:rPr lang="en-GB" sz="18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collisionless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plasmas and converts energy stored in the magnetic field into jets of hot plasma</a:t>
            </a:r>
            <a:r>
              <a:rPr lang="en-GB" sz="18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There is still a great deal we don’t know!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/>
          </a:p>
        </p:txBody>
      </p:sp>
      <p:pic>
        <p:nvPicPr>
          <p:cNvPr id="9" name="Picture 6" descr="ReconnectionNearEarth">
            <a:extLst>
              <a:ext uri="{FF2B5EF4-FFF2-40B4-BE49-F238E27FC236}">
                <a16:creationId xmlns:a16="http://schemas.microsoft.com/office/drawing/2014/main" id="{3C991A8F-A1B0-969F-0BB5-90BCC7889DE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6676" y="2701399"/>
            <a:ext cx="6933524" cy="395345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07B9D1-72EA-6E0C-4095-F6731515BDB7}"/>
              </a:ext>
            </a:extLst>
          </p:cNvPr>
          <p:cNvSpPr txBox="1"/>
          <p:nvPr/>
        </p:nvSpPr>
        <p:spPr>
          <a:xfrm>
            <a:off x="6096000" y="1018492"/>
            <a:ext cx="6095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Prof. Jonathan Eastwood </a:t>
            </a:r>
            <a:r>
              <a:rPr lang="en-GB" sz="18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jonathan.eastwood@imperial.ac.uk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420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DC2E540-2202-894F-77D5-91DAB906A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6" r="20261"/>
          <a:stretch/>
        </p:blipFill>
        <p:spPr bwMode="auto">
          <a:xfrm>
            <a:off x="7289443" y="0"/>
            <a:ext cx="4635857" cy="41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3D8D2DE-6A58-22F3-AADF-8494F94E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1210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b="1"/>
              <a:t>Formation and evolution of the solar wind</a:t>
            </a:r>
            <a:br>
              <a:rPr lang="en-GB" sz="2800"/>
            </a:br>
            <a:r>
              <a:rPr lang="en-GB" sz="2800"/>
              <a:t>Tim Horbury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2B1F5E-91E1-C2C4-5649-E085D1BD6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488" y="1223493"/>
            <a:ext cx="6681736" cy="4953470"/>
          </a:xfrm>
        </p:spPr>
        <p:txBody>
          <a:bodyPr>
            <a:normAutofit fontScale="77500" lnSpcReduction="20000"/>
          </a:bodyPr>
          <a:lstStyle/>
          <a:p>
            <a:r>
              <a:rPr lang="en-GB"/>
              <a:t>The Sun is a star: we study the solar wind to understand stars and how the solar wind can affect our lives on Earth </a:t>
            </a:r>
          </a:p>
          <a:p>
            <a:r>
              <a:rPr lang="en-GB"/>
              <a:t>How is the solar wind formed? How does it change between the Sun and Earth? </a:t>
            </a:r>
          </a:p>
          <a:p>
            <a:r>
              <a:rPr lang="en-GB"/>
              <a:t>Use three spacecraft with the latest data: </a:t>
            </a:r>
          </a:p>
          <a:p>
            <a:pPr lvl="1"/>
            <a:r>
              <a:rPr lang="en-GB"/>
              <a:t>Parker Solar Probe, closest ever to the Sun from Dec 2024</a:t>
            </a:r>
          </a:p>
          <a:p>
            <a:pPr lvl="1"/>
            <a:r>
              <a:rPr lang="en-GB"/>
              <a:t>Solar Orbiter: exploring at high latitudes from Apr 2025</a:t>
            </a:r>
          </a:p>
          <a:p>
            <a:pPr lvl="1"/>
            <a:r>
              <a:rPr lang="en-GB"/>
              <a:t>IMAP: multi-spacecraft constellation near Earth, launching mid-2025</a:t>
            </a:r>
          </a:p>
          <a:p>
            <a:r>
              <a:rPr lang="en-GB"/>
              <a:t>Study how the Sun’s magnetic field evolves over the solar cycle. Study the evolution of solar wind structures like switchbacks from the Sun to Earth</a:t>
            </a:r>
          </a:p>
          <a:p>
            <a:r>
              <a:rPr lang="en-GB"/>
              <a:t>Mostly data analysis, some theory</a:t>
            </a:r>
          </a:p>
          <a:p>
            <a:r>
              <a:rPr lang="en-GB"/>
              <a:t>This is a STFC-funded project</a:t>
            </a:r>
          </a:p>
          <a:p>
            <a:r>
              <a:rPr lang="en-GB"/>
              <a:t>Sorry I can’t be there. Questions? Contact Tim Horbury by email: </a:t>
            </a:r>
            <a:r>
              <a:rPr lang="en-GB">
                <a:hlinkClick r:id="rId4"/>
              </a:rPr>
              <a:t>t.Horbury@imperial.ac.uk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D6008-59F4-E479-63BE-686BA125E092}"/>
              </a:ext>
            </a:extLst>
          </p:cNvPr>
          <p:cNvSpPr txBox="1"/>
          <p:nvPr/>
        </p:nvSpPr>
        <p:spPr>
          <a:xfrm>
            <a:off x="7289443" y="3375009"/>
            <a:ext cx="4686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 Orbiter (left) and Parker Solar Probe (right) – we have major involvement in both missions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0B0799-7576-CF7A-4B4C-9C3ADC0AB5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3" t="11242" r="9556" b="13101"/>
          <a:stretch/>
        </p:blipFill>
        <p:spPr>
          <a:xfrm>
            <a:off x="7314895" y="4021340"/>
            <a:ext cx="4635857" cy="26842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E38BFF-B78E-4E27-CCB2-E22D03B018D3}"/>
              </a:ext>
            </a:extLst>
          </p:cNvPr>
          <p:cNvSpPr txBox="1"/>
          <p:nvPr/>
        </p:nvSpPr>
        <p:spPr>
          <a:xfrm>
            <a:off x="7314895" y="6059270"/>
            <a:ext cx="2833152" cy="646331"/>
          </a:xfrm>
          <a:prstGeom prst="rect">
            <a:avLst/>
          </a:prstGeom>
          <a:solidFill>
            <a:srgbClr val="F8F8F8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>
                <a:solidFill>
                  <a:prstClr val="black"/>
                </a:solidFill>
                <a:latin typeface="Calibri" panose="020F0502020204030204"/>
              </a:rPr>
              <a:t>Our </a:t>
            </a: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 is installed on </a:t>
            </a:r>
            <a:r>
              <a:rPr lang="en-GB">
                <a:solidFill>
                  <a:prstClr val="black"/>
                </a:solidFill>
                <a:latin typeface="Calibri" panose="020F0502020204030204"/>
              </a:rPr>
              <a:t>IMAP ready for flight</a:t>
            </a:r>
          </a:p>
        </p:txBody>
      </p:sp>
    </p:spTree>
    <p:extLst>
      <p:ext uri="{BB962C8B-B14F-4D97-AF65-F5344CB8AC3E}">
        <p14:creationId xmlns:p14="http://schemas.microsoft.com/office/powerpoint/2010/main" val="2447599122"/>
      </p:ext>
    </p:extLst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tandarddesign">
  <a:themeElements>
    <a:clrScheme name="Standard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Custom Design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FA1AC"/>
      </a:accent1>
      <a:accent2>
        <a:srgbClr val="459CBD"/>
      </a:accent2>
      <a:accent3>
        <a:srgbClr val="FFFFFF"/>
      </a:accent3>
      <a:accent4>
        <a:srgbClr val="000000"/>
      </a:accent4>
      <a:accent5>
        <a:srgbClr val="C0CDD2"/>
      </a:accent5>
      <a:accent6>
        <a:srgbClr val="3E8DAB"/>
      </a:accent6>
      <a:hlink>
        <a:srgbClr val="A8C0D1"/>
      </a:hlink>
      <a:folHlink>
        <a:srgbClr val="C88BA9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459CBD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3E8DAB"/>
        </a:accent6>
        <a:hlink>
          <a:srgbClr val="A8C0D1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7.xml><?xml version="1.0" encoding="utf-8"?>
<a:theme xmlns:a="http://schemas.openxmlformats.org/drawingml/2006/main" name="Imperial College London Theme">
  <a:themeElements>
    <a:clrScheme name="Imperial College London Presentation">
      <a:dk1>
        <a:srgbClr val="000000"/>
      </a:dk1>
      <a:lt1>
        <a:sysClr val="window" lastClr="FFFFFF"/>
      </a:lt1>
      <a:dk2>
        <a:srgbClr val="003E74"/>
      </a:dk2>
      <a:lt2>
        <a:srgbClr val="9D9D9D"/>
      </a:lt2>
      <a:accent1>
        <a:srgbClr val="0085CA"/>
      </a:accent1>
      <a:accent2>
        <a:srgbClr val="006EAF"/>
      </a:accent2>
      <a:accent3>
        <a:srgbClr val="0CA1CD"/>
      </a:accent3>
      <a:accent4>
        <a:srgbClr val="008EAA"/>
      </a:accent4>
      <a:accent5>
        <a:srgbClr val="379F9F"/>
      </a:accent5>
      <a:accent6>
        <a:srgbClr val="0085CA"/>
      </a:accent6>
      <a:hlink>
        <a:srgbClr val="0085CA"/>
      </a:hlink>
      <a:folHlink>
        <a:srgbClr val="0085C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mperial_Powerpoint Template_4 3 Ratio_LIGHT BLUE" id="{54C77F9F-C8F5-0F43-9DDA-538A600A6268}" vid="{9C09F92F-884E-E34A-8DF6-A340DC1C8A48}"/>
    </a:ext>
  </a:extLst>
</a:theme>
</file>

<file path=ppt/theme/theme8.xml><?xml version="1.0" encoding="utf-8"?>
<a:theme xmlns:a="http://schemas.openxmlformats.org/drawingml/2006/main" name="5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2537</Words>
  <Application>Microsoft Office PowerPoint</Application>
  <PresentationFormat>Widescreen</PresentationFormat>
  <Paragraphs>291</Paragraphs>
  <Slides>34</Slides>
  <Notes>11</Notes>
  <HiddenSlides>1</HiddenSlides>
  <MMClips>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Aptos Display</vt:lpstr>
      <vt:lpstr>Arial</vt:lpstr>
      <vt:lpstr>Calibri</vt:lpstr>
      <vt:lpstr>Calibri Light</vt:lpstr>
      <vt:lpstr>Century Gothic</vt:lpstr>
      <vt:lpstr>Courier New</vt:lpstr>
      <vt:lpstr>Courier New,monospace</vt:lpstr>
      <vt:lpstr>Helvetica</vt:lpstr>
      <vt:lpstr>Helvetica Neue</vt:lpstr>
      <vt:lpstr>Meta Pro</vt:lpstr>
      <vt:lpstr>Symbol</vt:lpstr>
      <vt:lpstr>Verdana Pro Black</vt:lpstr>
      <vt:lpstr>2_Office Theme</vt:lpstr>
      <vt:lpstr>1_Office Theme</vt:lpstr>
      <vt:lpstr>Custom Design</vt:lpstr>
      <vt:lpstr>1_Custom Design</vt:lpstr>
      <vt:lpstr>Office Theme</vt:lpstr>
      <vt:lpstr>Celestial</vt:lpstr>
      <vt:lpstr>Imperial College London Theme</vt:lpstr>
      <vt:lpstr>5_Office Theme</vt:lpstr>
      <vt:lpstr>Office 2013 - 2022 Theme</vt:lpstr>
      <vt:lpstr>Standarddesign</vt:lpstr>
      <vt:lpstr>Picture</vt:lpstr>
      <vt:lpstr>Department of Physics Space, Plasma and Climate Community  PhD Open Day</vt:lpstr>
      <vt:lpstr>Schedule</vt:lpstr>
      <vt:lpstr>The Space, Plasma and Climate Community</vt:lpstr>
      <vt:lpstr>Who are we?</vt:lpstr>
      <vt:lpstr>Who are we?</vt:lpstr>
      <vt:lpstr>Space </vt:lpstr>
      <vt:lpstr>PhD projects in Space Physics</vt:lpstr>
      <vt:lpstr>Revealing the physics of magnetic reconnection, a universal plasma process</vt:lpstr>
      <vt:lpstr>Formation and evolution of the solar wind Tim Horbury</vt:lpstr>
      <vt:lpstr>Development of a  Uranus Upper Atmosphere Model</vt:lpstr>
      <vt:lpstr>PowerPoint Presentation</vt:lpstr>
      <vt:lpstr>PowerPoint Presentation</vt:lpstr>
      <vt:lpstr>PhD projects in Climate Physics</vt:lpstr>
      <vt:lpstr>Next-generation greenhouse gas emissions estimation using AI, big data and atmospheric measurements</vt:lpstr>
      <vt:lpstr>Assessing aerosol impacts on convective clouds Supervisors: Edward Gryspeerdt, Ronnie Clark (Oxford, Computer Science)</vt:lpstr>
      <vt:lpstr>Ralf Toumi</vt:lpstr>
      <vt:lpstr>Physics Education Research:  Uncertainty about Uncertainty</vt:lpstr>
      <vt:lpstr>PhD projects in Plasma Physics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Quantum Electrodynamics with Laser Wakefield Accelerators</vt:lpstr>
      <vt:lpstr>PowerPoint Presentation</vt:lpstr>
      <vt:lpstr>Prof Roland A Smith, 1-3 funded PhD projects.         r.a.smith@ic.ac.uk   High power laser development &amp; applications, UK Nationality required.</vt:lpstr>
      <vt:lpstr>Life as a PhD Student in SPC</vt:lpstr>
      <vt:lpstr>Why SPC?</vt:lpstr>
      <vt:lpstr>Day-to-Day</vt:lpstr>
      <vt:lpstr>Life at </vt:lpstr>
      <vt:lpstr>Support </vt:lpstr>
      <vt:lpstr>Social Stuff</vt:lpstr>
      <vt:lpstr>PhD Perks… (Travel!)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 &amp; Atmospheric Physics   PhD Open Day 2022</dc:title>
  <dc:creator>Ceppi, Paulo A</dc:creator>
  <cp:lastModifiedBy>Sabadosh, Azra</cp:lastModifiedBy>
  <cp:revision>3</cp:revision>
  <dcterms:created xsi:type="dcterms:W3CDTF">2022-12-06T16:39:54Z</dcterms:created>
  <dcterms:modified xsi:type="dcterms:W3CDTF">2024-12-09T15:02:53Z</dcterms:modified>
</cp:coreProperties>
</file>