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933" r:id="rId2"/>
    <p:sldMasterId id="2147483945" r:id="rId3"/>
    <p:sldMasterId id="2147483959" r:id="rId4"/>
    <p:sldMasterId id="2147483971" r:id="rId5"/>
    <p:sldMasterId id="2147483985" r:id="rId6"/>
  </p:sldMasterIdLst>
  <p:notesMasterIdLst>
    <p:notesMasterId r:id="rId48"/>
  </p:notesMasterIdLst>
  <p:sldIdLst>
    <p:sldId id="837" r:id="rId7"/>
    <p:sldId id="894" r:id="rId8"/>
    <p:sldId id="891" r:id="rId9"/>
    <p:sldId id="844" r:id="rId10"/>
    <p:sldId id="898" r:id="rId11"/>
    <p:sldId id="899" r:id="rId12"/>
    <p:sldId id="900" r:id="rId13"/>
    <p:sldId id="901" r:id="rId14"/>
    <p:sldId id="873" r:id="rId15"/>
    <p:sldId id="874" r:id="rId16"/>
    <p:sldId id="540" r:id="rId17"/>
    <p:sldId id="890" r:id="rId18"/>
    <p:sldId id="902" r:id="rId19"/>
    <p:sldId id="862" r:id="rId20"/>
    <p:sldId id="906" r:id="rId21"/>
    <p:sldId id="835" r:id="rId22"/>
    <p:sldId id="877" r:id="rId23"/>
    <p:sldId id="892" r:id="rId24"/>
    <p:sldId id="905" r:id="rId25"/>
    <p:sldId id="903" r:id="rId26"/>
    <p:sldId id="838" r:id="rId27"/>
    <p:sldId id="471" r:id="rId28"/>
    <p:sldId id="469" r:id="rId29"/>
    <p:sldId id="875" r:id="rId30"/>
    <p:sldId id="908" r:id="rId31"/>
    <p:sldId id="883" r:id="rId32"/>
    <p:sldId id="573" r:id="rId33"/>
    <p:sldId id="897" r:id="rId34"/>
    <p:sldId id="585" r:id="rId35"/>
    <p:sldId id="893" r:id="rId36"/>
    <p:sldId id="627" r:id="rId37"/>
    <p:sldId id="628" r:id="rId38"/>
    <p:sldId id="641" r:id="rId39"/>
    <p:sldId id="895" r:id="rId40"/>
    <p:sldId id="896" r:id="rId41"/>
    <p:sldId id="889" r:id="rId42"/>
    <p:sldId id="258" r:id="rId43"/>
    <p:sldId id="256" r:id="rId44"/>
    <p:sldId id="909" r:id="rId45"/>
    <p:sldId id="907" r:id="rId46"/>
    <p:sldId id="26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di, Neena" initials="MN" lastIdx="1" clrIdx="1">
    <p:extLst>
      <p:ext uri="{19B8F6BF-5375-455C-9EA6-DF929625EA0E}">
        <p15:presenceInfo xmlns:p15="http://schemas.microsoft.com/office/powerpoint/2012/main" userId="Modi, Nee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BB0571"/>
    <a:srgbClr val="FFCCFF"/>
    <a:srgbClr val="FF99FF"/>
    <a:srgbClr val="D97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varScale="1">
        <p:scale>
          <a:sx n="74" d="100"/>
          <a:sy n="74" d="100"/>
        </p:scale>
        <p:origin x="684" y="56"/>
      </p:cViewPr>
      <p:guideLst>
        <p:guide orient="horz" pos="2160"/>
        <p:guide pos="3840"/>
      </p:guideLst>
    </p:cSldViewPr>
  </p:slideViewPr>
  <p:notesTextViewPr>
    <p:cViewPr>
      <p:scale>
        <a:sx n="3" d="2"/>
        <a:sy n="3" d="2"/>
      </p:scale>
      <p:origin x="0" y="0"/>
    </p:cViewPr>
  </p:notesTextViewPr>
  <p:sorterViewPr>
    <p:cViewPr varScale="1">
      <p:scale>
        <a:sx n="1" d="1"/>
        <a:sy n="1" d="1"/>
      </p:scale>
      <p:origin x="0" y="-94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9F2492-96F5-4477-A4B5-9A8C835997F3}" type="datetimeFigureOut">
              <a:rPr lang="en-GB" smtClean="0"/>
              <a:t>08/06/2025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224C86-591B-4BCC-8990-8933E47385FB}" type="slidenum">
              <a:rPr lang="en-GB" smtClean="0"/>
              <a:t>‹#›</a:t>
            </a:fld>
            <a:endParaRPr lang="en-GB"/>
          </a:p>
        </p:txBody>
      </p:sp>
    </p:spTree>
    <p:extLst>
      <p:ext uri="{BB962C8B-B14F-4D97-AF65-F5344CB8AC3E}">
        <p14:creationId xmlns:p14="http://schemas.microsoft.com/office/powerpoint/2010/main" val="3800481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 Target="../slides/slide28.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4836212-5B07-0EBD-7B8B-3E9BDD831F23}"/>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17411" name="Notes Placeholder 2">
            <a:extLst>
              <a:ext uri="{FF2B5EF4-FFF2-40B4-BE49-F238E27FC236}">
                <a16:creationId xmlns:a16="http://schemas.microsoft.com/office/drawing/2014/main" id="{FB56982D-A313-DE95-5C9F-0EA04431D1C2}"/>
              </a:ext>
            </a:extLst>
          </p:cNvPr>
          <p:cNvSpPr>
            <a:spLocks noGrp="1"/>
          </p:cNvSpPr>
          <p:nvPr>
            <p:ph type="body" idx="3"/>
            <p:custDataLst>
              <p:tags r:id="rId2"/>
            </p:custDataLst>
          </p:nvPr>
        </p:nvSpPr>
        <p:spPr>
          <a:ln>
            <a:miter lim="800000"/>
          </a:ln>
        </p:spPr>
        <p:txBody>
          <a:bodyPr>
            <a:noAutofit/>
          </a:bodyPr>
          <a:lstStyle/>
          <a:p>
            <a:r>
              <a:rPr lang="en-US" altLang="en-US" sz="1100" b="1" dirty="0">
                <a:latin typeface="Helvetica" panose="020B0604020202020204" pitchFamily="34" charset="0"/>
                <a:ea typeface="ＭＳ Ｐゴシック" panose="020B0600070205080204" pitchFamily="34" charset="-128"/>
              </a:rPr>
              <a:t>Figure Legend:</a:t>
            </a:r>
            <a:r>
              <a:rPr lang="en-US" altLang="en-US" sz="1100" dirty="0">
                <a:latin typeface="Helvetica" panose="020B0604020202020204" pitchFamily="34" charset="0"/>
                <a:ea typeface="ＭＳ Ｐゴシック" panose="020B0600070205080204" pitchFamily="34" charset="-128"/>
              </a:rPr>
              <a:t> Box plots for (a) weight, (b) length, and (c) occipital frontal circumference (OFC) Z score change from birth to 35 weeks post menstrual age, term, and term plus 6 weeks age for randomised feed groups. Solid line is median, box is interquartile range (IQR), whiskers are 1.5 × IQR; &lt;sup&gt;●&lt;/sup&gt;p &lt; 0.05; *Outlier (&gt;1.5 × IQR) &lt;sup&gt;○&lt;/sup&gt; Outlier (&gt;3 × IQR).
</a:t>
            </a:r>
          </a:p>
          <a:p>
            <a:endParaRPr lang="en-US" altLang="en-US" sz="1100" dirty="0">
              <a:latin typeface="Helvetica" panose="020B0604020202020204" pitchFamily="34" charset="0"/>
              <a:ea typeface="ＭＳ Ｐゴシック" panose="020B0600070205080204" pitchFamily="34" charset="-128"/>
            </a:endParaRPr>
          </a:p>
          <a:p>
            <a:endParaRPr lang="en-US" altLang="en-US" dirty="0">
              <a:latin typeface="Calibri" panose="020F0502020204030204" pitchFamily="34"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E55AA705-D322-44BF-E268-7EA1557A7B8B}"/>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3D0745EF-8AB7-4B3B-9DB4-745FE8F3F84A}" type="slidenum">
              <a:rPr lang="en-US" altLang="en-US"/>
              <a:pPr eaLnBrk="1" hangingPunct="1"/>
              <a:t>28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0" descr="Front_Top_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IMP_Logo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7600" y="152400"/>
            <a:ext cx="33528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2"/>
          <p:cNvSpPr>
            <a:spLocks noChangeArrowheads="1"/>
          </p:cNvSpPr>
          <p:nvPr userDrawn="1"/>
        </p:nvSpPr>
        <p:spPr bwMode="auto">
          <a:xfrm>
            <a:off x="1143000" y="3429000"/>
            <a:ext cx="10033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3900">
                <a:solidFill>
                  <a:srgbClr val="C51538"/>
                </a:solidFill>
                <a:latin typeface="Impact" pitchFamily="34" charset="0"/>
              </a:defRPr>
            </a:lvl1pPr>
            <a:lvl2pPr>
              <a:defRPr sz="3900">
                <a:solidFill>
                  <a:srgbClr val="C51538"/>
                </a:solidFill>
                <a:latin typeface="Impact" pitchFamily="34" charset="0"/>
              </a:defRPr>
            </a:lvl2pPr>
            <a:lvl3pPr>
              <a:defRPr sz="3900">
                <a:solidFill>
                  <a:srgbClr val="C51538"/>
                </a:solidFill>
                <a:latin typeface="Impact" pitchFamily="34" charset="0"/>
              </a:defRPr>
            </a:lvl3pPr>
            <a:lvl4pPr>
              <a:defRPr sz="3900">
                <a:solidFill>
                  <a:srgbClr val="C51538"/>
                </a:solidFill>
                <a:latin typeface="Impact" pitchFamily="34" charset="0"/>
              </a:defRPr>
            </a:lvl4pPr>
            <a:lvl5pPr>
              <a:defRPr sz="3900">
                <a:solidFill>
                  <a:srgbClr val="C51538"/>
                </a:solidFill>
                <a:latin typeface="Impact" pitchFamily="34" charset="0"/>
              </a:defRPr>
            </a:lvl5pPr>
            <a:lvl6pPr marL="457200" fontAlgn="base">
              <a:spcBef>
                <a:spcPct val="0"/>
              </a:spcBef>
              <a:spcAft>
                <a:spcPct val="0"/>
              </a:spcAft>
              <a:defRPr sz="3900">
                <a:solidFill>
                  <a:srgbClr val="C51538"/>
                </a:solidFill>
                <a:latin typeface="Impact" pitchFamily="34" charset="0"/>
              </a:defRPr>
            </a:lvl6pPr>
            <a:lvl7pPr marL="914400" fontAlgn="base">
              <a:spcBef>
                <a:spcPct val="0"/>
              </a:spcBef>
              <a:spcAft>
                <a:spcPct val="0"/>
              </a:spcAft>
              <a:defRPr sz="3900">
                <a:solidFill>
                  <a:srgbClr val="C51538"/>
                </a:solidFill>
                <a:latin typeface="Impact" pitchFamily="34" charset="0"/>
              </a:defRPr>
            </a:lvl7pPr>
            <a:lvl8pPr marL="1371600" fontAlgn="base">
              <a:spcBef>
                <a:spcPct val="0"/>
              </a:spcBef>
              <a:spcAft>
                <a:spcPct val="0"/>
              </a:spcAft>
              <a:defRPr sz="3900">
                <a:solidFill>
                  <a:srgbClr val="C51538"/>
                </a:solidFill>
                <a:latin typeface="Impact" pitchFamily="34" charset="0"/>
              </a:defRPr>
            </a:lvl8pPr>
            <a:lvl9pPr marL="1828800" fontAlgn="base">
              <a:spcBef>
                <a:spcPct val="0"/>
              </a:spcBef>
              <a:spcAft>
                <a:spcPct val="0"/>
              </a:spcAft>
              <a:defRPr sz="3900">
                <a:solidFill>
                  <a:srgbClr val="C51538"/>
                </a:solidFill>
                <a:latin typeface="Impact" pitchFamily="34" charset="0"/>
              </a:defRPr>
            </a:lvl9pPr>
          </a:lstStyle>
          <a:p>
            <a:pPr fontAlgn="base">
              <a:spcBef>
                <a:spcPct val="0"/>
              </a:spcBef>
              <a:spcAft>
                <a:spcPct val="0"/>
              </a:spcAft>
              <a:defRPr/>
            </a:pPr>
            <a:endParaRPr lang="en-US" altLang="en-US" sz="3900">
              <a:cs typeface="Times New Roman" pitchFamily="18" charset="0"/>
            </a:endParaRPr>
          </a:p>
        </p:txBody>
      </p:sp>
      <p:sp>
        <p:nvSpPr>
          <p:cNvPr id="10244" name="Rectangle 4"/>
          <p:cNvSpPr>
            <a:spLocks noGrp="1" noChangeArrowheads="1"/>
          </p:cNvSpPr>
          <p:nvPr>
            <p:ph type="ctrTitle"/>
          </p:nvPr>
        </p:nvSpPr>
        <p:spPr>
          <a:xfrm>
            <a:off x="1117600" y="2438400"/>
            <a:ext cx="10058400" cy="533400"/>
          </a:xfrm>
        </p:spPr>
        <p:txBody>
          <a:bodyPr anchor="t"/>
          <a:lstStyle>
            <a:lvl1pPr>
              <a:defRPr sz="3900"/>
            </a:lvl1pPr>
          </a:lstStyle>
          <a:p>
            <a:pPr lvl="0"/>
            <a:r>
              <a:rPr lang="da-DK" altLang="en-US" noProof="0"/>
              <a:t>Click to edit Master title style</a:t>
            </a:r>
          </a:p>
        </p:txBody>
      </p:sp>
      <p:sp>
        <p:nvSpPr>
          <p:cNvPr id="10250" name="Rectangle 10"/>
          <p:cNvSpPr>
            <a:spLocks noGrp="1" noChangeArrowheads="1"/>
          </p:cNvSpPr>
          <p:nvPr>
            <p:ph type="subTitle" sz="quarter" idx="1"/>
          </p:nvPr>
        </p:nvSpPr>
        <p:spPr>
          <a:xfrm>
            <a:off x="1117600" y="5562600"/>
            <a:ext cx="10058400" cy="228600"/>
          </a:xfrm>
        </p:spPr>
        <p:txBody>
          <a:bodyPr/>
          <a:lstStyle>
            <a:lvl1pPr>
              <a:defRPr sz="1600"/>
            </a:lvl1pPr>
          </a:lstStyle>
          <a:p>
            <a:pPr lvl="0"/>
            <a:r>
              <a:rPr lang="da-DK" altLang="en-US" noProof="0"/>
              <a:t>Name of speaker</a:t>
            </a:r>
          </a:p>
        </p:txBody>
      </p:sp>
      <p:sp>
        <p:nvSpPr>
          <p:cNvPr id="7" name="Rectangle 9"/>
          <p:cNvSpPr>
            <a:spLocks noGrp="1" noChangeArrowheads="1"/>
          </p:cNvSpPr>
          <p:nvPr>
            <p:ph type="ftr" sz="quarter" idx="10"/>
          </p:nvPr>
        </p:nvSpPr>
        <p:spPr bwMode="auto">
          <a:xfrm>
            <a:off x="1117600" y="6553200"/>
            <a:ext cx="100584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600" i="0">
                <a:solidFill>
                  <a:srgbClr val="6A6F77"/>
                </a:solidFill>
                <a:latin typeface="Verdana" pitchFamily="34" charset="0"/>
                <a:cs typeface="Times New Roman" pitchFamily="18" charset="0"/>
              </a:defRPr>
            </a:lvl1pPr>
          </a:lstStyle>
          <a:p>
            <a:pPr fontAlgn="base">
              <a:spcBef>
                <a:spcPct val="0"/>
              </a:spcBef>
              <a:spcAft>
                <a:spcPct val="0"/>
              </a:spcAft>
              <a:defRPr/>
            </a:pPr>
            <a:r>
              <a:rPr lang="da-DK" altLang="en-US"/>
              <a:t>sdfgafgafga</a:t>
            </a:r>
          </a:p>
        </p:txBody>
      </p:sp>
      <p:sp>
        <p:nvSpPr>
          <p:cNvPr id="8" name="Rectangle 11"/>
          <p:cNvSpPr>
            <a:spLocks noGrp="1" noChangeArrowheads="1"/>
          </p:cNvSpPr>
          <p:nvPr>
            <p:ph type="sldNum" sz="quarter" idx="11"/>
          </p:nvPr>
        </p:nvSpPr>
        <p:spPr bwMode="auto">
          <a:xfrm>
            <a:off x="11480800" y="6648450"/>
            <a:ext cx="558800" cy="152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600" i="0">
                <a:solidFill>
                  <a:schemeClr val="tx1"/>
                </a:solidFill>
                <a:latin typeface="Verdana" pitchFamily="34" charset="0"/>
                <a:cs typeface="Times New Roman" pitchFamily="18" charset="0"/>
              </a:defRPr>
            </a:lvl1pPr>
          </a:lstStyle>
          <a:p>
            <a:pPr fontAlgn="base">
              <a:spcBef>
                <a:spcPct val="0"/>
              </a:spcBef>
              <a:spcAft>
                <a:spcPct val="0"/>
              </a:spcAft>
              <a:defRPr/>
            </a:pPr>
            <a:fld id="{7D912679-6641-43A9-BEB4-3E8724D51AA5}" type="slidenum">
              <a:rPr lang="da-DK" altLang="en-US">
                <a:solidFill>
                  <a:srgbClr val="6E6E6F"/>
                </a:solidFill>
              </a:rPr>
              <a:pPr fontAlgn="base">
                <a:spcBef>
                  <a:spcPct val="0"/>
                </a:spcBef>
                <a:spcAft>
                  <a:spcPct val="0"/>
                </a:spcAft>
                <a:defRPr/>
              </a:pPr>
              <a:t>‹#›</a:t>
            </a:fld>
            <a:endParaRPr lang="da-DK" altLang="en-US">
              <a:solidFill>
                <a:srgbClr val="6E6E6F"/>
              </a:solidFill>
            </a:endParaRPr>
          </a:p>
        </p:txBody>
      </p:sp>
    </p:spTree>
    <p:extLst>
      <p:ext uri="{BB962C8B-B14F-4D97-AF65-F5344CB8AC3E}">
        <p14:creationId xmlns:p14="http://schemas.microsoft.com/office/powerpoint/2010/main" val="239043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21330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609600"/>
            <a:ext cx="251460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17600" y="609600"/>
            <a:ext cx="7340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42943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1"/>
            <a:ext cx="10058400" cy="638175"/>
          </a:xfrm>
        </p:spPr>
        <p:txBody>
          <a:bodyPr/>
          <a:lstStyle/>
          <a:p>
            <a:r>
              <a:rPr lang="en-US"/>
              <a:t>Click to edit Master title style</a:t>
            </a:r>
            <a:endParaRPr lang="en-GB"/>
          </a:p>
        </p:txBody>
      </p:sp>
      <p:sp>
        <p:nvSpPr>
          <p:cNvPr id="3" name="Text Placeholder 2"/>
          <p:cNvSpPr>
            <a:spLocks noGrp="1"/>
          </p:cNvSpPr>
          <p:nvPr>
            <p:ph type="body" sz="half" idx="1"/>
          </p:nvPr>
        </p:nvSpPr>
        <p:spPr>
          <a:xfrm>
            <a:off x="1117600" y="1943100"/>
            <a:ext cx="4927600" cy="445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8400" y="1943100"/>
            <a:ext cx="4927600" cy="445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79538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1"/>
            <a:ext cx="10058400" cy="638175"/>
          </a:xfrm>
        </p:spPr>
        <p:txBody>
          <a:bodyPr/>
          <a:lstStyle/>
          <a:p>
            <a:r>
              <a:rPr lang="en-US"/>
              <a:t>Click to edit Master title style</a:t>
            </a:r>
            <a:endParaRPr lang="en-GB"/>
          </a:p>
        </p:txBody>
      </p:sp>
      <p:sp>
        <p:nvSpPr>
          <p:cNvPr id="3" name="Table Placeholder 2"/>
          <p:cNvSpPr>
            <a:spLocks noGrp="1"/>
          </p:cNvSpPr>
          <p:nvPr>
            <p:ph type="tbl" idx="1"/>
          </p:nvPr>
        </p:nvSpPr>
        <p:spPr>
          <a:xfrm>
            <a:off x="1117600" y="1943100"/>
            <a:ext cx="10058400" cy="4457700"/>
          </a:xfrm>
        </p:spPr>
        <p:txBody>
          <a:bodyPr/>
          <a:lstStyle/>
          <a:p>
            <a:pPr lvl="0"/>
            <a:endParaRPr lang="en-GB" noProof="0"/>
          </a:p>
        </p:txBody>
      </p:sp>
    </p:spTree>
    <p:extLst>
      <p:ext uri="{BB962C8B-B14F-4D97-AF65-F5344CB8AC3E}">
        <p14:creationId xmlns:p14="http://schemas.microsoft.com/office/powerpoint/2010/main" val="139167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FCE646-BAE3-4442-91A2-0025539C757F}"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2340737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CE646-BAE3-4442-91A2-0025539C757F}"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731267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CE646-BAE3-4442-91A2-0025539C757F}"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3942472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FCE646-BAE3-4442-91A2-0025539C757F}" type="datetimeFigureOut">
              <a:rPr lang="en-GB" smtClean="0"/>
              <a:t>08/06/2025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920148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FCE646-BAE3-4442-91A2-0025539C757F}" type="datetimeFigureOut">
              <a:rPr lang="en-GB" smtClean="0"/>
              <a:t>08/06/2025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1243090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FCE646-BAE3-4442-91A2-0025539C757F}" type="datetimeFigureOut">
              <a:rPr lang="en-GB" smtClean="0"/>
              <a:t>08/06/2025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240238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20167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CE646-BAE3-4442-91A2-0025539C757F}" type="datetimeFigureOut">
              <a:rPr lang="en-GB" smtClean="0"/>
              <a:t>08/06/2025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1772807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FCE646-BAE3-4442-91A2-0025539C757F}" type="datetimeFigureOut">
              <a:rPr lang="en-GB" smtClean="0"/>
              <a:t>08/06/2025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561932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FCE646-BAE3-4442-91A2-0025539C757F}" type="datetimeFigureOut">
              <a:rPr lang="en-GB" smtClean="0"/>
              <a:t>08/06/2025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848856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CE646-BAE3-4442-91A2-0025539C757F}"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968979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CE646-BAE3-4442-91A2-0025539C757F}"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767519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0" descr="Front_Top_A"/>
          <p:cNvPicPr>
            <a:picLocks noChangeAspect="1" noChangeArrowheads="1"/>
          </p:cNvPicPr>
          <p:nvPr userDrawn="1"/>
        </p:nvPicPr>
        <p:blipFill>
          <a:blip r:embed="rId2" cstate="print"/>
          <a:srcRect/>
          <a:stretch>
            <a:fillRect/>
          </a:stretch>
        </p:blipFill>
        <p:spPr bwMode="auto">
          <a:xfrm>
            <a:off x="0" y="1"/>
            <a:ext cx="12192000" cy="1863725"/>
          </a:xfrm>
          <a:prstGeom prst="rect">
            <a:avLst/>
          </a:prstGeom>
          <a:noFill/>
          <a:ln w="9525">
            <a:noFill/>
            <a:miter lim="800000"/>
            <a:headEnd/>
            <a:tailEnd/>
          </a:ln>
        </p:spPr>
      </p:pic>
      <p:pic>
        <p:nvPicPr>
          <p:cNvPr id="5" name="Picture 17" descr="IMP_Logo_White"/>
          <p:cNvPicPr>
            <a:picLocks noChangeAspect="1" noChangeArrowheads="1"/>
          </p:cNvPicPr>
          <p:nvPr userDrawn="1"/>
        </p:nvPicPr>
        <p:blipFill>
          <a:blip r:embed="rId3" cstate="print"/>
          <a:srcRect/>
          <a:stretch>
            <a:fillRect/>
          </a:stretch>
        </p:blipFill>
        <p:spPr bwMode="auto">
          <a:xfrm>
            <a:off x="1117600" y="152401"/>
            <a:ext cx="3352800" cy="661988"/>
          </a:xfrm>
          <a:prstGeom prst="rect">
            <a:avLst/>
          </a:prstGeom>
          <a:noFill/>
          <a:ln w="9525">
            <a:noFill/>
            <a:miter lim="800000"/>
            <a:headEnd/>
            <a:tailEnd/>
          </a:ln>
        </p:spPr>
      </p:pic>
      <p:sp>
        <p:nvSpPr>
          <p:cNvPr id="6" name="Rectangle 22"/>
          <p:cNvSpPr>
            <a:spLocks noChangeArrowheads="1"/>
          </p:cNvSpPr>
          <p:nvPr userDrawn="1"/>
        </p:nvSpPr>
        <p:spPr bwMode="auto">
          <a:xfrm>
            <a:off x="1143000" y="3429000"/>
            <a:ext cx="10033000" cy="533400"/>
          </a:xfrm>
          <a:prstGeom prst="rect">
            <a:avLst/>
          </a:prstGeom>
          <a:noFill/>
          <a:ln w="9525">
            <a:noFill/>
            <a:miter lim="800000"/>
            <a:headEnd/>
            <a:tailEnd/>
          </a:ln>
          <a:effectLst/>
        </p:spPr>
        <p:txBody>
          <a:bodyPr lIns="0" tIns="0" rIns="0" bIns="0"/>
          <a:lstStyle/>
          <a:p>
            <a:pPr fontAlgn="base">
              <a:spcBef>
                <a:spcPct val="0"/>
              </a:spcBef>
              <a:spcAft>
                <a:spcPct val="0"/>
              </a:spcAft>
              <a:defRPr/>
            </a:pPr>
            <a:endParaRPr lang="en-US" sz="3900">
              <a:solidFill>
                <a:srgbClr val="C51538"/>
              </a:solidFill>
              <a:latin typeface="Impact" pitchFamily="34" charset="0"/>
              <a:cs typeface="Times New Roman" pitchFamily="18" charset="0"/>
            </a:endParaRPr>
          </a:p>
        </p:txBody>
      </p:sp>
      <p:sp>
        <p:nvSpPr>
          <p:cNvPr id="10244" name="Rectangle 4"/>
          <p:cNvSpPr>
            <a:spLocks noGrp="1" noChangeArrowheads="1"/>
          </p:cNvSpPr>
          <p:nvPr>
            <p:ph type="ctrTitle"/>
          </p:nvPr>
        </p:nvSpPr>
        <p:spPr>
          <a:xfrm>
            <a:off x="1117600" y="2438400"/>
            <a:ext cx="10058400" cy="533400"/>
          </a:xfrm>
        </p:spPr>
        <p:txBody>
          <a:bodyPr anchor="t"/>
          <a:lstStyle>
            <a:lvl1pPr>
              <a:defRPr sz="3900"/>
            </a:lvl1pPr>
          </a:lstStyle>
          <a:p>
            <a:r>
              <a:rPr lang="da-DK"/>
              <a:t>Click to edit Master title style</a:t>
            </a:r>
          </a:p>
        </p:txBody>
      </p:sp>
      <p:sp>
        <p:nvSpPr>
          <p:cNvPr id="10250" name="Rectangle 10"/>
          <p:cNvSpPr>
            <a:spLocks noGrp="1" noChangeArrowheads="1"/>
          </p:cNvSpPr>
          <p:nvPr>
            <p:ph type="subTitle" sz="quarter" idx="1"/>
          </p:nvPr>
        </p:nvSpPr>
        <p:spPr>
          <a:xfrm>
            <a:off x="1117600" y="5562600"/>
            <a:ext cx="10058400" cy="228600"/>
          </a:xfrm>
        </p:spPr>
        <p:txBody>
          <a:bodyPr/>
          <a:lstStyle>
            <a:lvl1pPr>
              <a:defRPr sz="1600"/>
            </a:lvl1pPr>
          </a:lstStyle>
          <a:p>
            <a:r>
              <a:rPr lang="da-DK"/>
              <a:t>Name of speaker</a:t>
            </a:r>
          </a:p>
        </p:txBody>
      </p:sp>
      <p:sp>
        <p:nvSpPr>
          <p:cNvPr id="7" name="Rectangle 9"/>
          <p:cNvSpPr>
            <a:spLocks noGrp="1" noChangeArrowheads="1"/>
          </p:cNvSpPr>
          <p:nvPr>
            <p:ph type="ftr" sz="quarter" idx="10"/>
          </p:nvPr>
        </p:nvSpPr>
        <p:spPr bwMode="auto">
          <a:xfrm>
            <a:off x="1117600" y="6553200"/>
            <a:ext cx="10058400" cy="228600"/>
          </a:xfrm>
          <a:prstGeom prst="rect">
            <a:avLst/>
          </a:prstGeom>
          <a:ln>
            <a:miter lim="800000"/>
            <a:headEnd/>
            <a:tailEnd/>
          </a:ln>
        </p:spPr>
        <p:txBody>
          <a:bodyPr vert="horz" wrap="square" lIns="0" tIns="0" rIns="0" bIns="0" numCol="1" anchor="t" anchorCtr="0" compatLnSpc="1">
            <a:prstTxWarp prst="textNoShape">
              <a:avLst/>
            </a:prstTxWarp>
          </a:bodyPr>
          <a:lstStyle>
            <a:lvl1pPr>
              <a:defRPr sz="600" i="0">
                <a:solidFill>
                  <a:srgbClr val="6A6F77"/>
                </a:solidFill>
              </a:defRPr>
            </a:lvl1pPr>
          </a:lstStyle>
          <a:p>
            <a:pPr fontAlgn="base">
              <a:spcBef>
                <a:spcPct val="0"/>
              </a:spcBef>
              <a:spcAft>
                <a:spcPct val="0"/>
              </a:spcAft>
              <a:defRPr/>
            </a:pPr>
            <a:r>
              <a:rPr lang="da-DK">
                <a:latin typeface="Verdana" pitchFamily="34" charset="0"/>
                <a:cs typeface="Times New Roman" pitchFamily="18" charset="0"/>
              </a:rPr>
              <a:t>sdfgafgafga</a:t>
            </a:r>
          </a:p>
        </p:txBody>
      </p:sp>
      <p:sp>
        <p:nvSpPr>
          <p:cNvPr id="8" name="Rectangle 11"/>
          <p:cNvSpPr>
            <a:spLocks noGrp="1" noChangeArrowheads="1"/>
          </p:cNvSpPr>
          <p:nvPr>
            <p:ph type="sldNum" sz="quarter" idx="11"/>
          </p:nvPr>
        </p:nvSpPr>
        <p:spPr bwMode="auto">
          <a:xfrm>
            <a:off x="11480800" y="6648451"/>
            <a:ext cx="558800" cy="152400"/>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600" i="0">
                <a:solidFill>
                  <a:schemeClr val="tx1"/>
                </a:solidFill>
              </a:defRPr>
            </a:lvl1pPr>
          </a:lstStyle>
          <a:p>
            <a:pPr fontAlgn="base">
              <a:spcBef>
                <a:spcPct val="0"/>
              </a:spcBef>
              <a:spcAft>
                <a:spcPct val="0"/>
              </a:spcAft>
              <a:defRPr/>
            </a:pPr>
            <a:fld id="{C1E69CC9-5F95-4047-81CE-9D8C5904897A}" type="slidenum">
              <a:rPr lang="da-DK">
                <a:solidFill>
                  <a:prstClr val="black"/>
                </a:solidFill>
                <a:latin typeface="Verdana" pitchFamily="34" charset="0"/>
                <a:cs typeface="Times New Roman" pitchFamily="18" charset="0"/>
              </a:rPr>
              <a:pPr fontAlgn="base">
                <a:spcBef>
                  <a:spcPct val="0"/>
                </a:spcBef>
                <a:spcAft>
                  <a:spcPct val="0"/>
                </a:spcAft>
                <a:defRPr/>
              </a:pPr>
              <a:t>‹#›</a:t>
            </a:fld>
            <a:endParaRPr lang="da-DK">
              <a:solidFill>
                <a:prstClr val="black"/>
              </a:solidFill>
              <a:latin typeface="Verdana" pitchFamily="34" charset="0"/>
              <a:cs typeface="Times New Roman" pitchFamily="18" charset="0"/>
            </a:endParaRPr>
          </a:p>
        </p:txBody>
      </p:sp>
    </p:spTree>
    <p:extLst>
      <p:ext uri="{BB962C8B-B14F-4D97-AF65-F5344CB8AC3E}">
        <p14:creationId xmlns:p14="http://schemas.microsoft.com/office/powerpoint/2010/main" val="1132499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91261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20287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17600" y="1943101"/>
            <a:ext cx="492760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8400" y="1943101"/>
            <a:ext cx="492760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7565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7292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63006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32247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863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9358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85899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30149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609600"/>
            <a:ext cx="251460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17600" y="609600"/>
            <a:ext cx="7340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78019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2"/>
            <a:ext cx="10058400" cy="638175"/>
          </a:xfrm>
        </p:spPr>
        <p:txBody>
          <a:bodyPr/>
          <a:lstStyle/>
          <a:p>
            <a:r>
              <a:rPr lang="en-US"/>
              <a:t>Click to edit Master title style</a:t>
            </a:r>
            <a:endParaRPr lang="en-GB"/>
          </a:p>
        </p:txBody>
      </p:sp>
      <p:sp>
        <p:nvSpPr>
          <p:cNvPr id="3" name="Text Placeholder 2"/>
          <p:cNvSpPr>
            <a:spLocks noGrp="1"/>
          </p:cNvSpPr>
          <p:nvPr>
            <p:ph type="body" sz="half" idx="1"/>
          </p:nvPr>
        </p:nvSpPr>
        <p:spPr>
          <a:xfrm>
            <a:off x="1117600" y="1943101"/>
            <a:ext cx="4927600" cy="445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6248400" y="1943101"/>
            <a:ext cx="4927600" cy="4457700"/>
          </a:xfrm>
        </p:spPr>
        <p:txBody>
          <a:bodyPr/>
          <a:lstStyle/>
          <a:p>
            <a:pPr lvl="0"/>
            <a:endParaRPr lang="en-GB" noProof="0"/>
          </a:p>
        </p:txBody>
      </p:sp>
    </p:spTree>
    <p:extLst>
      <p:ext uri="{BB962C8B-B14F-4D97-AF65-F5344CB8AC3E}">
        <p14:creationId xmlns:p14="http://schemas.microsoft.com/office/powerpoint/2010/main" val="1285852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1"/>
            <a:ext cx="10058400" cy="638175"/>
          </a:xfrm>
        </p:spPr>
        <p:txBody>
          <a:bodyPr/>
          <a:lstStyle/>
          <a:p>
            <a:r>
              <a:rPr lang="en-US"/>
              <a:t>Click to edit Master title style</a:t>
            </a:r>
            <a:endParaRPr lang="en-GB"/>
          </a:p>
        </p:txBody>
      </p:sp>
      <p:sp>
        <p:nvSpPr>
          <p:cNvPr id="3" name="Text Placeholder 2"/>
          <p:cNvSpPr>
            <a:spLocks noGrp="1"/>
          </p:cNvSpPr>
          <p:nvPr>
            <p:ph type="body" sz="half" idx="1"/>
          </p:nvPr>
        </p:nvSpPr>
        <p:spPr>
          <a:xfrm>
            <a:off x="1117600" y="1943100"/>
            <a:ext cx="4927600" cy="445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8400" y="1943100"/>
            <a:ext cx="4927600" cy="445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76777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4D42-BA41-4A52-97F1-D7C2EB0F4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EA5F013-94A1-4E0C-918D-69E4CDC819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6807B2-127F-4613-8786-8B6BA0FCE892}"/>
              </a:ext>
            </a:extLst>
          </p:cNvPr>
          <p:cNvSpPr>
            <a:spLocks noGrp="1"/>
          </p:cNvSpPr>
          <p:nvPr>
            <p:ph type="dt" sz="half" idx="10"/>
          </p:nvPr>
        </p:nvSpPr>
        <p:spPr/>
        <p:txBody>
          <a:bodyPr/>
          <a:lstStyle/>
          <a:p>
            <a:fld id="{5CAA304C-0AA5-44FD-BE25-98516B890A98}" type="datetimeFigureOut">
              <a:rPr lang="en-GB" smtClean="0"/>
              <a:t>08/06/2025</a:t>
            </a:fld>
            <a:endParaRPr lang="en-GB"/>
          </a:p>
        </p:txBody>
      </p:sp>
      <p:sp>
        <p:nvSpPr>
          <p:cNvPr id="5" name="Footer Placeholder 4">
            <a:extLst>
              <a:ext uri="{FF2B5EF4-FFF2-40B4-BE49-F238E27FC236}">
                <a16:creationId xmlns:a16="http://schemas.microsoft.com/office/drawing/2014/main" id="{CC3829CB-7E1C-466E-9C6A-4DFF61319A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419DAB-EF50-4966-81C7-F2312D4A9F83}"/>
              </a:ext>
            </a:extLst>
          </p:cNvPr>
          <p:cNvSpPr>
            <a:spLocks noGrp="1"/>
          </p:cNvSpPr>
          <p:nvPr>
            <p:ph type="sldNum" sz="quarter" idx="12"/>
          </p:nvPr>
        </p:nvSpPr>
        <p:spPr/>
        <p:txBody>
          <a:bodyPr/>
          <a:lstStyle/>
          <a:p>
            <a:fld id="{7A15BBC4-C05F-4C6F-83C4-ACF184E9F7E2}" type="slidenum">
              <a:rPr lang="en-GB" smtClean="0"/>
              <a:t>‹#›</a:t>
            </a:fld>
            <a:endParaRPr lang="en-GB"/>
          </a:p>
        </p:txBody>
      </p:sp>
    </p:spTree>
    <p:extLst>
      <p:ext uri="{BB962C8B-B14F-4D97-AF65-F5344CB8AC3E}">
        <p14:creationId xmlns:p14="http://schemas.microsoft.com/office/powerpoint/2010/main" val="1289133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1EFE9-4E7D-4DD9-92A1-567DE0EC6F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8D31D-D2AB-42F0-A130-4B93020074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807CD5-810D-45F3-8AC6-77E032904084}"/>
              </a:ext>
            </a:extLst>
          </p:cNvPr>
          <p:cNvSpPr>
            <a:spLocks noGrp="1"/>
          </p:cNvSpPr>
          <p:nvPr>
            <p:ph type="dt" sz="half" idx="10"/>
          </p:nvPr>
        </p:nvSpPr>
        <p:spPr/>
        <p:txBody>
          <a:bodyPr/>
          <a:lstStyle/>
          <a:p>
            <a:fld id="{5CAA304C-0AA5-44FD-BE25-98516B890A98}" type="datetimeFigureOut">
              <a:rPr lang="en-GB" smtClean="0"/>
              <a:t>08/06/2025</a:t>
            </a:fld>
            <a:endParaRPr lang="en-GB"/>
          </a:p>
        </p:txBody>
      </p:sp>
      <p:sp>
        <p:nvSpPr>
          <p:cNvPr id="5" name="Footer Placeholder 4">
            <a:extLst>
              <a:ext uri="{FF2B5EF4-FFF2-40B4-BE49-F238E27FC236}">
                <a16:creationId xmlns:a16="http://schemas.microsoft.com/office/drawing/2014/main" id="{B69659DF-7BB3-4CD3-9501-4460719950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28E29E-5F89-4763-9347-CCD2B74B0AF0}"/>
              </a:ext>
            </a:extLst>
          </p:cNvPr>
          <p:cNvSpPr>
            <a:spLocks noGrp="1"/>
          </p:cNvSpPr>
          <p:nvPr>
            <p:ph type="sldNum" sz="quarter" idx="12"/>
          </p:nvPr>
        </p:nvSpPr>
        <p:spPr/>
        <p:txBody>
          <a:bodyPr/>
          <a:lstStyle/>
          <a:p>
            <a:fld id="{7A15BBC4-C05F-4C6F-83C4-ACF184E9F7E2}" type="slidenum">
              <a:rPr lang="en-GB" smtClean="0"/>
              <a:t>‹#›</a:t>
            </a:fld>
            <a:endParaRPr lang="en-GB"/>
          </a:p>
        </p:txBody>
      </p:sp>
    </p:spTree>
    <p:extLst>
      <p:ext uri="{BB962C8B-B14F-4D97-AF65-F5344CB8AC3E}">
        <p14:creationId xmlns:p14="http://schemas.microsoft.com/office/powerpoint/2010/main" val="374066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17600" y="1943100"/>
            <a:ext cx="492760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8400" y="1943100"/>
            <a:ext cx="492760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54216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0A9B-1EC7-4130-B02D-A119A26896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9A049AB-08DB-42C8-A369-606E2A2087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98C04E-E85B-446C-8415-8B41C6FAA31F}"/>
              </a:ext>
            </a:extLst>
          </p:cNvPr>
          <p:cNvSpPr>
            <a:spLocks noGrp="1"/>
          </p:cNvSpPr>
          <p:nvPr>
            <p:ph type="dt" sz="half" idx="10"/>
          </p:nvPr>
        </p:nvSpPr>
        <p:spPr/>
        <p:txBody>
          <a:bodyPr/>
          <a:lstStyle/>
          <a:p>
            <a:fld id="{5CAA304C-0AA5-44FD-BE25-98516B890A98}" type="datetimeFigureOut">
              <a:rPr lang="en-GB" smtClean="0"/>
              <a:t>08/06/2025</a:t>
            </a:fld>
            <a:endParaRPr lang="en-GB"/>
          </a:p>
        </p:txBody>
      </p:sp>
      <p:sp>
        <p:nvSpPr>
          <p:cNvPr id="5" name="Footer Placeholder 4">
            <a:extLst>
              <a:ext uri="{FF2B5EF4-FFF2-40B4-BE49-F238E27FC236}">
                <a16:creationId xmlns:a16="http://schemas.microsoft.com/office/drawing/2014/main" id="{206199EA-C532-4188-9FF6-44A4421892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71574C-D993-43C8-9294-0E8D20568DDC}"/>
              </a:ext>
            </a:extLst>
          </p:cNvPr>
          <p:cNvSpPr>
            <a:spLocks noGrp="1"/>
          </p:cNvSpPr>
          <p:nvPr>
            <p:ph type="sldNum" sz="quarter" idx="12"/>
          </p:nvPr>
        </p:nvSpPr>
        <p:spPr/>
        <p:txBody>
          <a:bodyPr/>
          <a:lstStyle/>
          <a:p>
            <a:fld id="{7A15BBC4-C05F-4C6F-83C4-ACF184E9F7E2}" type="slidenum">
              <a:rPr lang="en-GB" smtClean="0"/>
              <a:t>‹#›</a:t>
            </a:fld>
            <a:endParaRPr lang="en-GB"/>
          </a:p>
        </p:txBody>
      </p:sp>
    </p:spTree>
    <p:extLst>
      <p:ext uri="{BB962C8B-B14F-4D97-AF65-F5344CB8AC3E}">
        <p14:creationId xmlns:p14="http://schemas.microsoft.com/office/powerpoint/2010/main" val="3894647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3EC23-75B0-4EB3-A756-FCB33F5F67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59076F-E3C6-4D2B-8381-F0A1B1F4FF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5C7E1C-4371-476F-A719-AA4320D150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EB33178-4F38-44A8-840F-0C2FF2BB5069}"/>
              </a:ext>
            </a:extLst>
          </p:cNvPr>
          <p:cNvSpPr>
            <a:spLocks noGrp="1"/>
          </p:cNvSpPr>
          <p:nvPr>
            <p:ph type="dt" sz="half" idx="10"/>
          </p:nvPr>
        </p:nvSpPr>
        <p:spPr/>
        <p:txBody>
          <a:bodyPr/>
          <a:lstStyle/>
          <a:p>
            <a:fld id="{5CAA304C-0AA5-44FD-BE25-98516B890A98}" type="datetimeFigureOut">
              <a:rPr lang="en-GB" smtClean="0"/>
              <a:t>08/06/2025</a:t>
            </a:fld>
            <a:endParaRPr lang="en-GB"/>
          </a:p>
        </p:txBody>
      </p:sp>
      <p:sp>
        <p:nvSpPr>
          <p:cNvPr id="6" name="Footer Placeholder 5">
            <a:extLst>
              <a:ext uri="{FF2B5EF4-FFF2-40B4-BE49-F238E27FC236}">
                <a16:creationId xmlns:a16="http://schemas.microsoft.com/office/drawing/2014/main" id="{7547D8C1-4DDD-442C-9F82-3C8326C62B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47D158-FC2C-4344-8DE9-857570B993D3}"/>
              </a:ext>
            </a:extLst>
          </p:cNvPr>
          <p:cNvSpPr>
            <a:spLocks noGrp="1"/>
          </p:cNvSpPr>
          <p:nvPr>
            <p:ph type="sldNum" sz="quarter" idx="12"/>
          </p:nvPr>
        </p:nvSpPr>
        <p:spPr/>
        <p:txBody>
          <a:bodyPr/>
          <a:lstStyle/>
          <a:p>
            <a:fld id="{7A15BBC4-C05F-4C6F-83C4-ACF184E9F7E2}" type="slidenum">
              <a:rPr lang="en-GB" smtClean="0"/>
              <a:t>‹#›</a:t>
            </a:fld>
            <a:endParaRPr lang="en-GB"/>
          </a:p>
        </p:txBody>
      </p:sp>
    </p:spTree>
    <p:extLst>
      <p:ext uri="{BB962C8B-B14F-4D97-AF65-F5344CB8AC3E}">
        <p14:creationId xmlns:p14="http://schemas.microsoft.com/office/powerpoint/2010/main" val="1027394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66C4E-31DB-487B-B9C7-1A795270C5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BC4513-B2EA-4706-B7F6-3CD237BFA2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776653-72D5-4F82-AF3B-35636A328A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CF3137-BF98-46DD-B061-9149EC84BF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0EA19C-0177-494B-ACAA-EC0DC730D6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B11BA6F-2B9A-4502-B440-9113423E11B0}"/>
              </a:ext>
            </a:extLst>
          </p:cNvPr>
          <p:cNvSpPr>
            <a:spLocks noGrp="1"/>
          </p:cNvSpPr>
          <p:nvPr>
            <p:ph type="dt" sz="half" idx="10"/>
          </p:nvPr>
        </p:nvSpPr>
        <p:spPr/>
        <p:txBody>
          <a:bodyPr/>
          <a:lstStyle/>
          <a:p>
            <a:fld id="{5CAA304C-0AA5-44FD-BE25-98516B890A98}" type="datetimeFigureOut">
              <a:rPr lang="en-GB" smtClean="0"/>
              <a:t>08/06/2025</a:t>
            </a:fld>
            <a:endParaRPr lang="en-GB"/>
          </a:p>
        </p:txBody>
      </p:sp>
      <p:sp>
        <p:nvSpPr>
          <p:cNvPr id="8" name="Footer Placeholder 7">
            <a:extLst>
              <a:ext uri="{FF2B5EF4-FFF2-40B4-BE49-F238E27FC236}">
                <a16:creationId xmlns:a16="http://schemas.microsoft.com/office/drawing/2014/main" id="{C72BB2DB-0E36-4E13-BC49-4EF167B80C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3B5D78-62EA-41BD-B6A5-0F3136BCE690}"/>
              </a:ext>
            </a:extLst>
          </p:cNvPr>
          <p:cNvSpPr>
            <a:spLocks noGrp="1"/>
          </p:cNvSpPr>
          <p:nvPr>
            <p:ph type="sldNum" sz="quarter" idx="12"/>
          </p:nvPr>
        </p:nvSpPr>
        <p:spPr/>
        <p:txBody>
          <a:bodyPr/>
          <a:lstStyle/>
          <a:p>
            <a:fld id="{7A15BBC4-C05F-4C6F-83C4-ACF184E9F7E2}" type="slidenum">
              <a:rPr lang="en-GB" smtClean="0"/>
              <a:t>‹#›</a:t>
            </a:fld>
            <a:endParaRPr lang="en-GB"/>
          </a:p>
        </p:txBody>
      </p:sp>
    </p:spTree>
    <p:extLst>
      <p:ext uri="{BB962C8B-B14F-4D97-AF65-F5344CB8AC3E}">
        <p14:creationId xmlns:p14="http://schemas.microsoft.com/office/powerpoint/2010/main" val="455623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F2045-E3EB-4155-B77C-5BA8E59517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CEFD11-2CF7-4FD1-A8B8-5222FD4689EF}"/>
              </a:ext>
            </a:extLst>
          </p:cNvPr>
          <p:cNvSpPr>
            <a:spLocks noGrp="1"/>
          </p:cNvSpPr>
          <p:nvPr>
            <p:ph type="dt" sz="half" idx="10"/>
          </p:nvPr>
        </p:nvSpPr>
        <p:spPr/>
        <p:txBody>
          <a:bodyPr/>
          <a:lstStyle/>
          <a:p>
            <a:fld id="{5CAA304C-0AA5-44FD-BE25-98516B890A98}" type="datetimeFigureOut">
              <a:rPr lang="en-GB" smtClean="0"/>
              <a:t>08/06/2025</a:t>
            </a:fld>
            <a:endParaRPr lang="en-GB"/>
          </a:p>
        </p:txBody>
      </p:sp>
      <p:sp>
        <p:nvSpPr>
          <p:cNvPr id="4" name="Footer Placeholder 3">
            <a:extLst>
              <a:ext uri="{FF2B5EF4-FFF2-40B4-BE49-F238E27FC236}">
                <a16:creationId xmlns:a16="http://schemas.microsoft.com/office/drawing/2014/main" id="{F56A0FBE-AD35-44E9-92F5-D6F8D580375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FB4E197-2E8F-4C43-944C-D7EEA42963D2}"/>
              </a:ext>
            </a:extLst>
          </p:cNvPr>
          <p:cNvSpPr>
            <a:spLocks noGrp="1"/>
          </p:cNvSpPr>
          <p:nvPr>
            <p:ph type="sldNum" sz="quarter" idx="12"/>
          </p:nvPr>
        </p:nvSpPr>
        <p:spPr/>
        <p:txBody>
          <a:bodyPr/>
          <a:lstStyle/>
          <a:p>
            <a:fld id="{7A15BBC4-C05F-4C6F-83C4-ACF184E9F7E2}" type="slidenum">
              <a:rPr lang="en-GB" smtClean="0"/>
              <a:t>‹#›</a:t>
            </a:fld>
            <a:endParaRPr lang="en-GB"/>
          </a:p>
        </p:txBody>
      </p:sp>
    </p:spTree>
    <p:extLst>
      <p:ext uri="{BB962C8B-B14F-4D97-AF65-F5344CB8AC3E}">
        <p14:creationId xmlns:p14="http://schemas.microsoft.com/office/powerpoint/2010/main" val="1119077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16999A-6BA3-4A9E-BB69-2CA053C23F85}"/>
              </a:ext>
            </a:extLst>
          </p:cNvPr>
          <p:cNvSpPr>
            <a:spLocks noGrp="1"/>
          </p:cNvSpPr>
          <p:nvPr>
            <p:ph type="dt" sz="half" idx="10"/>
          </p:nvPr>
        </p:nvSpPr>
        <p:spPr/>
        <p:txBody>
          <a:bodyPr/>
          <a:lstStyle/>
          <a:p>
            <a:fld id="{5CAA304C-0AA5-44FD-BE25-98516B890A98}" type="datetimeFigureOut">
              <a:rPr lang="en-GB" smtClean="0"/>
              <a:t>08/06/2025</a:t>
            </a:fld>
            <a:endParaRPr lang="en-GB"/>
          </a:p>
        </p:txBody>
      </p:sp>
      <p:sp>
        <p:nvSpPr>
          <p:cNvPr id="3" name="Footer Placeholder 2">
            <a:extLst>
              <a:ext uri="{FF2B5EF4-FFF2-40B4-BE49-F238E27FC236}">
                <a16:creationId xmlns:a16="http://schemas.microsoft.com/office/drawing/2014/main" id="{665CDA80-F8C6-40DC-AB76-E65681E8C32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F09C2F7-E8A0-4EA1-83B6-42E4D72B2EC2}"/>
              </a:ext>
            </a:extLst>
          </p:cNvPr>
          <p:cNvSpPr>
            <a:spLocks noGrp="1"/>
          </p:cNvSpPr>
          <p:nvPr>
            <p:ph type="sldNum" sz="quarter" idx="12"/>
          </p:nvPr>
        </p:nvSpPr>
        <p:spPr/>
        <p:txBody>
          <a:bodyPr/>
          <a:lstStyle/>
          <a:p>
            <a:fld id="{7A15BBC4-C05F-4C6F-83C4-ACF184E9F7E2}" type="slidenum">
              <a:rPr lang="en-GB" smtClean="0"/>
              <a:t>‹#›</a:t>
            </a:fld>
            <a:endParaRPr lang="en-GB"/>
          </a:p>
        </p:txBody>
      </p:sp>
    </p:spTree>
    <p:extLst>
      <p:ext uri="{BB962C8B-B14F-4D97-AF65-F5344CB8AC3E}">
        <p14:creationId xmlns:p14="http://schemas.microsoft.com/office/powerpoint/2010/main" val="2877287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3DFD9-35B5-4A47-8B4E-9B2C20949B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619FB84-CEED-45E0-A445-DFF05E912D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514C5E1-432A-44E7-8F33-23D9C443F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0E42D-E221-48D1-B255-D98EDFBB2F3A}"/>
              </a:ext>
            </a:extLst>
          </p:cNvPr>
          <p:cNvSpPr>
            <a:spLocks noGrp="1"/>
          </p:cNvSpPr>
          <p:nvPr>
            <p:ph type="dt" sz="half" idx="10"/>
          </p:nvPr>
        </p:nvSpPr>
        <p:spPr/>
        <p:txBody>
          <a:bodyPr/>
          <a:lstStyle/>
          <a:p>
            <a:fld id="{5CAA304C-0AA5-44FD-BE25-98516B890A98}" type="datetimeFigureOut">
              <a:rPr lang="en-GB" smtClean="0"/>
              <a:t>08/06/2025</a:t>
            </a:fld>
            <a:endParaRPr lang="en-GB"/>
          </a:p>
        </p:txBody>
      </p:sp>
      <p:sp>
        <p:nvSpPr>
          <p:cNvPr id="6" name="Footer Placeholder 5">
            <a:extLst>
              <a:ext uri="{FF2B5EF4-FFF2-40B4-BE49-F238E27FC236}">
                <a16:creationId xmlns:a16="http://schemas.microsoft.com/office/drawing/2014/main" id="{0D350E85-C4EE-4E8E-B9C3-1F2C3A1043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B8659F-FCF9-46B0-B862-39911579647E}"/>
              </a:ext>
            </a:extLst>
          </p:cNvPr>
          <p:cNvSpPr>
            <a:spLocks noGrp="1"/>
          </p:cNvSpPr>
          <p:nvPr>
            <p:ph type="sldNum" sz="quarter" idx="12"/>
          </p:nvPr>
        </p:nvSpPr>
        <p:spPr/>
        <p:txBody>
          <a:bodyPr/>
          <a:lstStyle/>
          <a:p>
            <a:fld id="{7A15BBC4-C05F-4C6F-83C4-ACF184E9F7E2}" type="slidenum">
              <a:rPr lang="en-GB" smtClean="0"/>
              <a:t>‹#›</a:t>
            </a:fld>
            <a:endParaRPr lang="en-GB"/>
          </a:p>
        </p:txBody>
      </p:sp>
    </p:spTree>
    <p:extLst>
      <p:ext uri="{BB962C8B-B14F-4D97-AF65-F5344CB8AC3E}">
        <p14:creationId xmlns:p14="http://schemas.microsoft.com/office/powerpoint/2010/main" val="7247705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0AD5-F1C3-413A-B076-91B1C3744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20B39CA-462E-4726-A4D7-ED748152DD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41AE626-EAE4-4C77-B771-CA2C709D6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07E10-48C2-4115-9E66-4EF7C99E3033}"/>
              </a:ext>
            </a:extLst>
          </p:cNvPr>
          <p:cNvSpPr>
            <a:spLocks noGrp="1"/>
          </p:cNvSpPr>
          <p:nvPr>
            <p:ph type="dt" sz="half" idx="10"/>
          </p:nvPr>
        </p:nvSpPr>
        <p:spPr/>
        <p:txBody>
          <a:bodyPr/>
          <a:lstStyle/>
          <a:p>
            <a:fld id="{5CAA304C-0AA5-44FD-BE25-98516B890A98}" type="datetimeFigureOut">
              <a:rPr lang="en-GB" smtClean="0"/>
              <a:t>08/06/2025</a:t>
            </a:fld>
            <a:endParaRPr lang="en-GB"/>
          </a:p>
        </p:txBody>
      </p:sp>
      <p:sp>
        <p:nvSpPr>
          <p:cNvPr id="6" name="Footer Placeholder 5">
            <a:extLst>
              <a:ext uri="{FF2B5EF4-FFF2-40B4-BE49-F238E27FC236}">
                <a16:creationId xmlns:a16="http://schemas.microsoft.com/office/drawing/2014/main" id="{AA954D8B-EC68-4B47-9A6C-CB17C9FA17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E368EA-E6F0-4AF0-A28F-2676250B461B}"/>
              </a:ext>
            </a:extLst>
          </p:cNvPr>
          <p:cNvSpPr>
            <a:spLocks noGrp="1"/>
          </p:cNvSpPr>
          <p:nvPr>
            <p:ph type="sldNum" sz="quarter" idx="12"/>
          </p:nvPr>
        </p:nvSpPr>
        <p:spPr/>
        <p:txBody>
          <a:bodyPr/>
          <a:lstStyle/>
          <a:p>
            <a:fld id="{7A15BBC4-C05F-4C6F-83C4-ACF184E9F7E2}" type="slidenum">
              <a:rPr lang="en-GB" smtClean="0"/>
              <a:t>‹#›</a:t>
            </a:fld>
            <a:endParaRPr lang="en-GB"/>
          </a:p>
        </p:txBody>
      </p:sp>
    </p:spTree>
    <p:extLst>
      <p:ext uri="{BB962C8B-B14F-4D97-AF65-F5344CB8AC3E}">
        <p14:creationId xmlns:p14="http://schemas.microsoft.com/office/powerpoint/2010/main" val="1180358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918C-58BA-42B0-96BA-A1E5BE26233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B1A8A8-D293-413F-9A0D-7171F4E331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92DDF7-BBCF-4801-8562-5012890EA483}"/>
              </a:ext>
            </a:extLst>
          </p:cNvPr>
          <p:cNvSpPr>
            <a:spLocks noGrp="1"/>
          </p:cNvSpPr>
          <p:nvPr>
            <p:ph type="dt" sz="half" idx="10"/>
          </p:nvPr>
        </p:nvSpPr>
        <p:spPr/>
        <p:txBody>
          <a:bodyPr/>
          <a:lstStyle/>
          <a:p>
            <a:fld id="{5CAA304C-0AA5-44FD-BE25-98516B890A98}" type="datetimeFigureOut">
              <a:rPr lang="en-GB" smtClean="0"/>
              <a:t>08/06/2025</a:t>
            </a:fld>
            <a:endParaRPr lang="en-GB"/>
          </a:p>
        </p:txBody>
      </p:sp>
      <p:sp>
        <p:nvSpPr>
          <p:cNvPr id="5" name="Footer Placeholder 4">
            <a:extLst>
              <a:ext uri="{FF2B5EF4-FFF2-40B4-BE49-F238E27FC236}">
                <a16:creationId xmlns:a16="http://schemas.microsoft.com/office/drawing/2014/main" id="{A4849607-EEAB-4E1D-812C-4FA7212740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BDD38A-A409-44F5-A411-BD2F9D6B133C}"/>
              </a:ext>
            </a:extLst>
          </p:cNvPr>
          <p:cNvSpPr>
            <a:spLocks noGrp="1"/>
          </p:cNvSpPr>
          <p:nvPr>
            <p:ph type="sldNum" sz="quarter" idx="12"/>
          </p:nvPr>
        </p:nvSpPr>
        <p:spPr/>
        <p:txBody>
          <a:bodyPr/>
          <a:lstStyle/>
          <a:p>
            <a:fld id="{7A15BBC4-C05F-4C6F-83C4-ACF184E9F7E2}" type="slidenum">
              <a:rPr lang="en-GB" smtClean="0"/>
              <a:t>‹#›</a:t>
            </a:fld>
            <a:endParaRPr lang="en-GB"/>
          </a:p>
        </p:txBody>
      </p:sp>
    </p:spTree>
    <p:extLst>
      <p:ext uri="{BB962C8B-B14F-4D97-AF65-F5344CB8AC3E}">
        <p14:creationId xmlns:p14="http://schemas.microsoft.com/office/powerpoint/2010/main" val="26026642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CC9473-BCA4-4C7B-9BF8-13A37A1AE2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E06885-445A-40EF-B320-238D723CFE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6EB460-2AD8-4248-88F2-EF049955D37F}"/>
              </a:ext>
            </a:extLst>
          </p:cNvPr>
          <p:cNvSpPr>
            <a:spLocks noGrp="1"/>
          </p:cNvSpPr>
          <p:nvPr>
            <p:ph type="dt" sz="half" idx="10"/>
          </p:nvPr>
        </p:nvSpPr>
        <p:spPr/>
        <p:txBody>
          <a:bodyPr/>
          <a:lstStyle/>
          <a:p>
            <a:fld id="{5CAA304C-0AA5-44FD-BE25-98516B890A98}" type="datetimeFigureOut">
              <a:rPr lang="en-GB" smtClean="0"/>
              <a:t>08/06/2025</a:t>
            </a:fld>
            <a:endParaRPr lang="en-GB"/>
          </a:p>
        </p:txBody>
      </p:sp>
      <p:sp>
        <p:nvSpPr>
          <p:cNvPr id="5" name="Footer Placeholder 4">
            <a:extLst>
              <a:ext uri="{FF2B5EF4-FFF2-40B4-BE49-F238E27FC236}">
                <a16:creationId xmlns:a16="http://schemas.microsoft.com/office/drawing/2014/main" id="{AB2D67D4-1B6C-4168-8E6A-356C0BD5D4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64FD7F-A9DF-4BF9-8FA1-294020C5A4CB}"/>
              </a:ext>
            </a:extLst>
          </p:cNvPr>
          <p:cNvSpPr>
            <a:spLocks noGrp="1"/>
          </p:cNvSpPr>
          <p:nvPr>
            <p:ph type="sldNum" sz="quarter" idx="12"/>
          </p:nvPr>
        </p:nvSpPr>
        <p:spPr/>
        <p:txBody>
          <a:bodyPr/>
          <a:lstStyle/>
          <a:p>
            <a:fld id="{7A15BBC4-C05F-4C6F-83C4-ACF184E9F7E2}" type="slidenum">
              <a:rPr lang="en-GB" smtClean="0"/>
              <a:t>‹#›</a:t>
            </a:fld>
            <a:endParaRPr lang="en-GB"/>
          </a:p>
        </p:txBody>
      </p:sp>
    </p:spTree>
    <p:extLst>
      <p:ext uri="{BB962C8B-B14F-4D97-AF65-F5344CB8AC3E}">
        <p14:creationId xmlns:p14="http://schemas.microsoft.com/office/powerpoint/2010/main" val="34050603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3"/>
            <a:ext cx="9144000" cy="2387601"/>
          </a:xfrm>
        </p:spPr>
        <p:txBody>
          <a:bodyPr anchor="b"/>
          <a:lstStyle>
            <a:lvl1pPr algn="ctr">
              <a:defRPr sz="6002"/>
            </a:lvl1pPr>
          </a:lstStyle>
          <a:p>
            <a:r>
              <a:rPr lang="en-US"/>
              <a:t>Click to edit Master title style</a:t>
            </a:r>
            <a:endParaRPr lang="en-US" dirty="0"/>
          </a:p>
        </p:txBody>
      </p:sp>
      <p:sp>
        <p:nvSpPr>
          <p:cNvPr id="3" name="Subtitle 2"/>
          <p:cNvSpPr>
            <a:spLocks noGrp="1"/>
          </p:cNvSpPr>
          <p:nvPr>
            <p:ph type="subTitle" idx="1"/>
          </p:nvPr>
        </p:nvSpPr>
        <p:spPr>
          <a:xfrm>
            <a:off x="1524002" y="3602042"/>
            <a:ext cx="9144000" cy="1655762"/>
          </a:xfrm>
        </p:spPr>
        <p:txBody>
          <a:bodyPr/>
          <a:lstStyle>
            <a:lvl1pPr marL="0" indent="0" algn="ctr">
              <a:buNone/>
              <a:defRPr sz="2402"/>
            </a:lvl1pPr>
            <a:lvl2pPr marL="457186" indent="0" algn="ctr">
              <a:buNone/>
              <a:defRPr sz="2001"/>
            </a:lvl2pPr>
            <a:lvl3pPr marL="914370" indent="0" algn="ctr">
              <a:buNone/>
              <a:defRPr sz="1799"/>
            </a:lvl3pPr>
            <a:lvl4pPr marL="1371557" indent="0" algn="ctr">
              <a:buNone/>
              <a:defRPr sz="1599"/>
            </a:lvl4pPr>
            <a:lvl5pPr marL="1828742" indent="0" algn="ctr">
              <a:buNone/>
              <a:defRPr sz="1599"/>
            </a:lvl5pPr>
            <a:lvl6pPr marL="2285927" indent="0" algn="ctr">
              <a:buNone/>
              <a:defRPr sz="1599"/>
            </a:lvl6pPr>
            <a:lvl7pPr marL="2743113" indent="0" algn="ctr">
              <a:buNone/>
              <a:defRPr sz="1599"/>
            </a:lvl7pPr>
            <a:lvl8pPr marL="3200295" indent="0" algn="ctr">
              <a:buNone/>
              <a:defRPr sz="1599"/>
            </a:lvl8pPr>
            <a:lvl9pPr marL="3657482" indent="0" algn="ctr">
              <a:buNone/>
              <a:defRPr sz="15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0D2DB3-48C6-4659-B4C9-05FAF80A26DE}"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B5DE3-132F-4A36-B43A-6C43C6765D20}" type="slidenum">
              <a:rPr lang="en-GB" smtClean="0"/>
              <a:t>‹#›</a:t>
            </a:fld>
            <a:endParaRPr lang="en-GB"/>
          </a:p>
        </p:txBody>
      </p:sp>
    </p:spTree>
    <p:extLst>
      <p:ext uri="{BB962C8B-B14F-4D97-AF65-F5344CB8AC3E}">
        <p14:creationId xmlns:p14="http://schemas.microsoft.com/office/powerpoint/2010/main" val="124833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648788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0D2DB3-48C6-4659-B4C9-05FAF80A26DE}"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B5DE3-132F-4A36-B43A-6C43C6765D20}" type="slidenum">
              <a:rPr lang="en-GB" smtClean="0"/>
              <a:t>‹#›</a:t>
            </a:fld>
            <a:endParaRPr lang="en-GB"/>
          </a:p>
        </p:txBody>
      </p:sp>
    </p:spTree>
    <p:extLst>
      <p:ext uri="{BB962C8B-B14F-4D97-AF65-F5344CB8AC3E}">
        <p14:creationId xmlns:p14="http://schemas.microsoft.com/office/powerpoint/2010/main" val="1223016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599" cy="2852737"/>
          </a:xfrm>
        </p:spPr>
        <p:txBody>
          <a:bodyPr anchor="b"/>
          <a:lstStyle>
            <a:lvl1pPr>
              <a:defRPr sz="600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599" cy="1500187"/>
          </a:xfrm>
        </p:spPr>
        <p:txBody>
          <a:bodyPr/>
          <a:lstStyle>
            <a:lvl1pPr marL="0" indent="0">
              <a:buNone/>
              <a:defRPr sz="2402">
                <a:solidFill>
                  <a:schemeClr val="tx1">
                    <a:tint val="75000"/>
                  </a:schemeClr>
                </a:solidFill>
              </a:defRPr>
            </a:lvl1pPr>
            <a:lvl2pPr marL="457186" indent="0">
              <a:buNone/>
              <a:defRPr sz="2001">
                <a:solidFill>
                  <a:schemeClr val="tx1">
                    <a:tint val="75000"/>
                  </a:schemeClr>
                </a:solidFill>
              </a:defRPr>
            </a:lvl2pPr>
            <a:lvl3pPr marL="914370" indent="0">
              <a:buNone/>
              <a:defRPr sz="1799">
                <a:solidFill>
                  <a:schemeClr val="tx1">
                    <a:tint val="75000"/>
                  </a:schemeClr>
                </a:solidFill>
              </a:defRPr>
            </a:lvl3pPr>
            <a:lvl4pPr marL="1371557" indent="0">
              <a:buNone/>
              <a:defRPr sz="1599">
                <a:solidFill>
                  <a:schemeClr val="tx1">
                    <a:tint val="75000"/>
                  </a:schemeClr>
                </a:solidFill>
              </a:defRPr>
            </a:lvl4pPr>
            <a:lvl5pPr marL="1828742" indent="0">
              <a:buNone/>
              <a:defRPr sz="1599">
                <a:solidFill>
                  <a:schemeClr val="tx1">
                    <a:tint val="75000"/>
                  </a:schemeClr>
                </a:solidFill>
              </a:defRPr>
            </a:lvl5pPr>
            <a:lvl6pPr marL="2285927" indent="0">
              <a:buNone/>
              <a:defRPr sz="1599">
                <a:solidFill>
                  <a:schemeClr val="tx1">
                    <a:tint val="75000"/>
                  </a:schemeClr>
                </a:solidFill>
              </a:defRPr>
            </a:lvl6pPr>
            <a:lvl7pPr marL="2743113" indent="0">
              <a:buNone/>
              <a:defRPr sz="1599">
                <a:solidFill>
                  <a:schemeClr val="tx1">
                    <a:tint val="75000"/>
                  </a:schemeClr>
                </a:solidFill>
              </a:defRPr>
            </a:lvl7pPr>
            <a:lvl8pPr marL="3200295" indent="0">
              <a:buNone/>
              <a:defRPr sz="1599">
                <a:solidFill>
                  <a:schemeClr val="tx1">
                    <a:tint val="75000"/>
                  </a:schemeClr>
                </a:solidFill>
              </a:defRPr>
            </a:lvl8pPr>
            <a:lvl9pPr marL="3657482" indent="0">
              <a:buNone/>
              <a:defRPr sz="15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D2DB3-48C6-4659-B4C9-05FAF80A26DE}"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B5DE3-132F-4A36-B43A-6C43C6765D20}" type="slidenum">
              <a:rPr lang="en-GB" smtClean="0"/>
              <a:t>‹#›</a:t>
            </a:fld>
            <a:endParaRPr lang="en-GB"/>
          </a:p>
        </p:txBody>
      </p:sp>
    </p:spTree>
    <p:extLst>
      <p:ext uri="{BB962C8B-B14F-4D97-AF65-F5344CB8AC3E}">
        <p14:creationId xmlns:p14="http://schemas.microsoft.com/office/powerpoint/2010/main" val="979250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7"/>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7"/>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0D2DB3-48C6-4659-B4C9-05FAF80A26DE}" type="datetimeFigureOut">
              <a:rPr lang="en-GB" smtClean="0"/>
              <a:t>08/06/2025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8B5DE3-132F-4A36-B43A-6C43C6765D20}" type="slidenum">
              <a:rPr lang="en-GB" smtClean="0"/>
              <a:t>‹#›</a:t>
            </a:fld>
            <a:endParaRPr lang="en-GB"/>
          </a:p>
        </p:txBody>
      </p:sp>
    </p:spTree>
    <p:extLst>
      <p:ext uri="{BB962C8B-B14F-4D97-AF65-F5344CB8AC3E}">
        <p14:creationId xmlns:p14="http://schemas.microsoft.com/office/powerpoint/2010/main" val="9697325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9"/>
            <a:ext cx="10515599" cy="132556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6"/>
            <a:ext cx="5157786" cy="823912"/>
          </a:xfrm>
        </p:spPr>
        <p:txBody>
          <a:bodyPr anchor="b"/>
          <a:lstStyle>
            <a:lvl1pPr marL="0" indent="0">
              <a:buNone/>
              <a:defRPr sz="2402" b="1"/>
            </a:lvl1pPr>
            <a:lvl2pPr marL="457186" indent="0">
              <a:buNone/>
              <a:defRPr sz="2001" b="1"/>
            </a:lvl2pPr>
            <a:lvl3pPr marL="914370" indent="0">
              <a:buNone/>
              <a:defRPr sz="1799" b="1"/>
            </a:lvl3pPr>
            <a:lvl4pPr marL="1371557" indent="0">
              <a:buNone/>
              <a:defRPr sz="1599" b="1"/>
            </a:lvl4pPr>
            <a:lvl5pPr marL="1828742" indent="0">
              <a:buNone/>
              <a:defRPr sz="1599" b="1"/>
            </a:lvl5pPr>
            <a:lvl6pPr marL="2285927" indent="0">
              <a:buNone/>
              <a:defRPr sz="1599" b="1"/>
            </a:lvl6pPr>
            <a:lvl7pPr marL="2743113" indent="0">
              <a:buNone/>
              <a:defRPr sz="1599" b="1"/>
            </a:lvl7pPr>
            <a:lvl8pPr marL="3200295" indent="0">
              <a:buNone/>
              <a:defRPr sz="1599" b="1"/>
            </a:lvl8pPr>
            <a:lvl9pPr marL="3657482" indent="0">
              <a:buNone/>
              <a:defRPr sz="1599" b="1"/>
            </a:lvl9pPr>
          </a:lstStyle>
          <a:p>
            <a:pPr lvl="0"/>
            <a:r>
              <a:rPr lang="en-US"/>
              <a:t>Click to edit Master text styles</a:t>
            </a:r>
          </a:p>
        </p:txBody>
      </p:sp>
      <p:sp>
        <p:nvSpPr>
          <p:cNvPr id="4" name="Content Placeholder 3"/>
          <p:cNvSpPr>
            <a:spLocks noGrp="1"/>
          </p:cNvSpPr>
          <p:nvPr>
            <p:ph sz="half" idx="2"/>
          </p:nvPr>
        </p:nvSpPr>
        <p:spPr>
          <a:xfrm>
            <a:off x="839789" y="2505075"/>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6"/>
            <a:ext cx="5183189" cy="823912"/>
          </a:xfrm>
        </p:spPr>
        <p:txBody>
          <a:bodyPr anchor="b"/>
          <a:lstStyle>
            <a:lvl1pPr marL="0" indent="0">
              <a:buNone/>
              <a:defRPr sz="2402" b="1"/>
            </a:lvl1pPr>
            <a:lvl2pPr marL="457186" indent="0">
              <a:buNone/>
              <a:defRPr sz="2001" b="1"/>
            </a:lvl2pPr>
            <a:lvl3pPr marL="914370" indent="0">
              <a:buNone/>
              <a:defRPr sz="1799" b="1"/>
            </a:lvl3pPr>
            <a:lvl4pPr marL="1371557" indent="0">
              <a:buNone/>
              <a:defRPr sz="1599" b="1"/>
            </a:lvl4pPr>
            <a:lvl5pPr marL="1828742" indent="0">
              <a:buNone/>
              <a:defRPr sz="1599" b="1"/>
            </a:lvl5pPr>
            <a:lvl6pPr marL="2285927" indent="0">
              <a:buNone/>
              <a:defRPr sz="1599" b="1"/>
            </a:lvl6pPr>
            <a:lvl7pPr marL="2743113" indent="0">
              <a:buNone/>
              <a:defRPr sz="1599" b="1"/>
            </a:lvl7pPr>
            <a:lvl8pPr marL="3200295" indent="0">
              <a:buNone/>
              <a:defRPr sz="1599" b="1"/>
            </a:lvl8pPr>
            <a:lvl9pPr marL="3657482" indent="0">
              <a:buNone/>
              <a:defRPr sz="1599" b="1"/>
            </a:lvl9pPr>
          </a:lstStyle>
          <a:p>
            <a:pPr lvl="0"/>
            <a:r>
              <a:rPr lang="en-US"/>
              <a:t>Click to edit Master text styles</a:t>
            </a:r>
          </a:p>
        </p:txBody>
      </p:sp>
      <p:sp>
        <p:nvSpPr>
          <p:cNvPr id="6" name="Content Placeholder 5"/>
          <p:cNvSpPr>
            <a:spLocks noGrp="1"/>
          </p:cNvSpPr>
          <p:nvPr>
            <p:ph sz="quarter" idx="4"/>
          </p:nvPr>
        </p:nvSpPr>
        <p:spPr>
          <a:xfrm>
            <a:off x="6172200" y="2505075"/>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0D2DB3-48C6-4659-B4C9-05FAF80A26DE}" type="datetimeFigureOut">
              <a:rPr lang="en-GB" smtClean="0"/>
              <a:t>08/06/2025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8B5DE3-132F-4A36-B43A-6C43C6765D20}" type="slidenum">
              <a:rPr lang="en-GB" smtClean="0"/>
              <a:t>‹#›</a:t>
            </a:fld>
            <a:endParaRPr lang="en-GB"/>
          </a:p>
        </p:txBody>
      </p:sp>
    </p:spTree>
    <p:extLst>
      <p:ext uri="{BB962C8B-B14F-4D97-AF65-F5344CB8AC3E}">
        <p14:creationId xmlns:p14="http://schemas.microsoft.com/office/powerpoint/2010/main" val="5277742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0D2DB3-48C6-4659-B4C9-05FAF80A26DE}" type="datetimeFigureOut">
              <a:rPr lang="en-GB" smtClean="0"/>
              <a:t>08/06/2025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8B5DE3-132F-4A36-B43A-6C43C6765D20}" type="slidenum">
              <a:rPr lang="en-GB" smtClean="0"/>
              <a:t>‹#›</a:t>
            </a:fld>
            <a:endParaRPr lang="en-GB"/>
          </a:p>
        </p:txBody>
      </p:sp>
    </p:spTree>
    <p:extLst>
      <p:ext uri="{BB962C8B-B14F-4D97-AF65-F5344CB8AC3E}">
        <p14:creationId xmlns:p14="http://schemas.microsoft.com/office/powerpoint/2010/main" val="22557229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D2DB3-48C6-4659-B4C9-05FAF80A26DE}" type="datetimeFigureOut">
              <a:rPr lang="en-GB" smtClean="0"/>
              <a:t>08/06/2025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8B5DE3-132F-4A36-B43A-6C43C6765D20}" type="slidenum">
              <a:rPr lang="en-GB" smtClean="0"/>
              <a:t>‹#›</a:t>
            </a:fld>
            <a:endParaRPr lang="en-GB"/>
          </a:p>
        </p:txBody>
      </p:sp>
    </p:spTree>
    <p:extLst>
      <p:ext uri="{BB962C8B-B14F-4D97-AF65-F5344CB8AC3E}">
        <p14:creationId xmlns:p14="http://schemas.microsoft.com/office/powerpoint/2010/main" val="22358944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6" cy="1600201"/>
          </a:xfrm>
        </p:spPr>
        <p:txBody>
          <a:bodyPr anchor="b"/>
          <a:lstStyle>
            <a:lvl1pPr>
              <a:defRPr sz="3201"/>
            </a:lvl1pPr>
          </a:lstStyle>
          <a:p>
            <a:r>
              <a:rPr lang="en-US"/>
              <a:t>Click to edit Master title style</a:t>
            </a:r>
            <a:endParaRPr lang="en-US" dirty="0"/>
          </a:p>
        </p:txBody>
      </p:sp>
      <p:sp>
        <p:nvSpPr>
          <p:cNvPr id="3" name="Content Placeholder 2"/>
          <p:cNvSpPr>
            <a:spLocks noGrp="1"/>
          </p:cNvSpPr>
          <p:nvPr>
            <p:ph idx="1"/>
          </p:nvPr>
        </p:nvSpPr>
        <p:spPr>
          <a:xfrm>
            <a:off x="5183190" y="987425"/>
            <a:ext cx="6172200" cy="4873626"/>
          </a:xfrm>
        </p:spPr>
        <p:txBody>
          <a:bodyPr/>
          <a:lstStyle>
            <a:lvl1pPr>
              <a:defRPr sz="3201"/>
            </a:lvl1pPr>
            <a:lvl2pPr>
              <a:defRPr sz="2800"/>
            </a:lvl2pPr>
            <a:lvl3pPr>
              <a:defRPr sz="2402"/>
            </a:lvl3pPr>
            <a:lvl4pPr>
              <a:defRPr sz="2001"/>
            </a:lvl4pPr>
            <a:lvl5pPr>
              <a:defRPr sz="2001"/>
            </a:lvl5pPr>
            <a:lvl6pPr>
              <a:defRPr sz="2001"/>
            </a:lvl6pPr>
            <a:lvl7pPr>
              <a:defRPr sz="2001"/>
            </a:lvl7pPr>
            <a:lvl8pPr>
              <a:defRPr sz="2001"/>
            </a:lvl8pPr>
            <a:lvl9pPr>
              <a:defRPr sz="2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05"/>
            <a:ext cx="3932236" cy="3811587"/>
          </a:xfrm>
        </p:spPr>
        <p:txBody>
          <a:bodyPr/>
          <a:lstStyle>
            <a:lvl1pPr marL="0" indent="0">
              <a:buNone/>
              <a:defRPr sz="1599"/>
            </a:lvl1pPr>
            <a:lvl2pPr marL="457186" indent="0">
              <a:buNone/>
              <a:defRPr sz="1400"/>
            </a:lvl2pPr>
            <a:lvl3pPr marL="914370" indent="0">
              <a:buNone/>
              <a:defRPr sz="1198"/>
            </a:lvl3pPr>
            <a:lvl4pPr marL="1371557" indent="0">
              <a:buNone/>
              <a:defRPr sz="1001"/>
            </a:lvl4pPr>
            <a:lvl5pPr marL="1828742" indent="0">
              <a:buNone/>
              <a:defRPr sz="1001"/>
            </a:lvl5pPr>
            <a:lvl6pPr marL="2285927" indent="0">
              <a:buNone/>
              <a:defRPr sz="1001"/>
            </a:lvl6pPr>
            <a:lvl7pPr marL="2743113" indent="0">
              <a:buNone/>
              <a:defRPr sz="1001"/>
            </a:lvl7pPr>
            <a:lvl8pPr marL="3200295" indent="0">
              <a:buNone/>
              <a:defRPr sz="1001"/>
            </a:lvl8pPr>
            <a:lvl9pPr marL="3657482"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p>
            <a:fld id="{FE0D2DB3-48C6-4659-B4C9-05FAF80A26DE}" type="datetimeFigureOut">
              <a:rPr lang="en-GB" smtClean="0"/>
              <a:t>08/06/2025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8B5DE3-132F-4A36-B43A-6C43C6765D20}" type="slidenum">
              <a:rPr lang="en-GB" smtClean="0"/>
              <a:t>‹#›</a:t>
            </a:fld>
            <a:endParaRPr lang="en-GB"/>
          </a:p>
        </p:txBody>
      </p:sp>
    </p:spTree>
    <p:extLst>
      <p:ext uri="{BB962C8B-B14F-4D97-AF65-F5344CB8AC3E}">
        <p14:creationId xmlns:p14="http://schemas.microsoft.com/office/powerpoint/2010/main" val="2155444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6" cy="1600201"/>
          </a:xfrm>
        </p:spPr>
        <p:txBody>
          <a:bodyPr anchor="b"/>
          <a:lstStyle>
            <a:lvl1pPr>
              <a:defRPr sz="3201"/>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0" y="987425"/>
            <a:ext cx="6172200" cy="4873626"/>
          </a:xfrm>
        </p:spPr>
        <p:txBody>
          <a:bodyPr anchor="t"/>
          <a:lstStyle>
            <a:lvl1pPr marL="0" indent="0">
              <a:buNone/>
              <a:defRPr sz="3201"/>
            </a:lvl1pPr>
            <a:lvl2pPr marL="457186" indent="0">
              <a:buNone/>
              <a:defRPr sz="2800"/>
            </a:lvl2pPr>
            <a:lvl3pPr marL="914370" indent="0">
              <a:buNone/>
              <a:defRPr sz="2402"/>
            </a:lvl3pPr>
            <a:lvl4pPr marL="1371557" indent="0">
              <a:buNone/>
              <a:defRPr sz="2001"/>
            </a:lvl4pPr>
            <a:lvl5pPr marL="1828742" indent="0">
              <a:buNone/>
              <a:defRPr sz="2001"/>
            </a:lvl5pPr>
            <a:lvl6pPr marL="2285927" indent="0">
              <a:buNone/>
              <a:defRPr sz="2001"/>
            </a:lvl6pPr>
            <a:lvl7pPr marL="2743113" indent="0">
              <a:buNone/>
              <a:defRPr sz="2001"/>
            </a:lvl7pPr>
            <a:lvl8pPr marL="3200295" indent="0">
              <a:buNone/>
              <a:defRPr sz="2001"/>
            </a:lvl8pPr>
            <a:lvl9pPr marL="3657482" indent="0">
              <a:buNone/>
              <a:defRPr sz="2001"/>
            </a:lvl9pPr>
          </a:lstStyle>
          <a:p>
            <a:r>
              <a:rPr lang="en-US"/>
              <a:t>Click icon to add picture</a:t>
            </a:r>
            <a:endParaRPr lang="en-US" dirty="0"/>
          </a:p>
        </p:txBody>
      </p:sp>
      <p:sp>
        <p:nvSpPr>
          <p:cNvPr id="4" name="Text Placeholder 3"/>
          <p:cNvSpPr>
            <a:spLocks noGrp="1"/>
          </p:cNvSpPr>
          <p:nvPr>
            <p:ph type="body" sz="half" idx="2"/>
          </p:nvPr>
        </p:nvSpPr>
        <p:spPr>
          <a:xfrm>
            <a:off x="839792" y="2057405"/>
            <a:ext cx="3932236" cy="3811587"/>
          </a:xfrm>
        </p:spPr>
        <p:txBody>
          <a:bodyPr/>
          <a:lstStyle>
            <a:lvl1pPr marL="0" indent="0">
              <a:buNone/>
              <a:defRPr sz="1599"/>
            </a:lvl1pPr>
            <a:lvl2pPr marL="457186" indent="0">
              <a:buNone/>
              <a:defRPr sz="1400"/>
            </a:lvl2pPr>
            <a:lvl3pPr marL="914370" indent="0">
              <a:buNone/>
              <a:defRPr sz="1198"/>
            </a:lvl3pPr>
            <a:lvl4pPr marL="1371557" indent="0">
              <a:buNone/>
              <a:defRPr sz="1001"/>
            </a:lvl4pPr>
            <a:lvl5pPr marL="1828742" indent="0">
              <a:buNone/>
              <a:defRPr sz="1001"/>
            </a:lvl5pPr>
            <a:lvl6pPr marL="2285927" indent="0">
              <a:buNone/>
              <a:defRPr sz="1001"/>
            </a:lvl6pPr>
            <a:lvl7pPr marL="2743113" indent="0">
              <a:buNone/>
              <a:defRPr sz="1001"/>
            </a:lvl7pPr>
            <a:lvl8pPr marL="3200295" indent="0">
              <a:buNone/>
              <a:defRPr sz="1001"/>
            </a:lvl8pPr>
            <a:lvl9pPr marL="3657482"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p>
            <a:fld id="{FE0D2DB3-48C6-4659-B4C9-05FAF80A26DE}" type="datetimeFigureOut">
              <a:rPr lang="en-GB" smtClean="0"/>
              <a:t>08/06/2025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8B5DE3-132F-4A36-B43A-6C43C6765D20}" type="slidenum">
              <a:rPr lang="en-GB" smtClean="0"/>
              <a:t>‹#›</a:t>
            </a:fld>
            <a:endParaRPr lang="en-GB"/>
          </a:p>
        </p:txBody>
      </p:sp>
    </p:spTree>
    <p:extLst>
      <p:ext uri="{BB962C8B-B14F-4D97-AF65-F5344CB8AC3E}">
        <p14:creationId xmlns:p14="http://schemas.microsoft.com/office/powerpoint/2010/main" val="39696804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0D2DB3-48C6-4659-B4C9-05FAF80A26DE}"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B5DE3-132F-4A36-B43A-6C43C6765D20}" type="slidenum">
              <a:rPr lang="en-GB" smtClean="0"/>
              <a:t>‹#›</a:t>
            </a:fld>
            <a:endParaRPr lang="en-GB"/>
          </a:p>
        </p:txBody>
      </p:sp>
    </p:spTree>
    <p:extLst>
      <p:ext uri="{BB962C8B-B14F-4D97-AF65-F5344CB8AC3E}">
        <p14:creationId xmlns:p14="http://schemas.microsoft.com/office/powerpoint/2010/main" val="39333508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5"/>
            <a:ext cx="2628898"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0D2DB3-48C6-4659-B4C9-05FAF80A26DE}"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B5DE3-132F-4A36-B43A-6C43C6765D20}" type="slidenum">
              <a:rPr lang="en-GB" smtClean="0"/>
              <a:t>‹#›</a:t>
            </a:fld>
            <a:endParaRPr lang="en-GB"/>
          </a:p>
        </p:txBody>
      </p:sp>
    </p:spTree>
    <p:extLst>
      <p:ext uri="{BB962C8B-B14F-4D97-AF65-F5344CB8AC3E}">
        <p14:creationId xmlns:p14="http://schemas.microsoft.com/office/powerpoint/2010/main" val="2821337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29811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Slide (no imag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2" y="3942837"/>
            <a:ext cx="8534401" cy="604513"/>
          </a:xfrm>
        </p:spPr>
        <p:txBody>
          <a:bodyPr/>
          <a:lstStyle>
            <a:lvl1pPr marL="0" indent="0" algn="l">
              <a:buNone/>
              <a:defRPr sz="2800">
                <a:solidFill>
                  <a:srgbClr val="000000"/>
                </a:solidFill>
                <a:latin typeface="Arial"/>
                <a:cs typeface="Arial"/>
              </a:defRPr>
            </a:lvl1pPr>
            <a:lvl2pPr marL="457186" indent="0" algn="ctr">
              <a:buNone/>
              <a:defRPr>
                <a:solidFill>
                  <a:schemeClr val="tx1">
                    <a:tint val="75000"/>
                  </a:schemeClr>
                </a:solidFill>
              </a:defRPr>
            </a:lvl2pPr>
            <a:lvl3pPr marL="914370" indent="0" algn="ctr">
              <a:buNone/>
              <a:defRPr>
                <a:solidFill>
                  <a:schemeClr val="tx1">
                    <a:tint val="75000"/>
                  </a:schemeClr>
                </a:solidFill>
              </a:defRPr>
            </a:lvl3pPr>
            <a:lvl4pPr marL="1371557" indent="0" algn="ctr">
              <a:buNone/>
              <a:defRPr>
                <a:solidFill>
                  <a:schemeClr val="tx1">
                    <a:tint val="75000"/>
                  </a:schemeClr>
                </a:solidFill>
              </a:defRPr>
            </a:lvl4pPr>
            <a:lvl5pPr marL="1828742" indent="0" algn="ctr">
              <a:buNone/>
              <a:defRPr>
                <a:solidFill>
                  <a:schemeClr val="tx1">
                    <a:tint val="75000"/>
                  </a:schemeClr>
                </a:solidFill>
              </a:defRPr>
            </a:lvl5pPr>
            <a:lvl6pPr marL="2285927" indent="0" algn="ctr">
              <a:buNone/>
              <a:defRPr>
                <a:solidFill>
                  <a:schemeClr val="tx1">
                    <a:tint val="75000"/>
                  </a:schemeClr>
                </a:solidFill>
              </a:defRPr>
            </a:lvl6pPr>
            <a:lvl7pPr marL="2743113" indent="0" algn="ctr">
              <a:buNone/>
              <a:defRPr>
                <a:solidFill>
                  <a:schemeClr val="tx1">
                    <a:tint val="75000"/>
                  </a:schemeClr>
                </a:solidFill>
              </a:defRPr>
            </a:lvl7pPr>
            <a:lvl8pPr marL="3200295" indent="0" algn="ctr">
              <a:buNone/>
              <a:defRPr>
                <a:solidFill>
                  <a:schemeClr val="tx1">
                    <a:tint val="75000"/>
                  </a:schemeClr>
                </a:solidFill>
              </a:defRPr>
            </a:lvl8pPr>
            <a:lvl9pPr marL="3657482" indent="0" algn="ctr">
              <a:buNone/>
              <a:defRPr>
                <a:solidFill>
                  <a:schemeClr val="tx1">
                    <a:tint val="75000"/>
                  </a:schemeClr>
                </a:solidFill>
              </a:defRPr>
            </a:lvl9pPr>
          </a:lstStyle>
          <a:p>
            <a:r>
              <a:rPr lang="en-GB" dirty="0"/>
              <a:t>Click to edit Master subtitle style</a:t>
            </a:r>
            <a:endParaRPr lang="en-US" dirty="0"/>
          </a:p>
        </p:txBody>
      </p:sp>
      <p:sp>
        <p:nvSpPr>
          <p:cNvPr id="13" name="Title 12"/>
          <p:cNvSpPr>
            <a:spLocks noGrp="1"/>
          </p:cNvSpPr>
          <p:nvPr>
            <p:ph type="title"/>
          </p:nvPr>
        </p:nvSpPr>
        <p:spPr>
          <a:xfrm>
            <a:off x="609600" y="2096689"/>
            <a:ext cx="10972802" cy="1143000"/>
          </a:xfrm>
        </p:spPr>
        <p:txBody>
          <a:bodyPr/>
          <a:lstStyle>
            <a:lvl1pPr algn="l">
              <a:defRPr sz="5000" b="0">
                <a:solidFill>
                  <a:srgbClr val="003E74"/>
                </a:solidFill>
              </a:defRPr>
            </a:lvl1pPr>
          </a:lstStyle>
          <a:p>
            <a:r>
              <a:rPr lang="en-GB" dirty="0"/>
              <a:t>Click to edit Master title style</a:t>
            </a:r>
            <a:endParaRPr lang="en-US" dirty="0"/>
          </a:p>
        </p:txBody>
      </p:sp>
      <p:sp>
        <p:nvSpPr>
          <p:cNvPr id="7" name="Text Placeholder 3"/>
          <p:cNvSpPr txBox="1">
            <a:spLocks/>
          </p:cNvSpPr>
          <p:nvPr userDrawn="1"/>
        </p:nvSpPr>
        <p:spPr>
          <a:xfrm>
            <a:off x="8454185" y="800593"/>
            <a:ext cx="3128216" cy="257244"/>
          </a:xfrm>
          <a:prstGeom prst="rect">
            <a:avLst/>
          </a:prstGeom>
        </p:spPr>
        <p:txBody>
          <a:bodyPr lIns="0" tIns="0" rIns="0" bIns="0"/>
          <a:lstStyle>
            <a:lvl1pPr marL="0" indent="0" algn="r" defTabSz="457200" rtl="0" eaLnBrk="1" latinLnBrk="0" hangingPunct="1">
              <a:spcBef>
                <a:spcPct val="20000"/>
              </a:spcBef>
              <a:buClr>
                <a:srgbClr val="003E74"/>
              </a:buClr>
              <a:buFont typeface="Arial"/>
              <a:buNone/>
              <a:defRPr sz="1200" b="0" kern="1200" baseline="0">
                <a:solidFill>
                  <a:srgbClr val="003E74"/>
                </a:solidFill>
                <a:latin typeface="Arial"/>
                <a:ea typeface="+mn-ea"/>
                <a:cs typeface="Arial"/>
              </a:defRPr>
            </a:lvl1pPr>
            <a:lvl2pPr marL="742950" indent="-285750" algn="l" defTabSz="457200" rtl="0" eaLnBrk="1" latinLnBrk="0" hangingPunct="1">
              <a:spcBef>
                <a:spcPct val="20000"/>
              </a:spcBef>
              <a:buClr>
                <a:srgbClr val="003E74"/>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003E74"/>
              </a:buClr>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Clr>
                <a:srgbClr val="003E74"/>
              </a:buClr>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Clr>
                <a:srgbClr val="003E74"/>
              </a:buClr>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198" dirty="0"/>
          </a:p>
        </p:txBody>
      </p:sp>
      <p:sp>
        <p:nvSpPr>
          <p:cNvPr id="10" name="Text Placeholder 9"/>
          <p:cNvSpPr>
            <a:spLocks noGrp="1"/>
          </p:cNvSpPr>
          <p:nvPr>
            <p:ph type="body" sz="quarter" idx="11" hasCustomPrompt="1"/>
          </p:nvPr>
        </p:nvSpPr>
        <p:spPr>
          <a:xfrm>
            <a:off x="609602" y="5273580"/>
            <a:ext cx="8534401" cy="339811"/>
          </a:xfrm>
        </p:spPr>
        <p:txBody>
          <a:bodyPr/>
          <a:lstStyle>
            <a:lvl1pPr marL="0" indent="0" algn="l">
              <a:buNone/>
              <a:defRPr sz="1198" baseline="0">
                <a:solidFill>
                  <a:srgbClr val="9D9D9D"/>
                </a:solidFill>
              </a:defRPr>
            </a:lvl1pPr>
            <a:lvl2pPr marL="457186" indent="0" algn="ctr">
              <a:buNone/>
              <a:defRPr/>
            </a:lvl2pPr>
            <a:lvl3pPr marL="914370" indent="0" algn="ctr">
              <a:buNone/>
              <a:defRPr/>
            </a:lvl3pPr>
            <a:lvl4pPr marL="1371557" indent="0" algn="ctr">
              <a:buNone/>
              <a:defRPr/>
            </a:lvl4pPr>
            <a:lvl5pPr marL="1828742" indent="0" algn="ctr">
              <a:buNone/>
              <a:defRPr/>
            </a:lvl5pPr>
          </a:lstStyle>
          <a:p>
            <a:pPr lvl="0"/>
            <a:r>
              <a:rPr lang="en-GB" dirty="0"/>
              <a:t>Click to edit author name</a:t>
            </a:r>
            <a:endParaRPr lang="en-US" dirty="0"/>
          </a:p>
        </p:txBody>
      </p:sp>
      <p:sp>
        <p:nvSpPr>
          <p:cNvPr id="8" name="Text Placeholder 3"/>
          <p:cNvSpPr>
            <a:spLocks noGrp="1"/>
          </p:cNvSpPr>
          <p:nvPr>
            <p:ph type="body" sz="quarter" idx="13" hasCustomPrompt="1"/>
          </p:nvPr>
        </p:nvSpPr>
        <p:spPr>
          <a:xfrm>
            <a:off x="9460344" y="791395"/>
            <a:ext cx="2122058" cy="257175"/>
          </a:xfrm>
        </p:spPr>
        <p:txBody>
          <a:bodyPr/>
          <a:lstStyle>
            <a:lvl1pPr marL="0" indent="0" algn="r">
              <a:buNone/>
              <a:defRPr sz="1198">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18483754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1" cy="1143480"/>
          </a:xfrm>
        </p:spPr>
        <p:txBody>
          <a:bodyPr/>
          <a:lstStyle/>
          <a:p>
            <a:r>
              <a:rPr lang="en-US"/>
              <a:t>Click to edit Master title style</a:t>
            </a:r>
          </a:p>
        </p:txBody>
      </p:sp>
      <p:sp>
        <p:nvSpPr>
          <p:cNvPr id="3" name="Content Placeholder 2"/>
          <p:cNvSpPr>
            <a:spLocks noGrp="1"/>
          </p:cNvSpPr>
          <p:nvPr>
            <p:ph sz="half" idx="1"/>
          </p:nvPr>
        </p:nvSpPr>
        <p:spPr>
          <a:xfrm>
            <a:off x="608641" y="1604331"/>
            <a:ext cx="10968961" cy="2193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5"/>
            <a:ext cx="10968961"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10319356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FCE646-BAE3-4442-91A2-0025539C757F}"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36964280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CE646-BAE3-4442-91A2-0025539C757F}"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31337298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CE646-BAE3-4442-91A2-0025539C757F}"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672980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FCE646-BAE3-4442-91A2-0025539C757F}" type="datetimeFigureOut">
              <a:rPr lang="en-GB" smtClean="0"/>
              <a:t>08/06/2025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3210613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FCE646-BAE3-4442-91A2-0025539C757F}" type="datetimeFigureOut">
              <a:rPr lang="en-GB" smtClean="0"/>
              <a:t>08/06/2025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10745498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FCE646-BAE3-4442-91A2-0025539C757F}" type="datetimeFigureOut">
              <a:rPr lang="en-GB" smtClean="0"/>
              <a:t>08/06/2025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554106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CE646-BAE3-4442-91A2-0025539C757F}" type="datetimeFigureOut">
              <a:rPr lang="en-GB" smtClean="0"/>
              <a:t>08/06/2025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3398644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FCE646-BAE3-4442-91A2-0025539C757F}" type="datetimeFigureOut">
              <a:rPr lang="en-GB" smtClean="0"/>
              <a:t>08/06/2025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195759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7181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FCE646-BAE3-4442-91A2-0025539C757F}" type="datetimeFigureOut">
              <a:rPr lang="en-GB" smtClean="0"/>
              <a:t>08/06/2025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33080892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CE646-BAE3-4442-91A2-0025539C757F}"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28008891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CE646-BAE3-4442-91A2-0025539C757F}" type="datetimeFigureOut">
              <a:rPr lang="en-GB" smtClean="0"/>
              <a:t>08/06/2025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2AB7A1-83F8-49CB-B900-F87BEA2EA5E7}" type="slidenum">
              <a:rPr lang="en-GB" smtClean="0"/>
              <a:t>‹#›</a:t>
            </a:fld>
            <a:endParaRPr lang="en-GB"/>
          </a:p>
        </p:txBody>
      </p:sp>
    </p:spTree>
    <p:extLst>
      <p:ext uri="{BB962C8B-B14F-4D97-AF65-F5344CB8AC3E}">
        <p14:creationId xmlns:p14="http://schemas.microsoft.com/office/powerpoint/2010/main" val="3132983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4406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12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39" descr="Second_Top"/>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5"/>
          <p:cNvSpPr>
            <a:spLocks noGrp="1" noChangeArrowheads="1"/>
          </p:cNvSpPr>
          <p:nvPr>
            <p:ph type="title"/>
          </p:nvPr>
        </p:nvSpPr>
        <p:spPr bwMode="auto">
          <a:xfrm>
            <a:off x="1117600" y="609601"/>
            <a:ext cx="100584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en-US"/>
              <a:t>Click to edit Master title style</a:t>
            </a:r>
          </a:p>
        </p:txBody>
      </p:sp>
      <p:sp>
        <p:nvSpPr>
          <p:cNvPr id="1028" name="Rectangle 26"/>
          <p:cNvSpPr>
            <a:spLocks noGrp="1" noChangeArrowheads="1"/>
          </p:cNvSpPr>
          <p:nvPr>
            <p:ph type="body" idx="1"/>
          </p:nvPr>
        </p:nvSpPr>
        <p:spPr bwMode="auto">
          <a:xfrm>
            <a:off x="1117600" y="1943100"/>
            <a:ext cx="100584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ltLang="en-US"/>
              <a:t>Click to edit Master text styles</a:t>
            </a:r>
          </a:p>
          <a:p>
            <a:pPr lvl="1"/>
            <a:r>
              <a:rPr lang="da-DK" altLang="en-US"/>
              <a:t>Second level</a:t>
            </a:r>
          </a:p>
          <a:p>
            <a:pPr lvl="2"/>
            <a:r>
              <a:rPr lang="da-DK" altLang="en-US"/>
              <a:t>Third level</a:t>
            </a:r>
          </a:p>
          <a:p>
            <a:pPr lvl="3"/>
            <a:r>
              <a:rPr lang="da-DK" altLang="en-US"/>
              <a:t>Fourth level</a:t>
            </a:r>
          </a:p>
          <a:p>
            <a:pPr lvl="4"/>
            <a:r>
              <a:rPr lang="da-DK" altLang="en-US"/>
              <a:t>Fifth level</a:t>
            </a:r>
          </a:p>
        </p:txBody>
      </p:sp>
      <p:pic>
        <p:nvPicPr>
          <p:cNvPr id="1029" name="Picture 40" descr="IMP_Logo_2Colou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17600" y="120650"/>
            <a:ext cx="203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3742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rtl="0" eaLnBrk="0" fontAlgn="base" hangingPunct="0">
        <a:spcBef>
          <a:spcPct val="0"/>
        </a:spcBef>
        <a:spcAft>
          <a:spcPct val="0"/>
        </a:spcAft>
        <a:defRPr sz="2600">
          <a:solidFill>
            <a:srgbClr val="C51538"/>
          </a:solidFill>
          <a:latin typeface="+mj-lt"/>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p:titleStyle>
    <p:bodyStyle>
      <a:lvl1pPr marL="342900" indent="-342900" algn="l" rtl="0" eaLnBrk="0" fontAlgn="base" hangingPunct="0">
        <a:spcBef>
          <a:spcPct val="20000"/>
        </a:spcBef>
        <a:spcAft>
          <a:spcPct val="0"/>
        </a:spcAft>
        <a:defRPr>
          <a:solidFill>
            <a:srgbClr val="4B4F55"/>
          </a:solidFill>
          <a:latin typeface="+mn-lt"/>
          <a:ea typeface="+mn-ea"/>
          <a:cs typeface="+mn-cs"/>
        </a:defRPr>
      </a:lvl1pPr>
      <a:lvl2pPr marL="571500" indent="-190500" algn="l" rtl="0" eaLnBrk="0" fontAlgn="base" hangingPunct="0">
        <a:spcBef>
          <a:spcPct val="20000"/>
        </a:spcBef>
        <a:spcAft>
          <a:spcPct val="0"/>
        </a:spcAft>
        <a:buChar char="•"/>
        <a:defRPr sz="1600">
          <a:solidFill>
            <a:srgbClr val="4B4F55"/>
          </a:solidFill>
          <a:latin typeface="+mn-lt"/>
        </a:defRPr>
      </a:lvl2pPr>
      <a:lvl3pPr marL="952500" indent="-190500" algn="l" rtl="0" eaLnBrk="0" fontAlgn="base" hangingPunct="0">
        <a:spcBef>
          <a:spcPct val="20000"/>
        </a:spcBef>
        <a:spcAft>
          <a:spcPct val="0"/>
        </a:spcAft>
        <a:buChar char="»"/>
        <a:defRPr sz="1600">
          <a:solidFill>
            <a:srgbClr val="4B4F55"/>
          </a:solidFill>
          <a:latin typeface="+mn-lt"/>
        </a:defRPr>
      </a:lvl3pPr>
      <a:lvl4pPr marL="1333500" indent="-190500" algn="l" rtl="0" eaLnBrk="0" fontAlgn="base" hangingPunct="0">
        <a:spcBef>
          <a:spcPct val="20000"/>
        </a:spcBef>
        <a:spcAft>
          <a:spcPct val="0"/>
        </a:spcAft>
        <a:buFont typeface="Wingdings" pitchFamily="2" charset="2"/>
        <a:buChar char="§"/>
        <a:defRPr sz="1400">
          <a:solidFill>
            <a:srgbClr val="4B4F55"/>
          </a:solidFill>
          <a:latin typeface="+mn-lt"/>
        </a:defRPr>
      </a:lvl4pPr>
      <a:lvl5pPr marL="1727200" indent="-203200" algn="l" rtl="0" eaLnBrk="0" fontAlgn="base" hangingPunct="0">
        <a:spcBef>
          <a:spcPct val="20000"/>
        </a:spcBef>
        <a:spcAft>
          <a:spcPct val="0"/>
        </a:spcAft>
        <a:buChar char="°"/>
        <a:defRPr sz="1400">
          <a:solidFill>
            <a:srgbClr val="4B4F55"/>
          </a:solidFill>
          <a:latin typeface="+mn-lt"/>
        </a:defRPr>
      </a:lvl5pPr>
      <a:lvl6pPr marL="2184400" indent="-203200" algn="l" rtl="0" fontAlgn="base">
        <a:spcBef>
          <a:spcPct val="20000"/>
        </a:spcBef>
        <a:spcAft>
          <a:spcPct val="0"/>
        </a:spcAft>
        <a:buChar char="°"/>
        <a:defRPr sz="1400">
          <a:solidFill>
            <a:srgbClr val="4B4F55"/>
          </a:solidFill>
          <a:latin typeface="+mn-lt"/>
        </a:defRPr>
      </a:lvl6pPr>
      <a:lvl7pPr marL="2641600" indent="-203200" algn="l" rtl="0" fontAlgn="base">
        <a:spcBef>
          <a:spcPct val="20000"/>
        </a:spcBef>
        <a:spcAft>
          <a:spcPct val="0"/>
        </a:spcAft>
        <a:buChar char="°"/>
        <a:defRPr sz="1400">
          <a:solidFill>
            <a:srgbClr val="4B4F55"/>
          </a:solidFill>
          <a:latin typeface="+mn-lt"/>
        </a:defRPr>
      </a:lvl7pPr>
      <a:lvl8pPr marL="3098800" indent="-203200" algn="l" rtl="0" fontAlgn="base">
        <a:spcBef>
          <a:spcPct val="20000"/>
        </a:spcBef>
        <a:spcAft>
          <a:spcPct val="0"/>
        </a:spcAft>
        <a:buChar char="°"/>
        <a:defRPr sz="1400">
          <a:solidFill>
            <a:srgbClr val="4B4F55"/>
          </a:solidFill>
          <a:latin typeface="+mn-lt"/>
        </a:defRPr>
      </a:lvl8pPr>
      <a:lvl9pPr marL="3556000" indent="-203200" algn="l" rtl="0" fontAlgn="base">
        <a:spcBef>
          <a:spcPct val="20000"/>
        </a:spcBef>
        <a:spcAft>
          <a:spcPct val="0"/>
        </a:spcAft>
        <a:buChar char="°"/>
        <a:defRPr sz="1400">
          <a:solidFill>
            <a:srgbClr val="4B4F5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CE646-BAE3-4442-91A2-0025539C757F}" type="datetimeFigureOut">
              <a:rPr lang="en-GB" smtClean="0"/>
              <a:t>08/06/2025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AB7A1-83F8-49CB-B900-F87BEA2EA5E7}" type="slidenum">
              <a:rPr lang="en-GB" smtClean="0"/>
              <a:t>‹#›</a:t>
            </a:fld>
            <a:endParaRPr lang="en-GB"/>
          </a:p>
        </p:txBody>
      </p:sp>
    </p:spTree>
    <p:extLst>
      <p:ext uri="{BB962C8B-B14F-4D97-AF65-F5344CB8AC3E}">
        <p14:creationId xmlns:p14="http://schemas.microsoft.com/office/powerpoint/2010/main" val="180056534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39" descr="Second_Top"/>
          <p:cNvPicPr>
            <a:picLocks noChangeAspect="1" noChangeArrowheads="1"/>
          </p:cNvPicPr>
          <p:nvPr/>
        </p:nvPicPr>
        <p:blipFill>
          <a:blip r:embed="rId15" cstate="print"/>
          <a:srcRect/>
          <a:stretch>
            <a:fillRect/>
          </a:stretch>
        </p:blipFill>
        <p:spPr bwMode="auto">
          <a:xfrm>
            <a:off x="0" y="2"/>
            <a:ext cx="12192000" cy="1479551"/>
          </a:xfrm>
          <a:prstGeom prst="rect">
            <a:avLst/>
          </a:prstGeom>
          <a:noFill/>
          <a:ln w="9525">
            <a:noFill/>
            <a:miter lim="800000"/>
            <a:headEnd/>
            <a:tailEnd/>
          </a:ln>
        </p:spPr>
      </p:pic>
      <p:sp>
        <p:nvSpPr>
          <p:cNvPr id="1027" name="Rectangle 25"/>
          <p:cNvSpPr>
            <a:spLocks noGrp="1" noChangeArrowheads="1"/>
          </p:cNvSpPr>
          <p:nvPr>
            <p:ph type="title"/>
          </p:nvPr>
        </p:nvSpPr>
        <p:spPr bwMode="auto">
          <a:xfrm>
            <a:off x="1117600" y="609602"/>
            <a:ext cx="10058400" cy="63817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a:t>Click to edit Master title style</a:t>
            </a:r>
          </a:p>
        </p:txBody>
      </p:sp>
      <p:sp>
        <p:nvSpPr>
          <p:cNvPr id="1028" name="Rectangle 26"/>
          <p:cNvSpPr>
            <a:spLocks noGrp="1" noChangeArrowheads="1"/>
          </p:cNvSpPr>
          <p:nvPr>
            <p:ph type="body" idx="1"/>
          </p:nvPr>
        </p:nvSpPr>
        <p:spPr bwMode="auto">
          <a:xfrm>
            <a:off x="1117600" y="1943101"/>
            <a:ext cx="10058400" cy="4457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pic>
        <p:nvPicPr>
          <p:cNvPr id="1029" name="Picture 40" descr="IMP_Logo_2Colour"/>
          <p:cNvPicPr>
            <a:picLocks noChangeAspect="1" noChangeArrowheads="1"/>
          </p:cNvPicPr>
          <p:nvPr/>
        </p:nvPicPr>
        <p:blipFill>
          <a:blip r:embed="rId16" cstate="print"/>
          <a:srcRect/>
          <a:stretch>
            <a:fillRect/>
          </a:stretch>
        </p:blipFill>
        <p:spPr bwMode="auto">
          <a:xfrm>
            <a:off x="1117600" y="120650"/>
            <a:ext cx="2032000" cy="400051"/>
          </a:xfrm>
          <a:prstGeom prst="rect">
            <a:avLst/>
          </a:prstGeom>
          <a:noFill/>
          <a:ln w="9525">
            <a:noFill/>
            <a:miter lim="800000"/>
            <a:headEnd/>
            <a:tailEnd/>
          </a:ln>
        </p:spPr>
      </p:pic>
    </p:spTree>
    <p:extLst>
      <p:ext uri="{BB962C8B-B14F-4D97-AF65-F5344CB8AC3E}">
        <p14:creationId xmlns:p14="http://schemas.microsoft.com/office/powerpoint/2010/main" val="2958069587"/>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Lst>
  <p:txStyles>
    <p:titleStyle>
      <a:lvl1pPr algn="l" rtl="0" eaLnBrk="0" fontAlgn="base" hangingPunct="0">
        <a:spcBef>
          <a:spcPct val="0"/>
        </a:spcBef>
        <a:spcAft>
          <a:spcPct val="0"/>
        </a:spcAft>
        <a:defRPr sz="2600">
          <a:solidFill>
            <a:srgbClr val="C51538"/>
          </a:solidFill>
          <a:latin typeface="+mj-lt"/>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p:titleStyle>
    <p:bodyStyle>
      <a:lvl1pPr marL="342900" indent="-342900" algn="l" rtl="0" eaLnBrk="0" fontAlgn="base" hangingPunct="0">
        <a:spcBef>
          <a:spcPct val="20000"/>
        </a:spcBef>
        <a:spcAft>
          <a:spcPct val="0"/>
        </a:spcAft>
        <a:defRPr>
          <a:solidFill>
            <a:srgbClr val="4B4F55"/>
          </a:solidFill>
          <a:latin typeface="+mn-lt"/>
          <a:ea typeface="+mn-ea"/>
          <a:cs typeface="+mn-cs"/>
        </a:defRPr>
      </a:lvl1pPr>
      <a:lvl2pPr marL="571500" indent="-190500" algn="l" rtl="0" eaLnBrk="0" fontAlgn="base" hangingPunct="0">
        <a:spcBef>
          <a:spcPct val="20000"/>
        </a:spcBef>
        <a:spcAft>
          <a:spcPct val="0"/>
        </a:spcAft>
        <a:buChar char="•"/>
        <a:defRPr sz="1600">
          <a:solidFill>
            <a:srgbClr val="4B4F55"/>
          </a:solidFill>
          <a:latin typeface="+mn-lt"/>
        </a:defRPr>
      </a:lvl2pPr>
      <a:lvl3pPr marL="952500" indent="-190500" algn="l" rtl="0" eaLnBrk="0" fontAlgn="base" hangingPunct="0">
        <a:spcBef>
          <a:spcPct val="20000"/>
        </a:spcBef>
        <a:spcAft>
          <a:spcPct val="0"/>
        </a:spcAft>
        <a:buChar char="»"/>
        <a:defRPr sz="1600">
          <a:solidFill>
            <a:srgbClr val="4B4F55"/>
          </a:solidFill>
          <a:latin typeface="+mn-lt"/>
        </a:defRPr>
      </a:lvl3pPr>
      <a:lvl4pPr marL="1333500" indent="-190500" algn="l" rtl="0" eaLnBrk="0" fontAlgn="base" hangingPunct="0">
        <a:spcBef>
          <a:spcPct val="20000"/>
        </a:spcBef>
        <a:spcAft>
          <a:spcPct val="0"/>
        </a:spcAft>
        <a:buFont typeface="Wingdings" pitchFamily="2" charset="2"/>
        <a:buChar char="§"/>
        <a:defRPr sz="1400">
          <a:solidFill>
            <a:srgbClr val="4B4F55"/>
          </a:solidFill>
          <a:latin typeface="+mn-lt"/>
        </a:defRPr>
      </a:lvl4pPr>
      <a:lvl5pPr marL="1727200" indent="-203200" algn="l" rtl="0" eaLnBrk="0" fontAlgn="base" hangingPunct="0">
        <a:spcBef>
          <a:spcPct val="20000"/>
        </a:spcBef>
        <a:spcAft>
          <a:spcPct val="0"/>
        </a:spcAft>
        <a:buChar char="°"/>
        <a:defRPr sz="1400">
          <a:solidFill>
            <a:srgbClr val="4B4F55"/>
          </a:solidFill>
          <a:latin typeface="+mn-lt"/>
        </a:defRPr>
      </a:lvl5pPr>
      <a:lvl6pPr marL="2184400" indent="-203200" algn="l" rtl="0" fontAlgn="base">
        <a:spcBef>
          <a:spcPct val="20000"/>
        </a:spcBef>
        <a:spcAft>
          <a:spcPct val="0"/>
        </a:spcAft>
        <a:buChar char="°"/>
        <a:defRPr sz="1400">
          <a:solidFill>
            <a:srgbClr val="4B4F55"/>
          </a:solidFill>
          <a:latin typeface="+mn-lt"/>
        </a:defRPr>
      </a:lvl6pPr>
      <a:lvl7pPr marL="2641600" indent="-203200" algn="l" rtl="0" fontAlgn="base">
        <a:spcBef>
          <a:spcPct val="20000"/>
        </a:spcBef>
        <a:spcAft>
          <a:spcPct val="0"/>
        </a:spcAft>
        <a:buChar char="°"/>
        <a:defRPr sz="1400">
          <a:solidFill>
            <a:srgbClr val="4B4F55"/>
          </a:solidFill>
          <a:latin typeface="+mn-lt"/>
        </a:defRPr>
      </a:lvl7pPr>
      <a:lvl8pPr marL="3098800" indent="-203200" algn="l" rtl="0" fontAlgn="base">
        <a:spcBef>
          <a:spcPct val="20000"/>
        </a:spcBef>
        <a:spcAft>
          <a:spcPct val="0"/>
        </a:spcAft>
        <a:buChar char="°"/>
        <a:defRPr sz="1400">
          <a:solidFill>
            <a:srgbClr val="4B4F55"/>
          </a:solidFill>
          <a:latin typeface="+mn-lt"/>
        </a:defRPr>
      </a:lvl8pPr>
      <a:lvl9pPr marL="3556000" indent="-203200" algn="l" rtl="0" fontAlgn="base">
        <a:spcBef>
          <a:spcPct val="20000"/>
        </a:spcBef>
        <a:spcAft>
          <a:spcPct val="0"/>
        </a:spcAft>
        <a:buChar char="°"/>
        <a:defRPr sz="1400">
          <a:solidFill>
            <a:srgbClr val="4B4F5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5FBB00-CFB6-42E0-8661-25F0A5ACFC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CCF1B-1403-4D7B-BB5B-624997D61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1FBBC8-FDBB-45C2-8794-8BBC20DF40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A304C-0AA5-44FD-BE25-98516B890A98}" type="datetimeFigureOut">
              <a:rPr lang="en-GB" smtClean="0"/>
              <a:t>08/06/2025</a:t>
            </a:fld>
            <a:endParaRPr lang="en-GB"/>
          </a:p>
        </p:txBody>
      </p:sp>
      <p:sp>
        <p:nvSpPr>
          <p:cNvPr id="5" name="Footer Placeholder 4">
            <a:extLst>
              <a:ext uri="{FF2B5EF4-FFF2-40B4-BE49-F238E27FC236}">
                <a16:creationId xmlns:a16="http://schemas.microsoft.com/office/drawing/2014/main" id="{844DE8D3-AF28-436C-94D4-771C5D7F1B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BE80C58-27B2-4C33-8D6B-569F5FC87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5BBC4-C05F-4C6F-83C4-ACF184E9F7E2}" type="slidenum">
              <a:rPr lang="en-GB" smtClean="0"/>
              <a:t>‹#›</a:t>
            </a:fld>
            <a:endParaRPr lang="en-GB"/>
          </a:p>
        </p:txBody>
      </p:sp>
    </p:spTree>
    <p:extLst>
      <p:ext uri="{BB962C8B-B14F-4D97-AF65-F5344CB8AC3E}">
        <p14:creationId xmlns:p14="http://schemas.microsoft.com/office/powerpoint/2010/main" val="155839686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599"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7"/>
            <a:ext cx="1051559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5"/>
            <a:ext cx="2743199" cy="365125"/>
          </a:xfrm>
          <a:prstGeom prst="rect">
            <a:avLst/>
          </a:prstGeom>
        </p:spPr>
        <p:txBody>
          <a:bodyPr vert="horz" lIns="91440" tIns="45720" rIns="91440" bIns="45720" rtlCol="0" anchor="ctr"/>
          <a:lstStyle>
            <a:lvl1pPr algn="l">
              <a:defRPr sz="1198">
                <a:solidFill>
                  <a:schemeClr val="tx1">
                    <a:tint val="75000"/>
                  </a:schemeClr>
                </a:solidFill>
              </a:defRPr>
            </a:lvl1pPr>
          </a:lstStyle>
          <a:p>
            <a:fld id="{FE0D2DB3-48C6-4659-B4C9-05FAF80A26DE}" type="datetimeFigureOut">
              <a:rPr lang="en-GB" smtClean="0"/>
              <a:t>08/06/2025</a:t>
            </a:fld>
            <a:endParaRPr lang="en-GB"/>
          </a:p>
        </p:txBody>
      </p:sp>
      <p:sp>
        <p:nvSpPr>
          <p:cNvPr id="5" name="Footer Placeholder 4"/>
          <p:cNvSpPr>
            <a:spLocks noGrp="1"/>
          </p:cNvSpPr>
          <p:nvPr>
            <p:ph type="ftr" sz="quarter" idx="3"/>
          </p:nvPr>
        </p:nvSpPr>
        <p:spPr>
          <a:xfrm>
            <a:off x="4038600" y="6356355"/>
            <a:ext cx="4114801" cy="365125"/>
          </a:xfrm>
          <a:prstGeom prst="rect">
            <a:avLst/>
          </a:prstGeom>
        </p:spPr>
        <p:txBody>
          <a:bodyPr vert="horz" lIns="91440" tIns="45720" rIns="91440" bIns="45720" rtlCol="0" anchor="ctr"/>
          <a:lstStyle>
            <a:lvl1pPr algn="ctr">
              <a:defRPr sz="1198">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1" y="6356355"/>
            <a:ext cx="2743199" cy="365125"/>
          </a:xfrm>
          <a:prstGeom prst="rect">
            <a:avLst/>
          </a:prstGeom>
        </p:spPr>
        <p:txBody>
          <a:bodyPr vert="horz" lIns="91440" tIns="45720" rIns="91440" bIns="45720" rtlCol="0" anchor="ctr"/>
          <a:lstStyle>
            <a:lvl1pPr algn="r">
              <a:defRPr sz="1198">
                <a:solidFill>
                  <a:schemeClr val="tx1">
                    <a:tint val="75000"/>
                  </a:schemeClr>
                </a:solidFill>
              </a:defRPr>
            </a:lvl1pPr>
          </a:lstStyle>
          <a:p>
            <a:fld id="{BE8B5DE3-132F-4A36-B43A-6C43C6765D20}" type="slidenum">
              <a:rPr lang="en-GB" smtClean="0"/>
              <a:t>‹#›</a:t>
            </a:fld>
            <a:endParaRPr lang="en-GB"/>
          </a:p>
        </p:txBody>
      </p:sp>
    </p:spTree>
    <p:extLst>
      <p:ext uri="{BB962C8B-B14F-4D97-AF65-F5344CB8AC3E}">
        <p14:creationId xmlns:p14="http://schemas.microsoft.com/office/powerpoint/2010/main" val="3435233725"/>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Lst>
  <p:txStyles>
    <p:titleStyle>
      <a:lvl1pPr algn="l" defTabSz="9143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2" indent="-228592" algn="l" defTabSz="914370"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78" indent="-228592" algn="l" defTabSz="914370" rtl="0" eaLnBrk="1" latinLnBrk="0" hangingPunct="1">
        <a:lnSpc>
          <a:spcPct val="90000"/>
        </a:lnSpc>
        <a:spcBef>
          <a:spcPts val="498"/>
        </a:spcBef>
        <a:buFont typeface="Arial" panose="020B0604020202020204" pitchFamily="34" charset="0"/>
        <a:buChar char="•"/>
        <a:defRPr sz="2402" kern="1200">
          <a:solidFill>
            <a:schemeClr val="tx1"/>
          </a:solidFill>
          <a:latin typeface="+mn-lt"/>
          <a:ea typeface="+mn-ea"/>
          <a:cs typeface="+mn-cs"/>
        </a:defRPr>
      </a:lvl2pPr>
      <a:lvl3pPr marL="1142965" indent="-228592" algn="l" defTabSz="914370" rtl="0" eaLnBrk="1" latinLnBrk="0" hangingPunct="1">
        <a:lnSpc>
          <a:spcPct val="90000"/>
        </a:lnSpc>
        <a:spcBef>
          <a:spcPts val="498"/>
        </a:spcBef>
        <a:buFont typeface="Arial" panose="020B0604020202020204" pitchFamily="34" charset="0"/>
        <a:buChar char="•"/>
        <a:defRPr sz="2001" kern="1200">
          <a:solidFill>
            <a:schemeClr val="tx1"/>
          </a:solidFill>
          <a:latin typeface="+mn-lt"/>
          <a:ea typeface="+mn-ea"/>
          <a:cs typeface="+mn-cs"/>
        </a:defRPr>
      </a:lvl3pPr>
      <a:lvl4pPr marL="1600148" indent="-228592" algn="l" defTabSz="914370" rtl="0" eaLnBrk="1" latinLnBrk="0" hangingPunct="1">
        <a:lnSpc>
          <a:spcPct val="90000"/>
        </a:lnSpc>
        <a:spcBef>
          <a:spcPts val="498"/>
        </a:spcBef>
        <a:buFont typeface="Arial" panose="020B0604020202020204" pitchFamily="34" charset="0"/>
        <a:buChar char="•"/>
        <a:defRPr sz="1799" kern="1200">
          <a:solidFill>
            <a:schemeClr val="tx1"/>
          </a:solidFill>
          <a:latin typeface="+mn-lt"/>
          <a:ea typeface="+mn-ea"/>
          <a:cs typeface="+mn-cs"/>
        </a:defRPr>
      </a:lvl4pPr>
      <a:lvl5pPr marL="2057335" indent="-228592" algn="l" defTabSz="914370" rtl="0" eaLnBrk="1" latinLnBrk="0" hangingPunct="1">
        <a:lnSpc>
          <a:spcPct val="90000"/>
        </a:lnSpc>
        <a:spcBef>
          <a:spcPts val="498"/>
        </a:spcBef>
        <a:buFont typeface="Arial" panose="020B0604020202020204" pitchFamily="34" charset="0"/>
        <a:buChar char="•"/>
        <a:defRPr sz="1799" kern="1200">
          <a:solidFill>
            <a:schemeClr val="tx1"/>
          </a:solidFill>
          <a:latin typeface="+mn-lt"/>
          <a:ea typeface="+mn-ea"/>
          <a:cs typeface="+mn-cs"/>
        </a:defRPr>
      </a:lvl5pPr>
      <a:lvl6pPr marL="2514520" indent="-228592" algn="l" defTabSz="914370" rtl="0" eaLnBrk="1" latinLnBrk="0" hangingPunct="1">
        <a:lnSpc>
          <a:spcPct val="90000"/>
        </a:lnSpc>
        <a:spcBef>
          <a:spcPts val="498"/>
        </a:spcBef>
        <a:buFont typeface="Arial" panose="020B0604020202020204" pitchFamily="34" charset="0"/>
        <a:buChar char="•"/>
        <a:defRPr sz="1799" kern="1200">
          <a:solidFill>
            <a:schemeClr val="tx1"/>
          </a:solidFill>
          <a:latin typeface="+mn-lt"/>
          <a:ea typeface="+mn-ea"/>
          <a:cs typeface="+mn-cs"/>
        </a:defRPr>
      </a:lvl6pPr>
      <a:lvl7pPr marL="2971704" indent="-228592" algn="l" defTabSz="914370" rtl="0" eaLnBrk="1" latinLnBrk="0" hangingPunct="1">
        <a:lnSpc>
          <a:spcPct val="90000"/>
        </a:lnSpc>
        <a:spcBef>
          <a:spcPts val="498"/>
        </a:spcBef>
        <a:buFont typeface="Arial" panose="020B0604020202020204" pitchFamily="34" charset="0"/>
        <a:buChar char="•"/>
        <a:defRPr sz="1799" kern="1200">
          <a:solidFill>
            <a:schemeClr val="tx1"/>
          </a:solidFill>
          <a:latin typeface="+mn-lt"/>
          <a:ea typeface="+mn-ea"/>
          <a:cs typeface="+mn-cs"/>
        </a:defRPr>
      </a:lvl7pPr>
      <a:lvl8pPr marL="3428890" indent="-228592" algn="l" defTabSz="914370" rtl="0" eaLnBrk="1" latinLnBrk="0" hangingPunct="1">
        <a:lnSpc>
          <a:spcPct val="90000"/>
        </a:lnSpc>
        <a:spcBef>
          <a:spcPts val="498"/>
        </a:spcBef>
        <a:buFont typeface="Arial" panose="020B0604020202020204" pitchFamily="34" charset="0"/>
        <a:buChar char="•"/>
        <a:defRPr sz="1799" kern="1200">
          <a:solidFill>
            <a:schemeClr val="tx1"/>
          </a:solidFill>
          <a:latin typeface="+mn-lt"/>
          <a:ea typeface="+mn-ea"/>
          <a:cs typeface="+mn-cs"/>
        </a:defRPr>
      </a:lvl8pPr>
      <a:lvl9pPr marL="3886075" indent="-228592" algn="l" defTabSz="914370" rtl="0" eaLnBrk="1" latinLnBrk="0" hangingPunct="1">
        <a:lnSpc>
          <a:spcPct val="90000"/>
        </a:lnSpc>
        <a:spcBef>
          <a:spcPts val="498"/>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70" rtl="0" eaLnBrk="1" latinLnBrk="0" hangingPunct="1">
        <a:defRPr sz="1799" kern="1200">
          <a:solidFill>
            <a:schemeClr val="tx1"/>
          </a:solidFill>
          <a:latin typeface="+mn-lt"/>
          <a:ea typeface="+mn-ea"/>
          <a:cs typeface="+mn-cs"/>
        </a:defRPr>
      </a:lvl1pPr>
      <a:lvl2pPr marL="457186" algn="l" defTabSz="914370" rtl="0" eaLnBrk="1" latinLnBrk="0" hangingPunct="1">
        <a:defRPr sz="1799" kern="1200">
          <a:solidFill>
            <a:schemeClr val="tx1"/>
          </a:solidFill>
          <a:latin typeface="+mn-lt"/>
          <a:ea typeface="+mn-ea"/>
          <a:cs typeface="+mn-cs"/>
        </a:defRPr>
      </a:lvl2pPr>
      <a:lvl3pPr marL="914370" algn="l" defTabSz="914370" rtl="0" eaLnBrk="1" latinLnBrk="0" hangingPunct="1">
        <a:defRPr sz="1799" kern="1200">
          <a:solidFill>
            <a:schemeClr val="tx1"/>
          </a:solidFill>
          <a:latin typeface="+mn-lt"/>
          <a:ea typeface="+mn-ea"/>
          <a:cs typeface="+mn-cs"/>
        </a:defRPr>
      </a:lvl3pPr>
      <a:lvl4pPr marL="1371557" algn="l" defTabSz="914370" rtl="0" eaLnBrk="1" latinLnBrk="0" hangingPunct="1">
        <a:defRPr sz="1799" kern="1200">
          <a:solidFill>
            <a:schemeClr val="tx1"/>
          </a:solidFill>
          <a:latin typeface="+mn-lt"/>
          <a:ea typeface="+mn-ea"/>
          <a:cs typeface="+mn-cs"/>
        </a:defRPr>
      </a:lvl4pPr>
      <a:lvl5pPr marL="1828742" algn="l" defTabSz="914370" rtl="0" eaLnBrk="1" latinLnBrk="0" hangingPunct="1">
        <a:defRPr sz="1799" kern="1200">
          <a:solidFill>
            <a:schemeClr val="tx1"/>
          </a:solidFill>
          <a:latin typeface="+mn-lt"/>
          <a:ea typeface="+mn-ea"/>
          <a:cs typeface="+mn-cs"/>
        </a:defRPr>
      </a:lvl5pPr>
      <a:lvl6pPr marL="2285927" algn="l" defTabSz="914370" rtl="0" eaLnBrk="1" latinLnBrk="0" hangingPunct="1">
        <a:defRPr sz="1799" kern="1200">
          <a:solidFill>
            <a:schemeClr val="tx1"/>
          </a:solidFill>
          <a:latin typeface="+mn-lt"/>
          <a:ea typeface="+mn-ea"/>
          <a:cs typeface="+mn-cs"/>
        </a:defRPr>
      </a:lvl6pPr>
      <a:lvl7pPr marL="2743113" algn="l" defTabSz="914370" rtl="0" eaLnBrk="1" latinLnBrk="0" hangingPunct="1">
        <a:defRPr sz="1799" kern="1200">
          <a:solidFill>
            <a:schemeClr val="tx1"/>
          </a:solidFill>
          <a:latin typeface="+mn-lt"/>
          <a:ea typeface="+mn-ea"/>
          <a:cs typeface="+mn-cs"/>
        </a:defRPr>
      </a:lvl7pPr>
      <a:lvl8pPr marL="3200295" algn="l" defTabSz="914370" rtl="0" eaLnBrk="1" latinLnBrk="0" hangingPunct="1">
        <a:defRPr sz="1799" kern="1200">
          <a:solidFill>
            <a:schemeClr val="tx1"/>
          </a:solidFill>
          <a:latin typeface="+mn-lt"/>
          <a:ea typeface="+mn-ea"/>
          <a:cs typeface="+mn-cs"/>
        </a:defRPr>
      </a:lvl8pPr>
      <a:lvl9pPr marL="3657482" algn="l" defTabSz="914370"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739958751"/>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8.jpe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501F2F-09A4-2C69-EA7C-56C3E2B16B4F}"/>
              </a:ext>
            </a:extLst>
          </p:cNvPr>
          <p:cNvSpPr txBox="1"/>
          <p:nvPr/>
        </p:nvSpPr>
        <p:spPr>
          <a:xfrm>
            <a:off x="479376" y="3287204"/>
            <a:ext cx="11233248" cy="2246769"/>
          </a:xfrm>
          <a:prstGeom prst="rect">
            <a:avLst/>
          </a:prstGeom>
          <a:noFill/>
        </p:spPr>
        <p:txBody>
          <a:bodyPr wrap="square">
            <a:spAutoFit/>
          </a:bodyPr>
          <a:lstStyle/>
          <a:p>
            <a:pPr algn="ctr"/>
            <a:r>
              <a:rPr lang="en-GB" sz="2800" b="1" dirty="0">
                <a:solidFill>
                  <a:srgbClr val="002060"/>
                </a:solidFill>
                <a:latin typeface="Aptos" panose="020B0004020202020204" pitchFamily="34" charset="0"/>
              </a:rPr>
              <a:t>An adaptive, real-world-data-enabled, 2-randomisation, controlled, UK-wide trial to determine the effect of pasteurised human donor milk, preterm formula, and cow-milk derived fortifier, on severe necrotising enterocolitis, mortality, and cognitive impairment in extremely preterm babies</a:t>
            </a:r>
          </a:p>
        </p:txBody>
      </p:sp>
      <p:pic>
        <p:nvPicPr>
          <p:cNvPr id="4" name="Picture 3">
            <a:extLst>
              <a:ext uri="{FF2B5EF4-FFF2-40B4-BE49-F238E27FC236}">
                <a16:creationId xmlns:a16="http://schemas.microsoft.com/office/drawing/2014/main" id="{4CDA75BF-3544-6044-6227-DCB15B7885B0}"/>
              </a:ext>
            </a:extLst>
          </p:cNvPr>
          <p:cNvPicPr>
            <a:picLocks noChangeAspect="1"/>
          </p:cNvPicPr>
          <p:nvPr/>
        </p:nvPicPr>
        <p:blipFill>
          <a:blip r:embed="rId2"/>
          <a:stretch>
            <a:fillRect/>
          </a:stretch>
        </p:blipFill>
        <p:spPr>
          <a:xfrm>
            <a:off x="3690807" y="351835"/>
            <a:ext cx="4810386" cy="2808094"/>
          </a:xfrm>
          <a:prstGeom prst="rect">
            <a:avLst/>
          </a:prstGeom>
        </p:spPr>
      </p:pic>
      <p:sp>
        <p:nvSpPr>
          <p:cNvPr id="3" name="TextBox 2">
            <a:extLst>
              <a:ext uri="{FF2B5EF4-FFF2-40B4-BE49-F238E27FC236}">
                <a16:creationId xmlns:a16="http://schemas.microsoft.com/office/drawing/2014/main" id="{174FBF49-53DF-230A-0FB5-B50A7B13D0BE}"/>
              </a:ext>
            </a:extLst>
          </p:cNvPr>
          <p:cNvSpPr txBox="1"/>
          <p:nvPr/>
        </p:nvSpPr>
        <p:spPr>
          <a:xfrm>
            <a:off x="10272464" y="6323598"/>
            <a:ext cx="1440160" cy="369332"/>
          </a:xfrm>
          <a:prstGeom prst="rect">
            <a:avLst/>
          </a:prstGeom>
          <a:noFill/>
        </p:spPr>
        <p:txBody>
          <a:bodyPr wrap="square" rtlCol="0">
            <a:spAutoFit/>
          </a:bodyPr>
          <a:lstStyle/>
          <a:p>
            <a:r>
              <a:rPr lang="en-GB" dirty="0">
                <a:latin typeface="Berlin Sans FB" panose="020E0602020502020306" pitchFamily="34" charset="0"/>
              </a:rPr>
              <a:t>V 08-06-25</a:t>
            </a:r>
          </a:p>
        </p:txBody>
      </p:sp>
      <p:sp>
        <p:nvSpPr>
          <p:cNvPr id="6" name="TextBox 5">
            <a:extLst>
              <a:ext uri="{FF2B5EF4-FFF2-40B4-BE49-F238E27FC236}">
                <a16:creationId xmlns:a16="http://schemas.microsoft.com/office/drawing/2014/main" id="{A48C960B-87E9-0C6C-F3BC-94D180A0A2AD}"/>
              </a:ext>
            </a:extLst>
          </p:cNvPr>
          <p:cNvSpPr txBox="1"/>
          <p:nvPr/>
        </p:nvSpPr>
        <p:spPr>
          <a:xfrm>
            <a:off x="1343472" y="5809052"/>
            <a:ext cx="10081120" cy="584775"/>
          </a:xfrm>
          <a:prstGeom prst="rect">
            <a:avLst/>
          </a:prstGeom>
          <a:noFill/>
        </p:spPr>
        <p:txBody>
          <a:bodyPr wrap="square" rtlCol="0">
            <a:spAutoFit/>
          </a:bodyPr>
          <a:lstStyle/>
          <a:p>
            <a:r>
              <a:rPr lang="en-US" sz="3200" b="1" dirty="0">
                <a:solidFill>
                  <a:srgbClr val="BB0571"/>
                </a:solidFill>
                <a:latin typeface="Aptos" panose="020B0004020202020204" pitchFamily="34" charset="0"/>
              </a:rPr>
              <a:t>Funded by the National Institute for Health Research</a:t>
            </a:r>
            <a:endParaRPr lang="en-GB" sz="3200" b="1" dirty="0">
              <a:solidFill>
                <a:srgbClr val="BB0571"/>
              </a:solidFill>
              <a:latin typeface="Aptos" panose="020B0004020202020204" pitchFamily="34" charset="0"/>
            </a:endParaRPr>
          </a:p>
        </p:txBody>
      </p:sp>
    </p:spTree>
    <p:extLst>
      <p:ext uri="{BB962C8B-B14F-4D97-AF65-F5344CB8AC3E}">
        <p14:creationId xmlns:p14="http://schemas.microsoft.com/office/powerpoint/2010/main" val="2030330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6D714A-BC96-CD4C-169F-EDE831D86C1E}"/>
              </a:ext>
            </a:extLst>
          </p:cNvPr>
          <p:cNvSpPr txBox="1"/>
          <p:nvPr/>
        </p:nvSpPr>
        <p:spPr>
          <a:xfrm>
            <a:off x="623392" y="1346146"/>
            <a:ext cx="6840760" cy="5078313"/>
          </a:xfrm>
          <a:prstGeom prst="rect">
            <a:avLst/>
          </a:prstGeom>
          <a:noFill/>
        </p:spPr>
        <p:txBody>
          <a:bodyPr wrap="square">
            <a:spAutoFit/>
          </a:bodyPr>
          <a:lstStyle/>
          <a:p>
            <a:pPr marL="342900" marR="0" indent="-342900" rtl="0">
              <a:spcAft>
                <a:spcPts val="1800"/>
              </a:spcAft>
              <a:buFont typeface="Arial" panose="020B0604020202020204" pitchFamily="34" charset="0"/>
              <a:buChar char="•"/>
            </a:pPr>
            <a:r>
              <a:rPr lang="en-GB" sz="2400" b="1" i="0" u="none" strike="noStrike" baseline="0" dirty="0">
                <a:solidFill>
                  <a:schemeClr val="bg1">
                    <a:lumMod val="10000"/>
                  </a:schemeClr>
                </a:solidFill>
                <a:latin typeface="Aptos" panose="020B0004020202020204" pitchFamily="34" charset="0"/>
              </a:rPr>
              <a:t>The Milk Trial (n=483) conducted in the US, compared pHDM with Preterm Formula in extremely preterm infants receiving no or minimal Own Mother’s Milk</a:t>
            </a:r>
          </a:p>
          <a:p>
            <a:pPr marL="342900" marR="0" indent="-342900" rtl="0">
              <a:spcAft>
                <a:spcPts val="1800"/>
              </a:spcAft>
              <a:buFont typeface="Arial" panose="020B0604020202020204" pitchFamily="34" charset="0"/>
              <a:buChar char="•"/>
            </a:pPr>
            <a:r>
              <a:rPr lang="en-GB" sz="2400" b="1" i="0" u="none" strike="noStrike" baseline="0" dirty="0">
                <a:solidFill>
                  <a:schemeClr val="bg1">
                    <a:lumMod val="10000"/>
                  </a:schemeClr>
                </a:solidFill>
                <a:latin typeface="Aptos" panose="020B0004020202020204" pitchFamily="34" charset="0"/>
              </a:rPr>
              <a:t>Failed to complete planned recruitment</a:t>
            </a:r>
          </a:p>
          <a:p>
            <a:pPr marL="342900" indent="-342900">
              <a:spcAft>
                <a:spcPts val="1800"/>
              </a:spcAft>
              <a:buFont typeface="Arial" panose="020B0604020202020204" pitchFamily="34" charset="0"/>
              <a:buChar char="•"/>
            </a:pPr>
            <a:r>
              <a:rPr lang="en-GB" sz="2400" b="1" dirty="0">
                <a:solidFill>
                  <a:schemeClr val="bg1">
                    <a:lumMod val="10000"/>
                  </a:schemeClr>
                </a:solidFill>
                <a:latin typeface="Aptos" panose="020B0004020202020204" pitchFamily="34" charset="0"/>
              </a:rPr>
              <a:t>The trial showed </a:t>
            </a:r>
            <a:r>
              <a:rPr lang="en-GB" sz="2400" b="1" dirty="0">
                <a:solidFill>
                  <a:srgbClr val="0070C0"/>
                </a:solidFill>
                <a:latin typeface="Aptos" panose="020B0004020202020204" pitchFamily="34" charset="0"/>
              </a:rPr>
              <a:t>no significant differences in 2-year neurodevelopment (primary outcome), mortality or bloodstream infection</a:t>
            </a:r>
          </a:p>
          <a:p>
            <a:pPr marL="342900" indent="-342900">
              <a:spcAft>
                <a:spcPts val="1800"/>
              </a:spcAft>
              <a:buFont typeface="Arial" panose="020B0604020202020204" pitchFamily="34" charset="0"/>
              <a:buChar char="•"/>
            </a:pPr>
            <a:r>
              <a:rPr lang="en-GB" sz="2400" b="1" dirty="0">
                <a:solidFill>
                  <a:schemeClr val="bg1">
                    <a:lumMod val="10000"/>
                  </a:schemeClr>
                </a:solidFill>
                <a:latin typeface="Aptos" panose="020B0004020202020204" pitchFamily="34" charset="0"/>
              </a:rPr>
              <a:t>Secondary outcome analysis found lower medical NEC in the pHDM arm</a:t>
            </a:r>
          </a:p>
          <a:p>
            <a:pPr marL="342900" indent="-342900">
              <a:spcAft>
                <a:spcPts val="1800"/>
              </a:spcAft>
              <a:buFont typeface="Arial" panose="020B0604020202020204" pitchFamily="34" charset="0"/>
              <a:buChar char="•"/>
            </a:pPr>
            <a:r>
              <a:rPr lang="en-GB" sz="2400" b="1" dirty="0">
                <a:solidFill>
                  <a:srgbClr val="0070C0"/>
                </a:solidFill>
                <a:latin typeface="Aptos" panose="020B0004020202020204" pitchFamily="34" charset="0"/>
              </a:rPr>
              <a:t>Details of surgical NEC were not provided</a:t>
            </a:r>
          </a:p>
        </p:txBody>
      </p:sp>
      <p:pic>
        <p:nvPicPr>
          <p:cNvPr id="4" name="Picture 3">
            <a:extLst>
              <a:ext uri="{FF2B5EF4-FFF2-40B4-BE49-F238E27FC236}">
                <a16:creationId xmlns:a16="http://schemas.microsoft.com/office/drawing/2014/main" id="{394D88D1-A546-4EF4-179C-48320C6B60C9}"/>
              </a:ext>
            </a:extLst>
          </p:cNvPr>
          <p:cNvPicPr>
            <a:picLocks noChangeAspect="1"/>
          </p:cNvPicPr>
          <p:nvPr/>
        </p:nvPicPr>
        <p:blipFill>
          <a:blip r:embed="rId2"/>
          <a:stretch>
            <a:fillRect/>
          </a:stretch>
        </p:blipFill>
        <p:spPr>
          <a:xfrm>
            <a:off x="7464152" y="692696"/>
            <a:ext cx="4152394" cy="5753529"/>
          </a:xfrm>
          <a:prstGeom prst="rect">
            <a:avLst/>
          </a:prstGeom>
        </p:spPr>
      </p:pic>
      <p:sp>
        <p:nvSpPr>
          <p:cNvPr id="2" name="TextBox 1">
            <a:extLst>
              <a:ext uri="{FF2B5EF4-FFF2-40B4-BE49-F238E27FC236}">
                <a16:creationId xmlns:a16="http://schemas.microsoft.com/office/drawing/2014/main" id="{DD30C04C-B4ED-AD4B-FDC7-E96EC5CE5097}"/>
              </a:ext>
            </a:extLst>
          </p:cNvPr>
          <p:cNvSpPr txBox="1"/>
          <p:nvPr/>
        </p:nvSpPr>
        <p:spPr>
          <a:xfrm>
            <a:off x="564162" y="260648"/>
            <a:ext cx="7692078" cy="646331"/>
          </a:xfrm>
          <a:prstGeom prst="rect">
            <a:avLst/>
          </a:prstGeom>
          <a:noFill/>
        </p:spPr>
        <p:txBody>
          <a:bodyPr wrap="square">
            <a:spAutoFit/>
          </a:bodyPr>
          <a:lstStyle/>
          <a:p>
            <a:r>
              <a:rPr lang="en-GB" sz="3600" b="1" dirty="0">
                <a:solidFill>
                  <a:schemeClr val="bg1">
                    <a:lumMod val="10000"/>
                  </a:schemeClr>
                </a:solidFill>
                <a:latin typeface="Aptos" panose="020B0004020202020204" pitchFamily="34" charset="0"/>
              </a:rPr>
              <a:t>The Milk Trial </a:t>
            </a:r>
            <a:r>
              <a:rPr lang="en-GB" sz="2400" b="1" dirty="0">
                <a:solidFill>
                  <a:schemeClr val="bg1">
                    <a:lumMod val="10000"/>
                  </a:schemeClr>
                </a:solidFill>
                <a:latin typeface="Aptos" panose="020B0004020202020204" pitchFamily="34" charset="0"/>
              </a:rPr>
              <a:t>(Colaizy et al JAMA 2024) </a:t>
            </a:r>
          </a:p>
        </p:txBody>
      </p:sp>
    </p:spTree>
    <p:extLst>
      <p:ext uri="{BB962C8B-B14F-4D97-AF65-F5344CB8AC3E}">
        <p14:creationId xmlns:p14="http://schemas.microsoft.com/office/powerpoint/2010/main" val="2536006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8184" y="1564039"/>
            <a:ext cx="6851700" cy="2201915"/>
          </a:xfrm>
          <a:prstGeom prst="rect">
            <a:avLst/>
          </a:prstGeom>
        </p:spPr>
      </p:pic>
      <p:pic>
        <p:nvPicPr>
          <p:cNvPr id="10" name="Picture 9"/>
          <p:cNvPicPr>
            <a:picLocks noChangeAspect="1"/>
          </p:cNvPicPr>
          <p:nvPr/>
        </p:nvPicPr>
        <p:blipFill>
          <a:blip r:embed="rId3"/>
          <a:stretch>
            <a:fillRect/>
          </a:stretch>
        </p:blipFill>
        <p:spPr>
          <a:xfrm>
            <a:off x="9126639" y="2759797"/>
            <a:ext cx="2667173" cy="3702153"/>
          </a:xfrm>
          <a:prstGeom prst="rect">
            <a:avLst/>
          </a:prstGeom>
        </p:spPr>
      </p:pic>
      <p:grpSp>
        <p:nvGrpSpPr>
          <p:cNvPr id="11" name="Group 10"/>
          <p:cNvGrpSpPr/>
          <p:nvPr/>
        </p:nvGrpSpPr>
        <p:grpSpPr>
          <a:xfrm>
            <a:off x="10495336" y="1817864"/>
            <a:ext cx="1325300" cy="876685"/>
            <a:chOff x="3155008" y="1200192"/>
            <a:chExt cx="2528467" cy="1767303"/>
          </a:xfrm>
        </p:grpSpPr>
        <p:sp>
          <p:nvSpPr>
            <p:cNvPr id="12" name="Flowchart: Connector 11"/>
            <p:cNvSpPr>
              <a:spLocks noChangeAspect="1"/>
            </p:cNvSpPr>
            <p:nvPr/>
          </p:nvSpPr>
          <p:spPr bwMode="auto">
            <a:xfrm>
              <a:off x="3160582" y="2261527"/>
              <a:ext cx="180000" cy="180000"/>
            </a:xfrm>
            <a:prstGeom prst="flowChartConnector">
              <a:avLst/>
            </a:prstGeom>
            <a:solidFill>
              <a:srgbClr val="008000"/>
            </a:solidFill>
            <a:ln>
              <a:noFill/>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1" u="none" strike="noStrike" kern="1200" cap="none" spc="0" normalizeH="0" baseline="0" noProof="0">
                <a:ln>
                  <a:noFill/>
                </a:ln>
                <a:solidFill>
                  <a:srgbClr val="6E6E6F"/>
                </a:solidFill>
                <a:effectLst/>
                <a:uLnTx/>
                <a:uFillTx/>
                <a:latin typeface="Verdana" pitchFamily="34" charset="0"/>
                <a:ea typeface="+mn-ea"/>
                <a:cs typeface="Times New Roman" pitchFamily="18" charset="0"/>
              </a:endParaRPr>
            </a:p>
          </p:txBody>
        </p:sp>
        <p:sp>
          <p:nvSpPr>
            <p:cNvPr id="13" name="Flowchart: Connector 12"/>
            <p:cNvSpPr>
              <a:spLocks noChangeAspect="1"/>
            </p:cNvSpPr>
            <p:nvPr/>
          </p:nvSpPr>
          <p:spPr bwMode="auto">
            <a:xfrm>
              <a:off x="3160582" y="1625279"/>
              <a:ext cx="180000" cy="180000"/>
            </a:xfrm>
            <a:prstGeom prst="flowChartConnector">
              <a:avLst/>
            </a:prstGeom>
            <a:solidFill>
              <a:srgbClr val="FF0000"/>
            </a:solidFill>
            <a:ln>
              <a:noFill/>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1" u="none" strike="noStrike" kern="1200" cap="none" spc="0" normalizeH="0" baseline="0" noProof="0">
                <a:ln>
                  <a:noFill/>
                </a:ln>
                <a:solidFill>
                  <a:srgbClr val="6E6E6F"/>
                </a:solidFill>
                <a:effectLst/>
                <a:uLnTx/>
                <a:uFillTx/>
                <a:latin typeface="Verdana" pitchFamily="34" charset="0"/>
                <a:ea typeface="+mn-ea"/>
                <a:cs typeface="Times New Roman" pitchFamily="18" charset="0"/>
              </a:endParaRPr>
            </a:p>
          </p:txBody>
        </p:sp>
        <p:sp>
          <p:nvSpPr>
            <p:cNvPr id="14" name="Flowchart: Connector 13"/>
            <p:cNvSpPr>
              <a:spLocks noChangeAspect="1"/>
            </p:cNvSpPr>
            <p:nvPr/>
          </p:nvSpPr>
          <p:spPr bwMode="auto">
            <a:xfrm>
              <a:off x="3155008" y="1959958"/>
              <a:ext cx="180000" cy="180000"/>
            </a:xfrm>
            <a:prstGeom prst="flowChartConnector">
              <a:avLst/>
            </a:prstGeom>
            <a:solidFill>
              <a:srgbClr val="FFFF00"/>
            </a:solidFill>
            <a:ln>
              <a:noFill/>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1" u="none" strike="noStrike" kern="1200" cap="none" spc="0" normalizeH="0" baseline="0" noProof="0">
                <a:ln>
                  <a:noFill/>
                </a:ln>
                <a:solidFill>
                  <a:srgbClr val="6E6E6F"/>
                </a:solidFill>
                <a:effectLst/>
                <a:uLnTx/>
                <a:uFillTx/>
                <a:latin typeface="Verdana" pitchFamily="34" charset="0"/>
                <a:ea typeface="+mn-ea"/>
                <a:cs typeface="Times New Roman" pitchFamily="18" charset="0"/>
              </a:endParaRPr>
            </a:p>
          </p:txBody>
        </p:sp>
        <p:sp>
          <p:nvSpPr>
            <p:cNvPr id="15" name="TextBox 14"/>
            <p:cNvSpPr txBox="1"/>
            <p:nvPr/>
          </p:nvSpPr>
          <p:spPr>
            <a:xfrm>
              <a:off x="3346155" y="1200192"/>
              <a:ext cx="2272352" cy="80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Times New Roman" pitchFamily="18" charset="0"/>
                </a:rPr>
                <a:t>Neonatal Intensive Care Unit</a:t>
              </a:r>
            </a:p>
          </p:txBody>
        </p:sp>
        <p:sp>
          <p:nvSpPr>
            <p:cNvPr id="16" name="TextBox 15"/>
            <p:cNvSpPr txBox="1"/>
            <p:nvPr/>
          </p:nvSpPr>
          <p:spPr>
            <a:xfrm>
              <a:off x="3346157" y="1792442"/>
              <a:ext cx="2337318" cy="4963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Times New Roman" pitchFamily="18" charset="0"/>
                </a:rPr>
                <a:t>Local Neonatal Unit</a:t>
              </a:r>
            </a:p>
          </p:txBody>
        </p:sp>
        <p:sp>
          <p:nvSpPr>
            <p:cNvPr id="17" name="TextBox 16"/>
            <p:cNvSpPr txBox="1"/>
            <p:nvPr/>
          </p:nvSpPr>
          <p:spPr>
            <a:xfrm>
              <a:off x="3321687" y="2160916"/>
              <a:ext cx="2272350" cy="80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Times New Roman" pitchFamily="18" charset="0"/>
                </a:rPr>
                <a:t>Special Care Baby Unit</a:t>
              </a:r>
            </a:p>
          </p:txBody>
        </p:sp>
      </p:grpSp>
      <p:sp>
        <p:nvSpPr>
          <p:cNvPr id="18" name="Rectangle 17"/>
          <p:cNvSpPr/>
          <p:nvPr/>
        </p:nvSpPr>
        <p:spPr>
          <a:xfrm>
            <a:off x="618184" y="4012508"/>
            <a:ext cx="8502152" cy="2400657"/>
          </a:xfrm>
          <a:prstGeom prst="rect">
            <a:avLst/>
          </a:prstGeom>
        </p:spPr>
        <p:txBody>
          <a:bodyPr wrap="square">
            <a:spAutoFit/>
          </a:bodyPr>
          <a:lstStyle/>
          <a:p>
            <a:pPr marL="177800" marR="0" lvl="0" indent="-177800" algn="l" defTabSz="914400" rtl="0" eaLnBrk="1" fontAlgn="base" latinLnBrk="0" hangingPunct="1">
              <a:lnSpc>
                <a:spcPct val="100000"/>
              </a:lnSpc>
              <a:spcBef>
                <a:spcPct val="0"/>
              </a:spcBef>
              <a:spcAft>
                <a:spcPts val="1800"/>
              </a:spcAft>
              <a:buClr>
                <a:schemeClr val="tx1">
                  <a:lumMod val="95000"/>
                  <a:lumOff val="5000"/>
                </a:schemeClr>
              </a:buClr>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lumMod val="10000"/>
                  </a:prstClr>
                </a:solidFill>
                <a:effectLst/>
                <a:uLnTx/>
                <a:uFillTx/>
                <a:latin typeface="Aptos" panose="020B0004020202020204" pitchFamily="34" charset="0"/>
                <a:cs typeface="Times New Roman" pitchFamily="18" charset="0"/>
              </a:rPr>
              <a:t>Two-year, </a:t>
            </a:r>
            <a:r>
              <a:rPr kumimoji="0" lang="en-GB" altLang="en-US" sz="2000" b="1" i="0" u="none" strike="noStrike" kern="1200" cap="none" spc="0" normalizeH="0" baseline="0" noProof="0" dirty="0">
                <a:ln>
                  <a:noFill/>
                </a:ln>
                <a:solidFill>
                  <a:srgbClr val="002060"/>
                </a:solidFill>
                <a:effectLst/>
                <a:uLnTx/>
                <a:uFillTx/>
                <a:latin typeface="Aptos" panose="020B0004020202020204" pitchFamily="34" charset="0"/>
              </a:rPr>
              <a:t>whole population propensity score matched analysis </a:t>
            </a:r>
            <a:r>
              <a:rPr kumimoji="0" lang="en-GB" sz="2000" b="1" i="0" u="none" strike="noStrike" kern="1200" cap="none" spc="0" normalizeH="0" baseline="0" noProof="0" dirty="0">
                <a:ln>
                  <a:noFill/>
                </a:ln>
                <a:solidFill>
                  <a:prstClr val="white">
                    <a:lumMod val="10000"/>
                  </a:prstClr>
                </a:solidFill>
                <a:effectLst/>
                <a:uLnTx/>
                <a:uFillTx/>
                <a:latin typeface="Aptos" panose="020B0004020202020204" pitchFamily="34" charset="0"/>
                <a:cs typeface="Times New Roman" pitchFamily="18" charset="0"/>
              </a:rPr>
              <a:t>of necrotising enterocolitis surgery and/or death</a:t>
            </a:r>
          </a:p>
          <a:p>
            <a:pPr marL="177800" marR="0" lvl="0" indent="-177800" algn="l" defTabSz="914400" rtl="0" eaLnBrk="1" fontAlgn="base" latinLnBrk="0" hangingPunct="1">
              <a:lnSpc>
                <a:spcPct val="100000"/>
              </a:lnSpc>
              <a:spcBef>
                <a:spcPct val="0"/>
              </a:spcBef>
              <a:spcAft>
                <a:spcPts val="1800"/>
              </a:spcAft>
              <a:buClr>
                <a:schemeClr val="tx1">
                  <a:lumMod val="95000"/>
                  <a:lumOff val="5000"/>
                </a:schemeClr>
              </a:buClr>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lumMod val="10000"/>
                  </a:prstClr>
                </a:solidFill>
                <a:effectLst/>
                <a:uLnTx/>
                <a:uFillTx/>
                <a:latin typeface="Aptos" panose="020B0004020202020204" pitchFamily="34" charset="0"/>
                <a:cs typeface="Times New Roman" pitchFamily="18" charset="0"/>
              </a:rPr>
              <a:t>Of 14,678 babies &lt;32w GA, 3·2% required surgery for necrotising enterocolitis and/or died </a:t>
            </a:r>
          </a:p>
          <a:p>
            <a:pPr marL="177800" marR="0" lvl="0" indent="-177800" algn="l" defTabSz="914400" rtl="0" eaLnBrk="1" fontAlgn="base" latinLnBrk="0" hangingPunct="1">
              <a:lnSpc>
                <a:spcPct val="100000"/>
              </a:lnSpc>
              <a:spcBef>
                <a:spcPct val="0"/>
              </a:spcBef>
              <a:spcAft>
                <a:spcPts val="1800"/>
              </a:spcAft>
              <a:buClr>
                <a:srgbClr val="C0000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C00000"/>
                </a:solidFill>
                <a:effectLst/>
                <a:uLnTx/>
                <a:uFillTx/>
                <a:latin typeface="Aptos" panose="020B0004020202020204" pitchFamily="34" charset="0"/>
                <a:cs typeface="Times New Roman" pitchFamily="18" charset="0"/>
              </a:rPr>
              <a:t>50% of babies with necrotising enterocolitis leading to surgery and/or death received only human milk prior to disease onset</a:t>
            </a:r>
            <a:endParaRPr kumimoji="0" lang="en-GB" sz="2400" b="0" i="0" u="none" strike="noStrike" kern="1200" cap="none" spc="0" normalizeH="0" baseline="0" noProof="0" dirty="0">
              <a:ln>
                <a:noFill/>
              </a:ln>
              <a:solidFill>
                <a:prstClr val="white">
                  <a:lumMod val="10000"/>
                </a:prstClr>
              </a:solidFill>
              <a:effectLst/>
              <a:uLnTx/>
              <a:uFillTx/>
              <a:latin typeface="Berlin Sans FB" panose="020E0602020502020306" pitchFamily="34" charset="0"/>
              <a:ea typeface="+mn-ea"/>
              <a:cs typeface="Times New Roman" pitchFamily="18" charset="0"/>
            </a:endParaRPr>
          </a:p>
        </p:txBody>
      </p:sp>
      <p:sp>
        <p:nvSpPr>
          <p:cNvPr id="20" name="Title 1"/>
          <p:cNvSpPr txBox="1">
            <a:spLocks/>
          </p:cNvSpPr>
          <p:nvPr/>
        </p:nvSpPr>
        <p:spPr>
          <a:xfrm>
            <a:off x="371364" y="323042"/>
            <a:ext cx="11449272" cy="8753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3600" b="1" i="0" u="none" strike="noStrike" kern="1200" cap="none" spc="0" normalizeH="0" baseline="0" noProof="0" dirty="0">
                <a:ln>
                  <a:noFill/>
                </a:ln>
                <a:effectLst/>
                <a:uLnTx/>
                <a:uFillTx/>
                <a:latin typeface="Aptos" panose="020B0004020202020204" pitchFamily="34" charset="0"/>
              </a:rPr>
              <a:t>What feeds did babies with severe necrotising enterocolitis receive before disease onset?</a:t>
            </a:r>
            <a:r>
              <a:rPr kumimoji="0" lang="en-GB" altLang="en-US" sz="2800" b="0" i="0" u="none" strike="noStrike" kern="1200" cap="none" spc="0" normalizeH="0" baseline="0" noProof="0" dirty="0">
                <a:ln>
                  <a:noFill/>
                </a:ln>
                <a:solidFill>
                  <a:srgbClr val="002060"/>
                </a:solidFill>
                <a:effectLst/>
                <a:uLnTx/>
                <a:uFillTx/>
                <a:latin typeface="Berlin Sans FB" panose="020E0602020502020306" pitchFamily="34" charset="0"/>
                <a:ea typeface="+mj-ea"/>
                <a:cs typeface="+mj-cs"/>
              </a:rPr>
              <a:t> </a:t>
            </a:r>
          </a:p>
        </p:txBody>
      </p:sp>
    </p:spTree>
    <p:extLst>
      <p:ext uri="{BB962C8B-B14F-4D97-AF65-F5344CB8AC3E}">
        <p14:creationId xmlns:p14="http://schemas.microsoft.com/office/powerpoint/2010/main" val="1357972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B006A4-D09C-4414-76EA-A873A5D8BD9B}"/>
              </a:ext>
            </a:extLst>
          </p:cNvPr>
          <p:cNvPicPr>
            <a:picLocks noChangeAspect="1"/>
          </p:cNvPicPr>
          <p:nvPr/>
        </p:nvPicPr>
        <p:blipFill>
          <a:blip r:embed="rId2"/>
          <a:stretch>
            <a:fillRect/>
          </a:stretch>
        </p:blipFill>
        <p:spPr>
          <a:xfrm>
            <a:off x="7049798" y="692696"/>
            <a:ext cx="3844268" cy="5582963"/>
          </a:xfrm>
          <a:prstGeom prst="rect">
            <a:avLst/>
          </a:prstGeom>
        </p:spPr>
      </p:pic>
      <p:sp>
        <p:nvSpPr>
          <p:cNvPr id="6" name="TextBox 5">
            <a:extLst>
              <a:ext uri="{FF2B5EF4-FFF2-40B4-BE49-F238E27FC236}">
                <a16:creationId xmlns:a16="http://schemas.microsoft.com/office/drawing/2014/main" id="{8BE68CC3-D4D3-CE28-68D8-B9812FBD44B0}"/>
              </a:ext>
            </a:extLst>
          </p:cNvPr>
          <p:cNvSpPr txBox="1"/>
          <p:nvPr/>
        </p:nvSpPr>
        <p:spPr>
          <a:xfrm>
            <a:off x="800756" y="1196752"/>
            <a:ext cx="5328592" cy="4493538"/>
          </a:xfrm>
          <a:prstGeom prst="rect">
            <a:avLst/>
          </a:prstGeom>
          <a:noFill/>
        </p:spPr>
        <p:txBody>
          <a:bodyPr wrap="square" rtlCol="0">
            <a:spAutoFit/>
          </a:bodyPr>
          <a:lstStyle/>
          <a:p>
            <a:pPr>
              <a:spcAft>
                <a:spcPts val="1200"/>
              </a:spcAft>
            </a:pPr>
            <a:r>
              <a:rPr lang="en-US" sz="3600" b="1" dirty="0">
                <a:solidFill>
                  <a:schemeClr val="bg1">
                    <a:lumMod val="10000"/>
                  </a:schemeClr>
                </a:solidFill>
                <a:latin typeface="Aptos" panose="020B0004020202020204" pitchFamily="34" charset="0"/>
              </a:rPr>
              <a:t>Early enteral feeding of very preterm infants with exclusive formula </a:t>
            </a:r>
            <a:r>
              <a:rPr lang="en-GB" sz="3600" b="1" dirty="0">
                <a:solidFill>
                  <a:schemeClr val="bg1">
                    <a:lumMod val="10000"/>
                  </a:schemeClr>
                </a:solidFill>
                <a:latin typeface="Aptos" panose="020B0004020202020204" pitchFamily="34" charset="0"/>
              </a:rPr>
              <a:t>was not associated with increased risk of morbidities, including necrotising enterocolitis</a:t>
            </a:r>
            <a:endParaRPr lang="en-US" sz="3600" b="1" dirty="0">
              <a:solidFill>
                <a:schemeClr val="bg1">
                  <a:lumMod val="10000"/>
                </a:schemeClr>
              </a:solidFill>
              <a:latin typeface="Aptos" panose="020B0004020202020204" pitchFamily="34" charset="0"/>
            </a:endParaRPr>
          </a:p>
          <a:p>
            <a:r>
              <a:rPr lang="en-US" sz="2400" b="1" dirty="0">
                <a:solidFill>
                  <a:schemeClr val="bg1">
                    <a:lumMod val="10000"/>
                  </a:schemeClr>
                </a:solidFill>
                <a:latin typeface="Aptos" panose="020B0004020202020204" pitchFamily="34" charset="0"/>
              </a:rPr>
              <a:t>Shlomai et al, Nutrients 2022</a:t>
            </a:r>
            <a:endParaRPr lang="en-GB" sz="2400" b="1" dirty="0">
              <a:solidFill>
                <a:schemeClr val="bg1">
                  <a:lumMod val="10000"/>
                </a:schemeClr>
              </a:solidFill>
              <a:latin typeface="Aptos" panose="020B0004020202020204" pitchFamily="34" charset="0"/>
            </a:endParaRPr>
          </a:p>
        </p:txBody>
      </p:sp>
    </p:spTree>
    <p:extLst>
      <p:ext uri="{BB962C8B-B14F-4D97-AF65-F5344CB8AC3E}">
        <p14:creationId xmlns:p14="http://schemas.microsoft.com/office/powerpoint/2010/main" val="3998635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2411C-D725-E00F-952F-B0232C587AF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7E2645D-1C3F-EB8F-1138-828B6B182A2F}"/>
              </a:ext>
            </a:extLst>
          </p:cNvPr>
          <p:cNvSpPr txBox="1"/>
          <p:nvPr/>
        </p:nvSpPr>
        <p:spPr>
          <a:xfrm>
            <a:off x="2045550" y="2204864"/>
            <a:ext cx="81009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lumMod val="10000"/>
                  </a:prstClr>
                </a:solidFill>
                <a:effectLst/>
                <a:uLnTx/>
                <a:uFillTx/>
                <a:latin typeface="Aptos" panose="020B0004020202020204" pitchFamily="34" charset="0"/>
                <a:ea typeface="+mn-ea"/>
                <a:cs typeface="+mn-cs"/>
              </a:rPr>
              <a:t>Evidence of possible harm from use of </a:t>
            </a:r>
            <a:r>
              <a:rPr kumimoji="0" lang="en-GB" sz="36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pasteurised donor milk</a:t>
            </a:r>
            <a:r>
              <a:rPr kumimoji="0" lang="en-GB" sz="3600" b="1" i="0" u="none" strike="noStrike" kern="1200" cap="none" spc="0" normalizeH="0" baseline="0" noProof="0" dirty="0">
                <a:ln>
                  <a:noFill/>
                </a:ln>
                <a:solidFill>
                  <a:prstClr val="white">
                    <a:lumMod val="10000"/>
                  </a:prstClr>
                </a:solidFill>
                <a:effectLst/>
                <a:uLnTx/>
                <a:uFillTx/>
                <a:latin typeface="Aptos" panose="020B0004020202020204" pitchFamily="34" charset="0"/>
                <a:ea typeface="+mn-ea"/>
                <a:cs typeface="+mn-cs"/>
              </a:rPr>
              <a:t> as top-up if the volume of own mother’s milk is insufficient to meet her baby’s needs </a:t>
            </a:r>
          </a:p>
        </p:txBody>
      </p:sp>
    </p:spTree>
    <p:extLst>
      <p:ext uri="{BB962C8B-B14F-4D97-AF65-F5344CB8AC3E}">
        <p14:creationId xmlns:p14="http://schemas.microsoft.com/office/powerpoint/2010/main" val="3354906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947" y="836712"/>
            <a:ext cx="9721080" cy="638175"/>
          </a:xfrm>
        </p:spPr>
        <p:txBody>
          <a:bodyPr/>
          <a:lstStyle/>
          <a:p>
            <a:br>
              <a:rPr lang="en-GB" sz="2000" dirty="0"/>
            </a:br>
            <a:r>
              <a:rPr lang="en-GB" sz="3600" b="1" dirty="0">
                <a:solidFill>
                  <a:schemeClr val="tx1"/>
                </a:solidFill>
                <a:latin typeface="Aptos" panose="020B0004020202020204" pitchFamily="34" charset="0"/>
              </a:rPr>
              <a:t>Pasteurised human donor milk is not the same as fresh own mother’s milk </a:t>
            </a:r>
          </a:p>
        </p:txBody>
      </p:sp>
      <p:sp>
        <p:nvSpPr>
          <p:cNvPr id="3" name="Rectangle 2"/>
          <p:cNvSpPr/>
          <p:nvPr/>
        </p:nvSpPr>
        <p:spPr>
          <a:xfrm>
            <a:off x="745947" y="2006902"/>
            <a:ext cx="7920880" cy="4093428"/>
          </a:xfrm>
          <a:prstGeom prst="rect">
            <a:avLst/>
          </a:prstGeom>
        </p:spPr>
        <p:txBody>
          <a:bodyPr wrap="square">
            <a:spAutoFit/>
          </a:bodyPr>
          <a:lstStyle/>
          <a:p>
            <a:pPr marL="265113" marR="0" lvl="0" indent="-265113" algn="l" defTabSz="914400" rtl="0" eaLnBrk="1" fontAlgn="auto" latinLnBrk="0" hangingPunct="1">
              <a:lnSpc>
                <a:spcPct val="100000"/>
              </a:lnSpc>
              <a:spcBef>
                <a:spcPts val="0"/>
              </a:spcBef>
              <a:spcAft>
                <a:spcPts val="1800"/>
              </a:spcAft>
              <a:buClr>
                <a:prstClr val="black">
                  <a:lumMod val="95000"/>
                  <a:lumOff val="5000"/>
                </a:prstClr>
              </a:buClr>
              <a:buSzTx/>
              <a:buFontTx/>
              <a:buChar char="•"/>
              <a:tabLst/>
              <a:defRPr/>
            </a:pPr>
            <a:r>
              <a:rPr kumimoji="0" lang="en-GB" altLang="en-US" sz="2000" b="1" i="0" u="none" strike="noStrike" kern="1200" cap="none" spc="0" normalizeH="0" baseline="0" noProof="0" dirty="0">
                <a:ln>
                  <a:noFill/>
                </a:ln>
                <a:solidFill>
                  <a:prstClr val="black"/>
                </a:solidFill>
                <a:effectLst/>
                <a:uLnTx/>
                <a:uFillTx/>
                <a:latin typeface="Aptos" panose="020B0004020202020204" pitchFamily="34" charset="0"/>
              </a:rPr>
              <a:t>Pasteurisation </a:t>
            </a:r>
            <a:r>
              <a:rPr kumimoji="0" lang="en-GB" altLang="en-US" sz="2000" b="1" i="0" u="none" strike="noStrike" kern="1200" cap="none" spc="0" normalizeH="0" baseline="0" noProof="0" dirty="0">
                <a:ln>
                  <a:noFill/>
                </a:ln>
                <a:solidFill>
                  <a:srgbClr val="0070C0"/>
                </a:solidFill>
                <a:effectLst/>
                <a:uLnTx/>
                <a:uFillTx/>
                <a:latin typeface="Aptos" panose="020B0004020202020204" pitchFamily="34" charset="0"/>
              </a:rPr>
              <a:t>destroys</a:t>
            </a:r>
            <a:r>
              <a:rPr kumimoji="0" lang="en-GB" altLang="en-US" sz="2000" b="1" i="0" u="none" strike="noStrike" kern="1200" cap="none" spc="0" normalizeH="0" baseline="0" noProof="0" dirty="0">
                <a:ln>
                  <a:noFill/>
                </a:ln>
                <a:solidFill>
                  <a:prstClr val="black"/>
                </a:solidFill>
                <a:effectLst/>
                <a:uLnTx/>
                <a:uFillTx/>
                <a:latin typeface="Aptos" panose="020B0004020202020204" pitchFamily="34" charset="0"/>
              </a:rPr>
              <a:t> or substantially </a:t>
            </a:r>
            <a:r>
              <a:rPr kumimoji="0" lang="en-GB" altLang="en-US" sz="2000" b="1" i="0" u="none" strike="noStrike" kern="1200" cap="none" spc="0" normalizeH="0" baseline="0" noProof="0" dirty="0">
                <a:ln>
                  <a:noFill/>
                </a:ln>
                <a:solidFill>
                  <a:srgbClr val="0070C0"/>
                </a:solidFill>
                <a:effectLst/>
                <a:uLnTx/>
                <a:uFillTx/>
                <a:latin typeface="Aptos" panose="020B0004020202020204" pitchFamily="34" charset="0"/>
              </a:rPr>
              <a:t>reduces</a:t>
            </a:r>
            <a:r>
              <a:rPr kumimoji="0" lang="en-GB" altLang="en-US" sz="2000" b="1" i="0" u="none" strike="noStrike" kern="1200" cap="none" spc="0" normalizeH="0" baseline="0" noProof="0" dirty="0">
                <a:ln>
                  <a:noFill/>
                </a:ln>
                <a:solidFill>
                  <a:prstClr val="black"/>
                </a:solidFill>
                <a:effectLst/>
                <a:uLnTx/>
                <a:uFillTx/>
                <a:latin typeface="Aptos" panose="020B0004020202020204" pitchFamily="34" charset="0"/>
              </a:rPr>
              <a:t> non-nutritional bioactive components (e.g., growth, anti-inflammatory and immune factors) </a:t>
            </a:r>
          </a:p>
          <a:p>
            <a:pPr marL="265113" marR="0" lvl="0" indent="-265113" algn="l" defTabSz="914400" rtl="0" eaLnBrk="1" fontAlgn="auto" latinLnBrk="0" hangingPunct="1">
              <a:lnSpc>
                <a:spcPct val="100000"/>
              </a:lnSpc>
              <a:spcBef>
                <a:spcPts val="0"/>
              </a:spcBef>
              <a:spcAft>
                <a:spcPts val="1800"/>
              </a:spcAft>
              <a:buClr>
                <a:prstClr val="black">
                  <a:lumMod val="95000"/>
                  <a:lumOff val="5000"/>
                </a:prstClr>
              </a:buClr>
              <a:buSzTx/>
              <a:buFontTx/>
              <a:buChar char="•"/>
              <a:tabLst/>
              <a:defRPr/>
            </a:pPr>
            <a:r>
              <a:rPr lang="en-GB" altLang="en-US" sz="2000" b="1" dirty="0">
                <a:solidFill>
                  <a:prstClr val="black"/>
                </a:solidFill>
                <a:latin typeface="Aptos" panose="020B0004020202020204" pitchFamily="34" charset="0"/>
              </a:rPr>
              <a:t>Pasteurisation</a:t>
            </a:r>
            <a:r>
              <a:rPr kumimoji="0" lang="en-GB" altLang="en-US" sz="2000" b="1" i="0" u="none" strike="noStrike" kern="1200" cap="none" spc="0" normalizeH="0" baseline="0" noProof="0" dirty="0">
                <a:ln>
                  <a:noFill/>
                </a:ln>
                <a:solidFill>
                  <a:prstClr val="black"/>
                </a:solidFill>
                <a:effectLst/>
                <a:uLnTx/>
                <a:uFillTx/>
                <a:latin typeface="Aptos" panose="020B0004020202020204" pitchFamily="34" charset="0"/>
              </a:rPr>
              <a:t> </a:t>
            </a:r>
            <a:r>
              <a:rPr kumimoji="0" lang="en-GB" altLang="en-US" sz="2000" b="1" i="0" u="none" strike="noStrike" kern="1200" cap="none" spc="0" normalizeH="0" baseline="0" noProof="0" dirty="0">
                <a:ln>
                  <a:noFill/>
                </a:ln>
                <a:solidFill>
                  <a:srgbClr val="0070C0"/>
                </a:solidFill>
                <a:effectLst/>
                <a:uLnTx/>
                <a:uFillTx/>
                <a:latin typeface="Aptos" panose="020B0004020202020204" pitchFamily="34" charset="0"/>
              </a:rPr>
              <a:t>eliminates</a:t>
            </a:r>
            <a:r>
              <a:rPr kumimoji="0" lang="en-GB" altLang="en-US" sz="2000" b="1" i="0" u="none" strike="noStrike" kern="1200" cap="none" spc="0" normalizeH="0" baseline="0" noProof="0" dirty="0">
                <a:ln>
                  <a:noFill/>
                </a:ln>
                <a:solidFill>
                  <a:prstClr val="black"/>
                </a:solidFill>
                <a:effectLst/>
                <a:uLnTx/>
                <a:uFillTx/>
                <a:latin typeface="Aptos" panose="020B0004020202020204" pitchFamily="34" charset="0"/>
              </a:rPr>
              <a:t> probiotic species</a:t>
            </a:r>
          </a:p>
          <a:p>
            <a:pPr marL="265113" indent="-265113">
              <a:spcAft>
                <a:spcPts val="1800"/>
              </a:spcAft>
              <a:buClr>
                <a:prstClr val="black">
                  <a:lumMod val="95000"/>
                  <a:lumOff val="5000"/>
                </a:prstClr>
              </a:buClr>
              <a:buFontTx/>
              <a:buChar char="•"/>
              <a:defRPr/>
            </a:pPr>
            <a:r>
              <a:rPr lang="en-GB" altLang="en-US" sz="2000" b="1" dirty="0">
                <a:solidFill>
                  <a:srgbClr val="0070C0"/>
                </a:solidFill>
                <a:latin typeface="Aptos" panose="020B0004020202020204" pitchFamily="34" charset="0"/>
              </a:rPr>
              <a:t>Maternal genotype, health, disease, environmental exposures, and diet affect composition </a:t>
            </a:r>
            <a:r>
              <a:rPr lang="en-GB" altLang="en-US" sz="2000" b="1" dirty="0">
                <a:solidFill>
                  <a:prstClr val="black"/>
                </a:solidFill>
                <a:latin typeface="Aptos" panose="020B0004020202020204" pitchFamily="34" charset="0"/>
              </a:rPr>
              <a:t>(e.g. long chain polyunsaturated fatty acids, environmental pollutants, toxins)</a:t>
            </a:r>
          </a:p>
          <a:p>
            <a:pPr marL="265113" indent="-265113">
              <a:spcAft>
                <a:spcPts val="1800"/>
              </a:spcAft>
              <a:buClr>
                <a:prstClr val="black">
                  <a:lumMod val="95000"/>
                  <a:lumOff val="5000"/>
                </a:prstClr>
              </a:buClr>
              <a:buFontTx/>
              <a:buChar char="•"/>
              <a:defRPr/>
            </a:pPr>
            <a:r>
              <a:rPr lang="en-GB" altLang="en-US" sz="2000" b="1" dirty="0">
                <a:solidFill>
                  <a:prstClr val="black"/>
                </a:solidFill>
                <a:latin typeface="Aptos" panose="020B0004020202020204" pitchFamily="34" charset="0"/>
              </a:rPr>
              <a:t>Bioactive components are </a:t>
            </a:r>
            <a:r>
              <a:rPr lang="en-GB" altLang="en-US" sz="2000" b="1" dirty="0">
                <a:solidFill>
                  <a:srgbClr val="0070C0"/>
                </a:solidFill>
                <a:latin typeface="Aptos" panose="020B0004020202020204" pitchFamily="34" charset="0"/>
              </a:rPr>
              <a:t>unique</a:t>
            </a:r>
            <a:r>
              <a:rPr lang="en-GB" altLang="en-US" sz="2000" b="1" dirty="0">
                <a:solidFill>
                  <a:prstClr val="black"/>
                </a:solidFill>
                <a:latin typeface="Aptos" panose="020B0004020202020204" pitchFamily="34" charset="0"/>
              </a:rPr>
              <a:t> to each mother</a:t>
            </a:r>
            <a:r>
              <a:rPr kumimoji="0" lang="en-GB" altLang="en-US" sz="2000" b="1" i="0" u="none" strike="noStrike" kern="1200" cap="none" spc="0" normalizeH="0" baseline="0" noProof="0" dirty="0">
                <a:ln>
                  <a:noFill/>
                </a:ln>
                <a:solidFill>
                  <a:prstClr val="black"/>
                </a:solidFill>
                <a:effectLst/>
                <a:uLnTx/>
                <a:uFillTx/>
                <a:latin typeface="Aptos" panose="020B0004020202020204" pitchFamily="34" charset="0"/>
              </a:rPr>
              <a:t> </a:t>
            </a:r>
          </a:p>
          <a:p>
            <a:pPr marL="265113" marR="0" lvl="0" indent="-265113" algn="l" defTabSz="914400" rtl="0" eaLnBrk="1" fontAlgn="auto" latinLnBrk="0" hangingPunct="1">
              <a:lnSpc>
                <a:spcPct val="100000"/>
              </a:lnSpc>
              <a:spcBef>
                <a:spcPts val="0"/>
              </a:spcBef>
              <a:spcAft>
                <a:spcPts val="1800"/>
              </a:spcAft>
              <a:buClr>
                <a:prstClr val="black">
                  <a:lumMod val="95000"/>
                  <a:lumOff val="5000"/>
                </a:prstClr>
              </a:buClr>
              <a:buSzTx/>
              <a:buFontTx/>
              <a:buChar char="•"/>
              <a:tabLst/>
              <a:defRPr/>
            </a:pPr>
            <a:r>
              <a:rPr kumimoji="0" lang="en-GB" altLang="en-US" sz="2000" b="1" i="0" u="none" strike="noStrike" kern="1200" cap="none" spc="0" normalizeH="0" baseline="0" noProof="0" dirty="0">
                <a:ln>
                  <a:noFill/>
                </a:ln>
                <a:solidFill>
                  <a:prstClr val="black"/>
                </a:solidFill>
                <a:effectLst/>
                <a:uLnTx/>
                <a:uFillTx/>
                <a:latin typeface="Aptos" panose="020B0004020202020204" pitchFamily="34" charset="0"/>
              </a:rPr>
              <a:t>Nutrient content of pHDM is usually </a:t>
            </a:r>
            <a:r>
              <a:rPr kumimoji="0" lang="en-GB" altLang="en-US" sz="2000" b="1" i="0" u="none" strike="noStrike" kern="1200" cap="none" spc="0" normalizeH="0" baseline="0" noProof="0" dirty="0">
                <a:ln>
                  <a:noFill/>
                </a:ln>
                <a:solidFill>
                  <a:srgbClr val="0070C0"/>
                </a:solidFill>
                <a:effectLst/>
                <a:uLnTx/>
                <a:uFillTx/>
                <a:latin typeface="Aptos" panose="020B0004020202020204" pitchFamily="34" charset="0"/>
              </a:rPr>
              <a:t>lower</a:t>
            </a:r>
            <a:r>
              <a:rPr kumimoji="0" lang="en-GB" altLang="en-US" sz="2000" b="1" i="0" u="none" strike="noStrike" kern="1200" cap="none" spc="0" normalizeH="0" baseline="0" noProof="0" dirty="0">
                <a:ln>
                  <a:noFill/>
                </a:ln>
                <a:solidFill>
                  <a:prstClr val="black"/>
                </a:solidFill>
                <a:effectLst/>
                <a:uLnTx/>
                <a:uFillTx/>
                <a:latin typeface="Aptos" panose="020B0004020202020204" pitchFamily="34" charset="0"/>
              </a:rPr>
              <a:t> than milk from mothers delivering preterm</a:t>
            </a:r>
          </a:p>
        </p:txBody>
      </p:sp>
      <p:pic>
        <p:nvPicPr>
          <p:cNvPr id="5" name="Graphic 4" descr="Beaker with solid fill">
            <a:extLst>
              <a:ext uri="{FF2B5EF4-FFF2-40B4-BE49-F238E27FC236}">
                <a16:creationId xmlns:a16="http://schemas.microsoft.com/office/drawing/2014/main" id="{BA789A1A-6928-3E16-A336-2301009BCC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60296" y="2132856"/>
            <a:ext cx="2880320" cy="2880320"/>
          </a:xfrm>
          <a:prstGeom prst="rect">
            <a:avLst/>
          </a:prstGeom>
        </p:spPr>
      </p:pic>
    </p:spTree>
    <p:extLst>
      <p:ext uri="{BB962C8B-B14F-4D97-AF65-F5344CB8AC3E}">
        <p14:creationId xmlns:p14="http://schemas.microsoft.com/office/powerpoint/2010/main" val="1752879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740BB-8C58-1B08-8C96-995B1C385C7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E123385-CD04-9669-BE90-4CC8DF47CC6B}"/>
              </a:ext>
            </a:extLst>
          </p:cNvPr>
          <p:cNvSpPr txBox="1"/>
          <p:nvPr/>
        </p:nvSpPr>
        <p:spPr>
          <a:xfrm>
            <a:off x="565312" y="2136919"/>
            <a:ext cx="11089232" cy="150810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white">
                    <a:lumMod val="10000"/>
                  </a:prstClr>
                </a:solidFill>
                <a:effectLst/>
                <a:uLnTx/>
                <a:uFillTx/>
                <a:latin typeface="Aptos" panose="020B0004020202020204" pitchFamily="34" charset="0"/>
                <a:ea typeface="+mn-ea"/>
                <a:cs typeface="+mn-cs"/>
              </a:rPr>
              <a:t>12 RCT (2296 infants) compared pasteurised Human Donor Milk (pHDM) and formula as either sole diet or supplement to Own Mother’s Milk </a:t>
            </a:r>
          </a:p>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C00000"/>
                </a:solidFill>
                <a:effectLst/>
                <a:uLnTx/>
                <a:uFillTx/>
                <a:latin typeface="Aptos" panose="020B0004020202020204" pitchFamily="34" charset="0"/>
                <a:ea typeface="+mn-ea"/>
                <a:cs typeface="+mn-cs"/>
              </a:rPr>
              <a:t>Slower weight gain and head circumference growth with pHDM</a:t>
            </a:r>
          </a:p>
        </p:txBody>
      </p:sp>
      <p:sp>
        <p:nvSpPr>
          <p:cNvPr id="5" name="TextBox 4">
            <a:extLst>
              <a:ext uri="{FF2B5EF4-FFF2-40B4-BE49-F238E27FC236}">
                <a16:creationId xmlns:a16="http://schemas.microsoft.com/office/drawing/2014/main" id="{92ED8878-048B-D407-1CF9-511C1044CB1D}"/>
              </a:ext>
            </a:extLst>
          </p:cNvPr>
          <p:cNvSpPr txBox="1"/>
          <p:nvPr/>
        </p:nvSpPr>
        <p:spPr>
          <a:xfrm>
            <a:off x="695400" y="260648"/>
            <a:ext cx="993710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lumMod val="10000"/>
                  </a:prstClr>
                </a:solidFill>
                <a:effectLst/>
                <a:uLnTx/>
                <a:uFillTx/>
                <a:latin typeface="Aptos" panose="020B0004020202020204" pitchFamily="34" charset="0"/>
                <a:ea typeface="+mn-ea"/>
                <a:cs typeface="+mn-cs"/>
              </a:rPr>
              <a:t>Cochrane review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10000"/>
                  </a:prstClr>
                </a:solidFill>
                <a:effectLst/>
                <a:uLnTx/>
                <a:uFillTx/>
                <a:latin typeface="Aptos" panose="020B0004020202020204" pitchFamily="34" charset="0"/>
                <a:ea typeface="+mn-ea"/>
                <a:cs typeface="+mn-cs"/>
              </a:rPr>
              <a:t>Quigley, Embleton, Meader, McGuire,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10000"/>
                  </a:prstClr>
                </a:solidFill>
                <a:effectLst/>
                <a:uLnTx/>
                <a:uFillTx/>
                <a:latin typeface="Aptos" panose="020B0004020202020204" pitchFamily="34" charset="0"/>
                <a:ea typeface="+mn-ea"/>
                <a:cs typeface="+mn-cs"/>
              </a:rPr>
              <a:t>https://doi.org/10.1002/14651858.CD002971.pub6</a:t>
            </a:r>
          </a:p>
        </p:txBody>
      </p:sp>
      <p:sp>
        <p:nvSpPr>
          <p:cNvPr id="2" name="Rectangle 1">
            <a:extLst>
              <a:ext uri="{FF2B5EF4-FFF2-40B4-BE49-F238E27FC236}">
                <a16:creationId xmlns:a16="http://schemas.microsoft.com/office/drawing/2014/main" id="{B3545E18-FDCB-3CA1-46CB-E97BD36F1C3D}"/>
              </a:ext>
            </a:extLst>
          </p:cNvPr>
          <p:cNvSpPr/>
          <p:nvPr/>
        </p:nvSpPr>
        <p:spPr>
          <a:xfrm>
            <a:off x="565312" y="3861048"/>
            <a:ext cx="10507555" cy="2169825"/>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Five trials reported neurodevelopmental outcomes or assessment scores in children aged at least 12 months, measured using validated assessment tools </a:t>
            </a: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(Gross 1983; Lucas 1984a; Lucas 1984b; O'Connor 2016; </a:t>
            </a:r>
            <a:r>
              <a:rPr kumimoji="0" lang="en-GB"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Colaizy</a:t>
            </a: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2022)</a:t>
            </a:r>
          </a:p>
          <a:p>
            <a:pPr marL="342900" marR="0" lvl="0" indent="-34290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Four found no significant differences in any neurodevelopmental measures; </a:t>
            </a:r>
            <a:r>
              <a:rPr kumimoji="0" lang="en-GB" sz="2400" b="1" i="0" u="none" strike="noStrike" kern="1200" cap="none" spc="0" normalizeH="0" baseline="0" noProof="0" dirty="0">
                <a:ln>
                  <a:noFill/>
                </a:ln>
                <a:solidFill>
                  <a:srgbClr val="C00000"/>
                </a:solidFill>
                <a:effectLst/>
                <a:uLnTx/>
                <a:uFillTx/>
                <a:latin typeface="Aptos" panose="020B0004020202020204" pitchFamily="34" charset="0"/>
                <a:ea typeface="+mn-ea"/>
                <a:cs typeface="+mn-cs"/>
              </a:rPr>
              <a:t>one found evidence of harm</a:t>
            </a:r>
          </a:p>
        </p:txBody>
      </p:sp>
    </p:spTree>
    <p:extLst>
      <p:ext uri="{BB962C8B-B14F-4D97-AF65-F5344CB8AC3E}">
        <p14:creationId xmlns:p14="http://schemas.microsoft.com/office/powerpoint/2010/main" val="332612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9376" y="1916832"/>
            <a:ext cx="5904656" cy="4093428"/>
          </a:xfrm>
          <a:prstGeom prst="rect">
            <a:avLst/>
          </a:prstGeom>
        </p:spPr>
        <p:txBody>
          <a:bodyPr wrap="square">
            <a:spAutoFit/>
          </a:bodyPr>
          <a:lstStyle/>
          <a:p>
            <a:pPr marL="625475" indent="-358775" defTabSz="457200">
              <a:spcAft>
                <a:spcPts val="2400"/>
              </a:spcAft>
              <a:buFont typeface="Arial" panose="020B0604020202020204" pitchFamily="34" charset="0"/>
              <a:buChar char="•"/>
              <a:defRPr/>
            </a:pPr>
            <a:r>
              <a:rPr lang="en-GB" sz="2000" b="1" dirty="0">
                <a:latin typeface="Aptos" panose="020B0004020202020204" pitchFamily="34" charset="0"/>
                <a:ea typeface="Times New Roman" panose="02020603050405020304" pitchFamily="18" charset="0"/>
                <a:cs typeface="Calibri" panose="020F0502020204030204" pitchFamily="34" charset="0"/>
              </a:rPr>
              <a:t>RCT comparing supplemental feeds of pHDM and formula</a:t>
            </a:r>
          </a:p>
          <a:p>
            <a:pPr marL="625475" indent="-358775" defTabSz="457200">
              <a:spcAft>
                <a:spcPts val="2400"/>
              </a:spcAft>
              <a:buFont typeface="Arial" panose="020B0604020202020204" pitchFamily="34" charset="0"/>
              <a:buChar char="•"/>
              <a:defRPr/>
            </a:pPr>
            <a:r>
              <a:rPr lang="en-GB" sz="2000" b="1" dirty="0">
                <a:solidFill>
                  <a:srgbClr val="0070C0"/>
                </a:solidFill>
                <a:latin typeface="Aptos" panose="020B0004020202020204" pitchFamily="34" charset="0"/>
                <a:ea typeface="Times New Roman" panose="02020603050405020304" pitchFamily="18" charset="0"/>
                <a:cs typeface="Calibri" panose="020F0502020204030204" pitchFamily="34" charset="0"/>
              </a:rPr>
              <a:t>More children in the pHDM </a:t>
            </a:r>
            <a:r>
              <a:rPr lang="en-GB" sz="2000" b="1" dirty="0">
                <a:latin typeface="Aptos" panose="020B0004020202020204" pitchFamily="34" charset="0"/>
                <a:ea typeface="Times New Roman" panose="02020603050405020304" pitchFamily="18" charset="0"/>
                <a:cs typeface="Calibri" panose="020F0502020204030204" pitchFamily="34" charset="0"/>
              </a:rPr>
              <a:t>had cognitive composite scores indicative of </a:t>
            </a:r>
            <a:r>
              <a:rPr lang="en-GB" sz="2000" b="1" dirty="0">
                <a:solidFill>
                  <a:srgbClr val="0070C0"/>
                </a:solidFill>
                <a:latin typeface="Aptos" panose="020B0004020202020204" pitchFamily="34" charset="0"/>
                <a:ea typeface="Times New Roman" panose="02020603050405020304" pitchFamily="18" charset="0"/>
                <a:cs typeface="Calibri" panose="020F0502020204030204" pitchFamily="34" charset="0"/>
              </a:rPr>
              <a:t>neuro-impairment</a:t>
            </a:r>
            <a:r>
              <a:rPr lang="en-GB" sz="2000" b="1" dirty="0">
                <a:latin typeface="Aptos" panose="020B0004020202020204" pitchFamily="34" charset="0"/>
                <a:ea typeface="Times New Roman" panose="02020603050405020304" pitchFamily="18" charset="0"/>
                <a:cs typeface="Calibri" panose="020F0502020204030204" pitchFamily="34" charset="0"/>
              </a:rPr>
              <a:t> (&lt;85) (donor: 27.2%; formula 16.2%; adjusted risk difference 10.6%; 95% CI 1.5% to 19.6%; </a:t>
            </a:r>
            <a:r>
              <a:rPr lang="en-GB" sz="2000" b="1" i="1" dirty="0">
                <a:latin typeface="Aptos" panose="020B0004020202020204" pitchFamily="34" charset="0"/>
                <a:ea typeface="Times New Roman" panose="02020603050405020304" pitchFamily="18" charset="0"/>
                <a:cs typeface="Calibri" panose="020F0502020204030204" pitchFamily="34" charset="0"/>
              </a:rPr>
              <a:t>P</a:t>
            </a:r>
            <a:r>
              <a:rPr lang="en-GB" sz="2000" b="1" dirty="0">
                <a:latin typeface="Aptos" panose="020B0004020202020204" pitchFamily="34" charset="0"/>
                <a:ea typeface="Times New Roman" panose="02020603050405020304" pitchFamily="18" charset="0"/>
                <a:cs typeface="Calibri" panose="020F0502020204030204" pitchFamily="34" charset="0"/>
              </a:rPr>
              <a:t> = 0.02) </a:t>
            </a:r>
          </a:p>
          <a:p>
            <a:pPr marL="625475" indent="-358775" defTabSz="457200">
              <a:spcAft>
                <a:spcPts val="2400"/>
              </a:spcAft>
              <a:buFont typeface="Arial" panose="020B0604020202020204" pitchFamily="34" charset="0"/>
              <a:buChar char="•"/>
              <a:defRPr/>
            </a:pPr>
            <a:r>
              <a:rPr lang="en-GB" sz="2000" b="1" dirty="0">
                <a:solidFill>
                  <a:srgbClr val="0070C0"/>
                </a:solidFill>
                <a:latin typeface="Aptos" panose="020B0004020202020204" pitchFamily="34" charset="0"/>
                <a:ea typeface="Times New Roman" panose="02020603050405020304" pitchFamily="18" charset="0"/>
                <a:cs typeface="Calibri" panose="020F0502020204030204" pitchFamily="34" charset="0"/>
              </a:rPr>
              <a:t>All </a:t>
            </a:r>
            <a:r>
              <a:rPr lang="en-GB" sz="2000" b="1" dirty="0">
                <a:solidFill>
                  <a:srgbClr val="0070C0"/>
                </a:solidFill>
                <a:effectLst/>
                <a:latin typeface="Aptos" panose="020B0004020202020204" pitchFamily="34" charset="0"/>
                <a:ea typeface="Times New Roman" panose="02020603050405020304" pitchFamily="18" charset="0"/>
                <a:cs typeface="Calibri" panose="020F0502020204030204" pitchFamily="34" charset="0"/>
              </a:rPr>
              <a:t>scores lower </a:t>
            </a:r>
            <a:r>
              <a:rPr lang="en-GB" sz="2000" b="1" dirty="0">
                <a:effectLst/>
                <a:latin typeface="Aptos" panose="020B0004020202020204" pitchFamily="34" charset="0"/>
                <a:ea typeface="Times New Roman" panose="02020603050405020304" pitchFamily="18" charset="0"/>
                <a:cs typeface="Calibri" panose="020F0502020204030204" pitchFamily="34" charset="0"/>
              </a:rPr>
              <a:t>in the pHDM group</a:t>
            </a:r>
          </a:p>
          <a:p>
            <a:pPr marL="625475" indent="-358775" defTabSz="457200">
              <a:spcAft>
                <a:spcPts val="2400"/>
              </a:spcAft>
              <a:buFont typeface="Arial" panose="020B0604020202020204" pitchFamily="34" charset="0"/>
              <a:buChar char="•"/>
              <a:defRPr/>
            </a:pPr>
            <a:r>
              <a:rPr lang="en-GB" sz="2000" b="1" dirty="0">
                <a:solidFill>
                  <a:srgbClr val="0070C0"/>
                </a:solidFill>
                <a:effectLst/>
                <a:latin typeface="Aptos" panose="020B0004020202020204" pitchFamily="34" charset="0"/>
                <a:ea typeface="Times New Roman" panose="02020603050405020304" pitchFamily="18" charset="0"/>
                <a:cs typeface="Calibri" panose="020F0502020204030204" pitchFamily="34" charset="0"/>
              </a:rPr>
              <a:t>Worse mortality and morbidity </a:t>
            </a:r>
            <a:r>
              <a:rPr lang="en-GB" sz="2000" b="1" dirty="0">
                <a:effectLst/>
                <a:latin typeface="Aptos" panose="020B0004020202020204" pitchFamily="34" charset="0"/>
                <a:ea typeface="Times New Roman" panose="02020603050405020304" pitchFamily="18" charset="0"/>
                <a:cs typeface="Calibri" panose="020F0502020204030204" pitchFamily="34" charset="0"/>
              </a:rPr>
              <a:t>index in pHDM group (43% vs 40%) </a:t>
            </a:r>
            <a:endParaRPr kumimoji="0" lang="en-GB" sz="2000" b="1" i="0" u="none" strike="noStrike" kern="1200" cap="none" spc="0" normalizeH="0" baseline="0" noProof="0" dirty="0">
              <a:ln>
                <a:noFill/>
              </a:ln>
              <a:effectLst/>
              <a:uLnTx/>
              <a:uFillTx/>
              <a:latin typeface="Aptos" panose="020B0004020202020204" pitchFamily="34" charset="0"/>
            </a:endParaRPr>
          </a:p>
        </p:txBody>
      </p:sp>
      <p:pic>
        <p:nvPicPr>
          <p:cNvPr id="5" name="Picture 4">
            <a:extLst>
              <a:ext uri="{FF2B5EF4-FFF2-40B4-BE49-F238E27FC236}">
                <a16:creationId xmlns:a16="http://schemas.microsoft.com/office/drawing/2014/main" id="{3ABD8B7C-CA04-AD2A-5A47-D3976EA98B6C}"/>
              </a:ext>
            </a:extLst>
          </p:cNvPr>
          <p:cNvPicPr>
            <a:picLocks noChangeAspect="1"/>
          </p:cNvPicPr>
          <p:nvPr/>
        </p:nvPicPr>
        <p:blipFill>
          <a:blip r:embed="rId2"/>
          <a:stretch>
            <a:fillRect/>
          </a:stretch>
        </p:blipFill>
        <p:spPr>
          <a:xfrm>
            <a:off x="7176120" y="539129"/>
            <a:ext cx="4003978" cy="5779741"/>
          </a:xfrm>
          <a:prstGeom prst="rect">
            <a:avLst/>
          </a:prstGeom>
          <a:ln>
            <a:solidFill>
              <a:schemeClr val="tx1">
                <a:lumMod val="65000"/>
                <a:lumOff val="35000"/>
              </a:schemeClr>
            </a:solidFill>
          </a:ln>
        </p:spPr>
      </p:pic>
      <p:sp>
        <p:nvSpPr>
          <p:cNvPr id="7" name="TextBox 6">
            <a:extLst>
              <a:ext uri="{FF2B5EF4-FFF2-40B4-BE49-F238E27FC236}">
                <a16:creationId xmlns:a16="http://schemas.microsoft.com/office/drawing/2014/main" id="{4586FF67-4220-AB15-94AB-0FA1E7307CB2}"/>
              </a:ext>
            </a:extLst>
          </p:cNvPr>
          <p:cNvSpPr txBox="1"/>
          <p:nvPr/>
        </p:nvSpPr>
        <p:spPr>
          <a:xfrm>
            <a:off x="695400" y="394492"/>
            <a:ext cx="5292588" cy="1015663"/>
          </a:xfrm>
          <a:prstGeom prst="rect">
            <a:avLst/>
          </a:prstGeom>
          <a:noFill/>
        </p:spPr>
        <p:txBody>
          <a:bodyPr wrap="square" rtlCol="0">
            <a:spAutoFit/>
          </a:bodyPr>
          <a:lstStyle/>
          <a:p>
            <a:r>
              <a:rPr lang="en-US" sz="3600" b="1" dirty="0">
                <a:latin typeface="Aptos" panose="020B0004020202020204" pitchFamily="34" charset="0"/>
              </a:rPr>
              <a:t>The Domino Trial </a:t>
            </a:r>
          </a:p>
          <a:p>
            <a:r>
              <a:rPr lang="en-US" sz="2400" b="1" dirty="0">
                <a:latin typeface="Aptos" panose="020B0004020202020204" pitchFamily="34" charset="0"/>
              </a:rPr>
              <a:t>O’Connor et al JAMA 2016</a:t>
            </a:r>
            <a:endParaRPr lang="en-GB" sz="2400" b="1" dirty="0">
              <a:latin typeface="Aptos" panose="020B0004020202020204" pitchFamily="34" charset="0"/>
            </a:endParaRPr>
          </a:p>
        </p:txBody>
      </p:sp>
    </p:spTree>
    <p:extLst>
      <p:ext uri="{BB962C8B-B14F-4D97-AF65-F5344CB8AC3E}">
        <p14:creationId xmlns:p14="http://schemas.microsoft.com/office/powerpoint/2010/main" val="4129700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E4D03E-0CE3-7396-56B7-17630B494832}"/>
              </a:ext>
            </a:extLst>
          </p:cNvPr>
          <p:cNvPicPr>
            <a:picLocks noChangeAspect="1"/>
          </p:cNvPicPr>
          <p:nvPr/>
        </p:nvPicPr>
        <p:blipFill>
          <a:blip r:embed="rId2"/>
          <a:stretch>
            <a:fillRect/>
          </a:stretch>
        </p:blipFill>
        <p:spPr>
          <a:xfrm>
            <a:off x="623294" y="1904609"/>
            <a:ext cx="6624736" cy="3717787"/>
          </a:xfrm>
          <a:prstGeom prst="rect">
            <a:avLst/>
          </a:prstGeom>
        </p:spPr>
      </p:pic>
      <p:sp>
        <p:nvSpPr>
          <p:cNvPr id="5" name="TextBox 4">
            <a:extLst>
              <a:ext uri="{FF2B5EF4-FFF2-40B4-BE49-F238E27FC236}">
                <a16:creationId xmlns:a16="http://schemas.microsoft.com/office/drawing/2014/main" id="{1BB5E21E-1993-D963-E6AA-D305CFD6044E}"/>
              </a:ext>
            </a:extLst>
          </p:cNvPr>
          <p:cNvSpPr txBox="1"/>
          <p:nvPr/>
        </p:nvSpPr>
        <p:spPr>
          <a:xfrm>
            <a:off x="460291" y="5781107"/>
            <a:ext cx="6787739" cy="738664"/>
          </a:xfrm>
          <a:prstGeom prst="rect">
            <a:avLst/>
          </a:prstGeom>
          <a:noFill/>
        </p:spPr>
        <p:txBody>
          <a:bodyPr wrap="square">
            <a:spAutoFit/>
          </a:bodyPr>
          <a:lstStyle/>
          <a:p>
            <a:pPr algn="ctr"/>
            <a:r>
              <a:rPr lang="en-GB" sz="1400" b="1" dirty="0">
                <a:latin typeface="Aptos" panose="020B0004020202020204" pitchFamily="34" charset="0"/>
                <a:cs typeface="Arial" panose="020B0604020202020204" pitchFamily="34" charset="0"/>
              </a:rPr>
              <a:t>Chance of survival to 34 weeks postmenstrual age without NEC surgery in babies by gestational age at birth (adjusted for GA, </a:t>
            </a:r>
            <a:r>
              <a:rPr lang="en-GB" sz="1400" b="1" dirty="0" err="1">
                <a:latin typeface="Aptos" panose="020B0004020202020204" pitchFamily="34" charset="0"/>
                <a:cs typeface="Arial" panose="020B0604020202020204" pitchFamily="34" charset="0"/>
              </a:rPr>
              <a:t>Bwt</a:t>
            </a:r>
            <a:r>
              <a:rPr lang="en-GB" sz="1400" b="1" dirty="0">
                <a:latin typeface="Aptos" panose="020B0004020202020204" pitchFamily="34" charset="0"/>
                <a:cs typeface="Arial" panose="020B0604020202020204" pitchFamily="34" charset="0"/>
              </a:rPr>
              <a:t> Z-score, multiple birth, sex, antenatal steroids)</a:t>
            </a:r>
          </a:p>
        </p:txBody>
      </p:sp>
      <p:sp>
        <p:nvSpPr>
          <p:cNvPr id="6" name="TextBox 5">
            <a:extLst>
              <a:ext uri="{FF2B5EF4-FFF2-40B4-BE49-F238E27FC236}">
                <a16:creationId xmlns:a16="http://schemas.microsoft.com/office/drawing/2014/main" id="{41DDA165-57F3-3C9E-0BC1-BE15E482EF12}"/>
              </a:ext>
            </a:extLst>
          </p:cNvPr>
          <p:cNvSpPr txBox="1"/>
          <p:nvPr/>
        </p:nvSpPr>
        <p:spPr>
          <a:xfrm>
            <a:off x="460291" y="100803"/>
            <a:ext cx="11201786" cy="1523494"/>
          </a:xfrm>
          <a:prstGeom prst="rect">
            <a:avLst/>
          </a:prstGeom>
          <a:noFill/>
        </p:spPr>
        <p:txBody>
          <a:bodyPr wrap="square" rtlCol="0">
            <a:spAutoFit/>
          </a:bodyPr>
          <a:lstStyle/>
          <a:p>
            <a:pPr>
              <a:spcAft>
                <a:spcPts val="600"/>
              </a:spcAft>
            </a:pPr>
            <a:r>
              <a:rPr lang="en-GB" sz="3200" b="1" dirty="0">
                <a:latin typeface="Aptos" panose="020B0004020202020204" pitchFamily="34" charset="0"/>
                <a:cs typeface="Arial" panose="020B0604020202020204" pitchFamily="34" charset="0"/>
              </a:rPr>
              <a:t>Outcomes in babies that received Own Mother’s Milk supplemented with either pHDM or formula</a:t>
            </a:r>
          </a:p>
          <a:p>
            <a:r>
              <a:rPr lang="en-US" sz="2400" b="1" dirty="0">
                <a:latin typeface="Aptos" panose="020B0004020202020204" pitchFamily="34" charset="0"/>
              </a:rPr>
              <a:t>(Chehrazi et al Earl Hum Dev 2023)</a:t>
            </a:r>
            <a:endParaRPr lang="en-GB" sz="2400" b="1" dirty="0">
              <a:latin typeface="Aptos" panose="020B0004020202020204" pitchFamily="34" charset="0"/>
            </a:endParaRPr>
          </a:p>
        </p:txBody>
      </p:sp>
      <p:pic>
        <p:nvPicPr>
          <p:cNvPr id="11" name="Picture 10">
            <a:extLst>
              <a:ext uri="{FF2B5EF4-FFF2-40B4-BE49-F238E27FC236}">
                <a16:creationId xmlns:a16="http://schemas.microsoft.com/office/drawing/2014/main" id="{44299086-E3A5-4C36-D694-753E61400A3E}"/>
              </a:ext>
            </a:extLst>
          </p:cNvPr>
          <p:cNvPicPr>
            <a:picLocks noChangeAspect="1"/>
          </p:cNvPicPr>
          <p:nvPr/>
        </p:nvPicPr>
        <p:blipFill>
          <a:blip r:embed="rId3"/>
          <a:stretch>
            <a:fillRect/>
          </a:stretch>
        </p:blipFill>
        <p:spPr>
          <a:xfrm>
            <a:off x="3791744" y="2924944"/>
            <a:ext cx="3156967" cy="763123"/>
          </a:xfrm>
          <a:prstGeom prst="rect">
            <a:avLst/>
          </a:prstGeom>
        </p:spPr>
      </p:pic>
      <p:sp>
        <p:nvSpPr>
          <p:cNvPr id="7" name="TextBox 6">
            <a:extLst>
              <a:ext uri="{FF2B5EF4-FFF2-40B4-BE49-F238E27FC236}">
                <a16:creationId xmlns:a16="http://schemas.microsoft.com/office/drawing/2014/main" id="{8C8796C9-6B20-A3C6-0917-C303700ACA60}"/>
              </a:ext>
            </a:extLst>
          </p:cNvPr>
          <p:cNvSpPr txBox="1"/>
          <p:nvPr/>
        </p:nvSpPr>
        <p:spPr>
          <a:xfrm>
            <a:off x="7550362" y="1052736"/>
            <a:ext cx="4195549" cy="5878532"/>
          </a:xfrm>
          <a:prstGeom prst="rect">
            <a:avLst/>
          </a:prstGeom>
          <a:noFill/>
        </p:spPr>
        <p:txBody>
          <a:bodyPr wrap="square">
            <a:spAutoFit/>
          </a:bodyPr>
          <a:lstStyle/>
          <a:p>
            <a:pPr>
              <a:spcAft>
                <a:spcPts val="1200"/>
              </a:spcAft>
            </a:pPr>
            <a:r>
              <a:rPr lang="en-GB" sz="2800" b="1" kern="100" dirty="0">
                <a:latin typeface="Aptos" panose="020B0004020202020204" pitchFamily="34" charset="0"/>
              </a:rPr>
              <a:t>Pasteurised donor milk group had:</a:t>
            </a:r>
          </a:p>
          <a:p>
            <a:pPr marL="179388" indent="-179388">
              <a:spcAft>
                <a:spcPts val="1200"/>
              </a:spcAft>
              <a:buFont typeface="Arial" panose="020B0604020202020204" pitchFamily="34" charset="0"/>
              <a:buChar char="•"/>
            </a:pPr>
            <a:r>
              <a:rPr lang="en-GB" sz="2000" b="1" kern="100" dirty="0">
                <a:solidFill>
                  <a:srgbClr val="0070C0"/>
                </a:solidFill>
                <a:latin typeface="Aptos" panose="020B0004020202020204" pitchFamily="34" charset="0"/>
              </a:rPr>
              <a:t>L</a:t>
            </a:r>
            <a:r>
              <a:rPr lang="en-GB" sz="2000" b="1" i="0" u="none" strike="noStrike" kern="100" baseline="0" dirty="0">
                <a:solidFill>
                  <a:srgbClr val="0070C0"/>
                </a:solidFill>
                <a:latin typeface="Aptos" panose="020B0004020202020204" pitchFamily="34" charset="0"/>
              </a:rPr>
              <a:t>ower survival </a:t>
            </a:r>
            <a:r>
              <a:rPr lang="en-GB" sz="2000" b="1" i="0" u="none" strike="noStrike" kern="100" baseline="0" dirty="0">
                <a:latin typeface="Aptos" panose="020B0004020202020204" pitchFamily="34" charset="0"/>
              </a:rPr>
              <a:t>to 34w PMA without surgical NEC (71.6% vs. 97.4%) with difference most marked in the </a:t>
            </a:r>
            <a:r>
              <a:rPr lang="en-GB" sz="2000" b="1" i="0" u="none" strike="noStrike" kern="100" baseline="0" dirty="0">
                <a:solidFill>
                  <a:srgbClr val="0070C0"/>
                </a:solidFill>
                <a:latin typeface="Aptos" panose="020B0004020202020204" pitchFamily="34" charset="0"/>
              </a:rPr>
              <a:t>most immature </a:t>
            </a:r>
            <a:r>
              <a:rPr lang="en-GB" sz="2000" b="1" i="0" u="none" strike="noStrike" kern="100" baseline="0" dirty="0">
                <a:latin typeface="Aptos" panose="020B0004020202020204" pitchFamily="34" charset="0"/>
              </a:rPr>
              <a:t>infants</a:t>
            </a:r>
          </a:p>
          <a:p>
            <a:pPr marL="179388" indent="-179388">
              <a:spcAft>
                <a:spcPts val="1200"/>
              </a:spcAft>
              <a:buFont typeface="Arial" panose="020B0604020202020204" pitchFamily="34" charset="0"/>
              <a:buChar char="•"/>
            </a:pPr>
            <a:r>
              <a:rPr lang="en-GB" sz="2000" b="1" kern="100" dirty="0">
                <a:solidFill>
                  <a:srgbClr val="0070C0"/>
                </a:solidFill>
                <a:latin typeface="Aptos" panose="020B0004020202020204" pitchFamily="34" charset="0"/>
              </a:rPr>
              <a:t>Higher a</a:t>
            </a:r>
            <a:r>
              <a:rPr lang="en-GB" sz="2000" b="1" i="0" u="none" strike="noStrike" kern="100" baseline="0" dirty="0">
                <a:solidFill>
                  <a:srgbClr val="0070C0"/>
                </a:solidFill>
                <a:latin typeface="Aptos" panose="020B0004020202020204" pitchFamily="34" charset="0"/>
              </a:rPr>
              <a:t>ll-cause mortality (29.4% vs 1.9%), NEC-deaths </a:t>
            </a:r>
            <a:r>
              <a:rPr lang="en-GB" sz="2000" b="1" i="0" u="none" strike="noStrike" kern="100" baseline="0" dirty="0">
                <a:latin typeface="Aptos" panose="020B0004020202020204" pitchFamily="34" charset="0"/>
              </a:rPr>
              <a:t>(4.2% vs. 0.5%)</a:t>
            </a:r>
            <a:r>
              <a:rPr lang="en-GB" sz="2000" b="1" kern="100" dirty="0">
                <a:latin typeface="Aptos" panose="020B0004020202020204" pitchFamily="34" charset="0"/>
              </a:rPr>
              <a:t> </a:t>
            </a:r>
            <a:r>
              <a:rPr lang="en-GB" sz="2000" b="1" kern="100" dirty="0">
                <a:solidFill>
                  <a:srgbClr val="0070C0"/>
                </a:solidFill>
                <a:latin typeface="Aptos" panose="020B0004020202020204" pitchFamily="34" charset="0"/>
              </a:rPr>
              <a:t>surgical NEC </a:t>
            </a:r>
            <a:r>
              <a:rPr lang="en-GB" sz="2000" b="1" kern="100" dirty="0">
                <a:latin typeface="Aptos" panose="020B0004020202020204" pitchFamily="34" charset="0"/>
              </a:rPr>
              <a:t>(3.5% vs 1.7%) </a:t>
            </a:r>
            <a:r>
              <a:rPr lang="en-GB" sz="2000" b="1" kern="100" dirty="0">
                <a:solidFill>
                  <a:srgbClr val="0070C0"/>
                </a:solidFill>
                <a:latin typeface="Aptos" panose="020B0004020202020204" pitchFamily="34" charset="0"/>
              </a:rPr>
              <a:t>and bloodstream infection </a:t>
            </a:r>
            <a:r>
              <a:rPr lang="en-GB" sz="2000" b="1" kern="100" dirty="0">
                <a:latin typeface="Aptos" panose="020B0004020202020204" pitchFamily="34" charset="0"/>
              </a:rPr>
              <a:t>(8.1% vs 3.0%)</a:t>
            </a:r>
            <a:endParaRPr lang="en-GB" sz="2000" b="1" i="0" u="none" strike="noStrike" kern="100" baseline="0" dirty="0">
              <a:latin typeface="Aptos" panose="020B0004020202020204" pitchFamily="34" charset="0"/>
            </a:endParaRPr>
          </a:p>
          <a:p>
            <a:pPr marL="179388" indent="-179388">
              <a:spcAft>
                <a:spcPts val="1200"/>
              </a:spcAft>
              <a:buFont typeface="Arial" panose="020B0604020202020204" pitchFamily="34" charset="0"/>
              <a:buChar char="•"/>
            </a:pPr>
            <a:r>
              <a:rPr lang="en-GB" sz="2000" b="1" kern="100" dirty="0">
                <a:solidFill>
                  <a:srgbClr val="0070C0"/>
                </a:solidFill>
                <a:latin typeface="Aptos" panose="020B0004020202020204" pitchFamily="34" charset="0"/>
              </a:rPr>
              <a:t>Lower treated retinopathy of prematurity </a:t>
            </a:r>
            <a:r>
              <a:rPr lang="en-GB" sz="2000" b="1" kern="100" dirty="0">
                <a:latin typeface="Aptos" panose="020B0004020202020204" pitchFamily="34" charset="0"/>
              </a:rPr>
              <a:t>(0.8% vs. 2.3%) and </a:t>
            </a:r>
            <a:r>
              <a:rPr lang="en-GB" sz="2000" b="1" kern="100" dirty="0">
                <a:solidFill>
                  <a:srgbClr val="0070C0"/>
                </a:solidFill>
                <a:latin typeface="Aptos" panose="020B0004020202020204" pitchFamily="34" charset="0"/>
              </a:rPr>
              <a:t>bronchopulmonary dysplasia </a:t>
            </a:r>
            <a:r>
              <a:rPr lang="en-GB" sz="2000" b="1" kern="100" dirty="0">
                <a:latin typeface="Aptos" panose="020B0004020202020204" pitchFamily="34" charset="0"/>
              </a:rPr>
              <a:t>(13.5% vs. 19.9%)</a:t>
            </a:r>
            <a:endParaRPr lang="en-GB" sz="2000" b="1" dirty="0">
              <a:latin typeface="Aptos" panose="020B0004020202020204" pitchFamily="34" charset="0"/>
            </a:endParaRPr>
          </a:p>
        </p:txBody>
      </p:sp>
    </p:spTree>
    <p:extLst>
      <p:ext uri="{BB962C8B-B14F-4D97-AF65-F5344CB8AC3E}">
        <p14:creationId xmlns:p14="http://schemas.microsoft.com/office/powerpoint/2010/main" val="3737129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29215D-073E-E238-EF83-C27F75AB4BCD}"/>
              </a:ext>
            </a:extLst>
          </p:cNvPr>
          <p:cNvSpPr txBox="1"/>
          <p:nvPr/>
        </p:nvSpPr>
        <p:spPr>
          <a:xfrm>
            <a:off x="569386" y="481167"/>
            <a:ext cx="11053228" cy="1569660"/>
          </a:xfrm>
          <a:prstGeom prst="rect">
            <a:avLst/>
          </a:prstGeom>
          <a:noFill/>
        </p:spPr>
        <p:txBody>
          <a:bodyPr wrap="square">
            <a:spAutoFit/>
          </a:bodyPr>
          <a:lstStyle/>
          <a:p>
            <a:pPr algn="l"/>
            <a:r>
              <a:rPr lang="en-GB" sz="3600" b="1" i="0" dirty="0">
                <a:solidFill>
                  <a:srgbClr val="1F1F1F"/>
                </a:solidFill>
                <a:effectLst/>
                <a:latin typeface="Aptos" panose="020B0004020202020204" pitchFamily="34" charset="0"/>
              </a:rPr>
              <a:t>Association of enteral </a:t>
            </a:r>
            <a:r>
              <a:rPr lang="en-GB" sz="3600" b="1" dirty="0">
                <a:solidFill>
                  <a:srgbClr val="1F1F1F"/>
                </a:solidFill>
                <a:latin typeface="Aptos" panose="020B0004020202020204" pitchFamily="34" charset="0"/>
              </a:rPr>
              <a:t>f</a:t>
            </a:r>
            <a:r>
              <a:rPr lang="en-GB" sz="3600" b="1" i="0" dirty="0">
                <a:solidFill>
                  <a:srgbClr val="1F1F1F"/>
                </a:solidFill>
                <a:effectLst/>
                <a:latin typeface="Aptos" panose="020B0004020202020204" pitchFamily="34" charset="0"/>
              </a:rPr>
              <a:t>eed type with neonatal and neurodevelopmental </a:t>
            </a:r>
            <a:r>
              <a:rPr lang="en-GB" sz="3600" b="1" dirty="0">
                <a:solidFill>
                  <a:srgbClr val="1F1F1F"/>
                </a:solidFill>
                <a:latin typeface="Aptos" panose="020B0004020202020204" pitchFamily="34" charset="0"/>
              </a:rPr>
              <a:t>o</a:t>
            </a:r>
            <a:r>
              <a:rPr lang="en-GB" sz="3600" b="1" i="0" dirty="0">
                <a:solidFill>
                  <a:srgbClr val="1F1F1F"/>
                </a:solidFill>
                <a:effectLst/>
                <a:latin typeface="Aptos" panose="020B0004020202020204" pitchFamily="34" charset="0"/>
              </a:rPr>
              <a:t>utcomes in preterm infants </a:t>
            </a:r>
          </a:p>
          <a:p>
            <a:pPr algn="l"/>
            <a:r>
              <a:rPr lang="en-GB" sz="2400" b="1" dirty="0">
                <a:solidFill>
                  <a:srgbClr val="1F1F1F"/>
                </a:solidFill>
                <a:latin typeface="Aptos" panose="020B0004020202020204" pitchFamily="34" charset="0"/>
              </a:rPr>
              <a:t>Bando N et al, Canadian Neonatal Network; </a:t>
            </a:r>
            <a:r>
              <a:rPr lang="en-GB" sz="2400" b="1" i="0" dirty="0">
                <a:solidFill>
                  <a:srgbClr val="1F1F1F"/>
                </a:solidFill>
                <a:effectLst/>
                <a:latin typeface="Aptos" panose="020B0004020202020204" pitchFamily="34" charset="0"/>
              </a:rPr>
              <a:t>J Pediatr March 2025</a:t>
            </a:r>
          </a:p>
        </p:txBody>
      </p:sp>
      <p:sp>
        <p:nvSpPr>
          <p:cNvPr id="5" name="TextBox 4">
            <a:extLst>
              <a:ext uri="{FF2B5EF4-FFF2-40B4-BE49-F238E27FC236}">
                <a16:creationId xmlns:a16="http://schemas.microsoft.com/office/drawing/2014/main" id="{77AAB452-5B6E-D619-0167-1329C39E130B}"/>
              </a:ext>
            </a:extLst>
          </p:cNvPr>
          <p:cNvSpPr txBox="1"/>
          <p:nvPr/>
        </p:nvSpPr>
        <p:spPr>
          <a:xfrm>
            <a:off x="767408" y="2529626"/>
            <a:ext cx="10585176" cy="3508653"/>
          </a:xfrm>
          <a:prstGeom prst="rect">
            <a:avLst/>
          </a:prstGeom>
          <a:noFill/>
        </p:spPr>
        <p:txBody>
          <a:bodyPr wrap="square">
            <a:spAutoFit/>
          </a:bodyPr>
          <a:lstStyle/>
          <a:p>
            <a:pPr marL="457200" indent="-457200">
              <a:spcAft>
                <a:spcPts val="1800"/>
              </a:spcAft>
              <a:buFont typeface="Arial" panose="020B0604020202020204" pitchFamily="34" charset="0"/>
              <a:buChar char="•"/>
            </a:pPr>
            <a:r>
              <a:rPr lang="en-GB" sz="2400" b="1" dirty="0">
                <a:solidFill>
                  <a:srgbClr val="1F1F1F"/>
                </a:solidFill>
                <a:latin typeface="Aptos" panose="020B0004020202020204" pitchFamily="34" charset="0"/>
              </a:rPr>
              <a:t>R</a:t>
            </a:r>
            <a:r>
              <a:rPr lang="en-GB" sz="2400" b="1" i="0" dirty="0">
                <a:solidFill>
                  <a:srgbClr val="1F1F1F"/>
                </a:solidFill>
                <a:effectLst/>
                <a:latin typeface="Aptos" panose="020B0004020202020204" pitchFamily="34" charset="0"/>
              </a:rPr>
              <a:t>etrospective study of </a:t>
            </a:r>
            <a:r>
              <a:rPr lang="en-GB" sz="2400" b="1" dirty="0">
                <a:solidFill>
                  <a:srgbClr val="1F1F1F"/>
                </a:solidFill>
                <a:latin typeface="Aptos" panose="020B0004020202020204" pitchFamily="34" charset="0"/>
              </a:rPr>
              <a:t>infants born &lt;29 weeks’ gestation in relation to time they received </a:t>
            </a:r>
            <a:r>
              <a:rPr lang="en-GB" sz="2400" b="1" i="0" dirty="0">
                <a:solidFill>
                  <a:srgbClr val="1F1F1F"/>
                </a:solidFill>
                <a:effectLst/>
                <a:latin typeface="Aptos" panose="020B0004020202020204" pitchFamily="34" charset="0"/>
              </a:rPr>
              <a:t>Own Mother’s Milk, pHDM, mixed feeds of Own Mother’s Milk and pHDM, or were nil by mouth,  over the first 28 postnatal days</a:t>
            </a:r>
          </a:p>
          <a:p>
            <a:pPr marL="457200" indent="-457200">
              <a:spcAft>
                <a:spcPts val="1800"/>
              </a:spcAft>
              <a:buFont typeface="Arial" panose="020B0604020202020204" pitchFamily="34" charset="0"/>
              <a:buChar char="•"/>
            </a:pPr>
            <a:r>
              <a:rPr lang="en-GB" sz="2400" b="1" dirty="0">
                <a:solidFill>
                  <a:srgbClr val="1F1F1F"/>
                </a:solidFill>
                <a:latin typeface="Aptos" panose="020B0004020202020204" pitchFamily="34" charset="0"/>
              </a:rPr>
              <a:t>Babies receiving any formula were excluded</a:t>
            </a:r>
            <a:endParaRPr lang="en-GB" sz="2400" b="1" i="0" dirty="0">
              <a:solidFill>
                <a:srgbClr val="1F1F1F"/>
              </a:solidFill>
              <a:effectLst/>
              <a:latin typeface="Aptos" panose="020B0004020202020204" pitchFamily="34" charset="0"/>
            </a:endParaRPr>
          </a:p>
          <a:p>
            <a:pPr marL="457200" indent="-457200">
              <a:spcAft>
                <a:spcPts val="1800"/>
              </a:spcAft>
              <a:buFont typeface="Arial" panose="020B0604020202020204" pitchFamily="34" charset="0"/>
              <a:buChar char="•"/>
            </a:pPr>
            <a:r>
              <a:rPr lang="en-GB" sz="2400" b="1" i="0" dirty="0">
                <a:solidFill>
                  <a:srgbClr val="0070C0"/>
                </a:solidFill>
                <a:effectLst/>
                <a:latin typeface="Aptos" panose="020B0004020202020204" pitchFamily="34" charset="0"/>
              </a:rPr>
              <a:t>Each one-day reallocation from Own Mother’s milk to pHDM was associated with statistically significant and highly clinically relevant greater odds of cognitive and language impairment</a:t>
            </a:r>
            <a:endParaRPr lang="en-GB" sz="2400" b="1" dirty="0">
              <a:solidFill>
                <a:srgbClr val="0070C0"/>
              </a:solidFill>
              <a:latin typeface="Aptos" panose="020B0004020202020204" pitchFamily="34" charset="0"/>
            </a:endParaRPr>
          </a:p>
        </p:txBody>
      </p:sp>
    </p:spTree>
    <p:extLst>
      <p:ext uri="{BB962C8B-B14F-4D97-AF65-F5344CB8AC3E}">
        <p14:creationId xmlns:p14="http://schemas.microsoft.com/office/powerpoint/2010/main" val="3958118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E2775F-9352-00A6-D0FF-BEE67C3B33DF}"/>
              </a:ext>
            </a:extLst>
          </p:cNvPr>
          <p:cNvSpPr txBox="1"/>
          <p:nvPr/>
        </p:nvSpPr>
        <p:spPr>
          <a:xfrm>
            <a:off x="2927648" y="2348880"/>
            <a:ext cx="619268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lumMod val="10000"/>
                  </a:schemeClr>
                </a:solidFill>
                <a:effectLst/>
                <a:uLnTx/>
                <a:uFillTx/>
                <a:latin typeface="Aptos" panose="020B0004020202020204" pitchFamily="34" charset="0"/>
                <a:ea typeface="+mn-ea"/>
                <a:cs typeface="+mn-cs"/>
              </a:rPr>
              <a:t>Impact of pasteurised human milk on maternal lactation and breast-feeding </a:t>
            </a:r>
          </a:p>
        </p:txBody>
      </p:sp>
    </p:spTree>
    <p:extLst>
      <p:ext uri="{BB962C8B-B14F-4D97-AF65-F5344CB8AC3E}">
        <p14:creationId xmlns:p14="http://schemas.microsoft.com/office/powerpoint/2010/main" val="1457537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8EF71B-CB71-09FF-629E-7253C03DB55A}"/>
              </a:ext>
            </a:extLst>
          </p:cNvPr>
          <p:cNvSpPr txBox="1"/>
          <p:nvPr/>
        </p:nvSpPr>
        <p:spPr>
          <a:xfrm>
            <a:off x="604342" y="1187807"/>
            <a:ext cx="11359262" cy="2215991"/>
          </a:xfrm>
          <a:prstGeom prst="rect">
            <a:avLst/>
          </a:prstGeom>
          <a:noFill/>
        </p:spPr>
        <p:txBody>
          <a:bodyPr wrap="square">
            <a:spAutoFit/>
          </a:bodyPr>
          <a:lstStyle/>
          <a:p>
            <a:pPr marR="0" algn="l" rtl="0">
              <a:spcAft>
                <a:spcPts val="600"/>
              </a:spcAft>
            </a:pPr>
            <a:r>
              <a:rPr lang="en-GB" sz="2000" b="1" i="0" u="none" strike="noStrike" baseline="0" dirty="0">
                <a:solidFill>
                  <a:schemeClr val="bg1">
                    <a:lumMod val="10000"/>
                  </a:schemeClr>
                </a:solidFill>
                <a:latin typeface="Aptos" panose="020B0004020202020204" pitchFamily="34" charset="0"/>
              </a:rPr>
              <a:t>Randomised trial hypotheses</a:t>
            </a:r>
          </a:p>
          <a:p>
            <a:pPr marL="342900" marR="0" indent="-342900" algn="l" rtl="0">
              <a:spcAft>
                <a:spcPts val="600"/>
              </a:spcAft>
              <a:buFont typeface="Arial" panose="020B0604020202020204" pitchFamily="34" charset="0"/>
              <a:buChar char="•"/>
            </a:pPr>
            <a:r>
              <a:rPr lang="en-GB" b="0" i="0" u="none" strike="noStrike" baseline="0" dirty="0">
                <a:solidFill>
                  <a:schemeClr val="bg1">
                    <a:lumMod val="10000"/>
                  </a:schemeClr>
                </a:solidFill>
                <a:latin typeface="Aptos" panose="020B0004020202020204" pitchFamily="34" charset="0"/>
              </a:rPr>
              <a:t>In babies born &lt;29 weeks gestation, when there is insufficient Own Mother's Milk (P), pasteurised human donor milk (pHDM) (I), when compared with Preterm Formula (C), improves survival rate to 34 weeks postmenstrual age (PMA) without surgical NEC (PO)</a:t>
            </a:r>
          </a:p>
          <a:p>
            <a:pPr marL="342900" marR="0" indent="-342900" algn="l" rtl="0">
              <a:spcAft>
                <a:spcPts val="600"/>
              </a:spcAft>
              <a:buFont typeface="Arial" panose="020B0604020202020204" pitchFamily="34" charset="0"/>
              <a:buChar char="•"/>
            </a:pPr>
            <a:r>
              <a:rPr lang="en-GB" b="0" i="0" u="none" strike="noStrike" baseline="0" dirty="0">
                <a:solidFill>
                  <a:schemeClr val="bg1">
                    <a:lumMod val="10000"/>
                  </a:schemeClr>
                </a:solidFill>
                <a:latin typeface="Aptos" panose="020B0004020202020204" pitchFamily="34" charset="0"/>
              </a:rPr>
              <a:t>In babies born &lt;29 weeks gestation (P), routine macronutrient fortification of human milk (Own Mother’s Milk and pHDM) with cow milk fortifier (I), when compared with no routine fortification (C), improves survival rate to 34 weeks PMA without surgical NEC (PO)</a:t>
            </a:r>
          </a:p>
        </p:txBody>
      </p:sp>
      <p:sp>
        <p:nvSpPr>
          <p:cNvPr id="4" name="TextBox 3">
            <a:extLst>
              <a:ext uri="{FF2B5EF4-FFF2-40B4-BE49-F238E27FC236}">
                <a16:creationId xmlns:a16="http://schemas.microsoft.com/office/drawing/2014/main" id="{8A2D716E-26C1-D83F-EE65-2047B9469D02}"/>
              </a:ext>
            </a:extLst>
          </p:cNvPr>
          <p:cNvSpPr txBox="1"/>
          <p:nvPr/>
        </p:nvSpPr>
        <p:spPr>
          <a:xfrm>
            <a:off x="551384" y="229151"/>
            <a:ext cx="6552728" cy="646331"/>
          </a:xfrm>
          <a:prstGeom prst="rect">
            <a:avLst/>
          </a:prstGeom>
          <a:noFill/>
        </p:spPr>
        <p:txBody>
          <a:bodyPr wrap="square" rtlCol="0">
            <a:spAutoFit/>
          </a:bodyPr>
          <a:lstStyle/>
          <a:p>
            <a:r>
              <a:rPr lang="en-GB" sz="3600" b="1" dirty="0">
                <a:solidFill>
                  <a:schemeClr val="bg1">
                    <a:lumMod val="10000"/>
                  </a:schemeClr>
                </a:solidFill>
                <a:latin typeface="Aptos" panose="020B0004020202020204" pitchFamily="34" charset="0"/>
              </a:rPr>
              <a:t>Study hypotheses</a:t>
            </a:r>
          </a:p>
        </p:txBody>
      </p:sp>
      <p:sp>
        <p:nvSpPr>
          <p:cNvPr id="5" name="TextBox 4">
            <a:extLst>
              <a:ext uri="{FF2B5EF4-FFF2-40B4-BE49-F238E27FC236}">
                <a16:creationId xmlns:a16="http://schemas.microsoft.com/office/drawing/2014/main" id="{4EB4E331-1CB1-0A66-F9D0-AC5F6AB0E006}"/>
              </a:ext>
            </a:extLst>
          </p:cNvPr>
          <p:cNvSpPr txBox="1"/>
          <p:nvPr/>
        </p:nvSpPr>
        <p:spPr>
          <a:xfrm>
            <a:off x="604342" y="3645024"/>
            <a:ext cx="11210222" cy="1308050"/>
          </a:xfrm>
          <a:prstGeom prst="rect">
            <a:avLst/>
          </a:prstGeom>
          <a:noFill/>
        </p:spPr>
        <p:txBody>
          <a:bodyPr wrap="square">
            <a:spAutoFit/>
          </a:bodyPr>
          <a:lstStyle/>
          <a:p>
            <a:pPr marR="0" algn="l" rtl="0">
              <a:spcAft>
                <a:spcPts val="600"/>
              </a:spcAft>
            </a:pPr>
            <a:r>
              <a:rPr lang="en-GB" sz="2000" b="1" i="0" u="none" strike="noStrike" baseline="0" dirty="0">
                <a:solidFill>
                  <a:schemeClr val="bg1">
                    <a:lumMod val="10000"/>
                  </a:schemeClr>
                </a:solidFill>
                <a:latin typeface="Aptos" panose="020B0004020202020204" pitchFamily="34" charset="0"/>
              </a:rPr>
              <a:t>Mechanistic hypothesis  (sub-study led by Professor James Boardman, University of Edinburgh)</a:t>
            </a:r>
          </a:p>
          <a:p>
            <a:pPr marL="342900" marR="0" indent="-342900" algn="l" rtl="0">
              <a:spcAft>
                <a:spcPts val="600"/>
              </a:spcAft>
              <a:buFont typeface="Arial" panose="020B0604020202020204" pitchFamily="34" charset="0"/>
              <a:buChar char="•"/>
            </a:pPr>
            <a:r>
              <a:rPr lang="en-GB" b="0" i="0" u="none" strike="noStrike" baseline="0" dirty="0">
                <a:solidFill>
                  <a:schemeClr val="bg1">
                    <a:lumMod val="10000"/>
                  </a:schemeClr>
                </a:solidFill>
                <a:latin typeface="Aptos" panose="020B0004020202020204" pitchFamily="34" charset="0"/>
              </a:rPr>
              <a:t>In babies born &lt;29 weeks gestation, when there is insufficient Own Mother's Milk (P), pHDM (I), when compared with Preterm Formula (C), differs in effect on the maturation of cerebral white matter tracts (PO) that subserve cognitive function, assessed at </a:t>
            </a:r>
            <a:r>
              <a:rPr lang="en-GB" i="0" u="none" strike="noStrike" baseline="0" dirty="0">
                <a:solidFill>
                  <a:schemeClr val="bg1">
                    <a:lumMod val="10000"/>
                  </a:schemeClr>
                </a:solidFill>
                <a:latin typeface="Aptos" panose="020B0004020202020204" pitchFamily="34" charset="0"/>
              </a:rPr>
              <a:t>full-term</a:t>
            </a:r>
          </a:p>
        </p:txBody>
      </p:sp>
      <p:sp>
        <p:nvSpPr>
          <p:cNvPr id="7" name="TextBox 6">
            <a:extLst>
              <a:ext uri="{FF2B5EF4-FFF2-40B4-BE49-F238E27FC236}">
                <a16:creationId xmlns:a16="http://schemas.microsoft.com/office/drawing/2014/main" id="{2F1572B3-C735-58FB-4192-A4180298940B}"/>
              </a:ext>
            </a:extLst>
          </p:cNvPr>
          <p:cNvSpPr txBox="1"/>
          <p:nvPr/>
        </p:nvSpPr>
        <p:spPr>
          <a:xfrm>
            <a:off x="551384" y="5157192"/>
            <a:ext cx="11071229" cy="1308050"/>
          </a:xfrm>
          <a:prstGeom prst="rect">
            <a:avLst/>
          </a:prstGeom>
          <a:noFill/>
        </p:spPr>
        <p:txBody>
          <a:bodyPr wrap="square">
            <a:spAutoFit/>
          </a:bodyPr>
          <a:lstStyle/>
          <a:p>
            <a:pPr marR="0" algn="l" rtl="0">
              <a:spcAft>
                <a:spcPts val="600"/>
              </a:spcAft>
            </a:pPr>
            <a:r>
              <a:rPr lang="en-GB" sz="2000" b="1" i="0" u="none" strike="noStrike" baseline="0" dirty="0">
                <a:solidFill>
                  <a:schemeClr val="bg1">
                    <a:lumMod val="10000"/>
                  </a:schemeClr>
                </a:solidFill>
                <a:latin typeface="Aptos" panose="020B0004020202020204" pitchFamily="34" charset="0"/>
              </a:rPr>
              <a:t>NHS value hypothesis (led by Professor Ramon Luengo-Fernandez, University of Oxford)</a:t>
            </a:r>
          </a:p>
          <a:p>
            <a:pPr marL="342900" marR="0" indent="-342900" algn="l" rtl="0">
              <a:spcAft>
                <a:spcPts val="600"/>
              </a:spcAft>
              <a:buFont typeface="Arial" panose="020B0604020202020204" pitchFamily="34" charset="0"/>
              <a:buChar char="•"/>
            </a:pPr>
            <a:r>
              <a:rPr lang="en-GB" b="0" i="0" u="none" strike="noStrike" baseline="0" dirty="0">
                <a:solidFill>
                  <a:schemeClr val="bg1">
                    <a:lumMod val="10000"/>
                  </a:schemeClr>
                </a:solidFill>
                <a:latin typeface="Aptos" panose="020B0004020202020204" pitchFamily="34" charset="0"/>
              </a:rPr>
              <a:t>In babies born &lt;29 weeks gestation, when there is insufficient Own Mother's Milk (P), the additional cost of pHDM (I), when compared with Preterm Formula (C), generates savings through improved survival to 34 weeks PMA without surgical NEC (PO)</a:t>
            </a:r>
          </a:p>
        </p:txBody>
      </p:sp>
    </p:spTree>
    <p:extLst>
      <p:ext uri="{BB962C8B-B14F-4D97-AF65-F5344CB8AC3E}">
        <p14:creationId xmlns:p14="http://schemas.microsoft.com/office/powerpoint/2010/main" val="519420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F228F-B938-BD1E-1213-9F95F746A2C5}"/>
              </a:ext>
            </a:extLst>
          </p:cNvPr>
          <p:cNvPicPr>
            <a:picLocks noChangeAspect="1"/>
          </p:cNvPicPr>
          <p:nvPr/>
        </p:nvPicPr>
        <p:blipFill>
          <a:blip r:embed="rId2"/>
          <a:stretch>
            <a:fillRect/>
          </a:stretch>
        </p:blipFill>
        <p:spPr>
          <a:xfrm>
            <a:off x="772090" y="3429000"/>
            <a:ext cx="5823284" cy="2514803"/>
          </a:xfrm>
          <a:prstGeom prst="rect">
            <a:avLst/>
          </a:prstGeom>
        </p:spPr>
      </p:pic>
      <p:sp>
        <p:nvSpPr>
          <p:cNvPr id="5" name="TextBox 4">
            <a:extLst>
              <a:ext uri="{FF2B5EF4-FFF2-40B4-BE49-F238E27FC236}">
                <a16:creationId xmlns:a16="http://schemas.microsoft.com/office/drawing/2014/main" id="{07BA67AC-C8BC-C474-1DE6-64A567104179}"/>
              </a:ext>
            </a:extLst>
          </p:cNvPr>
          <p:cNvSpPr txBox="1"/>
          <p:nvPr/>
        </p:nvSpPr>
        <p:spPr>
          <a:xfrm>
            <a:off x="623392" y="599457"/>
            <a:ext cx="612068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Systematic literature review of studies that assessed maternal breastfeeding rates before and after the introduction of pasteurised Human Donor Milk (pHDM) </a:t>
            </a:r>
            <a:endParaRPr kumimoji="0" lang="en-GB"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231172FD-22EB-AD47-0F02-44C2ED48013C}"/>
              </a:ext>
            </a:extLst>
          </p:cNvPr>
          <p:cNvSpPr txBox="1"/>
          <p:nvPr/>
        </p:nvSpPr>
        <p:spPr>
          <a:xfrm>
            <a:off x="7320136" y="836712"/>
            <a:ext cx="4248472" cy="541686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Introduction of pHDM had a </a:t>
            </a:r>
            <a:r>
              <a:rPr kumimoji="0" lang="en-GB" sz="18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positive impact on any breastfeeding </a:t>
            </a: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on discharge (RR 1.19; 95% CI 1.06-1.35</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No significant impact on exclusive breastfeeding on discharge </a:t>
            </a:r>
            <a:r>
              <a:rPr kumimoji="0" lang="en-GB" sz="1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(RR 1.12; 95% CI, 0.91-1.40)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No significant impact on exclusive administration of own mother’s milk </a:t>
            </a:r>
            <a:r>
              <a:rPr kumimoji="0" lang="en-GB" sz="1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over days 1 to 28 (RR 1.08; 95% CI, 0.78-1.49)</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One study showed a </a:t>
            </a:r>
            <a:r>
              <a:rPr kumimoji="0" lang="en-GB" sz="18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significant decrease </a:t>
            </a:r>
            <a:r>
              <a:rPr kumimoji="0" lang="en-GB" sz="1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in the percentage receiving Own Mother’s Milk feeds after the introduction of pHDM</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C00000"/>
                </a:solidFill>
                <a:effectLst/>
                <a:uLnTx/>
                <a:uFillTx/>
                <a:latin typeface="Aptos" panose="020B0004020202020204" pitchFamily="34" charset="0"/>
                <a:ea typeface="+mn-ea"/>
                <a:cs typeface="+mn-cs"/>
              </a:rPr>
              <a:t>Available data are equivocal in respect of the impact of pHDM on maternal breastfeeding</a:t>
            </a:r>
          </a:p>
        </p:txBody>
      </p:sp>
    </p:spTree>
    <p:extLst>
      <p:ext uri="{BB962C8B-B14F-4D97-AF65-F5344CB8AC3E}">
        <p14:creationId xmlns:p14="http://schemas.microsoft.com/office/powerpoint/2010/main" val="1675429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3B1BA4-9CD9-682D-B506-2251B61FE608}"/>
              </a:ext>
            </a:extLst>
          </p:cNvPr>
          <p:cNvSpPr txBox="1"/>
          <p:nvPr/>
        </p:nvSpPr>
        <p:spPr>
          <a:xfrm>
            <a:off x="2855640" y="2828835"/>
            <a:ext cx="66787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lumMod val="10000"/>
                  </a:prstClr>
                </a:solidFill>
                <a:effectLst/>
                <a:uLnTx/>
                <a:uFillTx/>
                <a:latin typeface="Aptos" panose="020B0004020202020204" pitchFamily="34" charset="0"/>
                <a:ea typeface="+mn-ea"/>
                <a:cs typeface="+mn-cs"/>
              </a:rPr>
              <a:t>The commercialisation of human milk </a:t>
            </a:r>
            <a:endParaRPr kumimoji="0" lang="en-GB" sz="3600" b="1" i="0" u="none" strike="noStrike" kern="1200" cap="none" spc="0" normalizeH="0" baseline="0" noProof="0" dirty="0">
              <a:ln>
                <a:noFill/>
              </a:ln>
              <a:solidFill>
                <a:prstClr val="white">
                  <a:lumMod val="10000"/>
                </a:prst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427079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703512" y="389123"/>
            <a:ext cx="8216700" cy="47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rgbClr val="C51538"/>
                </a:solidFill>
                <a:latin typeface="+mj-lt"/>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prstClr val="white">
                    <a:lumMod val="10000"/>
                  </a:prstClr>
                </a:solidFill>
                <a:effectLst/>
                <a:uLnTx/>
                <a:uFillTx/>
                <a:latin typeface="Aptos" panose="020B0004020202020204" pitchFamily="34" charset="0"/>
                <a:ea typeface="+mj-ea"/>
                <a:cs typeface="+mj-cs"/>
              </a:rPr>
              <a:t>Human milk as a commodity </a:t>
            </a:r>
          </a:p>
        </p:txBody>
      </p:sp>
      <p:pic>
        <p:nvPicPr>
          <p:cNvPr id="2" name="Picture 1"/>
          <p:cNvPicPr>
            <a:picLocks noChangeAspect="1"/>
          </p:cNvPicPr>
          <p:nvPr/>
        </p:nvPicPr>
        <p:blipFill>
          <a:blip r:embed="rId2"/>
          <a:stretch>
            <a:fillRect/>
          </a:stretch>
        </p:blipFill>
        <p:spPr>
          <a:xfrm>
            <a:off x="623392" y="1388545"/>
            <a:ext cx="2610161" cy="1437480"/>
          </a:xfrm>
          <a:prstGeom prst="rect">
            <a:avLst/>
          </a:prstGeom>
        </p:spPr>
      </p:pic>
      <p:sp>
        <p:nvSpPr>
          <p:cNvPr id="5" name="TextBox 4"/>
          <p:cNvSpPr txBox="1"/>
          <p:nvPr/>
        </p:nvSpPr>
        <p:spPr>
          <a:xfrm>
            <a:off x="3818835" y="1394864"/>
            <a:ext cx="7488832" cy="1431161"/>
          </a:xfrm>
          <a:prstGeom prst="rect">
            <a:avLst/>
          </a:prstGeom>
          <a:noFill/>
        </p:spPr>
        <p:txBody>
          <a:bodyPr wrap="square" rtlCol="0">
            <a:spAutoFit/>
          </a:bodyPr>
          <a:lstStyle/>
          <a:p>
            <a:pPr marL="254794" indent="-254794">
              <a:spcAft>
                <a:spcPts val="900"/>
              </a:spcAft>
              <a:buClr>
                <a:prstClr val="black">
                  <a:lumMod val="95000"/>
                  <a:lumOff val="5000"/>
                </a:prstClr>
              </a:buClr>
              <a:buFont typeface="Arial" panose="020B0604020202020204" pitchFamily="34" charset="0"/>
              <a:buChar char="•"/>
              <a:defRPr/>
            </a:pPr>
            <a:r>
              <a:rPr lang="en-US" sz="2400" b="1" dirty="0">
                <a:solidFill>
                  <a:prstClr val="white">
                    <a:lumMod val="10000"/>
                  </a:prstClr>
                </a:solidFill>
                <a:latin typeface="Aptos" panose="020B0004020202020204" pitchFamily="34" charset="0"/>
              </a:rPr>
              <a:t>Unsubstantiated claims of benefit</a:t>
            </a:r>
          </a:p>
          <a:p>
            <a:pPr marL="254794" marR="0" lvl="0" indent="-254794" algn="l" defTabSz="914400" rtl="0" eaLnBrk="1" fontAlgn="auto" latinLnBrk="0" hangingPunct="1">
              <a:lnSpc>
                <a:spcPct val="100000"/>
              </a:lnSpc>
              <a:spcBef>
                <a:spcPts val="0"/>
              </a:spcBef>
              <a:spcAft>
                <a:spcPts val="900"/>
              </a:spcAft>
              <a:buClr>
                <a:prstClr val="black">
                  <a:lumMod val="95000"/>
                  <a:lumOff val="5000"/>
                </a:prstClr>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lumMod val="10000"/>
                  </a:prstClr>
                </a:solidFill>
                <a:effectLst/>
                <a:uLnTx/>
                <a:uFillTx/>
                <a:latin typeface="Aptos" panose="020B0004020202020204" pitchFamily="34" charset="0"/>
                <a:ea typeface="+mn-ea"/>
                <a:cs typeface="+mn-cs"/>
              </a:rPr>
              <a:t>Ethical concerns re exploitation of  women</a:t>
            </a:r>
          </a:p>
          <a:p>
            <a:pPr marL="254794" marR="0" lvl="0" indent="-254794" algn="l" defTabSz="914400" rtl="0" eaLnBrk="1" fontAlgn="auto" latinLnBrk="0" hangingPunct="1">
              <a:lnSpc>
                <a:spcPct val="100000"/>
              </a:lnSpc>
              <a:spcBef>
                <a:spcPts val="0"/>
              </a:spcBef>
              <a:spcAft>
                <a:spcPts val="900"/>
              </a:spcAft>
              <a:buClr>
                <a:prstClr val="black">
                  <a:lumMod val="95000"/>
                  <a:lumOff val="5000"/>
                </a:prstClr>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lumMod val="10000"/>
                  </a:prstClr>
                </a:solidFill>
                <a:effectLst/>
                <a:uLnTx/>
                <a:uFillTx/>
                <a:latin typeface="Aptos" panose="020B0004020202020204" pitchFamily="34" charset="0"/>
                <a:ea typeface="+mn-ea"/>
                <a:cs typeface="+mn-cs"/>
              </a:rPr>
              <a:t>Highly lucrative industry  </a:t>
            </a:r>
          </a:p>
        </p:txBody>
      </p:sp>
      <p:sp>
        <p:nvSpPr>
          <p:cNvPr id="9" name="TextBox 8"/>
          <p:cNvSpPr txBox="1"/>
          <p:nvPr/>
        </p:nvSpPr>
        <p:spPr>
          <a:xfrm>
            <a:off x="695271" y="5791380"/>
            <a:ext cx="25382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10000"/>
                  </a:prstClr>
                </a:solidFill>
                <a:effectLst/>
                <a:uLnTx/>
                <a:uFillTx/>
                <a:latin typeface="Aptos" panose="020B0004020202020204" pitchFamily="34" charset="0"/>
              </a:rPr>
              <a:t>Donors paid £1-£3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10000"/>
                  </a:prstClr>
                </a:solidFill>
                <a:effectLst/>
                <a:uLnTx/>
                <a:uFillTx/>
                <a:latin typeface="Aptos" panose="020B0004020202020204" pitchFamily="34" charset="0"/>
              </a:rPr>
              <a:t>per 30ml</a:t>
            </a:r>
          </a:p>
        </p:txBody>
      </p:sp>
      <p:sp>
        <p:nvSpPr>
          <p:cNvPr id="10" name="Rectangle 9"/>
          <p:cNvSpPr/>
          <p:nvPr/>
        </p:nvSpPr>
        <p:spPr>
          <a:xfrm>
            <a:off x="3791744" y="3527153"/>
            <a:ext cx="8256240" cy="262892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450"/>
              </a:spcAft>
              <a:buClr>
                <a:prstClr val="black">
                  <a:lumMod val="95000"/>
                  <a:lumOff val="5000"/>
                </a:prstClr>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000000"/>
                </a:solidFill>
                <a:effectLst/>
                <a:uLnTx/>
                <a:uFillTx/>
                <a:latin typeface="Aptos" panose="020B0004020202020204" pitchFamily="34" charset="0"/>
                <a:ea typeface="Arial" panose="020B0604020202020204" pitchFamily="34" charset="0"/>
                <a:cs typeface="+mn-cs"/>
              </a:rPr>
              <a:t>Human Donor Milk (not-for-profit UK Human Milk Bank)</a:t>
            </a:r>
          </a:p>
          <a:p>
            <a:pPr marL="0" marR="0" lvl="0" indent="0" algn="l" defTabSz="914400" rtl="0" eaLnBrk="1" fontAlgn="auto" latinLnBrk="0" hangingPunct="1">
              <a:lnSpc>
                <a:spcPct val="100000"/>
              </a:lnSpc>
              <a:spcBef>
                <a:spcPts val="0"/>
              </a:spcBef>
              <a:spcAft>
                <a:spcPts val="450"/>
              </a:spcAft>
              <a:buClr>
                <a:prstClr val="black">
                  <a:lumMod val="95000"/>
                  <a:lumOff val="5000"/>
                </a:prstClr>
              </a:buClr>
              <a:buSzTx/>
              <a:buFontTx/>
              <a:buNone/>
              <a:tabLst/>
              <a:defRPr/>
            </a:pPr>
            <a:r>
              <a:rPr kumimoji="0" lang="en-GB" sz="2400" b="1" i="0" u="none" strike="noStrike" kern="1200" cap="none" spc="0" normalizeH="0" baseline="0" noProof="0" dirty="0">
                <a:ln>
                  <a:noFill/>
                </a:ln>
                <a:solidFill>
                  <a:srgbClr val="C00000"/>
                </a:solidFill>
                <a:effectLst/>
                <a:uLnTx/>
                <a:uFillTx/>
                <a:latin typeface="Aptos" panose="020B0004020202020204" pitchFamily="34" charset="0"/>
                <a:ea typeface="Arial" panose="020B0604020202020204" pitchFamily="34" charset="0"/>
                <a:cs typeface="+mn-cs"/>
              </a:rPr>
              <a:t>	</a:t>
            </a:r>
            <a:r>
              <a:rPr kumimoji="0" lang="en-GB" sz="2400" b="1" i="0" u="none" strike="noStrike" kern="1200" cap="none" spc="0" normalizeH="0" baseline="0" noProof="0" dirty="0">
                <a:ln>
                  <a:noFill/>
                </a:ln>
                <a:solidFill>
                  <a:srgbClr val="0070C0"/>
                </a:solidFill>
                <a:effectLst/>
                <a:uLnTx/>
                <a:uFillTx/>
                <a:latin typeface="Aptos" panose="020B0004020202020204" pitchFamily="34" charset="0"/>
                <a:ea typeface="Arial" panose="020B0604020202020204" pitchFamily="34" charset="0"/>
                <a:cs typeface="+mn-cs"/>
              </a:rPr>
              <a:t>~ £90-£175/litre </a:t>
            </a:r>
          </a:p>
          <a:p>
            <a:pPr marL="342900" marR="0" lvl="0" indent="-342900" algn="l" defTabSz="914400" rtl="0" eaLnBrk="1" fontAlgn="auto" latinLnBrk="0" hangingPunct="1">
              <a:lnSpc>
                <a:spcPct val="100000"/>
              </a:lnSpc>
              <a:spcBef>
                <a:spcPts val="0"/>
              </a:spcBef>
              <a:spcAft>
                <a:spcPts val="450"/>
              </a:spcAft>
              <a:buClr>
                <a:prstClr val="black">
                  <a:lumMod val="95000"/>
                  <a:lumOff val="5000"/>
                </a:prstClr>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000000"/>
                </a:solidFill>
                <a:effectLst/>
                <a:uLnTx/>
                <a:uFillTx/>
                <a:latin typeface="Aptos" panose="020B0004020202020204" pitchFamily="34" charset="0"/>
                <a:ea typeface="Arial" panose="020B0604020202020204" pitchFamily="34" charset="0"/>
                <a:cs typeface="+mn-cs"/>
              </a:rPr>
              <a:t>Commercial Human Donor Milk    </a:t>
            </a:r>
          </a:p>
          <a:p>
            <a:pPr marL="0" marR="0" lvl="0" indent="0" algn="l" defTabSz="914400" rtl="0" eaLnBrk="1" fontAlgn="auto" latinLnBrk="0" hangingPunct="1">
              <a:lnSpc>
                <a:spcPct val="100000"/>
              </a:lnSpc>
              <a:spcBef>
                <a:spcPts val="0"/>
              </a:spcBef>
              <a:spcAft>
                <a:spcPts val="450"/>
              </a:spcAft>
              <a:buClr>
                <a:prstClr val="black">
                  <a:lumMod val="95000"/>
                  <a:lumOff val="5000"/>
                </a:prstClr>
              </a:buClr>
              <a:buSzTx/>
              <a:buFontTx/>
              <a:buNone/>
              <a:tabLst/>
              <a:defRPr/>
            </a:pPr>
            <a:r>
              <a:rPr kumimoji="0" lang="en-GB" sz="2400" b="1" i="0" u="none" strike="noStrike" kern="1200" cap="none" spc="0" normalizeH="0" baseline="0" noProof="0" dirty="0">
                <a:ln>
                  <a:noFill/>
                </a:ln>
                <a:solidFill>
                  <a:srgbClr val="C00000"/>
                </a:solidFill>
                <a:effectLst/>
                <a:uLnTx/>
                <a:uFillTx/>
                <a:latin typeface="Aptos" panose="020B0004020202020204" pitchFamily="34" charset="0"/>
                <a:ea typeface="Arial" panose="020B0604020202020204" pitchFamily="34" charset="0"/>
                <a:cs typeface="+mn-cs"/>
              </a:rPr>
              <a:t>	</a:t>
            </a:r>
            <a:r>
              <a:rPr kumimoji="0" lang="en-GB" sz="2400" b="1" i="0" u="none" strike="noStrike" kern="1200" cap="none" spc="0" normalizeH="0" baseline="0" noProof="0" dirty="0">
                <a:ln>
                  <a:noFill/>
                </a:ln>
                <a:solidFill>
                  <a:srgbClr val="0070C0"/>
                </a:solidFill>
                <a:effectLst/>
                <a:uLnTx/>
                <a:uFillTx/>
                <a:latin typeface="Aptos" panose="020B0004020202020204" pitchFamily="34" charset="0"/>
                <a:ea typeface="Arial" panose="020B0604020202020204" pitchFamily="34" charset="0"/>
                <a:cs typeface="+mn-cs"/>
              </a:rPr>
              <a:t>~ £100-£2200/litre	</a:t>
            </a:r>
          </a:p>
          <a:p>
            <a:pPr marL="342900" marR="0" lvl="0" indent="-342900" algn="l" defTabSz="914400" rtl="0" eaLnBrk="1" fontAlgn="auto" latinLnBrk="0" hangingPunct="1">
              <a:lnSpc>
                <a:spcPct val="100000"/>
              </a:lnSpc>
              <a:spcBef>
                <a:spcPts val="0"/>
              </a:spcBef>
              <a:spcAft>
                <a:spcPts val="450"/>
              </a:spcAft>
              <a:buClr>
                <a:prstClr val="black">
                  <a:lumMod val="95000"/>
                  <a:lumOff val="5000"/>
                </a:prstClr>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000000"/>
                </a:solidFill>
                <a:effectLst/>
                <a:uLnTx/>
                <a:uFillTx/>
                <a:latin typeface="Aptos" panose="020B0004020202020204" pitchFamily="34" charset="0"/>
                <a:ea typeface="Arial" panose="020B0604020202020204" pitchFamily="34" charset="0"/>
                <a:cs typeface="+mn-cs"/>
              </a:rPr>
              <a:t>Commercial Preterm Formula </a:t>
            </a:r>
          </a:p>
          <a:p>
            <a:pPr marL="0" marR="0" lvl="0" indent="0" algn="l" defTabSz="914400" rtl="0" eaLnBrk="1" fontAlgn="auto" latinLnBrk="0" hangingPunct="1">
              <a:lnSpc>
                <a:spcPct val="100000"/>
              </a:lnSpc>
              <a:spcBef>
                <a:spcPts val="0"/>
              </a:spcBef>
              <a:spcAft>
                <a:spcPts val="450"/>
              </a:spcAft>
              <a:buClr>
                <a:prstClr val="black">
                  <a:lumMod val="95000"/>
                  <a:lumOff val="5000"/>
                </a:prstClr>
              </a:buClr>
              <a:buSzTx/>
              <a:buFontTx/>
              <a:buNone/>
              <a:tabLst/>
              <a:defRPr/>
            </a:pPr>
            <a:r>
              <a:rPr kumimoji="0" lang="en-GB" sz="2400" b="1" i="0" u="none" strike="noStrike" kern="1200" cap="none" spc="0" normalizeH="0" baseline="0" noProof="0" dirty="0">
                <a:ln>
                  <a:noFill/>
                </a:ln>
                <a:solidFill>
                  <a:srgbClr val="C00000"/>
                </a:solidFill>
                <a:effectLst/>
                <a:uLnTx/>
                <a:uFillTx/>
                <a:latin typeface="Aptos" panose="020B0004020202020204" pitchFamily="34" charset="0"/>
                <a:ea typeface="Arial" panose="020B0604020202020204" pitchFamily="34" charset="0"/>
                <a:cs typeface="+mn-cs"/>
              </a:rPr>
              <a:t>	</a:t>
            </a:r>
            <a:r>
              <a:rPr kumimoji="0" lang="en-GB" sz="2400" b="1" i="0" u="none" strike="noStrike" kern="1200" cap="none" spc="0" normalizeH="0" baseline="0" noProof="0" dirty="0">
                <a:ln>
                  <a:noFill/>
                </a:ln>
                <a:solidFill>
                  <a:srgbClr val="0070C0"/>
                </a:solidFill>
                <a:effectLst/>
                <a:uLnTx/>
                <a:uFillTx/>
                <a:latin typeface="Aptos" panose="020B0004020202020204" pitchFamily="34" charset="0"/>
                <a:ea typeface="Arial" panose="020B0604020202020204" pitchFamily="34" charset="0"/>
                <a:cs typeface="+mn-cs"/>
              </a:rPr>
              <a:t>~ £5/litre</a:t>
            </a:r>
            <a:endParaRPr kumimoji="0" lang="en-GB" sz="2400" b="0" i="0" u="none" strike="noStrike" kern="1200" cap="none" spc="0" normalizeH="0" baseline="0" noProof="0" dirty="0">
              <a:ln>
                <a:noFill/>
              </a:ln>
              <a:solidFill>
                <a:srgbClr val="0070C0"/>
              </a:solidFill>
              <a:effectLst/>
              <a:uLnTx/>
              <a:uFillTx/>
              <a:latin typeface="Berlin Sans FB" panose="020E0602020502020306" pitchFamily="34" charset="0"/>
              <a:ea typeface="+mn-ea"/>
              <a:cs typeface="+mn-cs"/>
            </a:endParaRPr>
          </a:p>
        </p:txBody>
      </p:sp>
      <p:pic>
        <p:nvPicPr>
          <p:cNvPr id="7" name="Picture 6" descr="A close up of a bottle&#10;&#10;Description automatically generated">
            <a:extLst>
              <a:ext uri="{FF2B5EF4-FFF2-40B4-BE49-F238E27FC236}">
                <a16:creationId xmlns:a16="http://schemas.microsoft.com/office/drawing/2014/main" id="{9B2CD4E9-0B54-41B8-930D-AD0767CD23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020" y="3025890"/>
            <a:ext cx="2353783" cy="256562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695400" y="851684"/>
            <a:ext cx="10801200" cy="47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rgbClr val="C51538"/>
                </a:solidFill>
                <a:latin typeface="+mj-lt"/>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a:lstStyle>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GB" altLang="en-US" sz="3200" b="1" i="0" u="none" strike="noStrike" kern="1200" cap="none" spc="0" normalizeH="0" baseline="0" noProof="0" dirty="0">
                <a:ln>
                  <a:noFill/>
                </a:ln>
                <a:solidFill>
                  <a:schemeClr val="bg1">
                    <a:lumMod val="10000"/>
                  </a:schemeClr>
                </a:solidFill>
                <a:effectLst/>
                <a:uLnTx/>
                <a:uFillTx/>
                <a:latin typeface="Aptos" panose="020B0004020202020204" pitchFamily="34" charset="0"/>
                <a:ea typeface="+mj-ea"/>
                <a:cs typeface="+mj-cs"/>
              </a:rPr>
              <a:t>Aggressive marketing of formula is harmful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chemeClr val="bg1">
                    <a:lumMod val="10000"/>
                  </a:schemeClr>
                </a:solidFill>
                <a:effectLst/>
                <a:uLnTx/>
                <a:uFillTx/>
                <a:latin typeface="Aptos" panose="020B0004020202020204" pitchFamily="34" charset="0"/>
                <a:ea typeface="+mj-ea"/>
                <a:cs typeface="+mj-cs"/>
              </a:rPr>
              <a:t>The international World Health Organisation Code of Marketing of Breast-milk substitutes</a:t>
            </a:r>
          </a:p>
        </p:txBody>
      </p:sp>
      <p:pic>
        <p:nvPicPr>
          <p:cNvPr id="102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1975631"/>
            <a:ext cx="3240360" cy="41972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206EB9-BDD4-4C00-9F83-53C75AB7F67D}"/>
              </a:ext>
            </a:extLst>
          </p:cNvPr>
          <p:cNvSpPr txBox="1"/>
          <p:nvPr/>
        </p:nvSpPr>
        <p:spPr>
          <a:xfrm>
            <a:off x="5447928" y="2119848"/>
            <a:ext cx="5762736" cy="3647152"/>
          </a:xfrm>
          <a:prstGeom prst="rect">
            <a:avLst/>
          </a:prstGeom>
          <a:noFill/>
        </p:spPr>
        <p:txBody>
          <a:bodyPr wrap="square" rtlCol="0">
            <a:spAutoFit/>
          </a:bodyPr>
          <a:lstStyle/>
          <a:p>
            <a:pPr marL="257175" marR="0" lvl="0" indent="-257175" algn="l" defTabSz="914400" rtl="0" eaLnBrk="1" fontAlgn="auto" latinLnBrk="0" hangingPunct="1">
              <a:lnSpc>
                <a:spcPct val="100000"/>
              </a:lnSpc>
              <a:spcBef>
                <a:spcPts val="0"/>
              </a:spcBef>
              <a:spcAft>
                <a:spcPts val="180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 Code has been implemented through legislation, due in large part to protests against the harms resulting from the commercialisation of infant feeding and aggressive marketing of formula </a:t>
            </a:r>
          </a:p>
          <a:p>
            <a:pPr marL="257175" marR="0" lvl="0" indent="-257175" algn="l" defTabSz="914400" rtl="0" eaLnBrk="1" fontAlgn="auto" latinLnBrk="0" hangingPunct="1">
              <a:lnSpc>
                <a:spcPct val="100000"/>
              </a:lnSpc>
              <a:spcBef>
                <a:spcPts val="0"/>
              </a:spcBef>
              <a:spcAft>
                <a:spcPts val="180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E4E7E9">
                    <a:lumMod val="10000"/>
                  </a:srgbClr>
                </a:solidFill>
                <a:effectLst/>
                <a:uLnTx/>
                <a:uFillTx/>
                <a:latin typeface="Aptos" panose="020B0004020202020204" pitchFamily="34" charset="0"/>
                <a:ea typeface="+mn-ea"/>
                <a:cs typeface="+mn-cs"/>
              </a:rPr>
              <a:t>The Code prohibits </a:t>
            </a:r>
            <a:r>
              <a:rPr kumimoji="0" lang="en-GB" sz="24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promotion of formula</a:t>
            </a:r>
            <a:r>
              <a:rPr kumimoji="0" lang="en-GB" sz="2400" b="1" i="0" u="none" strike="noStrike" kern="1200" cap="none" spc="0" normalizeH="0" baseline="0" noProof="0" dirty="0">
                <a:ln>
                  <a:noFill/>
                </a:ln>
                <a:solidFill>
                  <a:srgbClr val="E4E7E9">
                    <a:lumMod val="10000"/>
                  </a:srgbClr>
                </a:solidFill>
                <a:effectLst/>
                <a:uLnTx/>
                <a:uFillTx/>
                <a:latin typeface="Aptos" panose="020B0004020202020204" pitchFamily="34" charset="0"/>
                <a:ea typeface="+mn-ea"/>
                <a:cs typeface="+mn-cs"/>
              </a:rPr>
              <a:t>, gifts to mothers or health workers, and </a:t>
            </a:r>
            <a:r>
              <a:rPr kumimoji="0" lang="en-GB" sz="24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false claims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D8FCE-41C1-3F07-96C7-F536F6716C0A}"/>
              </a:ext>
            </a:extLst>
          </p:cNvPr>
          <p:cNvPicPr>
            <a:picLocks noChangeAspect="1"/>
          </p:cNvPicPr>
          <p:nvPr/>
        </p:nvPicPr>
        <p:blipFill>
          <a:blip r:embed="rId2"/>
          <a:stretch>
            <a:fillRect/>
          </a:stretch>
        </p:blipFill>
        <p:spPr>
          <a:xfrm>
            <a:off x="7680176" y="980728"/>
            <a:ext cx="3894893" cy="5147371"/>
          </a:xfrm>
          <a:prstGeom prst="rect">
            <a:avLst/>
          </a:prstGeom>
          <a:ln>
            <a:solidFill>
              <a:schemeClr val="bg1">
                <a:lumMod val="50000"/>
              </a:schemeClr>
            </a:solidFill>
          </a:ln>
        </p:spPr>
      </p:pic>
      <p:sp>
        <p:nvSpPr>
          <p:cNvPr id="2" name="TextBox 1">
            <a:extLst>
              <a:ext uri="{FF2B5EF4-FFF2-40B4-BE49-F238E27FC236}">
                <a16:creationId xmlns:a16="http://schemas.microsoft.com/office/drawing/2014/main" id="{E4EF2D9D-BB91-DCA2-967A-28B4E43A414D}"/>
              </a:ext>
            </a:extLst>
          </p:cNvPr>
          <p:cNvSpPr txBox="1"/>
          <p:nvPr/>
        </p:nvSpPr>
        <p:spPr>
          <a:xfrm>
            <a:off x="509173" y="548680"/>
            <a:ext cx="6874973" cy="2062103"/>
          </a:xfrm>
          <a:prstGeom prst="rect">
            <a:avLst/>
          </a:prstGeom>
          <a:noFill/>
        </p:spPr>
        <p:txBody>
          <a:bodyPr wrap="square" rtlCol="0">
            <a:spAutoFit/>
          </a:bodyPr>
          <a:lstStyle/>
          <a:p>
            <a:r>
              <a:rPr lang="en-US" sz="3200" b="1" dirty="0">
                <a:latin typeface="Aptos" panose="020B0004020202020204" pitchFamily="34" charset="0"/>
              </a:rPr>
              <a:t>The growing aggressive  commercial human milk industry </a:t>
            </a:r>
            <a:r>
              <a:rPr lang="en-GB" altLang="en-US" sz="3200" b="1" dirty="0">
                <a:latin typeface="Aptos" panose="020B0004020202020204" pitchFamily="34" charset="0"/>
              </a:rPr>
              <a:t>is likely to be as harmful to babies as the aggressive marketing of formula</a:t>
            </a:r>
            <a:endParaRPr lang="en-GB" sz="3200" b="1" dirty="0">
              <a:latin typeface="Aptos" panose="020B0004020202020204" pitchFamily="34" charset="0"/>
            </a:endParaRPr>
          </a:p>
        </p:txBody>
      </p:sp>
      <p:sp>
        <p:nvSpPr>
          <p:cNvPr id="5" name="Title 1">
            <a:extLst>
              <a:ext uri="{FF2B5EF4-FFF2-40B4-BE49-F238E27FC236}">
                <a16:creationId xmlns:a16="http://schemas.microsoft.com/office/drawing/2014/main" id="{84FCEC35-91C3-6690-0B4A-718460CB2D8C}"/>
              </a:ext>
            </a:extLst>
          </p:cNvPr>
          <p:cNvSpPr txBox="1">
            <a:spLocks/>
          </p:cNvSpPr>
          <p:nvPr/>
        </p:nvSpPr>
        <p:spPr bwMode="auto">
          <a:xfrm>
            <a:off x="839416" y="4941168"/>
            <a:ext cx="5904656" cy="91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rgbClr val="C51538"/>
                </a:solidFill>
                <a:latin typeface="+mj-lt"/>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a:lstStyle>
          <a:p>
            <a:pPr algn="ctr" eaLnBrk="1" hangingPunct="1">
              <a:spcAft>
                <a:spcPts val="1200"/>
              </a:spcAft>
              <a:defRPr/>
            </a:pPr>
            <a:r>
              <a:rPr lang="en-GB" altLang="en-US" sz="2400" b="1" dirty="0">
                <a:solidFill>
                  <a:srgbClr val="0070C0"/>
                </a:solidFill>
                <a:latin typeface="Aptos" panose="020B0004020202020204" pitchFamily="34" charset="0"/>
              </a:rPr>
              <a:t>In the US $495M and $60M lawsuit awards have been made on the grounds that formula causes NEC, with several hundred more cases pending</a:t>
            </a:r>
          </a:p>
          <a:p>
            <a:pPr algn="ctr" eaLnBrk="1" hangingPunct="1">
              <a:spcAft>
                <a:spcPts val="1200"/>
              </a:spcAft>
              <a:defRPr/>
            </a:pPr>
            <a:r>
              <a:rPr lang="en-GB" altLang="en-US" sz="2400" b="1" dirty="0">
                <a:solidFill>
                  <a:srgbClr val="C00000"/>
                </a:solidFill>
                <a:latin typeface="Aptos" panose="020B0004020202020204" pitchFamily="34" charset="0"/>
              </a:rPr>
              <a:t>As a consequence, companies are divesting from neonatal research and development pipelines</a:t>
            </a:r>
          </a:p>
        </p:txBody>
      </p:sp>
    </p:spTree>
    <p:extLst>
      <p:ext uri="{BB962C8B-B14F-4D97-AF65-F5344CB8AC3E}">
        <p14:creationId xmlns:p14="http://schemas.microsoft.com/office/powerpoint/2010/main" val="1319319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83F1B-3721-A68D-9B26-C460D420C5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6A6A697-CE09-CDE2-856B-BEA3BEEDB7C0}"/>
              </a:ext>
            </a:extLst>
          </p:cNvPr>
          <p:cNvSpPr txBox="1"/>
          <p:nvPr/>
        </p:nvSpPr>
        <p:spPr>
          <a:xfrm>
            <a:off x="479376" y="308502"/>
            <a:ext cx="6508484" cy="1200329"/>
          </a:xfrm>
          <a:prstGeom prst="rect">
            <a:avLst/>
          </a:prstGeom>
          <a:noFill/>
        </p:spPr>
        <p:txBody>
          <a:bodyPr wrap="square" rtlCol="0">
            <a:spAutoFit/>
          </a:bodyPr>
          <a:lstStyle/>
          <a:p>
            <a:pPr lvl="0"/>
            <a:r>
              <a:rPr lang="en-US" sz="3600" b="1" dirty="0">
                <a:solidFill>
                  <a:prstClr val="black">
                    <a:lumMod val="95000"/>
                    <a:lumOff val="5000"/>
                  </a:prstClr>
                </a:solidFill>
                <a:latin typeface="Aptos" panose="020B0004020202020204" pitchFamily="34" charset="0"/>
              </a:rPr>
              <a:t>Randomisation 1 </a:t>
            </a:r>
            <a:endParaRPr kumimoji="0" lang="en-US" sz="3600" b="1" i="0" u="none" strike="noStrike" kern="1200" cap="none" spc="0" normalizeH="0" baseline="0" noProof="0" dirty="0">
              <a:ln>
                <a:noFill/>
              </a:ln>
              <a:solidFill>
                <a:prstClr val="black">
                  <a:lumMod val="95000"/>
                  <a:lumOff val="5000"/>
                </a:prstClr>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95000"/>
                    <a:lumOff val="5000"/>
                  </a:prstClr>
                </a:solidFill>
                <a:effectLst/>
                <a:uLnTx/>
                <a:uFillTx/>
                <a:latin typeface="Aptos" panose="020B0004020202020204" pitchFamily="34" charset="0"/>
              </a:rPr>
              <a:t>Justification </a:t>
            </a:r>
            <a:endParaRPr kumimoji="0" lang="en-GB" sz="3600" b="1" i="0" u="none" strike="noStrike" kern="1200" cap="none" spc="0" normalizeH="0" baseline="0" noProof="0" dirty="0">
              <a:ln>
                <a:noFill/>
              </a:ln>
              <a:solidFill>
                <a:prstClr val="black">
                  <a:lumMod val="95000"/>
                  <a:lumOff val="5000"/>
                </a:prstClr>
              </a:solidFill>
              <a:effectLst/>
              <a:uLnTx/>
              <a:uFillTx/>
              <a:latin typeface="Aptos" panose="020B0004020202020204" pitchFamily="34" charset="0"/>
            </a:endParaRPr>
          </a:p>
        </p:txBody>
      </p:sp>
      <p:sp>
        <p:nvSpPr>
          <p:cNvPr id="3" name="TextBox 2">
            <a:extLst>
              <a:ext uri="{FF2B5EF4-FFF2-40B4-BE49-F238E27FC236}">
                <a16:creationId xmlns:a16="http://schemas.microsoft.com/office/drawing/2014/main" id="{3C33F49A-B42E-DD9C-2E9F-12A656FE9EE0}"/>
              </a:ext>
            </a:extLst>
          </p:cNvPr>
          <p:cNvSpPr txBox="1"/>
          <p:nvPr/>
        </p:nvSpPr>
        <p:spPr>
          <a:xfrm>
            <a:off x="551384" y="2004045"/>
            <a:ext cx="5400600" cy="4154984"/>
          </a:xfrm>
          <a:prstGeom prst="rect">
            <a:avLst/>
          </a:prstGeom>
          <a:noFill/>
        </p:spPr>
        <p:txBody>
          <a:bodyPr wrap="square" rtlCol="0">
            <a:spAutoFit/>
          </a:bodyPr>
          <a:lstStyle/>
          <a:p>
            <a:pPr marL="265113" marR="0" lvl="0" indent="-265113"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b="1" dirty="0">
                <a:latin typeface="Aptos" panose="020B0004020202020204" pitchFamily="34" charset="0"/>
              </a:rPr>
              <a:t>Possible risk of NEC with formula </a:t>
            </a:r>
          </a:p>
          <a:p>
            <a:pPr marL="265113" indent="-265113">
              <a:spcAft>
                <a:spcPts val="2400"/>
              </a:spcAft>
              <a:buFont typeface="Arial" panose="020B0604020202020204" pitchFamily="34" charset="0"/>
              <a:buChar char="•"/>
              <a:defRPr/>
            </a:pPr>
            <a:r>
              <a:rPr lang="en-US" sz="2800" b="1" dirty="0">
                <a:latin typeface="Aptos" panose="020B0004020202020204" pitchFamily="34" charset="0"/>
              </a:rPr>
              <a:t>Possible risk of impaired neurodevelopment with pHDM</a:t>
            </a:r>
          </a:p>
          <a:p>
            <a:pPr marL="265113" indent="-265113">
              <a:spcAft>
                <a:spcPts val="2400"/>
              </a:spcAft>
              <a:buFont typeface="Arial" panose="020B0604020202020204" pitchFamily="34" charset="0"/>
              <a:buChar char="•"/>
              <a:defRPr/>
            </a:pPr>
            <a:r>
              <a:rPr lang="en-US" sz="2800" b="1" dirty="0">
                <a:latin typeface="Aptos" panose="020B0004020202020204" pitchFamily="34" charset="0"/>
              </a:rPr>
              <a:t>High cost of pHDM with no conclusive evidence of benefit</a:t>
            </a:r>
          </a:p>
          <a:p>
            <a:pPr marL="265113" marR="0" lvl="0" indent="-265113"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endParaRPr lang="en-US" sz="2800" b="1" dirty="0">
              <a:latin typeface="Aptos" panose="020B0004020202020204" pitchFamily="34" charset="0"/>
            </a:endParaRPr>
          </a:p>
        </p:txBody>
      </p:sp>
      <p:pic>
        <p:nvPicPr>
          <p:cNvPr id="4" name="Graphic 3" descr="Checkmark with solid fill">
            <a:extLst>
              <a:ext uri="{FF2B5EF4-FFF2-40B4-BE49-F238E27FC236}">
                <a16:creationId xmlns:a16="http://schemas.microsoft.com/office/drawing/2014/main" id="{DE49D567-3192-D4B4-FE24-4E6D60CA36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0216" y="188640"/>
            <a:ext cx="1683568" cy="1683568"/>
          </a:xfrm>
          <a:prstGeom prst="rect">
            <a:avLst/>
          </a:prstGeom>
        </p:spPr>
      </p:pic>
      <p:sp>
        <p:nvSpPr>
          <p:cNvPr id="5" name="TextBox 4">
            <a:extLst>
              <a:ext uri="{FF2B5EF4-FFF2-40B4-BE49-F238E27FC236}">
                <a16:creationId xmlns:a16="http://schemas.microsoft.com/office/drawing/2014/main" id="{DF3C940C-B76E-10F3-64E6-4EB546C0627B}"/>
              </a:ext>
            </a:extLst>
          </p:cNvPr>
          <p:cNvSpPr txBox="1"/>
          <p:nvPr/>
        </p:nvSpPr>
        <p:spPr>
          <a:xfrm>
            <a:off x="6613748" y="2004045"/>
            <a:ext cx="4918856" cy="3416320"/>
          </a:xfrm>
          <a:prstGeom prst="rect">
            <a:avLst/>
          </a:prstGeom>
          <a:noFill/>
        </p:spPr>
        <p:txBody>
          <a:bodyPr wrap="square" rtlCol="0">
            <a:spAutoFit/>
          </a:bodyPr>
          <a:lstStyle/>
          <a:p>
            <a:pPr marL="265113" lvl="0" indent="-265113">
              <a:spcAft>
                <a:spcPts val="2400"/>
              </a:spcAft>
              <a:buFont typeface="Arial" panose="020B0604020202020204" pitchFamily="34" charset="0"/>
              <a:buChar char="•"/>
              <a:defRPr/>
            </a:pPr>
            <a:r>
              <a:rPr kumimoji="0" lang="en-US" sz="2800" b="1" i="0" u="none" strike="noStrike" kern="1200" cap="none" spc="0" normalizeH="0" baseline="0" noProof="0" dirty="0">
                <a:ln>
                  <a:noFill/>
                </a:ln>
                <a:effectLst/>
                <a:uLnTx/>
                <a:uFillTx/>
                <a:latin typeface="Aptos" panose="020B0004020202020204" pitchFamily="34" charset="0"/>
              </a:rPr>
              <a:t>Possible adverse effect on maternal lactation if </a:t>
            </a:r>
            <a:r>
              <a:rPr lang="en-US" sz="2800" b="1" dirty="0">
                <a:latin typeface="Aptos" panose="020B0004020202020204" pitchFamily="34" charset="0"/>
              </a:rPr>
              <a:t>pHDM is perceived </a:t>
            </a:r>
            <a:r>
              <a:rPr kumimoji="0" lang="en-US" sz="2800" b="1" i="0" u="none" strike="noStrike" kern="1200" cap="none" spc="0" normalizeH="0" baseline="0" noProof="0" dirty="0">
                <a:ln>
                  <a:noFill/>
                </a:ln>
                <a:effectLst/>
                <a:uLnTx/>
                <a:uFillTx/>
                <a:latin typeface="Aptos" panose="020B0004020202020204" pitchFamily="34" charset="0"/>
              </a:rPr>
              <a:t>as equivalent to Own Mother’s Milk </a:t>
            </a:r>
          </a:p>
          <a:p>
            <a:pPr marL="265113" lvl="0" indent="-265113">
              <a:spcAft>
                <a:spcPts val="2400"/>
              </a:spcAft>
              <a:buFont typeface="Arial" panose="020B0604020202020204" pitchFamily="34" charset="0"/>
              <a:buChar char="•"/>
              <a:defRPr/>
            </a:pPr>
            <a:r>
              <a:rPr lang="en-US" sz="2800" b="1" dirty="0">
                <a:latin typeface="Aptos" panose="020B0004020202020204" pitchFamily="34" charset="0"/>
              </a:rPr>
              <a:t>Adverse effects of a growing commercial human milk industry</a:t>
            </a:r>
            <a:endParaRPr kumimoji="0" lang="en-US" sz="2800" b="1" i="0" u="none" strike="noStrike" kern="1200" cap="none" spc="0" normalizeH="0" baseline="0" noProof="0" dirty="0">
              <a:ln>
                <a:noFill/>
              </a:ln>
              <a:effectLst/>
              <a:uLnTx/>
              <a:uFillTx/>
              <a:latin typeface="Aptos" panose="020B0004020202020204" pitchFamily="34" charset="0"/>
            </a:endParaRPr>
          </a:p>
        </p:txBody>
      </p:sp>
      <p:sp>
        <p:nvSpPr>
          <p:cNvPr id="6" name="TextBox 5">
            <a:extLst>
              <a:ext uri="{FF2B5EF4-FFF2-40B4-BE49-F238E27FC236}">
                <a16:creationId xmlns:a16="http://schemas.microsoft.com/office/drawing/2014/main" id="{B07D34B9-BA60-9CB2-D0D0-FCBBB0A7F87D}"/>
              </a:ext>
            </a:extLst>
          </p:cNvPr>
          <p:cNvSpPr txBox="1"/>
          <p:nvPr/>
        </p:nvSpPr>
        <p:spPr>
          <a:xfrm>
            <a:off x="659396" y="5681976"/>
            <a:ext cx="10873208" cy="954107"/>
          </a:xfrm>
          <a:prstGeom prst="rect">
            <a:avLst/>
          </a:prstGeom>
          <a:noFill/>
        </p:spPr>
        <p:txBody>
          <a:bodyPr wrap="square" rtlCol="0">
            <a:spAutoFit/>
          </a:bodyPr>
          <a:lstStyle/>
          <a:p>
            <a:pPr algn="ctr"/>
            <a:r>
              <a:rPr lang="en-GB" sz="2800" b="1" dirty="0">
                <a:solidFill>
                  <a:srgbClr val="0070C0"/>
                </a:solidFill>
                <a:latin typeface="Aptos" panose="020B0004020202020204" pitchFamily="34" charset="0"/>
              </a:rPr>
              <a:t>If pHDM is beneficial and safe, it should be available to every extremely preterm baby</a:t>
            </a:r>
          </a:p>
        </p:txBody>
      </p:sp>
    </p:spTree>
    <p:extLst>
      <p:ext uri="{BB962C8B-B14F-4D97-AF65-F5344CB8AC3E}">
        <p14:creationId xmlns:p14="http://schemas.microsoft.com/office/powerpoint/2010/main" val="797874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1FEC3-F6AC-8D9D-2088-0059849D3F8B}"/>
              </a:ext>
            </a:extLst>
          </p:cNvPr>
          <p:cNvSpPr txBox="1"/>
          <p:nvPr/>
        </p:nvSpPr>
        <p:spPr>
          <a:xfrm>
            <a:off x="2057735" y="3068960"/>
            <a:ext cx="8280920" cy="1077218"/>
          </a:xfrm>
          <a:prstGeom prst="rect">
            <a:avLst/>
          </a:prstGeom>
          <a:noFill/>
        </p:spPr>
        <p:txBody>
          <a:bodyPr wrap="square">
            <a:spAutoFit/>
          </a:bodyPr>
          <a:lstStyle/>
          <a:p>
            <a:pPr algn="ctr">
              <a:spcAft>
                <a:spcPts val="1200"/>
              </a:spcAft>
            </a:pPr>
            <a:r>
              <a:rPr lang="en-GB" sz="3200" b="1" dirty="0">
                <a:solidFill>
                  <a:srgbClr val="0070C0"/>
                </a:solidFill>
                <a:latin typeface="Aptos" panose="020B0004020202020204" pitchFamily="34" charset="0"/>
              </a:rPr>
              <a:t>Should human milk have routine protein-carbohydrate fortification?  </a:t>
            </a:r>
          </a:p>
        </p:txBody>
      </p:sp>
      <p:sp>
        <p:nvSpPr>
          <p:cNvPr id="5" name="TextBox 4">
            <a:extLst>
              <a:ext uri="{FF2B5EF4-FFF2-40B4-BE49-F238E27FC236}">
                <a16:creationId xmlns:a16="http://schemas.microsoft.com/office/drawing/2014/main" id="{EEFF1CC0-A828-DD75-2DA5-18213AC47596}"/>
              </a:ext>
            </a:extLst>
          </p:cNvPr>
          <p:cNvSpPr txBox="1"/>
          <p:nvPr/>
        </p:nvSpPr>
        <p:spPr>
          <a:xfrm>
            <a:off x="2070934" y="836712"/>
            <a:ext cx="7776864" cy="1692771"/>
          </a:xfrm>
          <a:prstGeom prst="rect">
            <a:avLst/>
          </a:prstGeom>
          <a:noFill/>
        </p:spPr>
        <p:txBody>
          <a:bodyPr wrap="square">
            <a:spAutoFit/>
          </a:bodyPr>
          <a:lstStyle/>
          <a:p>
            <a:pPr algn="ctr"/>
            <a:r>
              <a:rPr lang="en-GB" sz="3600" b="1" dirty="0">
                <a:latin typeface="Aptos" panose="020B0004020202020204" pitchFamily="34" charset="0"/>
              </a:rPr>
              <a:t>Randomisation 2</a:t>
            </a:r>
          </a:p>
          <a:p>
            <a:pPr algn="ctr"/>
            <a:r>
              <a:rPr lang="en-GB" sz="3600" b="1" dirty="0">
                <a:latin typeface="Aptos" panose="020B0004020202020204" pitchFamily="34" charset="0"/>
              </a:rPr>
              <a:t>Another major uncertainty </a:t>
            </a:r>
          </a:p>
          <a:p>
            <a:pPr algn="ctr"/>
            <a:endParaRPr lang="en-GB" sz="3200" dirty="0">
              <a:solidFill>
                <a:schemeClr val="bg1">
                  <a:lumMod val="10000"/>
                </a:schemeClr>
              </a:solidFill>
              <a:latin typeface="Berlin Sans FB" panose="020E0602020502020306" pitchFamily="34" charset="0"/>
            </a:endParaRPr>
          </a:p>
        </p:txBody>
      </p:sp>
    </p:spTree>
    <p:extLst>
      <p:ext uri="{BB962C8B-B14F-4D97-AF65-F5344CB8AC3E}">
        <p14:creationId xmlns:p14="http://schemas.microsoft.com/office/powerpoint/2010/main" val="833544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7028" y="2782669"/>
            <a:ext cx="11289612" cy="3508653"/>
          </a:xfrm>
          <a:prstGeom prst="rect">
            <a:avLst/>
          </a:prstGeom>
        </p:spPr>
        <p:txBody>
          <a:bodyPr wrap="square">
            <a:spAutoFit/>
          </a:bodyPr>
          <a:lstStyle/>
          <a:p>
            <a:pPr marL="342900" indent="-342900" defTabSz="457200">
              <a:spcAft>
                <a:spcPts val="1800"/>
              </a:spcAft>
              <a:buFont typeface="Arial" panose="020B0604020202020204" pitchFamily="34" charset="0"/>
              <a:buChar char="•"/>
              <a:defRPr/>
            </a:pPr>
            <a:r>
              <a:rPr lang="en-GB" sz="2400" b="1" dirty="0">
                <a:solidFill>
                  <a:prstClr val="black"/>
                </a:solidFill>
                <a:latin typeface="Aptos" panose="020B0004020202020204" pitchFamily="34" charset="0"/>
              </a:rPr>
              <a:t>Total of 18 small, methodologically weak trials with 1456 participating infants</a:t>
            </a:r>
          </a:p>
          <a:p>
            <a:pPr marL="342900" indent="-342900" defTabSz="457200">
              <a:spcAft>
                <a:spcPts val="1800"/>
              </a:spcAft>
              <a:buFont typeface="Arial" panose="020B0604020202020204" pitchFamily="34" charset="0"/>
              <a:buChar char="•"/>
              <a:defRPr/>
            </a:pPr>
            <a:r>
              <a:rPr lang="en-GB" sz="2400" b="1" dirty="0">
                <a:solidFill>
                  <a:prstClr val="black"/>
                </a:solidFill>
                <a:latin typeface="Aptos" panose="020B0004020202020204" pitchFamily="34" charset="0"/>
              </a:rPr>
              <a:t>Necrotising enterocolitis (n=1110): </a:t>
            </a:r>
            <a:r>
              <a:rPr lang="en-GB" sz="2400" b="1" dirty="0">
                <a:solidFill>
                  <a:srgbClr val="000000"/>
                </a:solidFill>
                <a:latin typeface="Aptos" panose="020B0004020202020204" pitchFamily="34" charset="0"/>
              </a:rPr>
              <a:t>risk ratio 1.37 (95%CI 0.72, 2.63)</a:t>
            </a:r>
            <a:endParaRPr lang="en-GB" sz="2400" b="1" dirty="0">
              <a:solidFill>
                <a:prstClr val="black"/>
              </a:solidFill>
              <a:latin typeface="Aptos" panose="020B0004020202020204" pitchFamily="34" charset="0"/>
            </a:endParaRPr>
          </a:p>
          <a:p>
            <a:pPr marL="342900" indent="-342900" defTabSz="457200">
              <a:spcAft>
                <a:spcPts val="1800"/>
              </a:spcAft>
              <a:buFont typeface="Arial" panose="020B0604020202020204" pitchFamily="34" charset="0"/>
              <a:buChar char="•"/>
              <a:defRPr/>
            </a:pPr>
            <a:r>
              <a:rPr lang="en-GB" sz="2400" b="1" dirty="0">
                <a:solidFill>
                  <a:prstClr val="black"/>
                </a:solidFill>
                <a:latin typeface="Aptos" panose="020B0004020202020204" pitchFamily="34" charset="0"/>
              </a:rPr>
              <a:t>Only a single trial (n= 245) carried out in 1996 assessed neurodevelopment at 18 months (mental development index: mean difference 2.20, [95%CI -3.35, 7.75]; psychomotor development index: 2.40 [-1.90, 6.70] </a:t>
            </a:r>
          </a:p>
          <a:p>
            <a:pPr marL="342900" indent="-342900" defTabSz="457200">
              <a:spcAft>
                <a:spcPts val="1800"/>
              </a:spcAft>
              <a:buFont typeface="Arial" panose="020B0604020202020204" pitchFamily="34" charset="0"/>
              <a:buChar char="•"/>
              <a:defRPr/>
            </a:pPr>
            <a:endParaRPr lang="en-GB" sz="2400" dirty="0">
              <a:solidFill>
                <a:prstClr val="black"/>
              </a:solidFill>
              <a:latin typeface="Aptos" panose="020B0004020202020204" pitchFamily="34" charset="0"/>
            </a:endParaRPr>
          </a:p>
          <a:p>
            <a:pPr defTabSz="457200">
              <a:defRPr/>
            </a:pPr>
            <a:endParaRPr lang="en-GB" dirty="0">
              <a:solidFill>
                <a:prstClr val="black"/>
              </a:solidFill>
              <a:latin typeface="Calibri" panose="020F0502020204030204"/>
            </a:endParaRPr>
          </a:p>
        </p:txBody>
      </p:sp>
      <p:pic>
        <p:nvPicPr>
          <p:cNvPr id="4" name="Picture 3"/>
          <p:cNvPicPr>
            <a:picLocks noChangeAspect="1"/>
          </p:cNvPicPr>
          <p:nvPr/>
        </p:nvPicPr>
        <p:blipFill>
          <a:blip r:embed="rId2"/>
          <a:stretch>
            <a:fillRect/>
          </a:stretch>
        </p:blipFill>
        <p:spPr>
          <a:xfrm>
            <a:off x="551384" y="404664"/>
            <a:ext cx="8060405" cy="1947759"/>
          </a:xfrm>
          <a:prstGeom prst="rect">
            <a:avLst/>
          </a:prstGeom>
        </p:spPr>
      </p:pic>
      <p:sp>
        <p:nvSpPr>
          <p:cNvPr id="7" name="Rectangle 6"/>
          <p:cNvSpPr/>
          <p:nvPr/>
        </p:nvSpPr>
        <p:spPr>
          <a:xfrm>
            <a:off x="278996" y="5495337"/>
            <a:ext cx="11433628" cy="954107"/>
          </a:xfrm>
          <a:prstGeom prst="rect">
            <a:avLst/>
          </a:prstGeom>
        </p:spPr>
        <p:txBody>
          <a:bodyPr wrap="square">
            <a:spAutoFit/>
          </a:bodyPr>
          <a:lstStyle/>
          <a:p>
            <a:pPr algn="ctr" defTabSz="457200">
              <a:defRPr/>
            </a:pPr>
            <a:r>
              <a:rPr lang="en-GB" sz="2800" b="1" i="1" dirty="0">
                <a:solidFill>
                  <a:srgbClr val="0070C0"/>
                </a:solidFill>
                <a:latin typeface="Aptos" panose="020B0004020202020204" pitchFamily="34" charset="0"/>
              </a:rPr>
              <a:t>“Evidence is insufficient to show whether multi‐nutrient fortification has any effect on long‐term growth or neurodevelopment” </a:t>
            </a:r>
          </a:p>
        </p:txBody>
      </p:sp>
    </p:spTree>
    <p:extLst>
      <p:ext uri="{BB962C8B-B14F-4D97-AF65-F5344CB8AC3E}">
        <p14:creationId xmlns:p14="http://schemas.microsoft.com/office/powerpoint/2010/main" val="3752265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Date Placeholder 3">
            <a:extLst>
              <a:ext uri="{FF2B5EF4-FFF2-40B4-BE49-F238E27FC236}">
                <a16:creationId xmlns:a16="http://schemas.microsoft.com/office/drawing/2014/main" id="{A5A0995C-4DA1-FC72-2DBE-CE024E72FBD7}"/>
              </a:ext>
            </a:extLst>
          </p:cNvPr>
          <p:cNvSpPr>
            <a:spLocks noGrp="1" noChangeArrowheads="1"/>
          </p:cNvSpPr>
          <p:nvPr>
            <p:custDataLst>
              <p:tags r:id="rId1"/>
            </p:custDataLst>
          </p:nvPr>
        </p:nvSpPr>
        <p:spPr bwMode="auto">
          <a:xfrm>
            <a:off x="1524000" y="6472238"/>
            <a:ext cx="25400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6032" tIns="63500" rIns="127000" bIns="63500"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800">
                <a:solidFill>
                  <a:schemeClr val="bg1"/>
                </a:solidFill>
                <a:latin typeface="Helvetica" panose="020B0604020202020204" pitchFamily="34" charset="0"/>
              </a:rPr>
              <a:t>Date of Download:  4/30/2025</a:t>
            </a:r>
          </a:p>
        </p:txBody>
      </p:sp>
      <p:sp>
        <p:nvSpPr>
          <p:cNvPr id="16388" name="Footer Placeholder 4">
            <a:extLst>
              <a:ext uri="{FF2B5EF4-FFF2-40B4-BE49-F238E27FC236}">
                <a16:creationId xmlns:a16="http://schemas.microsoft.com/office/drawing/2014/main" id="{867E38F4-637C-5F9B-5B19-D3A64CD0394C}"/>
              </a:ext>
            </a:extLst>
          </p:cNvPr>
          <p:cNvSpPr>
            <a:spLocks noGrp="1"/>
          </p:cNvSpPr>
          <p:nvPr>
            <p:custDataLst>
              <p:tags r:id="rId2"/>
            </p:custDataLst>
          </p:nvPr>
        </p:nvSpPr>
        <p:spPr>
          <a:xfrm>
            <a:off x="4629150" y="6470651"/>
            <a:ext cx="6038850" cy="385763"/>
          </a:xfrm>
          <a:prstGeom prst="rect">
            <a:avLst/>
          </a:prstGeom>
          <a:noFill/>
          <a:ln w="9525" cap="flat" cmpd="sng" algn="ctr">
            <a:noFill/>
            <a:prstDash val="solid"/>
            <a:miter lim="800000"/>
            <a:headEnd type="none" w="med" len="med"/>
            <a:tailEnd type="none" w="med" len="med"/>
          </a:ln>
        </p:spPr>
        <p:txBody>
          <a:bodyPr rIns="25603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800">
                <a:solidFill>
                  <a:schemeClr val="bg1"/>
                </a:solidFill>
              </a:rPr>
              <a:t>Copyright © 2025 Karger Publishers. All rights reserved.</a:t>
            </a:r>
          </a:p>
        </p:txBody>
      </p:sp>
      <p:pic>
        <p:nvPicPr>
          <p:cNvPr id="14344" name="New picture">
            <a:extLst>
              <a:ext uri="{FF2B5EF4-FFF2-40B4-BE49-F238E27FC236}">
                <a16:creationId xmlns:a16="http://schemas.microsoft.com/office/drawing/2014/main" id="{C9430958-2198-418E-4450-62E72E6744C4}"/>
              </a:ext>
            </a:extLst>
          </p:cNvPr>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7608168" y="216069"/>
            <a:ext cx="3816424" cy="635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3" name="TextBox 2">
            <a:extLst>
              <a:ext uri="{FF2B5EF4-FFF2-40B4-BE49-F238E27FC236}">
                <a16:creationId xmlns:a16="http://schemas.microsoft.com/office/drawing/2014/main" id="{5689ED18-6DFC-3CF1-9866-40F4BE2B8FF0}"/>
              </a:ext>
            </a:extLst>
          </p:cNvPr>
          <p:cNvSpPr txBox="1"/>
          <p:nvPr/>
        </p:nvSpPr>
        <p:spPr>
          <a:xfrm>
            <a:off x="263350" y="6021288"/>
            <a:ext cx="6912769" cy="738664"/>
          </a:xfrm>
          <a:prstGeom prst="rect">
            <a:avLst/>
          </a:prstGeom>
          <a:noFill/>
        </p:spPr>
        <p:txBody>
          <a:bodyPr wrap="square">
            <a:spAutoFit/>
          </a:bodyPr>
          <a:lstStyle/>
          <a:p>
            <a:r>
              <a:rPr lang="en-US" altLang="en-US" sz="1400" dirty="0">
                <a:solidFill>
                  <a:schemeClr val="bg1">
                    <a:lumMod val="10000"/>
                  </a:schemeClr>
                </a:solidFill>
                <a:latin typeface="Aptos" panose="020B0004020202020204" pitchFamily="34" charset="0"/>
                <a:ea typeface="ＭＳ Ｐゴシック" panose="020B0600070205080204" pitchFamily="34" charset="-128"/>
              </a:rPr>
              <a:t>Box plots for (a) weight, (b) length, and (c) occipital frontal circumference (OFC) Z score change from birth to 35 weeks post menstrual age, term, and term plus 6 weeks for randomised feed groups</a:t>
            </a:r>
            <a:endParaRPr lang="en-GB" sz="1400" dirty="0">
              <a:solidFill>
                <a:schemeClr val="bg1">
                  <a:lumMod val="10000"/>
                </a:schemeClr>
              </a:solidFill>
              <a:latin typeface="Aptos" panose="020B0004020202020204" pitchFamily="34" charset="0"/>
            </a:endParaRPr>
          </a:p>
        </p:txBody>
      </p:sp>
      <p:sp>
        <p:nvSpPr>
          <p:cNvPr id="5" name="TextBox 4">
            <a:extLst>
              <a:ext uri="{FF2B5EF4-FFF2-40B4-BE49-F238E27FC236}">
                <a16:creationId xmlns:a16="http://schemas.microsoft.com/office/drawing/2014/main" id="{876861B6-F14C-DE8C-FE17-A5FEE7168F08}"/>
              </a:ext>
            </a:extLst>
          </p:cNvPr>
          <p:cNvSpPr txBox="1"/>
          <p:nvPr/>
        </p:nvSpPr>
        <p:spPr>
          <a:xfrm>
            <a:off x="767408" y="1754249"/>
            <a:ext cx="5655114" cy="3877985"/>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GB" b="1" i="0" dirty="0">
                <a:solidFill>
                  <a:srgbClr val="333333"/>
                </a:solidFill>
                <a:effectLst/>
                <a:latin typeface="Aptos" panose="020B0004020202020204" pitchFamily="34" charset="0"/>
              </a:rPr>
              <a:t>Babies born &lt;32w gestation</a:t>
            </a:r>
          </a:p>
          <a:p>
            <a:pPr marL="342900" indent="-342900">
              <a:spcAft>
                <a:spcPts val="1200"/>
              </a:spcAft>
              <a:buFont typeface="Arial" panose="020B0604020202020204" pitchFamily="34" charset="0"/>
              <a:buChar char="•"/>
            </a:pPr>
            <a:r>
              <a:rPr lang="en-GB" b="1" i="0" dirty="0">
                <a:solidFill>
                  <a:srgbClr val="333333"/>
                </a:solidFill>
                <a:effectLst/>
                <a:latin typeface="Aptos" panose="020B0004020202020204" pitchFamily="34" charset="0"/>
              </a:rPr>
              <a:t>Randomisation to i) </a:t>
            </a:r>
            <a:r>
              <a:rPr lang="en-GB" b="1" i="0" dirty="0">
                <a:solidFill>
                  <a:srgbClr val="0070C0"/>
                </a:solidFill>
                <a:effectLst/>
                <a:latin typeface="Aptos" panose="020B0004020202020204" pitchFamily="34" charset="0"/>
              </a:rPr>
              <a:t>unfortified Own Mother’s Milk supplemented with unfortified pHDM</a:t>
            </a:r>
            <a:r>
              <a:rPr lang="en-GB" b="1" i="0" dirty="0">
                <a:solidFill>
                  <a:srgbClr val="333333"/>
                </a:solidFill>
                <a:effectLst/>
                <a:latin typeface="Aptos" panose="020B0004020202020204" pitchFamily="34" charset="0"/>
              </a:rPr>
              <a:t>; ii) </a:t>
            </a:r>
            <a:r>
              <a:rPr lang="en-GB" b="1" i="0" dirty="0">
                <a:solidFill>
                  <a:srgbClr val="0070C0"/>
                </a:solidFill>
                <a:effectLst/>
                <a:latin typeface="Aptos" panose="020B0004020202020204" pitchFamily="34" charset="0"/>
              </a:rPr>
              <a:t>fortified Own Mother’s Milk supplemented with fortified pHDM</a:t>
            </a:r>
            <a:r>
              <a:rPr lang="en-GB" b="1" i="0" dirty="0">
                <a:solidFill>
                  <a:srgbClr val="333333"/>
                </a:solidFill>
                <a:effectLst/>
                <a:latin typeface="Aptos" panose="020B0004020202020204" pitchFamily="34" charset="0"/>
              </a:rPr>
              <a:t>; iii) </a:t>
            </a:r>
            <a:r>
              <a:rPr lang="en-GB" b="1" i="0" dirty="0">
                <a:solidFill>
                  <a:srgbClr val="0070C0"/>
                </a:solidFill>
                <a:effectLst/>
                <a:latin typeface="Aptos" panose="020B0004020202020204" pitchFamily="34" charset="0"/>
              </a:rPr>
              <a:t>unfortified Own Mother’s Milk supplemented with Preterm Formula</a:t>
            </a:r>
          </a:p>
          <a:p>
            <a:pPr marL="342900" indent="-342900">
              <a:spcAft>
                <a:spcPts val="1200"/>
              </a:spcAft>
              <a:buFont typeface="Arial" panose="020B0604020202020204" pitchFamily="34" charset="0"/>
              <a:buChar char="•"/>
            </a:pPr>
            <a:r>
              <a:rPr lang="en-GB" b="1" dirty="0">
                <a:solidFill>
                  <a:srgbClr val="0070C0"/>
                </a:solidFill>
                <a:latin typeface="Aptos" panose="020B0004020202020204" pitchFamily="34" charset="0"/>
              </a:rPr>
              <a:t>No significant differences in weight, length, head circumference, or body composition at term or term plus 6 weeks; i.e., babies self-regulated back to previous growth trajectory</a:t>
            </a:r>
          </a:p>
          <a:p>
            <a:pPr marL="342900" indent="-342900">
              <a:spcAft>
                <a:spcPts val="1200"/>
              </a:spcAft>
              <a:buFont typeface="Arial" panose="020B0604020202020204" pitchFamily="34" charset="0"/>
              <a:buChar char="•"/>
            </a:pPr>
            <a:r>
              <a:rPr lang="en-GB" b="1" dirty="0">
                <a:solidFill>
                  <a:schemeClr val="bg1">
                    <a:lumMod val="10000"/>
                  </a:schemeClr>
                </a:solidFill>
                <a:latin typeface="Aptos" panose="020B0004020202020204" pitchFamily="34" charset="0"/>
              </a:rPr>
              <a:t>NEC occurred in 2 infants, both in the unfortified human milk arm</a:t>
            </a:r>
          </a:p>
        </p:txBody>
      </p:sp>
      <p:sp>
        <p:nvSpPr>
          <p:cNvPr id="6" name="TextBox 5">
            <a:extLst>
              <a:ext uri="{FF2B5EF4-FFF2-40B4-BE49-F238E27FC236}">
                <a16:creationId xmlns:a16="http://schemas.microsoft.com/office/drawing/2014/main" id="{F026779F-1FB2-9841-4B1D-B1F7E38E51A6}"/>
              </a:ext>
            </a:extLst>
          </p:cNvPr>
          <p:cNvSpPr txBox="1"/>
          <p:nvPr/>
        </p:nvSpPr>
        <p:spPr>
          <a:xfrm>
            <a:off x="623392" y="411088"/>
            <a:ext cx="4805483" cy="954107"/>
          </a:xfrm>
          <a:prstGeom prst="rect">
            <a:avLst/>
          </a:prstGeom>
          <a:noFill/>
        </p:spPr>
        <p:txBody>
          <a:bodyPr wrap="none" rtlCol="0">
            <a:spAutoFit/>
          </a:bodyPr>
          <a:lstStyle/>
          <a:p>
            <a:r>
              <a:rPr lang="en-GB" sz="3600" b="1" dirty="0">
                <a:solidFill>
                  <a:schemeClr val="bg1">
                    <a:lumMod val="10000"/>
                  </a:schemeClr>
                </a:solidFill>
                <a:latin typeface="Aptos" panose="020B0004020202020204" pitchFamily="34" charset="0"/>
              </a:rPr>
              <a:t>The PREMFOOD Study</a:t>
            </a:r>
          </a:p>
          <a:p>
            <a:r>
              <a:rPr lang="en-GB" sz="2000" b="1" dirty="0">
                <a:solidFill>
                  <a:schemeClr val="bg1">
                    <a:lumMod val="10000"/>
                  </a:schemeClr>
                </a:solidFill>
                <a:latin typeface="Aptos" panose="020B0004020202020204" pitchFamily="34" charset="0"/>
              </a:rPr>
              <a:t>Mills et al, Neonatology 2023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43A0FB-D99D-474F-8E74-90542FC976B6}"/>
              </a:ext>
            </a:extLst>
          </p:cNvPr>
          <p:cNvPicPr>
            <a:picLocks noChangeAspect="1"/>
          </p:cNvPicPr>
          <p:nvPr/>
        </p:nvPicPr>
        <p:blipFill>
          <a:blip r:embed="rId2"/>
          <a:stretch>
            <a:fillRect/>
          </a:stretch>
        </p:blipFill>
        <p:spPr>
          <a:xfrm>
            <a:off x="623392" y="1406822"/>
            <a:ext cx="7382848" cy="5118521"/>
          </a:xfrm>
          <a:prstGeom prst="rect">
            <a:avLst/>
          </a:prstGeom>
        </p:spPr>
      </p:pic>
      <p:sp>
        <p:nvSpPr>
          <p:cNvPr id="7" name="TextBox 6">
            <a:extLst>
              <a:ext uri="{FF2B5EF4-FFF2-40B4-BE49-F238E27FC236}">
                <a16:creationId xmlns:a16="http://schemas.microsoft.com/office/drawing/2014/main" id="{54D5D8A8-17E3-44DE-B952-709D0D0176B4}"/>
              </a:ext>
            </a:extLst>
          </p:cNvPr>
          <p:cNvSpPr txBox="1"/>
          <p:nvPr/>
        </p:nvSpPr>
        <p:spPr>
          <a:xfrm>
            <a:off x="7947502" y="1436462"/>
            <a:ext cx="4062350" cy="5262979"/>
          </a:xfrm>
          <a:prstGeom prst="rect">
            <a:avLst/>
          </a:prstGeom>
          <a:noFill/>
        </p:spPr>
        <p:txBody>
          <a:bodyPr wrap="square">
            <a:spAutoFit/>
          </a:bodyPr>
          <a:lstStyle/>
          <a:p>
            <a:pPr marL="285743" indent="-285743" defTabSz="914379">
              <a:spcAft>
                <a:spcPts val="1200"/>
              </a:spcAft>
              <a:buFont typeface="Arial" panose="020B0604020202020204" pitchFamily="34" charset="0"/>
              <a:buChar char="•"/>
              <a:defRPr/>
            </a:pPr>
            <a:r>
              <a:rPr lang="en-GB" b="1" dirty="0">
                <a:solidFill>
                  <a:prstClr val="black"/>
                </a:solidFill>
                <a:latin typeface="Aptos" panose="020B0004020202020204" pitchFamily="34" charset="0"/>
              </a:rPr>
              <a:t>Despite substantial variation in nutritional practice, weight velocity in all gestational age groups </a:t>
            </a:r>
            <a:r>
              <a:rPr lang="en-GB" b="1" dirty="0">
                <a:latin typeface="Aptos" panose="020B0004020202020204" pitchFamily="34" charset="0"/>
              </a:rPr>
              <a:t>stabilises around 32-34 </a:t>
            </a:r>
            <a:r>
              <a:rPr lang="en-GB" b="1" dirty="0">
                <a:solidFill>
                  <a:prstClr val="black"/>
                </a:solidFill>
                <a:latin typeface="Aptos" panose="020B0004020202020204" pitchFamily="34" charset="0"/>
              </a:rPr>
              <a:t>weeks postmenstrual age at 16-25 g/day along parallel centile lines</a:t>
            </a:r>
          </a:p>
          <a:p>
            <a:pPr marL="285743" indent="-285743" defTabSz="914379">
              <a:spcAft>
                <a:spcPts val="1200"/>
              </a:spcAft>
              <a:buFont typeface="Arial" panose="020B0604020202020204" pitchFamily="34" charset="0"/>
              <a:buChar char="•"/>
              <a:defRPr/>
            </a:pPr>
            <a:r>
              <a:rPr lang="en-GB" b="1" dirty="0">
                <a:solidFill>
                  <a:srgbClr val="0070C0"/>
                </a:solidFill>
                <a:latin typeface="Aptos" panose="020B0004020202020204" pitchFamily="34" charset="0"/>
              </a:rPr>
              <a:t>Weight at term in babies without major morbidities is consistently below birthweight centile (around -1.6 z-score)</a:t>
            </a:r>
          </a:p>
          <a:p>
            <a:pPr marL="285743" indent="-285743" defTabSz="914379">
              <a:spcAft>
                <a:spcPts val="1200"/>
              </a:spcAft>
              <a:buFont typeface="Arial" panose="020B0604020202020204" pitchFamily="34" charset="0"/>
              <a:buChar char="•"/>
              <a:defRPr/>
            </a:pPr>
            <a:r>
              <a:rPr lang="en-GB" b="1" dirty="0">
                <a:latin typeface="Aptos" panose="020B0004020202020204" pitchFamily="34" charset="0"/>
              </a:rPr>
              <a:t>A similar pattern has been observed in other cohorts worldwide </a:t>
            </a:r>
          </a:p>
          <a:p>
            <a:pPr marL="285743" indent="-285743" defTabSz="914379">
              <a:spcAft>
                <a:spcPts val="1200"/>
              </a:spcAft>
              <a:buFont typeface="Arial" panose="020B0604020202020204" pitchFamily="34" charset="0"/>
              <a:buChar char="•"/>
              <a:defRPr/>
            </a:pPr>
            <a:r>
              <a:rPr lang="en-GB" b="1" dirty="0">
                <a:latin typeface="Aptos" panose="020B0004020202020204" pitchFamily="34" charset="0"/>
              </a:rPr>
              <a:t>This suggests that forcing a baby to attain birth centile may be  detrimental by promoting accelerated weight gain</a:t>
            </a:r>
          </a:p>
        </p:txBody>
      </p:sp>
      <p:sp>
        <p:nvSpPr>
          <p:cNvPr id="8" name="TextBox 7">
            <a:extLst>
              <a:ext uri="{FF2B5EF4-FFF2-40B4-BE49-F238E27FC236}">
                <a16:creationId xmlns:a16="http://schemas.microsoft.com/office/drawing/2014/main" id="{E86E1387-CCB8-499C-9BC6-97E6F7384132}"/>
              </a:ext>
            </a:extLst>
          </p:cNvPr>
          <p:cNvSpPr txBox="1"/>
          <p:nvPr/>
        </p:nvSpPr>
        <p:spPr>
          <a:xfrm>
            <a:off x="479376" y="332657"/>
            <a:ext cx="11563581" cy="830677"/>
          </a:xfrm>
          <a:prstGeom prst="rect">
            <a:avLst/>
          </a:prstGeom>
          <a:noFill/>
        </p:spPr>
        <p:txBody>
          <a:bodyPr wrap="square" rtlCol="0">
            <a:spAutoFit/>
          </a:bodyPr>
          <a:lstStyle/>
          <a:p>
            <a:pPr algn="ctr" defTabSz="914379">
              <a:defRPr/>
            </a:pPr>
            <a:r>
              <a:rPr lang="en-GB" sz="2822" b="1" dirty="0">
                <a:solidFill>
                  <a:prstClr val="black"/>
                </a:solidFill>
                <a:latin typeface="Aptos" panose="020B0004020202020204" pitchFamily="34" charset="0"/>
              </a:rPr>
              <a:t>Postnatal weight gain in very preterm babies without major morbidity </a:t>
            </a:r>
            <a:r>
              <a:rPr lang="en-GB" sz="1976" b="1" dirty="0">
                <a:solidFill>
                  <a:srgbClr val="002060"/>
                </a:solidFill>
                <a:latin typeface="Aptos" panose="020B0004020202020204" pitchFamily="34" charset="0"/>
              </a:rPr>
              <a:t>Greenbury et al, Modi, Lancet Child Adolescent Health, 2021</a:t>
            </a:r>
          </a:p>
        </p:txBody>
      </p:sp>
      <p:sp>
        <p:nvSpPr>
          <p:cNvPr id="4" name="TextBox 3">
            <a:extLst>
              <a:ext uri="{FF2B5EF4-FFF2-40B4-BE49-F238E27FC236}">
                <a16:creationId xmlns:a16="http://schemas.microsoft.com/office/drawing/2014/main" id="{5E3D42A3-033F-52E6-4586-C4649DA6A860}"/>
              </a:ext>
            </a:extLst>
          </p:cNvPr>
          <p:cNvSpPr txBox="1"/>
          <p:nvPr/>
        </p:nvSpPr>
        <p:spPr>
          <a:xfrm>
            <a:off x="3020806" y="6422442"/>
            <a:ext cx="3240360" cy="369332"/>
          </a:xfrm>
          <a:prstGeom prst="rect">
            <a:avLst/>
          </a:prstGeom>
          <a:noFill/>
        </p:spPr>
        <p:txBody>
          <a:bodyPr wrap="square">
            <a:spAutoFit/>
          </a:bodyPr>
          <a:lstStyle/>
          <a:p>
            <a:pPr algn="ctr" defTabSz="914379">
              <a:defRPr/>
            </a:pPr>
            <a:r>
              <a:rPr lang="en-GB" sz="1800" dirty="0">
                <a:solidFill>
                  <a:prstClr val="black"/>
                </a:solidFill>
                <a:latin typeface="Berlin Sans FB" panose="020E0602020502020306" pitchFamily="34" charset="0"/>
              </a:rPr>
              <a:t>(N=</a:t>
            </a:r>
            <a:r>
              <a:rPr lang="en-GB" sz="1800" dirty="0">
                <a:solidFill>
                  <a:srgbClr val="1F1F1F"/>
                </a:solidFill>
                <a:latin typeface="Berlin Sans FB" panose="020E0602020502020306" pitchFamily="34" charset="0"/>
              </a:rPr>
              <a:t>52952 infants)</a:t>
            </a:r>
            <a:endParaRPr lang="en-GB" sz="1800" dirty="0">
              <a:solidFill>
                <a:prstClr val="black"/>
              </a:solidFill>
              <a:latin typeface="Berlin Sans FB" panose="020E0602020502020306" pitchFamily="34" charset="0"/>
            </a:endParaRPr>
          </a:p>
        </p:txBody>
      </p:sp>
    </p:spTree>
    <p:extLst>
      <p:ext uri="{BB962C8B-B14F-4D97-AF65-F5344CB8AC3E}">
        <p14:creationId xmlns:p14="http://schemas.microsoft.com/office/powerpoint/2010/main" val="1237499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E648C5-2E58-61D4-AAD0-C082F4B06407}"/>
              </a:ext>
            </a:extLst>
          </p:cNvPr>
          <p:cNvSpPr txBox="1"/>
          <p:nvPr/>
        </p:nvSpPr>
        <p:spPr>
          <a:xfrm>
            <a:off x="479376" y="1268760"/>
            <a:ext cx="11454024" cy="5032147"/>
          </a:xfrm>
          <a:prstGeom prst="rect">
            <a:avLst/>
          </a:prstGeom>
          <a:noFill/>
        </p:spPr>
        <p:txBody>
          <a:bodyPr wrap="square">
            <a:spAutoFit/>
          </a:bodyPr>
          <a:lstStyle/>
          <a:p>
            <a:pPr>
              <a:spcAft>
                <a:spcPts val="1800"/>
              </a:spcAft>
            </a:pPr>
            <a:r>
              <a:rPr lang="en-US" b="1" kern="100" dirty="0">
                <a:solidFill>
                  <a:srgbClr val="0070C0"/>
                </a:solidFill>
                <a:effectLst/>
                <a:latin typeface="Aptos" panose="020B0004020202020204" pitchFamily="34" charset="0"/>
                <a:ea typeface="Times New Roman" panose="02020603050405020304" pitchFamily="18" charset="0"/>
                <a:cs typeface="Times New Roman" panose="02020603050405020304" pitchFamily="18" charset="0"/>
              </a:rPr>
              <a:t>Eligibility: </a:t>
            </a:r>
            <a:r>
              <a:rPr kumimoji="0" lang="en-GB" b="1" i="0" u="none" strike="noStrike" kern="1200" cap="none" spc="0" normalizeH="0" baseline="0" noProof="0" dirty="0">
                <a:ln>
                  <a:noFill/>
                </a:ln>
                <a:effectLst/>
                <a:uLnTx/>
                <a:uFillTx/>
                <a:latin typeface="Aptos" panose="020B0004020202020204" pitchFamily="34" charset="0"/>
              </a:rPr>
              <a:t>B</a:t>
            </a:r>
            <a:r>
              <a:rPr kumimoji="0" lang="en-GB" b="1" i="0" u="none" strike="noStrike" kern="1200" cap="none" spc="0" normalizeH="0" baseline="0" noProof="0" dirty="0">
                <a:ln>
                  <a:noFill/>
                </a:ln>
                <a:effectLst/>
                <a:uLnTx/>
                <a:uFillTx/>
                <a:latin typeface="Aptos" panose="020B0004020202020204" pitchFamily="34" charset="0"/>
                <a:ea typeface="Calibri" panose="020F0502020204030204" pitchFamily="34" charset="0"/>
              </a:rPr>
              <a:t>irth &lt;29 w gestation; no condition precluding enteral feeding; maternal intention to breast-feed</a:t>
            </a:r>
            <a:endParaRPr lang="en-US" b="1" kern="100" dirty="0">
              <a:effectLst/>
              <a:latin typeface="Aptos" panose="020B0004020202020204" pitchFamily="34" charset="0"/>
              <a:ea typeface="Times New Roman" panose="02020603050405020304" pitchFamily="18" charset="0"/>
              <a:cs typeface="Times New Roman" panose="02020603050405020304" pitchFamily="18" charset="0"/>
            </a:endParaRPr>
          </a:p>
          <a:p>
            <a:pPr>
              <a:spcAft>
                <a:spcPts val="1800"/>
              </a:spcAft>
            </a:pPr>
            <a:r>
              <a:rPr lang="en-US" b="1" kern="100" dirty="0">
                <a:solidFill>
                  <a:srgbClr val="0070C0"/>
                </a:solidFill>
                <a:effectLst/>
                <a:latin typeface="Aptos" panose="020B0004020202020204" pitchFamily="34" charset="0"/>
                <a:ea typeface="Times New Roman" panose="02020603050405020304" pitchFamily="18" charset="0"/>
                <a:cs typeface="Times New Roman" panose="02020603050405020304" pitchFamily="18" charset="0"/>
              </a:rPr>
              <a:t>Randomisation 1: </a:t>
            </a:r>
            <a:r>
              <a:rPr lang="en-US" b="1" kern="100" dirty="0">
                <a:effectLst/>
                <a:latin typeface="Aptos" panose="020B0004020202020204" pitchFamily="34" charset="0"/>
                <a:ea typeface="Times New Roman" panose="02020603050405020304" pitchFamily="18" charset="0"/>
                <a:cs typeface="Times New Roman" panose="02020603050405020304" pitchFamily="18" charset="0"/>
              </a:rPr>
              <a:t>W</a:t>
            </a:r>
            <a:r>
              <a:rPr lang="en-GB" b="1" kern="0"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rPr>
              <a:t>hen the attending clinician feels a top-up is required because there is insufficient Own Mother’s Milk; </a:t>
            </a:r>
            <a:r>
              <a:rPr lang="en-US" b="1" kern="0" dirty="0">
                <a:solidFill>
                  <a:srgbClr val="1B0807"/>
                </a:solidFill>
                <a:effectLst/>
                <a:latin typeface="Aptos" panose="020B0004020202020204" pitchFamily="34" charset="0"/>
                <a:ea typeface="Aptos" panose="020B0004020202020204" pitchFamily="34" charset="0"/>
                <a:cs typeface="Times New Roman" panose="02020603050405020304" pitchFamily="18" charset="0"/>
              </a:rPr>
              <a:t>i</a:t>
            </a:r>
            <a:r>
              <a:rPr lang="en-US" b="1" dirty="0">
                <a:solidFill>
                  <a:srgbClr val="1B0807"/>
                </a:solidFill>
                <a:latin typeface="Aptos" panose="020B0004020202020204" pitchFamily="34" charset="0"/>
              </a:rPr>
              <a:t>f a mother is lactating well, babies will receive </a:t>
            </a:r>
            <a:r>
              <a:rPr lang="en-US" b="1" dirty="0">
                <a:solidFill>
                  <a:srgbClr val="0070C0"/>
                </a:solidFill>
                <a:latin typeface="Aptos" panose="020B0004020202020204" pitchFamily="34" charset="0"/>
              </a:rPr>
              <a:t>minimal</a:t>
            </a:r>
            <a:r>
              <a:rPr lang="en-US" b="1" dirty="0">
                <a:solidFill>
                  <a:srgbClr val="1B0807"/>
                </a:solidFill>
                <a:latin typeface="Aptos" panose="020B0004020202020204" pitchFamily="34" charset="0"/>
              </a:rPr>
              <a:t> supplemental feed</a:t>
            </a:r>
            <a:endParaRPr lang="en-GB" b="1" kern="0"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endParaRPr>
          </a:p>
          <a:p>
            <a:pPr>
              <a:spcAft>
                <a:spcPts val="1800"/>
              </a:spcAft>
            </a:pPr>
            <a:r>
              <a:rPr lang="en-US" b="1" kern="100" dirty="0">
                <a:solidFill>
                  <a:srgbClr val="0070C0"/>
                </a:solidFill>
                <a:effectLst/>
                <a:latin typeface="Aptos" panose="020B0004020202020204" pitchFamily="34" charset="0"/>
                <a:ea typeface="Times New Roman" panose="02020603050405020304" pitchFamily="18" charset="0"/>
                <a:cs typeface="Times New Roman" panose="02020603050405020304" pitchFamily="18" charset="0"/>
              </a:rPr>
              <a:t>Randomisation 2: </a:t>
            </a:r>
            <a:r>
              <a:rPr lang="en-US" b="1" kern="100" dirty="0">
                <a:effectLst/>
                <a:latin typeface="Aptos" panose="020B0004020202020204" pitchFamily="34" charset="0"/>
                <a:ea typeface="Times New Roman" panose="02020603050405020304" pitchFamily="18" charset="0"/>
                <a:cs typeface="Times New Roman" panose="02020603050405020304" pitchFamily="18" charset="0"/>
              </a:rPr>
              <a:t>Wh</a:t>
            </a:r>
            <a:r>
              <a:rPr lang="en-US"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en the baby is receiving </a:t>
            </a:r>
            <a:r>
              <a:rPr lang="en-GB" b="1" kern="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60-120 ml/kg/day of human milk feeds (Own Mother’s Milk and/or pHDM)</a:t>
            </a:r>
            <a:endParaRPr lang="en-GB" b="1"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1800"/>
              </a:spcAft>
            </a:pPr>
            <a:r>
              <a:rPr lang="en-GB" b="1" kern="0" dirty="0">
                <a:solidFill>
                  <a:srgbClr val="0070C0"/>
                </a:solidFill>
                <a:latin typeface="Aptos" panose="020B0004020202020204" pitchFamily="34" charset="0"/>
                <a:ea typeface="Aptos" panose="020B0004020202020204" pitchFamily="34" charset="0"/>
                <a:cs typeface="Times New Roman" panose="02020603050405020304" pitchFamily="18" charset="0"/>
              </a:rPr>
              <a:t>Participation: </a:t>
            </a:r>
            <a:r>
              <a:rPr lang="en-GB" b="1" kern="0" dirty="0">
                <a:latin typeface="Aptos" panose="020B0004020202020204" pitchFamily="34" charset="0"/>
                <a:ea typeface="Aptos" panose="020B0004020202020204" pitchFamily="34" charset="0"/>
                <a:cs typeface="Times New Roman" panose="02020603050405020304" pitchFamily="18" charset="0"/>
              </a:rPr>
              <a:t>Babies may participate in </a:t>
            </a:r>
            <a:r>
              <a:rPr lang="en-GB" b="1" kern="0" dirty="0">
                <a:solidFill>
                  <a:srgbClr val="0070C0"/>
                </a:solidFill>
                <a:latin typeface="Aptos" panose="020B0004020202020204" pitchFamily="34" charset="0"/>
                <a:ea typeface="Aptos" panose="020B0004020202020204" pitchFamily="34" charset="0"/>
                <a:cs typeface="Times New Roman" panose="02020603050405020304" pitchFamily="18" charset="0"/>
              </a:rPr>
              <a:t>either or both </a:t>
            </a:r>
            <a:r>
              <a:rPr lang="en-GB" b="1" kern="0" dirty="0">
                <a:latin typeface="Aptos" panose="020B0004020202020204" pitchFamily="34" charset="0"/>
                <a:ea typeface="Aptos" panose="020B0004020202020204" pitchFamily="34" charset="0"/>
                <a:cs typeface="Times New Roman" panose="02020603050405020304" pitchFamily="18" charset="0"/>
              </a:rPr>
              <a:t>randomisations</a:t>
            </a:r>
          </a:p>
          <a:p>
            <a:pPr>
              <a:spcAft>
                <a:spcPts val="1800"/>
              </a:spcAft>
            </a:pPr>
            <a:r>
              <a:rPr lang="en-GB" b="1" kern="0" dirty="0">
                <a:solidFill>
                  <a:srgbClr val="0070C0"/>
                </a:solidFill>
                <a:latin typeface="Aptos" panose="020B0004020202020204" pitchFamily="34" charset="0"/>
                <a:ea typeface="Aptos" panose="020B0004020202020204" pitchFamily="34" charset="0"/>
                <a:cs typeface="Times New Roman" panose="02020603050405020304" pitchFamily="18" charset="0"/>
              </a:rPr>
              <a:t>Sample size: </a:t>
            </a:r>
            <a:r>
              <a:rPr lang="en-GB" b="1" kern="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rPr>
              <a:t>This is an </a:t>
            </a:r>
            <a:r>
              <a:rPr lang="en-GB" b="1" kern="0" dirty="0">
                <a:solidFill>
                  <a:srgbClr val="0070C0"/>
                </a:solidFill>
                <a:latin typeface="Aptos" panose="020B0004020202020204" pitchFamily="34" charset="0"/>
                <a:ea typeface="Aptos" panose="020B0004020202020204" pitchFamily="34" charset="0"/>
                <a:cs typeface="Times New Roman" panose="02020603050405020304" pitchFamily="18" charset="0"/>
              </a:rPr>
              <a:t>adaptive</a:t>
            </a:r>
            <a:r>
              <a:rPr lang="en-GB" b="1" kern="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rPr>
              <a:t> trial; this means that the sample sizes shown are the maximum that will be recruited; </a:t>
            </a:r>
            <a:r>
              <a:rPr lang="en-GB" b="1" kern="0" dirty="0">
                <a:solidFill>
                  <a:srgbClr val="0070C0"/>
                </a:solidFill>
                <a:latin typeface="Aptos" panose="020B0004020202020204" pitchFamily="34" charset="0"/>
                <a:ea typeface="Aptos" panose="020B0004020202020204" pitchFamily="34" charset="0"/>
                <a:cs typeface="Times New Roman" panose="02020603050405020304" pitchFamily="18" charset="0"/>
              </a:rPr>
              <a:t>the true number will likely be less</a:t>
            </a:r>
          </a:p>
          <a:p>
            <a:pPr>
              <a:spcAft>
                <a:spcPts val="1800"/>
              </a:spcAft>
            </a:pPr>
            <a:r>
              <a:rPr lang="en-GB" b="1" kern="0" dirty="0">
                <a:solidFill>
                  <a:srgbClr val="0070C0"/>
                </a:solidFill>
                <a:latin typeface="Aptos" panose="020B0004020202020204" pitchFamily="34" charset="0"/>
                <a:ea typeface="Aptos" panose="020B0004020202020204" pitchFamily="34" charset="0"/>
                <a:cs typeface="Times New Roman" panose="02020603050405020304" pitchFamily="18" charset="0"/>
              </a:rPr>
              <a:t>Primary outcome: </a:t>
            </a:r>
            <a:r>
              <a:rPr lang="en-GB" b="1" kern="0" dirty="0">
                <a:latin typeface="Aptos" panose="020B0004020202020204" pitchFamily="34" charset="0"/>
                <a:ea typeface="Aptos" panose="020B0004020202020204" pitchFamily="34" charset="0"/>
                <a:cs typeface="Times New Roman" panose="02020603050405020304" pitchFamily="18" charset="0"/>
              </a:rPr>
              <a:t>Survival to 34 weeks postmenstrual age without NEC surgery</a:t>
            </a:r>
          </a:p>
          <a:p>
            <a:pPr>
              <a:spcAft>
                <a:spcPts val="1800"/>
              </a:spcAft>
            </a:pPr>
            <a:r>
              <a:rPr lang="en-GB" b="1" kern="0" dirty="0">
                <a:solidFill>
                  <a:srgbClr val="0070C0"/>
                </a:solidFill>
                <a:latin typeface="Aptos" panose="020B0004020202020204" pitchFamily="34" charset="0"/>
                <a:ea typeface="Aptos" panose="020B0004020202020204" pitchFamily="34" charset="0"/>
                <a:cs typeface="Times New Roman" panose="02020603050405020304" pitchFamily="18" charset="0"/>
              </a:rPr>
              <a:t>Secondary outcomes: </a:t>
            </a:r>
            <a:r>
              <a:rPr lang="en-GB" b="1" kern="0" dirty="0">
                <a:latin typeface="Aptos" panose="020B0004020202020204" pitchFamily="34" charset="0"/>
                <a:ea typeface="Aptos" panose="020B0004020202020204" pitchFamily="34" charset="0"/>
                <a:cs typeface="Times New Roman" panose="02020603050405020304" pitchFamily="18" charset="0"/>
              </a:rPr>
              <a:t>All </a:t>
            </a:r>
            <a:r>
              <a:rPr lang="en-GB" b="1" kern="0" dirty="0">
                <a:solidFill>
                  <a:srgbClr val="0070C0"/>
                </a:solidFill>
                <a:latin typeface="Aptos" panose="020B0004020202020204" pitchFamily="34" charset="0"/>
                <a:ea typeface="Aptos" panose="020B0004020202020204" pitchFamily="34" charset="0"/>
                <a:cs typeface="Times New Roman" panose="02020603050405020304" pitchFamily="18" charset="0"/>
              </a:rPr>
              <a:t>core neonatal outcomes </a:t>
            </a:r>
            <a:r>
              <a:rPr lang="en-GB" b="1" kern="0" dirty="0">
                <a:latin typeface="Aptos" panose="020B0004020202020204" pitchFamily="34" charset="0"/>
                <a:ea typeface="Aptos" panose="020B0004020202020204" pitchFamily="34" charset="0"/>
                <a:cs typeface="Times New Roman" panose="02020603050405020304" pitchFamily="18" charset="0"/>
              </a:rPr>
              <a:t>and</a:t>
            </a:r>
            <a:r>
              <a:rPr lang="en-GB" b="1" kern="0" dirty="0">
                <a:solidFill>
                  <a:srgbClr val="0070C0"/>
                </a:solidFill>
                <a:latin typeface="Aptos" panose="020B0004020202020204" pitchFamily="34" charset="0"/>
                <a:ea typeface="Aptos" panose="020B0004020202020204" pitchFamily="34" charset="0"/>
                <a:cs typeface="Times New Roman" panose="02020603050405020304" pitchFamily="18" charset="0"/>
              </a:rPr>
              <a:t> cognitive and language development </a:t>
            </a:r>
            <a:r>
              <a:rPr lang="en-GB" b="1" kern="0" dirty="0">
                <a:latin typeface="Aptos" panose="020B0004020202020204" pitchFamily="34" charset="0"/>
                <a:ea typeface="Aptos" panose="020B0004020202020204" pitchFamily="34" charset="0"/>
                <a:cs typeface="Times New Roman" panose="02020603050405020304" pitchFamily="18" charset="0"/>
              </a:rPr>
              <a:t>at age 2-years, assessed using an </a:t>
            </a:r>
            <a:r>
              <a:rPr lang="en-GB" b="1" kern="0" dirty="0">
                <a:solidFill>
                  <a:srgbClr val="0070C0"/>
                </a:solidFill>
                <a:latin typeface="Aptos" panose="020B0004020202020204" pitchFamily="34" charset="0"/>
                <a:ea typeface="Aptos" panose="020B0004020202020204" pitchFamily="34" charset="0"/>
                <a:cs typeface="Times New Roman" panose="02020603050405020304" pitchFamily="18" charset="0"/>
              </a:rPr>
              <a:t>electronic version </a:t>
            </a:r>
            <a:r>
              <a:rPr lang="en-GB" b="1" kern="0" dirty="0">
                <a:latin typeface="Aptos" panose="020B0004020202020204" pitchFamily="34" charset="0"/>
                <a:ea typeface="Aptos" panose="020B0004020202020204" pitchFamily="34" charset="0"/>
                <a:cs typeface="Times New Roman" panose="02020603050405020304" pitchFamily="18" charset="0"/>
              </a:rPr>
              <a:t>of the PARCA-R </a:t>
            </a:r>
          </a:p>
          <a:p>
            <a:pPr>
              <a:spcAft>
                <a:spcPts val="1800"/>
              </a:spcAft>
            </a:pPr>
            <a:r>
              <a:rPr lang="en-GB" b="1" kern="0" dirty="0">
                <a:solidFill>
                  <a:srgbClr val="0070C0"/>
                </a:solidFill>
                <a:latin typeface="Aptos" panose="020B0004020202020204" pitchFamily="34" charset="0"/>
                <a:ea typeface="Aptos" panose="020B0004020202020204" pitchFamily="34" charset="0"/>
                <a:cs typeface="Times New Roman" panose="02020603050405020304" pitchFamily="18" charset="0"/>
              </a:rPr>
              <a:t>Trial data: </a:t>
            </a:r>
            <a:r>
              <a:rPr lang="en-GB" b="1" kern="0" dirty="0">
                <a:latin typeface="Aptos" panose="020B0004020202020204" pitchFamily="34" charset="0"/>
                <a:ea typeface="Aptos" panose="020B0004020202020204" pitchFamily="34" charset="0"/>
                <a:cs typeface="Times New Roman" panose="02020603050405020304" pitchFamily="18" charset="0"/>
              </a:rPr>
              <a:t>Primarily obtained from the </a:t>
            </a:r>
            <a:r>
              <a:rPr lang="en-GB" b="1" kern="0" dirty="0">
                <a:solidFill>
                  <a:srgbClr val="0070C0"/>
                </a:solidFill>
                <a:latin typeface="Aptos" panose="020B0004020202020204" pitchFamily="34" charset="0"/>
                <a:ea typeface="Aptos" panose="020B0004020202020204" pitchFamily="34" charset="0"/>
                <a:cs typeface="Times New Roman" panose="02020603050405020304" pitchFamily="18" charset="0"/>
              </a:rPr>
              <a:t>National Neonatal Research Database, </a:t>
            </a:r>
            <a:r>
              <a:rPr lang="en-GB" b="1" kern="0" dirty="0">
                <a:latin typeface="Aptos" panose="020B0004020202020204" pitchFamily="34" charset="0"/>
                <a:ea typeface="Aptos" panose="020B0004020202020204" pitchFamily="34" charset="0"/>
                <a:cs typeface="Times New Roman" panose="02020603050405020304" pitchFamily="18" charset="0"/>
              </a:rPr>
              <a:t>hence</a:t>
            </a:r>
            <a:r>
              <a:rPr lang="en-GB" b="1" kern="0" dirty="0">
                <a:solidFill>
                  <a:srgbClr val="0070C0"/>
                </a:solidFill>
                <a:latin typeface="Aptos" panose="020B0004020202020204" pitchFamily="34" charset="0"/>
                <a:ea typeface="Aptos" panose="020B0004020202020204" pitchFamily="34" charset="0"/>
                <a:cs typeface="Times New Roman" panose="02020603050405020304" pitchFamily="18" charset="0"/>
              </a:rPr>
              <a:t> low-burden</a:t>
            </a:r>
            <a:r>
              <a:rPr lang="en-GB" b="1" kern="0"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rPr>
              <a:t>  </a:t>
            </a:r>
            <a:endParaRPr lang="en-GB" b="1" kern="100"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F04F90D-A075-77A0-F710-E67590DC261D}"/>
              </a:ext>
            </a:extLst>
          </p:cNvPr>
          <p:cNvSpPr txBox="1"/>
          <p:nvPr/>
        </p:nvSpPr>
        <p:spPr>
          <a:xfrm>
            <a:off x="335360" y="332656"/>
            <a:ext cx="7056784" cy="646331"/>
          </a:xfrm>
          <a:prstGeom prst="rect">
            <a:avLst/>
          </a:prstGeom>
          <a:noFill/>
        </p:spPr>
        <p:txBody>
          <a:bodyPr wrap="square" rtlCol="0">
            <a:spAutoFit/>
          </a:bodyPr>
          <a:lstStyle/>
          <a:p>
            <a:r>
              <a:rPr lang="en-US" sz="3600" b="1" dirty="0">
                <a:latin typeface="Aptos" panose="020B0004020202020204" pitchFamily="34" charset="0"/>
              </a:rPr>
              <a:t>Study design: key points</a:t>
            </a:r>
            <a:endParaRPr lang="en-GB" sz="3600" b="1" dirty="0">
              <a:latin typeface="Aptos" panose="020B0004020202020204" pitchFamily="34" charset="0"/>
            </a:endParaRPr>
          </a:p>
        </p:txBody>
      </p:sp>
    </p:spTree>
    <p:extLst>
      <p:ext uri="{BB962C8B-B14F-4D97-AF65-F5344CB8AC3E}">
        <p14:creationId xmlns:p14="http://schemas.microsoft.com/office/powerpoint/2010/main" val="722471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F80AF-241E-C505-BE92-BCD89DB442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B695F66-F3F3-48B5-92F9-924427CF5A69}"/>
              </a:ext>
            </a:extLst>
          </p:cNvPr>
          <p:cNvSpPr txBox="1"/>
          <p:nvPr/>
        </p:nvSpPr>
        <p:spPr>
          <a:xfrm>
            <a:off x="2495600" y="2636912"/>
            <a:ext cx="7200800" cy="1200329"/>
          </a:xfrm>
          <a:prstGeom prst="rect">
            <a:avLst/>
          </a:prstGeom>
          <a:noFill/>
        </p:spPr>
        <p:txBody>
          <a:bodyPr wrap="square" rtlCol="0">
            <a:spAutoFit/>
          </a:bodyPr>
          <a:lstStyle/>
          <a:p>
            <a:pPr algn="ctr">
              <a:defRPr/>
            </a:pPr>
            <a:r>
              <a:rPr lang="en-GB" sz="3600" b="1" dirty="0">
                <a:solidFill>
                  <a:schemeClr val="bg1">
                    <a:lumMod val="10000"/>
                  </a:schemeClr>
                </a:solidFill>
                <a:latin typeface="Aptos" panose="020B0004020202020204" pitchFamily="34" charset="0"/>
              </a:rPr>
              <a:t>Possibility of harm from routine macronutrient fortification</a:t>
            </a:r>
          </a:p>
        </p:txBody>
      </p:sp>
    </p:spTree>
    <p:extLst>
      <p:ext uri="{BB962C8B-B14F-4D97-AF65-F5344CB8AC3E}">
        <p14:creationId xmlns:p14="http://schemas.microsoft.com/office/powerpoint/2010/main" val="3915132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DCDB88-3E29-4BFD-8FC2-E3FB62321FD4}"/>
              </a:ext>
            </a:extLst>
          </p:cNvPr>
          <p:cNvPicPr>
            <a:picLocks noChangeAspect="1"/>
          </p:cNvPicPr>
          <p:nvPr/>
        </p:nvPicPr>
        <p:blipFill>
          <a:blip r:embed="rId2"/>
          <a:stretch>
            <a:fillRect/>
          </a:stretch>
        </p:blipFill>
        <p:spPr>
          <a:xfrm>
            <a:off x="6366480" y="908603"/>
            <a:ext cx="3816424" cy="2790129"/>
          </a:xfrm>
          <a:prstGeom prst="rect">
            <a:avLst/>
          </a:prstGeom>
        </p:spPr>
      </p:pic>
      <p:pic>
        <p:nvPicPr>
          <p:cNvPr id="3" name="Picture 2">
            <a:extLst>
              <a:ext uri="{FF2B5EF4-FFF2-40B4-BE49-F238E27FC236}">
                <a16:creationId xmlns:a16="http://schemas.microsoft.com/office/drawing/2014/main" id="{CFBFCEA3-0DD0-473D-92A9-002E5739968C}"/>
              </a:ext>
            </a:extLst>
          </p:cNvPr>
          <p:cNvPicPr>
            <a:picLocks noChangeAspect="1"/>
          </p:cNvPicPr>
          <p:nvPr/>
        </p:nvPicPr>
        <p:blipFill>
          <a:blip r:embed="rId3"/>
          <a:stretch>
            <a:fillRect/>
          </a:stretch>
        </p:blipFill>
        <p:spPr>
          <a:xfrm>
            <a:off x="6310983" y="3927402"/>
            <a:ext cx="3962522" cy="2704283"/>
          </a:xfrm>
          <a:prstGeom prst="rect">
            <a:avLst/>
          </a:prstGeom>
        </p:spPr>
      </p:pic>
      <p:sp>
        <p:nvSpPr>
          <p:cNvPr id="5" name="TextBox 4">
            <a:extLst>
              <a:ext uri="{FF2B5EF4-FFF2-40B4-BE49-F238E27FC236}">
                <a16:creationId xmlns:a16="http://schemas.microsoft.com/office/drawing/2014/main" id="{918FDF77-5E0B-44A1-B2F4-84A1B52F05B1}"/>
              </a:ext>
            </a:extLst>
          </p:cNvPr>
          <p:cNvSpPr txBox="1"/>
          <p:nvPr/>
        </p:nvSpPr>
        <p:spPr>
          <a:xfrm>
            <a:off x="722197" y="2503056"/>
            <a:ext cx="4365691" cy="3724096"/>
          </a:xfrm>
          <a:prstGeom prst="rect">
            <a:avLst/>
          </a:prstGeom>
          <a:noFill/>
        </p:spPr>
        <p:txBody>
          <a:bodyPr wrap="square" rtlCol="0">
            <a:spAutoFit/>
          </a:bodyPr>
          <a:lstStyle/>
          <a:p>
            <a:pPr marL="180975" indent="-180975">
              <a:spcAft>
                <a:spcPts val="2400"/>
              </a:spcAft>
              <a:buClr>
                <a:schemeClr val="tx1">
                  <a:lumMod val="95000"/>
                  <a:lumOff val="5000"/>
                </a:schemeClr>
              </a:buClr>
              <a:buFont typeface="Arial" panose="020B0604020202020204" pitchFamily="34" charset="0"/>
              <a:buChar char="•"/>
            </a:pPr>
            <a:r>
              <a:rPr lang="en-GB" sz="2400" b="1" dirty="0">
                <a:solidFill>
                  <a:srgbClr val="0070C0"/>
                </a:solidFill>
                <a:latin typeface="Aptos" panose="020B0004020202020204" pitchFamily="34" charset="0"/>
              </a:rPr>
              <a:t>Preterm milk protein is high in the first month </a:t>
            </a:r>
            <a:r>
              <a:rPr lang="en-GB" sz="2400" b="1" dirty="0">
                <a:solidFill>
                  <a:schemeClr val="bg1">
                    <a:lumMod val="10000"/>
                  </a:schemeClr>
                </a:solidFill>
                <a:latin typeface="Aptos" panose="020B0004020202020204" pitchFamily="34" charset="0"/>
              </a:rPr>
              <a:t>(average around 1.5g/100ml; range around 0.7 to 2.4 g/100ml)</a:t>
            </a:r>
          </a:p>
          <a:p>
            <a:pPr marL="180975" indent="-180975">
              <a:spcAft>
                <a:spcPts val="2400"/>
              </a:spcAft>
              <a:buClr>
                <a:schemeClr val="tx1">
                  <a:lumMod val="95000"/>
                  <a:lumOff val="5000"/>
                </a:schemeClr>
              </a:buClr>
              <a:buFont typeface="Arial" panose="020B0604020202020204" pitchFamily="34" charset="0"/>
              <a:buChar char="•"/>
            </a:pPr>
            <a:r>
              <a:rPr lang="en-GB" sz="2400" b="1" dirty="0">
                <a:solidFill>
                  <a:schemeClr val="bg1">
                    <a:lumMod val="10000"/>
                  </a:schemeClr>
                </a:solidFill>
                <a:latin typeface="Aptos" panose="020B0004020202020204" pitchFamily="34" charset="0"/>
              </a:rPr>
              <a:t>Preterm milk energy content in the first month ranges from 50 to 80 kcal/100ml with an average of around 70kcal/100ml</a:t>
            </a:r>
          </a:p>
        </p:txBody>
      </p:sp>
      <p:sp>
        <p:nvSpPr>
          <p:cNvPr id="6" name="TextBox 5">
            <a:extLst>
              <a:ext uri="{FF2B5EF4-FFF2-40B4-BE49-F238E27FC236}">
                <a16:creationId xmlns:a16="http://schemas.microsoft.com/office/drawing/2014/main" id="{6EFBC9B6-723D-45DF-8CAF-C4A12DFBC02B}"/>
              </a:ext>
            </a:extLst>
          </p:cNvPr>
          <p:cNvSpPr txBox="1"/>
          <p:nvPr/>
        </p:nvSpPr>
        <p:spPr>
          <a:xfrm>
            <a:off x="425115" y="226316"/>
            <a:ext cx="5400405" cy="2062103"/>
          </a:xfrm>
          <a:prstGeom prst="rect">
            <a:avLst/>
          </a:prstGeom>
          <a:noFill/>
        </p:spPr>
        <p:txBody>
          <a:bodyPr wrap="square" rtlCol="0">
            <a:spAutoFit/>
          </a:bodyPr>
          <a:lstStyle/>
          <a:p>
            <a:r>
              <a:rPr lang="en-GB" sz="3200" b="1" dirty="0">
                <a:latin typeface="Aptos" panose="020B0004020202020204" pitchFamily="34" charset="0"/>
              </a:rPr>
              <a:t>Human milk macronutrient content is variable, within and between mother’s and across time</a:t>
            </a:r>
          </a:p>
        </p:txBody>
      </p:sp>
      <p:pic>
        <p:nvPicPr>
          <p:cNvPr id="7" name="Picture 6">
            <a:extLst>
              <a:ext uri="{FF2B5EF4-FFF2-40B4-BE49-F238E27FC236}">
                <a16:creationId xmlns:a16="http://schemas.microsoft.com/office/drawing/2014/main" id="{331B2854-16E3-406D-A324-275B9BE555FF}"/>
              </a:ext>
            </a:extLst>
          </p:cNvPr>
          <p:cNvPicPr>
            <a:picLocks noChangeAspect="1"/>
          </p:cNvPicPr>
          <p:nvPr/>
        </p:nvPicPr>
        <p:blipFill>
          <a:blip r:embed="rId4"/>
          <a:stretch>
            <a:fillRect/>
          </a:stretch>
        </p:blipFill>
        <p:spPr>
          <a:xfrm>
            <a:off x="6310983" y="226316"/>
            <a:ext cx="5455901" cy="666750"/>
          </a:xfrm>
          <a:prstGeom prst="rect">
            <a:avLst/>
          </a:prstGeom>
        </p:spPr>
      </p:pic>
      <p:pic>
        <p:nvPicPr>
          <p:cNvPr id="8" name="Picture 7">
            <a:extLst>
              <a:ext uri="{FF2B5EF4-FFF2-40B4-BE49-F238E27FC236}">
                <a16:creationId xmlns:a16="http://schemas.microsoft.com/office/drawing/2014/main" id="{5CBE6E38-5171-4E03-8CE6-8D2141609D89}"/>
              </a:ext>
            </a:extLst>
          </p:cNvPr>
          <p:cNvPicPr>
            <a:picLocks noChangeAspect="1"/>
          </p:cNvPicPr>
          <p:nvPr/>
        </p:nvPicPr>
        <p:blipFill>
          <a:blip r:embed="rId5"/>
          <a:stretch>
            <a:fillRect/>
          </a:stretch>
        </p:blipFill>
        <p:spPr>
          <a:xfrm>
            <a:off x="9120336" y="965440"/>
            <a:ext cx="2497832" cy="699824"/>
          </a:xfrm>
          <a:prstGeom prst="rect">
            <a:avLst/>
          </a:prstGeom>
        </p:spPr>
      </p:pic>
      <p:sp>
        <p:nvSpPr>
          <p:cNvPr id="4" name="Arrow: Right 3">
            <a:extLst>
              <a:ext uri="{FF2B5EF4-FFF2-40B4-BE49-F238E27FC236}">
                <a16:creationId xmlns:a16="http://schemas.microsoft.com/office/drawing/2014/main" id="{810E3D20-9A12-4409-8124-EC6D00F43768}"/>
              </a:ext>
            </a:extLst>
          </p:cNvPr>
          <p:cNvSpPr/>
          <p:nvPr/>
        </p:nvSpPr>
        <p:spPr bwMode="auto">
          <a:xfrm>
            <a:off x="5744736" y="2062149"/>
            <a:ext cx="414496" cy="45719"/>
          </a:xfrm>
          <a:prstGeom prst="rightArrow">
            <a:avLst/>
          </a:prstGeom>
          <a:solidFill>
            <a:srgbClr val="C00000"/>
          </a:solidFill>
          <a:ln w="38100" cap="flat" cmpd="sng" algn="ctr">
            <a:solidFill>
              <a:srgbClr val="C0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GB" sz="1600" i="1">
              <a:solidFill>
                <a:srgbClr val="6E6E6F"/>
              </a:solidFill>
              <a:latin typeface="Verdana" pitchFamily="34" charset="0"/>
              <a:cs typeface="Times New Roman" pitchFamily="18" charset="0"/>
            </a:endParaRPr>
          </a:p>
        </p:txBody>
      </p:sp>
      <p:pic>
        <p:nvPicPr>
          <p:cNvPr id="9" name="Picture 8">
            <a:extLst>
              <a:ext uri="{FF2B5EF4-FFF2-40B4-BE49-F238E27FC236}">
                <a16:creationId xmlns:a16="http://schemas.microsoft.com/office/drawing/2014/main" id="{AC5C1B68-3215-4507-A1A5-1B5376434849}"/>
              </a:ext>
            </a:extLst>
          </p:cNvPr>
          <p:cNvPicPr>
            <a:picLocks noChangeAspect="1"/>
          </p:cNvPicPr>
          <p:nvPr/>
        </p:nvPicPr>
        <p:blipFill>
          <a:blip r:embed="rId6"/>
          <a:stretch>
            <a:fillRect/>
          </a:stretch>
        </p:blipFill>
        <p:spPr>
          <a:xfrm>
            <a:off x="5713205" y="4365104"/>
            <a:ext cx="463336" cy="146317"/>
          </a:xfrm>
          <a:prstGeom prst="rect">
            <a:avLst/>
          </a:prstGeom>
        </p:spPr>
      </p:pic>
    </p:spTree>
    <p:extLst>
      <p:ext uri="{BB962C8B-B14F-4D97-AF65-F5344CB8AC3E}">
        <p14:creationId xmlns:p14="http://schemas.microsoft.com/office/powerpoint/2010/main" val="2398880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59628" y="188640"/>
            <a:ext cx="9872744" cy="1200329"/>
          </a:xfrm>
          <a:prstGeom prst="rect">
            <a:avLst/>
          </a:prstGeom>
          <a:noFill/>
        </p:spPr>
        <p:txBody>
          <a:bodyPr wrap="square" rtlCol="0">
            <a:spAutoFit/>
          </a:bodyPr>
          <a:lstStyle/>
          <a:p>
            <a:pPr algn="ctr"/>
            <a:r>
              <a:rPr lang="en-US" sz="3600" b="1" dirty="0">
                <a:latin typeface="Aptos" panose="020B0004020202020204" pitchFamily="34" charset="0"/>
              </a:rPr>
              <a:t>The consequences of routine protein: carbohydrate fortification of human milk  </a:t>
            </a:r>
          </a:p>
        </p:txBody>
      </p:sp>
      <p:sp>
        <p:nvSpPr>
          <p:cNvPr id="2" name="TextBox 1"/>
          <p:cNvSpPr txBox="1"/>
          <p:nvPr/>
        </p:nvSpPr>
        <p:spPr>
          <a:xfrm>
            <a:off x="691576" y="1812012"/>
            <a:ext cx="10808848" cy="3570208"/>
          </a:xfrm>
          <a:prstGeom prst="rect">
            <a:avLst/>
          </a:prstGeom>
          <a:noFill/>
        </p:spPr>
        <p:txBody>
          <a:bodyPr wrap="square" rtlCol="0">
            <a:spAutoFit/>
          </a:bodyPr>
          <a:lstStyle/>
          <a:p>
            <a:pPr marL="266700" indent="-266700">
              <a:spcAft>
                <a:spcPts val="1800"/>
              </a:spcAft>
              <a:buFont typeface="Arial" panose="020B0604020202020204" pitchFamily="34" charset="0"/>
              <a:buChar char="•"/>
            </a:pPr>
            <a:r>
              <a:rPr lang="en-GB" sz="2800" b="1" dirty="0">
                <a:solidFill>
                  <a:schemeClr val="bg1">
                    <a:lumMod val="10000"/>
                  </a:schemeClr>
                </a:solidFill>
                <a:latin typeface="Aptos" panose="020B0004020202020204" pitchFamily="34" charset="0"/>
                <a:cs typeface="Calibri" panose="020F0502020204030204" pitchFamily="34" charset="0"/>
              </a:rPr>
              <a:t>A preterm baby receiving 200 ml/kg/day of unfortified own mother’s milk will have an average  protein intake of 3g/kg/day with a range of 1.4 to 4.8 g/kg/day</a:t>
            </a:r>
          </a:p>
          <a:p>
            <a:pPr marL="266700" indent="-266700">
              <a:spcAft>
                <a:spcPts val="1800"/>
              </a:spcAft>
              <a:buFont typeface="Arial" panose="020B0604020202020204" pitchFamily="34" charset="0"/>
              <a:buChar char="•"/>
            </a:pPr>
            <a:r>
              <a:rPr lang="en-GB" sz="2800" b="1" dirty="0">
                <a:solidFill>
                  <a:schemeClr val="bg1">
                    <a:lumMod val="10000"/>
                  </a:schemeClr>
                </a:solidFill>
                <a:latin typeface="Aptos" panose="020B0004020202020204" pitchFamily="34" charset="0"/>
                <a:cs typeface="Calibri" panose="020F0502020204030204" pitchFamily="34" charset="0"/>
              </a:rPr>
              <a:t>Commercial breast milk fortifiers provide from 1.1 to 2.4g protein/100 ml milk</a:t>
            </a:r>
          </a:p>
          <a:p>
            <a:pPr marL="266700" indent="-266700">
              <a:spcAft>
                <a:spcPts val="1800"/>
              </a:spcAft>
              <a:buFont typeface="Arial" panose="020B0604020202020204" pitchFamily="34" charset="0"/>
              <a:buChar char="•"/>
            </a:pPr>
            <a:r>
              <a:rPr lang="en-GB" sz="2800" b="1" dirty="0">
                <a:solidFill>
                  <a:schemeClr val="bg1">
                    <a:lumMod val="10000"/>
                  </a:schemeClr>
                </a:solidFill>
                <a:latin typeface="Aptos" panose="020B0004020202020204" pitchFamily="34" charset="0"/>
                <a:cs typeface="Calibri" panose="020F0502020204030204" pitchFamily="34" charset="0"/>
              </a:rPr>
              <a:t>Routine fortification will mean some babies receiving a protein intake </a:t>
            </a:r>
            <a:r>
              <a:rPr lang="en-GB" sz="2800" b="1" dirty="0">
                <a:solidFill>
                  <a:srgbClr val="0070C0"/>
                </a:solidFill>
                <a:latin typeface="Aptos" panose="020B0004020202020204" pitchFamily="34" charset="0"/>
                <a:cs typeface="Calibri" panose="020F0502020204030204" pitchFamily="34" charset="0"/>
              </a:rPr>
              <a:t>exceeding 5g/kg/day</a:t>
            </a:r>
            <a:endParaRPr lang="en-GB" sz="2000" b="1" dirty="0">
              <a:latin typeface="Berlin Sans FB" panose="020E0602020502020306" pitchFamily="34" charset="0"/>
              <a:cs typeface="Calibri" panose="020F0502020204030204" pitchFamily="34" charset="0"/>
            </a:endParaRPr>
          </a:p>
        </p:txBody>
      </p:sp>
      <p:sp>
        <p:nvSpPr>
          <p:cNvPr id="6" name="Rectangle 5"/>
          <p:cNvSpPr/>
          <p:nvPr/>
        </p:nvSpPr>
        <p:spPr>
          <a:xfrm>
            <a:off x="2351584" y="5805264"/>
            <a:ext cx="7488832" cy="584775"/>
          </a:xfrm>
          <a:prstGeom prst="rect">
            <a:avLst/>
          </a:prstGeom>
        </p:spPr>
        <p:txBody>
          <a:bodyPr wrap="square">
            <a:spAutoFit/>
          </a:bodyPr>
          <a:lstStyle/>
          <a:p>
            <a:pPr algn="ctr" defTabSz="457200">
              <a:spcAft>
                <a:spcPts val="1200"/>
              </a:spcAft>
              <a:buClr>
                <a:srgbClr val="C00000"/>
              </a:buClr>
              <a:defRPr/>
            </a:pPr>
            <a:r>
              <a:rPr lang="en-GB" sz="3200" b="1" dirty="0">
                <a:solidFill>
                  <a:srgbClr val="0070C0"/>
                </a:solidFill>
                <a:cs typeface="Calibri" panose="020F0502020204030204" pitchFamily="34" charset="0"/>
              </a:rPr>
              <a:t>Very high protein intakes are dangerous</a:t>
            </a:r>
            <a:endParaRPr lang="en-GB" sz="3200" b="1" dirty="0">
              <a:solidFill>
                <a:srgbClr val="0070C0"/>
              </a:solidFill>
            </a:endParaRPr>
          </a:p>
        </p:txBody>
      </p:sp>
    </p:spTree>
    <p:extLst>
      <p:ext uri="{BB962C8B-B14F-4D97-AF65-F5344CB8AC3E}">
        <p14:creationId xmlns:p14="http://schemas.microsoft.com/office/powerpoint/2010/main" val="611433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416" y="1700808"/>
            <a:ext cx="10873208" cy="4508927"/>
          </a:xfrm>
          <a:prstGeom prst="rect">
            <a:avLst/>
          </a:prstGeom>
        </p:spPr>
        <p:txBody>
          <a:bodyPr wrap="square">
            <a:spAutoFit/>
          </a:bodyPr>
          <a:lstStyle/>
          <a:p>
            <a:pPr marL="265113" indent="-265113">
              <a:spcAft>
                <a:spcPts val="1800"/>
              </a:spcAft>
              <a:buClr>
                <a:schemeClr val="tx1"/>
              </a:buClr>
              <a:buFont typeface="Arial" panose="020B0604020202020204" pitchFamily="34" charset="0"/>
              <a:buChar char="•"/>
              <a:defRPr/>
            </a:pPr>
            <a:r>
              <a:rPr lang="en-US" sz="2800" b="1" dirty="0">
                <a:solidFill>
                  <a:srgbClr val="0070C0"/>
                </a:solidFill>
                <a:latin typeface="Aptos" panose="020B0004020202020204" pitchFamily="34" charset="0"/>
              </a:rPr>
              <a:t>Increased risk of later non-communicable diseases</a:t>
            </a:r>
            <a:r>
              <a:rPr lang="en-US" sz="2400" b="1" dirty="0">
                <a:solidFill>
                  <a:schemeClr val="tx1">
                    <a:lumMod val="95000"/>
                    <a:lumOff val="5000"/>
                  </a:schemeClr>
                </a:solidFill>
                <a:latin typeface="Aptos" panose="020B0004020202020204" pitchFamily="34" charset="0"/>
              </a:rPr>
              <a:t> </a:t>
            </a:r>
            <a:r>
              <a:rPr lang="en-US" sz="2000" b="1" dirty="0">
                <a:solidFill>
                  <a:schemeClr val="tx1">
                    <a:lumMod val="95000"/>
                    <a:lumOff val="5000"/>
                  </a:schemeClr>
                </a:solidFill>
                <a:latin typeface="Aptos" panose="020B0004020202020204" pitchFamily="34" charset="0"/>
              </a:rPr>
              <a:t>(Wells 2016)</a:t>
            </a:r>
          </a:p>
          <a:p>
            <a:pPr marL="265113" indent="-265113">
              <a:spcAft>
                <a:spcPts val="1800"/>
              </a:spcAft>
              <a:buClr>
                <a:schemeClr val="tx1"/>
              </a:buClr>
              <a:buFont typeface="Arial" panose="020B0604020202020204" pitchFamily="34" charset="0"/>
              <a:buChar char="•"/>
              <a:defRPr/>
            </a:pPr>
            <a:r>
              <a:rPr lang="en-US" sz="2800" b="1" dirty="0">
                <a:solidFill>
                  <a:srgbClr val="0070C0"/>
                </a:solidFill>
                <a:latin typeface="Aptos" panose="020B0004020202020204" pitchFamily="34" charset="0"/>
              </a:rPr>
              <a:t>Obesity</a:t>
            </a:r>
            <a:r>
              <a:rPr lang="en-US" sz="2400" b="1" dirty="0">
                <a:solidFill>
                  <a:schemeClr val="tx1">
                    <a:lumMod val="95000"/>
                    <a:lumOff val="5000"/>
                  </a:schemeClr>
                </a:solidFill>
                <a:latin typeface="Aptos" panose="020B0004020202020204" pitchFamily="34" charset="0"/>
              </a:rPr>
              <a:t> and abdominal adiposity </a:t>
            </a:r>
            <a:r>
              <a:rPr lang="en-US" sz="2000" b="1" dirty="0">
                <a:solidFill>
                  <a:schemeClr val="tx1">
                    <a:lumMod val="95000"/>
                    <a:lumOff val="5000"/>
                  </a:schemeClr>
                </a:solidFill>
                <a:latin typeface="Aptos" panose="020B0004020202020204" pitchFamily="34" charset="0"/>
              </a:rPr>
              <a:t>(Weber et al 2014) </a:t>
            </a:r>
          </a:p>
          <a:p>
            <a:pPr marL="265113" indent="-265113">
              <a:spcAft>
                <a:spcPts val="1800"/>
              </a:spcAft>
              <a:buClr>
                <a:schemeClr val="tx1"/>
              </a:buClr>
              <a:buFont typeface="Arial" panose="020B0604020202020204" pitchFamily="34" charset="0"/>
              <a:buChar char="•"/>
              <a:defRPr/>
            </a:pPr>
            <a:r>
              <a:rPr lang="en-US" sz="2800" b="1" dirty="0">
                <a:solidFill>
                  <a:srgbClr val="0070C0"/>
                </a:solidFill>
                <a:latin typeface="Aptos" panose="020B0004020202020204" pitchFamily="34" charset="0"/>
              </a:rPr>
              <a:t>Sepsis</a:t>
            </a:r>
            <a:r>
              <a:rPr lang="en-US" sz="2400" b="1" dirty="0">
                <a:solidFill>
                  <a:schemeClr val="tx1">
                    <a:lumMod val="95000"/>
                    <a:lumOff val="5000"/>
                  </a:schemeClr>
                </a:solidFill>
                <a:latin typeface="Aptos" panose="020B0004020202020204" pitchFamily="34" charset="0"/>
              </a:rPr>
              <a:t> </a:t>
            </a:r>
            <a:r>
              <a:rPr lang="en-US" sz="2000" b="1" dirty="0">
                <a:solidFill>
                  <a:schemeClr val="tx1">
                    <a:lumMod val="95000"/>
                    <a:lumOff val="5000"/>
                  </a:schemeClr>
                </a:solidFill>
                <a:latin typeface="Aptos" panose="020B0004020202020204" pitchFamily="34" charset="0"/>
              </a:rPr>
              <a:t>(Moltu et al 2013; </a:t>
            </a:r>
            <a:r>
              <a:rPr lang="en-US" sz="2000" b="1" dirty="0" err="1">
                <a:solidFill>
                  <a:schemeClr val="tx1">
                    <a:lumMod val="95000"/>
                    <a:lumOff val="5000"/>
                  </a:schemeClr>
                </a:solidFill>
                <a:latin typeface="Aptos" panose="020B0004020202020204" pitchFamily="34" charset="0"/>
              </a:rPr>
              <a:t>Fivez</a:t>
            </a:r>
            <a:r>
              <a:rPr lang="en-US" sz="2000" b="1" dirty="0">
                <a:solidFill>
                  <a:schemeClr val="tx1">
                    <a:lumMod val="95000"/>
                    <a:lumOff val="5000"/>
                  </a:schemeClr>
                </a:solidFill>
                <a:latin typeface="Aptos" panose="020B0004020202020204" pitchFamily="34" charset="0"/>
              </a:rPr>
              <a:t> et al 2016)</a:t>
            </a:r>
          </a:p>
          <a:p>
            <a:pPr marL="265113" indent="-265113">
              <a:spcAft>
                <a:spcPts val="1800"/>
              </a:spcAft>
              <a:buClr>
                <a:schemeClr val="tx1"/>
              </a:buClr>
              <a:buFont typeface="Arial" panose="020B0604020202020204" pitchFamily="34" charset="0"/>
              <a:buChar char="•"/>
              <a:defRPr/>
            </a:pPr>
            <a:r>
              <a:rPr lang="en-US" sz="2800" b="1" dirty="0">
                <a:solidFill>
                  <a:srgbClr val="0070C0"/>
                </a:solidFill>
                <a:latin typeface="Aptos" panose="020B0004020202020204" pitchFamily="34" charset="0"/>
              </a:rPr>
              <a:t>Longer ventilation; bronchopulmonary dysplasia </a:t>
            </a:r>
            <a:r>
              <a:rPr lang="en-US" sz="2400" b="1" dirty="0">
                <a:solidFill>
                  <a:schemeClr val="tx1">
                    <a:lumMod val="95000"/>
                    <a:lumOff val="5000"/>
                  </a:schemeClr>
                </a:solidFill>
                <a:latin typeface="Aptos" panose="020B0004020202020204" pitchFamily="34" charset="0"/>
              </a:rPr>
              <a:t>(</a:t>
            </a:r>
            <a:r>
              <a:rPr lang="en-US" sz="2000" b="1" dirty="0" err="1">
                <a:solidFill>
                  <a:schemeClr val="tx1">
                    <a:lumMod val="95000"/>
                    <a:lumOff val="5000"/>
                  </a:schemeClr>
                </a:solidFill>
                <a:latin typeface="Aptos" panose="020B0004020202020204" pitchFamily="34" charset="0"/>
              </a:rPr>
              <a:t>Fivez</a:t>
            </a:r>
            <a:r>
              <a:rPr lang="en-US" sz="2000" b="1" dirty="0">
                <a:solidFill>
                  <a:schemeClr val="tx1">
                    <a:lumMod val="95000"/>
                    <a:lumOff val="5000"/>
                  </a:schemeClr>
                </a:solidFill>
                <a:latin typeface="Aptos" panose="020B0004020202020204" pitchFamily="34" charset="0"/>
              </a:rPr>
              <a:t> et al 2016; Webbe et al 2022; Uthaya et al (2024)</a:t>
            </a:r>
          </a:p>
          <a:p>
            <a:pPr marL="265113" indent="-265113">
              <a:spcAft>
                <a:spcPts val="1800"/>
              </a:spcAft>
              <a:buClr>
                <a:schemeClr val="tx1"/>
              </a:buClr>
              <a:buFont typeface="Arial" panose="020B0604020202020204" pitchFamily="34" charset="0"/>
              <a:buChar char="•"/>
              <a:defRPr/>
            </a:pPr>
            <a:r>
              <a:rPr lang="en-US" sz="2800" b="1" dirty="0">
                <a:solidFill>
                  <a:srgbClr val="0070C0"/>
                </a:solidFill>
                <a:latin typeface="Aptos" panose="020B0004020202020204" pitchFamily="34" charset="0"/>
              </a:rPr>
              <a:t>Renal impairment </a:t>
            </a:r>
            <a:r>
              <a:rPr lang="en-US" sz="2000" b="1" dirty="0">
                <a:solidFill>
                  <a:schemeClr val="tx1">
                    <a:lumMod val="95000"/>
                    <a:lumOff val="5000"/>
                  </a:schemeClr>
                </a:solidFill>
                <a:latin typeface="Aptos" panose="020B0004020202020204" pitchFamily="34" charset="0"/>
              </a:rPr>
              <a:t>(</a:t>
            </a:r>
            <a:r>
              <a:rPr lang="en-US" sz="2000" b="1" dirty="0" err="1">
                <a:solidFill>
                  <a:schemeClr val="tx1">
                    <a:lumMod val="95000"/>
                    <a:lumOff val="5000"/>
                  </a:schemeClr>
                </a:solidFill>
                <a:latin typeface="Aptos" panose="020B0004020202020204" pitchFamily="34" charset="0"/>
              </a:rPr>
              <a:t>Kamper</a:t>
            </a:r>
            <a:r>
              <a:rPr lang="en-US" sz="2000" b="1" dirty="0">
                <a:solidFill>
                  <a:schemeClr val="tx1">
                    <a:lumMod val="95000"/>
                    <a:lumOff val="5000"/>
                  </a:schemeClr>
                </a:solidFill>
                <a:latin typeface="Aptos" panose="020B0004020202020204" pitchFamily="34" charset="0"/>
              </a:rPr>
              <a:t> </a:t>
            </a:r>
            <a:r>
              <a:rPr lang="en-GB" sz="2000" b="1" dirty="0">
                <a:solidFill>
                  <a:schemeClr val="tx1">
                    <a:lumMod val="95000"/>
                    <a:lumOff val="5000"/>
                  </a:schemeClr>
                </a:solidFill>
                <a:latin typeface="Aptos" panose="020B0004020202020204" pitchFamily="34" charset="0"/>
              </a:rPr>
              <a:t>and </a:t>
            </a:r>
            <a:r>
              <a:rPr lang="en-GB" sz="2000" b="1" dirty="0" err="1">
                <a:solidFill>
                  <a:schemeClr val="tx1">
                    <a:lumMod val="95000"/>
                    <a:lumOff val="5000"/>
                  </a:schemeClr>
                </a:solidFill>
                <a:latin typeface="Aptos" panose="020B0004020202020204" pitchFamily="34" charset="0"/>
              </a:rPr>
              <a:t>Strandgaard</a:t>
            </a:r>
            <a:r>
              <a:rPr lang="en-GB" sz="2000" b="1" dirty="0">
                <a:solidFill>
                  <a:schemeClr val="tx1">
                    <a:lumMod val="95000"/>
                    <a:lumOff val="5000"/>
                  </a:schemeClr>
                </a:solidFill>
                <a:latin typeface="Aptos" panose="020B0004020202020204" pitchFamily="34" charset="0"/>
              </a:rPr>
              <a:t> 2017)</a:t>
            </a:r>
            <a:r>
              <a:rPr lang="en-US" sz="2000" b="1" dirty="0">
                <a:solidFill>
                  <a:schemeClr val="tx1">
                    <a:lumMod val="95000"/>
                    <a:lumOff val="5000"/>
                  </a:schemeClr>
                </a:solidFill>
                <a:latin typeface="Aptos" panose="020B0004020202020204" pitchFamily="34" charset="0"/>
              </a:rPr>
              <a:t> </a:t>
            </a:r>
          </a:p>
          <a:p>
            <a:pPr marL="265113" indent="-265113">
              <a:spcAft>
                <a:spcPts val="1800"/>
              </a:spcAft>
              <a:buClr>
                <a:schemeClr val="tx1"/>
              </a:buClr>
              <a:buFont typeface="Arial" panose="020B0604020202020204" pitchFamily="34" charset="0"/>
              <a:buChar char="•"/>
              <a:defRPr/>
            </a:pPr>
            <a:r>
              <a:rPr lang="en-US" sz="2800" b="1" dirty="0">
                <a:solidFill>
                  <a:srgbClr val="0070C0"/>
                </a:solidFill>
                <a:latin typeface="Aptos" panose="020B0004020202020204" pitchFamily="34" charset="0"/>
              </a:rPr>
              <a:t>Impaired neurodevelopment </a:t>
            </a:r>
            <a:r>
              <a:rPr lang="en-US" sz="2000" b="1" dirty="0">
                <a:solidFill>
                  <a:schemeClr val="tx1">
                    <a:lumMod val="95000"/>
                    <a:lumOff val="5000"/>
                  </a:schemeClr>
                </a:solidFill>
                <a:latin typeface="Aptos" panose="020B0004020202020204" pitchFamily="34" charset="0"/>
              </a:rPr>
              <a:t>(Blanco et al 2012: Jacobs et 2020; Bloomfield et al 2022; Das et al 2025)</a:t>
            </a:r>
          </a:p>
        </p:txBody>
      </p:sp>
      <p:sp>
        <p:nvSpPr>
          <p:cNvPr id="4" name="Rectangle 3"/>
          <p:cNvSpPr/>
          <p:nvPr/>
        </p:nvSpPr>
        <p:spPr>
          <a:xfrm>
            <a:off x="2063552" y="501126"/>
            <a:ext cx="8771600" cy="646331"/>
          </a:xfrm>
          <a:prstGeom prst="rect">
            <a:avLst/>
          </a:prstGeom>
        </p:spPr>
        <p:txBody>
          <a:bodyPr wrap="square">
            <a:spAutoFit/>
          </a:bodyPr>
          <a:lstStyle/>
          <a:p>
            <a:pPr algn="ctr">
              <a:spcAft>
                <a:spcPts val="1800"/>
              </a:spcAft>
              <a:buClr>
                <a:srgbClr val="C00000"/>
              </a:buClr>
              <a:defRPr/>
            </a:pPr>
            <a:r>
              <a:rPr lang="en-US" sz="3600" b="1" dirty="0">
                <a:latin typeface="Aptos" panose="020B0004020202020204" pitchFamily="34" charset="0"/>
              </a:rPr>
              <a:t>Dangers of higher protein intakes</a:t>
            </a:r>
          </a:p>
        </p:txBody>
      </p:sp>
    </p:spTree>
    <p:extLst>
      <p:ext uri="{BB962C8B-B14F-4D97-AF65-F5344CB8AC3E}">
        <p14:creationId xmlns:p14="http://schemas.microsoft.com/office/powerpoint/2010/main" val="699132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8702B1-24E4-38F0-42A9-8493467435BB}"/>
              </a:ext>
            </a:extLst>
          </p:cNvPr>
          <p:cNvPicPr>
            <a:picLocks noChangeAspect="1"/>
          </p:cNvPicPr>
          <p:nvPr/>
        </p:nvPicPr>
        <p:blipFill>
          <a:blip r:embed="rId2"/>
          <a:stretch>
            <a:fillRect/>
          </a:stretch>
        </p:blipFill>
        <p:spPr>
          <a:xfrm>
            <a:off x="507823" y="1689126"/>
            <a:ext cx="9768408" cy="2852467"/>
          </a:xfrm>
          <a:prstGeom prst="rect">
            <a:avLst/>
          </a:prstGeom>
        </p:spPr>
      </p:pic>
      <p:sp>
        <p:nvSpPr>
          <p:cNvPr id="6" name="TextBox 5">
            <a:extLst>
              <a:ext uri="{FF2B5EF4-FFF2-40B4-BE49-F238E27FC236}">
                <a16:creationId xmlns:a16="http://schemas.microsoft.com/office/drawing/2014/main" id="{CCDB3AC5-7E7B-A7E8-3A6A-16E719A4435C}"/>
              </a:ext>
            </a:extLst>
          </p:cNvPr>
          <p:cNvSpPr txBox="1"/>
          <p:nvPr/>
        </p:nvSpPr>
        <p:spPr>
          <a:xfrm>
            <a:off x="724045" y="476672"/>
            <a:ext cx="11017224" cy="1200329"/>
          </a:xfrm>
          <a:prstGeom prst="rect">
            <a:avLst/>
          </a:prstGeom>
          <a:noFill/>
        </p:spPr>
        <p:txBody>
          <a:bodyPr wrap="square" rtlCol="0">
            <a:spAutoFit/>
          </a:bodyPr>
          <a:lstStyle/>
          <a:p>
            <a:r>
              <a:rPr lang="en-GB" sz="3600" b="1" dirty="0">
                <a:latin typeface="Aptos" panose="020B0004020202020204" pitchFamily="34" charset="0"/>
              </a:rPr>
              <a:t>Meta-analysis of protein intakes  ≥3.5g/kg/day versus &lt;3.5g/k/day </a:t>
            </a:r>
            <a:r>
              <a:rPr lang="en-GB" sz="2000" b="1" dirty="0">
                <a:latin typeface="Aptos" panose="020B0004020202020204" pitchFamily="34" charset="0"/>
              </a:rPr>
              <a:t>Paediatric Research 2025</a:t>
            </a:r>
          </a:p>
        </p:txBody>
      </p:sp>
      <p:sp>
        <p:nvSpPr>
          <p:cNvPr id="7" name="TextBox 6">
            <a:extLst>
              <a:ext uri="{FF2B5EF4-FFF2-40B4-BE49-F238E27FC236}">
                <a16:creationId xmlns:a16="http://schemas.microsoft.com/office/drawing/2014/main" id="{4599DDD3-1CC9-4A96-40E7-78E471EF77F3}"/>
              </a:ext>
            </a:extLst>
          </p:cNvPr>
          <p:cNvSpPr txBox="1"/>
          <p:nvPr/>
        </p:nvSpPr>
        <p:spPr>
          <a:xfrm>
            <a:off x="492938" y="4797152"/>
            <a:ext cx="11261893" cy="1815882"/>
          </a:xfrm>
          <a:prstGeom prst="rect">
            <a:avLst/>
          </a:prstGeom>
          <a:noFill/>
        </p:spPr>
        <p:txBody>
          <a:bodyPr wrap="square" rtlCol="0">
            <a:spAutoFit/>
          </a:bodyPr>
          <a:lstStyle/>
          <a:p>
            <a:pPr algn="ctr"/>
            <a:r>
              <a:rPr lang="en-GB" sz="2800" b="1" dirty="0">
                <a:latin typeface="Aptos" panose="020B0004020202020204" pitchFamily="34" charset="0"/>
              </a:rPr>
              <a:t>“In 44 studies involving 5338 infants </a:t>
            </a:r>
            <a:r>
              <a:rPr lang="en-GB" sz="2800" b="1" dirty="0">
                <a:solidFill>
                  <a:srgbClr val="0070C0"/>
                </a:solidFill>
                <a:latin typeface="Aptos" panose="020B0004020202020204" pitchFamily="34" charset="0"/>
              </a:rPr>
              <a:t>there was no evidence of benefit from protein intakes  ≥3.5g/kg/day </a:t>
            </a:r>
            <a:r>
              <a:rPr lang="en-GB" sz="2800" b="1" dirty="0">
                <a:latin typeface="Aptos" panose="020B0004020202020204" pitchFamily="34" charset="0"/>
              </a:rPr>
              <a:t>to growth beyond the neonatal period and </a:t>
            </a:r>
            <a:r>
              <a:rPr lang="en-GB" sz="2800" b="1" dirty="0">
                <a:solidFill>
                  <a:srgbClr val="0070C0"/>
                </a:solidFill>
                <a:latin typeface="Aptos" panose="020B0004020202020204" pitchFamily="34" charset="0"/>
              </a:rPr>
              <a:t>possible harmful effects on survival, neurodisability and biochemical abnormalities</a:t>
            </a:r>
            <a:r>
              <a:rPr lang="en-GB" sz="2800" dirty="0">
                <a:solidFill>
                  <a:srgbClr val="0070C0"/>
                </a:solidFill>
                <a:latin typeface="Aptos" panose="020B0004020202020204" pitchFamily="34" charset="0"/>
              </a:rPr>
              <a:t>”</a:t>
            </a:r>
          </a:p>
        </p:txBody>
      </p:sp>
    </p:spTree>
    <p:extLst>
      <p:ext uri="{BB962C8B-B14F-4D97-AF65-F5344CB8AC3E}">
        <p14:creationId xmlns:p14="http://schemas.microsoft.com/office/powerpoint/2010/main" val="1503983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9ACF47-EDE0-7595-485A-7E6B84AA64D8}"/>
              </a:ext>
            </a:extLst>
          </p:cNvPr>
          <p:cNvSpPr txBox="1"/>
          <p:nvPr/>
        </p:nvSpPr>
        <p:spPr>
          <a:xfrm>
            <a:off x="407368" y="523310"/>
            <a:ext cx="6508484" cy="1200329"/>
          </a:xfrm>
          <a:prstGeom prst="rect">
            <a:avLst/>
          </a:prstGeom>
          <a:noFill/>
        </p:spPr>
        <p:txBody>
          <a:bodyPr wrap="square" rtlCol="0">
            <a:spAutoFit/>
          </a:bodyPr>
          <a:lstStyle/>
          <a:p>
            <a:pPr lvl="0"/>
            <a:r>
              <a:rPr lang="en-US" sz="3600" b="1" dirty="0">
                <a:solidFill>
                  <a:prstClr val="black">
                    <a:lumMod val="95000"/>
                    <a:lumOff val="5000"/>
                  </a:prstClr>
                </a:solidFill>
                <a:latin typeface="Aptos" panose="020B0004020202020204" pitchFamily="34" charset="0"/>
              </a:rPr>
              <a:t>Randomisation 2 </a:t>
            </a:r>
            <a:endParaRPr kumimoji="0" lang="en-US" sz="3600" b="1" i="0" u="none" strike="noStrike" kern="1200" cap="none" spc="0" normalizeH="0" baseline="0" noProof="0" dirty="0">
              <a:ln>
                <a:noFill/>
              </a:ln>
              <a:solidFill>
                <a:prstClr val="black">
                  <a:lumMod val="95000"/>
                  <a:lumOff val="5000"/>
                </a:prstClr>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95000"/>
                    <a:lumOff val="5000"/>
                  </a:prstClr>
                </a:solidFill>
                <a:effectLst/>
                <a:uLnTx/>
                <a:uFillTx/>
                <a:latin typeface="Aptos" panose="020B0004020202020204" pitchFamily="34" charset="0"/>
              </a:rPr>
              <a:t>Justification </a:t>
            </a:r>
            <a:endParaRPr kumimoji="0" lang="en-GB" sz="3600" b="1" i="0" u="none" strike="noStrike" kern="1200" cap="none" spc="0" normalizeH="0" baseline="0" noProof="0" dirty="0">
              <a:ln>
                <a:noFill/>
              </a:ln>
              <a:solidFill>
                <a:prstClr val="black">
                  <a:lumMod val="95000"/>
                  <a:lumOff val="5000"/>
                </a:prstClr>
              </a:solidFill>
              <a:effectLst/>
              <a:uLnTx/>
              <a:uFillTx/>
              <a:latin typeface="Aptos" panose="020B0004020202020204" pitchFamily="34" charset="0"/>
            </a:endParaRPr>
          </a:p>
        </p:txBody>
      </p:sp>
      <p:sp>
        <p:nvSpPr>
          <p:cNvPr id="3" name="TextBox 2">
            <a:extLst>
              <a:ext uri="{FF2B5EF4-FFF2-40B4-BE49-F238E27FC236}">
                <a16:creationId xmlns:a16="http://schemas.microsoft.com/office/drawing/2014/main" id="{50A010E5-ACDA-D1BF-5530-CA2B60EE6867}"/>
              </a:ext>
            </a:extLst>
          </p:cNvPr>
          <p:cNvSpPr txBox="1"/>
          <p:nvPr/>
        </p:nvSpPr>
        <p:spPr>
          <a:xfrm>
            <a:off x="695400" y="2187831"/>
            <a:ext cx="5112568" cy="4154984"/>
          </a:xfrm>
          <a:prstGeom prst="rect">
            <a:avLst/>
          </a:prstGeom>
          <a:noFill/>
        </p:spPr>
        <p:txBody>
          <a:bodyPr wrap="square" rtlCol="0">
            <a:spAutoFit/>
          </a:bodyPr>
          <a:lstStyle/>
          <a:p>
            <a:pPr marL="265113" marR="0" lvl="0" indent="-265113"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Aptos" panose="020B0004020202020204" pitchFamily="34" charset="0"/>
              </a:rPr>
              <a:t>No benefit </a:t>
            </a:r>
            <a:r>
              <a:rPr kumimoji="0" lang="en-US" sz="2800" b="1" i="0" u="none" strike="noStrike" kern="1200" cap="none" spc="0" normalizeH="0" baseline="0" noProof="0" dirty="0">
                <a:ln>
                  <a:noFill/>
                </a:ln>
                <a:effectLst/>
                <a:uLnTx/>
                <a:uFillTx/>
                <a:latin typeface="Aptos" panose="020B0004020202020204" pitchFamily="34" charset="0"/>
              </a:rPr>
              <a:t>for</a:t>
            </a:r>
            <a:r>
              <a:rPr kumimoji="0" lang="en-US" sz="2800" b="1" i="0" u="none" strike="noStrike" kern="1200" cap="none" spc="0" normalizeH="0" baseline="0" noProof="0" dirty="0">
                <a:ln>
                  <a:noFill/>
                </a:ln>
                <a:solidFill>
                  <a:prstClr val="black"/>
                </a:solidFill>
                <a:effectLst/>
                <a:uLnTx/>
                <a:uFillTx/>
                <a:latin typeface="Aptos" panose="020B0004020202020204" pitchFamily="34" charset="0"/>
              </a:rPr>
              <a:t> routine fortification shown to-date</a:t>
            </a:r>
          </a:p>
          <a:p>
            <a:pPr marL="265113" marR="0" lvl="0" indent="-265113"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b="1" dirty="0">
                <a:solidFill>
                  <a:prstClr val="black"/>
                </a:solidFill>
                <a:latin typeface="Aptos" panose="020B0004020202020204" pitchFamily="34" charset="0"/>
              </a:rPr>
              <a:t>No benefit to long-term growth</a:t>
            </a:r>
            <a:endParaRPr kumimoji="0" lang="en-US" sz="2800" b="1" i="0" u="none" strike="noStrike" kern="1200" cap="none" spc="0" normalizeH="0" baseline="0" noProof="0" dirty="0">
              <a:ln>
                <a:noFill/>
              </a:ln>
              <a:solidFill>
                <a:prstClr val="black"/>
              </a:solidFill>
              <a:effectLst/>
              <a:uLnTx/>
              <a:uFillTx/>
              <a:latin typeface="Aptos" panose="020B0004020202020204" pitchFamily="34" charset="0"/>
            </a:endParaRPr>
          </a:p>
          <a:p>
            <a:pPr marL="265113" marR="0" lvl="0" indent="-265113"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Aptos" panose="020B0004020202020204" pitchFamily="34" charset="0"/>
              </a:rPr>
              <a:t>Risk of neurodevelopmental and other harms </a:t>
            </a:r>
            <a:r>
              <a:rPr kumimoji="0" lang="en-US" sz="2800" b="1" i="0" u="none" strike="noStrike" kern="1200" cap="none" spc="0" normalizeH="0" baseline="0" noProof="0" dirty="0">
                <a:ln>
                  <a:noFill/>
                </a:ln>
                <a:solidFill>
                  <a:prstClr val="black"/>
                </a:solidFill>
                <a:effectLst/>
                <a:uLnTx/>
                <a:uFillTx/>
                <a:latin typeface="Aptos" panose="020B0004020202020204" pitchFamily="34" charset="0"/>
              </a:rPr>
              <a:t>from routine fortification through </a:t>
            </a:r>
            <a:r>
              <a:rPr kumimoji="0" lang="en-US" sz="2800" b="1" i="0" u="none" strike="noStrike" kern="1200" cap="none" spc="0" normalizeH="0" baseline="0" noProof="0" dirty="0">
                <a:ln>
                  <a:noFill/>
                </a:ln>
                <a:solidFill>
                  <a:srgbClr val="0070C0"/>
                </a:solidFill>
                <a:effectLst/>
                <a:uLnTx/>
                <a:uFillTx/>
                <a:latin typeface="Aptos" panose="020B0004020202020204" pitchFamily="34" charset="0"/>
              </a:rPr>
              <a:t>excessive </a:t>
            </a:r>
            <a:r>
              <a:rPr kumimoji="0" lang="en-US" sz="2800" b="1" i="0" u="none" strike="noStrike" kern="1200" cap="none" spc="0" normalizeH="0" baseline="0" noProof="0" dirty="0">
                <a:ln>
                  <a:noFill/>
                </a:ln>
                <a:solidFill>
                  <a:prstClr val="black"/>
                </a:solidFill>
                <a:effectLst/>
                <a:uLnTx/>
                <a:uFillTx/>
                <a:latin typeface="Aptos" panose="020B0004020202020204" pitchFamily="34" charset="0"/>
              </a:rPr>
              <a:t>protein intake</a:t>
            </a:r>
            <a:endParaRPr kumimoji="0" lang="en-US" sz="2400" b="1" i="0" u="none" strike="noStrike" kern="1200" cap="none" spc="0" normalizeH="0" baseline="0" noProof="0" dirty="0">
              <a:ln>
                <a:noFill/>
              </a:ln>
              <a:solidFill>
                <a:prstClr val="black"/>
              </a:solidFill>
              <a:effectLst/>
              <a:uLnTx/>
              <a:uFillTx/>
              <a:latin typeface="Aptos" panose="020B0004020202020204" pitchFamily="34" charset="0"/>
            </a:endParaRPr>
          </a:p>
        </p:txBody>
      </p:sp>
      <p:grpSp>
        <p:nvGrpSpPr>
          <p:cNvPr id="11" name="Group 10">
            <a:extLst>
              <a:ext uri="{FF2B5EF4-FFF2-40B4-BE49-F238E27FC236}">
                <a16:creationId xmlns:a16="http://schemas.microsoft.com/office/drawing/2014/main" id="{4733DF80-9AD4-A60B-24C0-E2BC1F6E44E7}"/>
              </a:ext>
            </a:extLst>
          </p:cNvPr>
          <p:cNvGrpSpPr/>
          <p:nvPr/>
        </p:nvGrpSpPr>
        <p:grpSpPr>
          <a:xfrm>
            <a:off x="6796295" y="3026801"/>
            <a:ext cx="4916329" cy="2710564"/>
            <a:chOff x="1254013" y="3614827"/>
            <a:chExt cx="5374519" cy="2710564"/>
          </a:xfrm>
        </p:grpSpPr>
        <p:sp>
          <p:nvSpPr>
            <p:cNvPr id="9" name="TextBox 8">
              <a:extLst>
                <a:ext uri="{FF2B5EF4-FFF2-40B4-BE49-F238E27FC236}">
                  <a16:creationId xmlns:a16="http://schemas.microsoft.com/office/drawing/2014/main" id="{7DF12422-9675-E7E2-67C6-015F8BC1F6B3}"/>
                </a:ext>
              </a:extLst>
            </p:cNvPr>
            <p:cNvSpPr txBox="1"/>
            <p:nvPr/>
          </p:nvSpPr>
          <p:spPr>
            <a:xfrm>
              <a:off x="1275642" y="4386399"/>
              <a:ext cx="535289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0B0004020202020204" pitchFamily="34" charset="0"/>
                </a:rPr>
                <a:t>Fortification is not prohibited but can be introduced at clinician discretion if other causes of growth faltering are ruled out (guidance will be provided)</a:t>
              </a:r>
              <a:endParaRPr kumimoji="0" lang="en-GB" sz="2400" b="1"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10" name="TextBox 9">
              <a:extLst>
                <a:ext uri="{FF2B5EF4-FFF2-40B4-BE49-F238E27FC236}">
                  <a16:creationId xmlns:a16="http://schemas.microsoft.com/office/drawing/2014/main" id="{675E47BB-573A-BD09-0D1E-75007B1680D6}"/>
                </a:ext>
              </a:extLst>
            </p:cNvPr>
            <p:cNvSpPr txBox="1"/>
            <p:nvPr/>
          </p:nvSpPr>
          <p:spPr>
            <a:xfrm>
              <a:off x="1254013" y="3614827"/>
              <a:ext cx="51383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0B0004020202020204" pitchFamily="34" charset="0"/>
                </a:rPr>
                <a:t>NOTE </a:t>
              </a:r>
              <a:endParaRPr kumimoji="0" lang="en-GB" sz="3200" b="1" i="0" u="none" strike="noStrike" kern="1200" cap="none" spc="0" normalizeH="0" baseline="0" noProof="0" dirty="0">
                <a:ln>
                  <a:noFill/>
                </a:ln>
                <a:solidFill>
                  <a:prstClr val="black"/>
                </a:solidFill>
                <a:effectLst/>
                <a:uLnTx/>
                <a:uFillTx/>
                <a:latin typeface="Aptos" panose="020B0004020202020204" pitchFamily="34" charset="0"/>
              </a:endParaRPr>
            </a:p>
          </p:txBody>
        </p:sp>
      </p:grpSp>
      <p:pic>
        <p:nvPicPr>
          <p:cNvPr id="4" name="Graphic 3" descr="Checkmark with solid fill">
            <a:extLst>
              <a:ext uri="{FF2B5EF4-FFF2-40B4-BE49-F238E27FC236}">
                <a16:creationId xmlns:a16="http://schemas.microsoft.com/office/drawing/2014/main" id="{CE894916-4DD2-7F3E-36A7-236271289F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4232" y="613020"/>
            <a:ext cx="2043608" cy="2043608"/>
          </a:xfrm>
          <a:prstGeom prst="rect">
            <a:avLst/>
          </a:prstGeom>
        </p:spPr>
      </p:pic>
    </p:spTree>
    <p:extLst>
      <p:ext uri="{BB962C8B-B14F-4D97-AF65-F5344CB8AC3E}">
        <p14:creationId xmlns:p14="http://schemas.microsoft.com/office/powerpoint/2010/main" val="1838183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1C8E42-6E49-9079-16EB-023449172ACA}"/>
              </a:ext>
            </a:extLst>
          </p:cNvPr>
          <p:cNvSpPr txBox="1"/>
          <p:nvPr/>
        </p:nvSpPr>
        <p:spPr>
          <a:xfrm>
            <a:off x="443372" y="1484784"/>
            <a:ext cx="11305256" cy="4708981"/>
          </a:xfrm>
          <a:prstGeom prst="rect">
            <a:avLst/>
          </a:prstGeom>
          <a:noFill/>
        </p:spPr>
        <p:txBody>
          <a:bodyPr wrap="square">
            <a:spAutoFit/>
          </a:bodyPr>
          <a:lstStyle/>
          <a:p>
            <a:pPr marL="342900" lvl="0" indent="-342900">
              <a:spcAft>
                <a:spcPts val="1200"/>
              </a:spcAft>
              <a:buFont typeface="Symbol" panose="05050102010706020507" pitchFamily="18" charset="2"/>
              <a:buChar char=""/>
            </a:pPr>
            <a:r>
              <a:rPr lang="en-GB" sz="2000" b="1"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rPr>
              <a:t>All </a:t>
            </a:r>
            <a:r>
              <a:rPr lang="en-GB" sz="2000" b="1"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UK neonatal priority-setting partnership </a:t>
            </a:r>
            <a:r>
              <a:rPr lang="en-GB" sz="2000" b="1"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rPr>
              <a:t>exercises in the last decade, the most recent in 2023, each with wide stakeholder input including from parents and people born preterm, rank these uncertainties within the top 10 most important </a:t>
            </a:r>
            <a:r>
              <a:rPr lang="en-GB" sz="2000" b="1"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rPr>
              <a:t>in preterm care </a:t>
            </a:r>
            <a:endParaRPr lang="en-GB" sz="2000" b="1"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1200"/>
              </a:spcAft>
              <a:buFont typeface="Symbol" panose="05050102010706020507" pitchFamily="18" charset="2"/>
              <a:buChar char=""/>
            </a:pPr>
            <a:r>
              <a:rPr lang="en-GB" sz="2000" b="1"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rPr>
              <a:t>Extensive engagement with parents shows they </a:t>
            </a:r>
            <a:r>
              <a:rPr lang="en-GB" sz="2000" b="1" dirty="0">
                <a:solidFill>
                  <a:srgbClr val="0070C0"/>
                </a:solidFill>
                <a:latin typeface="Aptos" panose="020B0004020202020204" pitchFamily="34" charset="0"/>
                <a:ea typeface="Aptos" panose="020B0004020202020204" pitchFamily="34" charset="0"/>
                <a:cs typeface="Times New Roman" panose="02020603050405020304" pitchFamily="18" charset="0"/>
              </a:rPr>
              <a:t>want to see </a:t>
            </a:r>
            <a:r>
              <a:rPr lang="en-GB" sz="2000" b="1"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rPr>
              <a:t>the uncertainties associated with pHDM, preterm formula and fortifier </a:t>
            </a:r>
            <a:r>
              <a:rPr lang="en-GB" sz="2000" b="1"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resolved </a:t>
            </a:r>
            <a:r>
              <a:rPr lang="en-GB" sz="2000" b="1"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rPr>
              <a:t>without further delay  </a:t>
            </a:r>
            <a:endParaRPr lang="en-GB" sz="2000" b="1" dirty="0">
              <a:solidFill>
                <a:schemeClr val="bg1">
                  <a:lumMod val="10000"/>
                </a:schemeClr>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spcAft>
                <a:spcPts val="1200"/>
              </a:spcAft>
              <a:buFont typeface="Symbol" panose="05050102010706020507" pitchFamily="18" charset="2"/>
              <a:buChar char=""/>
            </a:pPr>
            <a:r>
              <a:rPr lang="en-GB" sz="2000" b="1"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British Association of Perinatal Medicine </a:t>
            </a:r>
            <a:r>
              <a:rPr lang="en-GB" sz="2000" b="1"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rPr>
              <a:t>highlighted the urgent need for this research in 2023 </a:t>
            </a:r>
            <a:endParaRPr lang="en-GB" sz="2000" b="1" dirty="0">
              <a:solidFill>
                <a:schemeClr val="bg1">
                  <a:lumMod val="10000"/>
                </a:schemeClr>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spcAft>
                <a:spcPts val="1200"/>
              </a:spcAft>
              <a:buFont typeface="Symbol" panose="05050102010706020507" pitchFamily="18" charset="2"/>
              <a:buChar char=""/>
            </a:pPr>
            <a:r>
              <a:rPr lang="en-GB" sz="2000" b="1"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rPr>
              <a:t>The </a:t>
            </a:r>
            <a:r>
              <a:rPr lang="en-GB" sz="2000" b="1"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UK National Institute of Health and Care Excellence </a:t>
            </a:r>
            <a:r>
              <a:rPr lang="en-GB" sz="2000" b="1"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rPr>
              <a:t>guidance published in 2010 (reviewed in 2018 and not changed) acknowledges limited evidence of benefit from pHDM and recommends research to evaluate efficacy</a:t>
            </a:r>
            <a:endParaRPr lang="en-GB" sz="2000" b="1" dirty="0">
              <a:solidFill>
                <a:schemeClr val="bg1">
                  <a:lumMod val="10000"/>
                </a:schemeClr>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spcAft>
                <a:spcPts val="1200"/>
              </a:spcAft>
              <a:buFont typeface="Symbol" panose="05050102010706020507" pitchFamily="18" charset="2"/>
              <a:buChar char=""/>
            </a:pPr>
            <a:r>
              <a:rPr lang="en-GB" sz="2000" b="1"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rPr>
              <a:t>The current </a:t>
            </a:r>
            <a:r>
              <a:rPr lang="en-GB" sz="2000" b="1"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European Society of Paediatrics Gastroenterology and Nutrition </a:t>
            </a:r>
            <a:r>
              <a:rPr lang="en-GB" sz="2000" b="1" dirty="0">
                <a:solidFill>
                  <a:schemeClr val="bg1">
                    <a:lumMod val="10000"/>
                  </a:schemeClr>
                </a:solidFill>
                <a:effectLst/>
                <a:latin typeface="Aptos" panose="020B0004020202020204" pitchFamily="34" charset="0"/>
                <a:ea typeface="Aptos" panose="020B0004020202020204" pitchFamily="34" charset="0"/>
                <a:cs typeface="Times New Roman" panose="02020603050405020304" pitchFamily="18" charset="0"/>
              </a:rPr>
              <a:t>recommendation to use fortified pHDM over formula if a supplement to Own Mother’s Milk is required is conditional and highlights the lack of strong evidence and the need for high-quality research, especially to assess longer-term functional outcomes </a:t>
            </a:r>
            <a:endParaRPr lang="en-GB" sz="2000" b="1"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TextBox 3">
            <a:extLst>
              <a:ext uri="{FF2B5EF4-FFF2-40B4-BE49-F238E27FC236}">
                <a16:creationId xmlns:a16="http://schemas.microsoft.com/office/drawing/2014/main" id="{8E35C6AA-19CB-1B8F-08D9-4588C1786F36}"/>
              </a:ext>
            </a:extLst>
          </p:cNvPr>
          <p:cNvSpPr txBox="1"/>
          <p:nvPr/>
        </p:nvSpPr>
        <p:spPr>
          <a:xfrm>
            <a:off x="2423592" y="404664"/>
            <a:ext cx="8424936" cy="646331"/>
          </a:xfrm>
          <a:prstGeom prst="rect">
            <a:avLst/>
          </a:prstGeom>
          <a:noFill/>
        </p:spPr>
        <p:txBody>
          <a:bodyPr wrap="square" rtlCol="0">
            <a:spAutoFit/>
          </a:bodyPr>
          <a:lstStyle/>
          <a:p>
            <a:r>
              <a:rPr lang="en-US" sz="3600" b="1" dirty="0">
                <a:solidFill>
                  <a:schemeClr val="bg1">
                    <a:lumMod val="10000"/>
                  </a:schemeClr>
                </a:solidFill>
                <a:latin typeface="Aptos" panose="020B0004020202020204" pitchFamily="34" charset="0"/>
              </a:rPr>
              <a:t>A research priority we should respect </a:t>
            </a:r>
            <a:endParaRPr lang="en-GB" sz="3600" b="1" dirty="0">
              <a:solidFill>
                <a:schemeClr val="bg1">
                  <a:lumMod val="10000"/>
                </a:schemeClr>
              </a:solidFill>
              <a:latin typeface="Aptos" panose="020B0004020202020204" pitchFamily="34" charset="0"/>
            </a:endParaRPr>
          </a:p>
        </p:txBody>
      </p:sp>
    </p:spTree>
    <p:extLst>
      <p:ext uri="{BB962C8B-B14F-4D97-AF65-F5344CB8AC3E}">
        <p14:creationId xmlns:p14="http://schemas.microsoft.com/office/powerpoint/2010/main" val="2832243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uren Interview F.mp4" descr="Lauren Interview F.mp4">
            <a:hlinkClick r:id="" action="ppaction://media"/>
            <a:extLst>
              <a:ext uri="{FF2B5EF4-FFF2-40B4-BE49-F238E27FC236}">
                <a16:creationId xmlns:a16="http://schemas.microsoft.com/office/drawing/2014/main" id="{5467D0BB-BF41-8B49-A58F-A460B8E7A3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9496" y="1124744"/>
            <a:ext cx="9181020" cy="5160294"/>
          </a:xfrm>
          <a:prstGeom prst="rect">
            <a:avLst/>
          </a:prstGeom>
        </p:spPr>
      </p:pic>
      <p:sp>
        <p:nvSpPr>
          <p:cNvPr id="2" name="TextBox 1">
            <a:extLst>
              <a:ext uri="{FF2B5EF4-FFF2-40B4-BE49-F238E27FC236}">
                <a16:creationId xmlns:a16="http://schemas.microsoft.com/office/drawing/2014/main" id="{4725D605-5D40-E45C-6E3E-D3B4F1EB6EDB}"/>
              </a:ext>
            </a:extLst>
          </p:cNvPr>
          <p:cNvSpPr txBox="1"/>
          <p:nvPr/>
        </p:nvSpPr>
        <p:spPr>
          <a:xfrm>
            <a:off x="2855640" y="280574"/>
            <a:ext cx="6696744" cy="584775"/>
          </a:xfrm>
          <a:prstGeom prst="rect">
            <a:avLst/>
          </a:prstGeom>
          <a:noFill/>
        </p:spPr>
        <p:txBody>
          <a:bodyPr wrap="square" rtlCol="0">
            <a:spAutoFit/>
          </a:bodyPr>
          <a:lstStyle/>
          <a:p>
            <a:r>
              <a:rPr lang="en-GB" sz="3200" b="1" dirty="0">
                <a:latin typeface="Aptos" panose="020B0004020202020204" pitchFamily="34" charset="0"/>
              </a:rPr>
              <a:t>Research gives patients hope ….</a:t>
            </a:r>
          </a:p>
        </p:txBody>
      </p:sp>
    </p:spTree>
    <p:extLst>
      <p:ext uri="{BB962C8B-B14F-4D97-AF65-F5344CB8AC3E}">
        <p14:creationId xmlns:p14="http://schemas.microsoft.com/office/powerpoint/2010/main" val="336039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roline Interview F.mp4" descr="Caroline Interview F.mp4">
            <a:hlinkClick r:id="" action="ppaction://media"/>
            <a:extLst>
              <a:ext uri="{FF2B5EF4-FFF2-40B4-BE49-F238E27FC236}">
                <a16:creationId xmlns:a16="http://schemas.microsoft.com/office/drawing/2014/main" id="{0C500894-0780-D545-BC20-759B88EE23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2031" y="908720"/>
            <a:ext cx="9527938" cy="5355282"/>
          </a:xfrm>
          <a:prstGeom prst="rect">
            <a:avLst/>
          </a:prstGeom>
        </p:spPr>
      </p:pic>
      <p:sp>
        <p:nvSpPr>
          <p:cNvPr id="3" name="TextBox 2">
            <a:extLst>
              <a:ext uri="{FF2B5EF4-FFF2-40B4-BE49-F238E27FC236}">
                <a16:creationId xmlns:a16="http://schemas.microsoft.com/office/drawing/2014/main" id="{1F382961-513A-EC99-E304-A67CF0F8668B}"/>
              </a:ext>
            </a:extLst>
          </p:cNvPr>
          <p:cNvSpPr txBox="1"/>
          <p:nvPr/>
        </p:nvSpPr>
        <p:spPr>
          <a:xfrm>
            <a:off x="2351584" y="188640"/>
            <a:ext cx="7848872" cy="584775"/>
          </a:xfrm>
          <a:prstGeom prst="rect">
            <a:avLst/>
          </a:prstGeom>
          <a:noFill/>
        </p:spPr>
        <p:txBody>
          <a:bodyPr wrap="square" rtlCol="0">
            <a:spAutoFit/>
          </a:bodyPr>
          <a:lstStyle/>
          <a:p>
            <a:r>
              <a:rPr lang="en-GB" sz="3200" b="1" dirty="0">
                <a:latin typeface="Aptos" panose="020B0004020202020204" pitchFamily="34" charset="0"/>
              </a:rPr>
              <a:t>“This research is desperately needed….”</a:t>
            </a:r>
          </a:p>
        </p:txBody>
      </p:sp>
    </p:spTree>
    <p:extLst>
      <p:ext uri="{BB962C8B-B14F-4D97-AF65-F5344CB8AC3E}">
        <p14:creationId xmlns:p14="http://schemas.microsoft.com/office/powerpoint/2010/main" val="299229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214C4D-8C2E-E29B-F855-E4BFD7DDBA83}"/>
              </a:ext>
            </a:extLst>
          </p:cNvPr>
          <p:cNvSpPr txBox="1"/>
          <p:nvPr/>
        </p:nvSpPr>
        <p:spPr>
          <a:xfrm>
            <a:off x="3863752" y="260648"/>
            <a:ext cx="3888432" cy="646331"/>
          </a:xfrm>
          <a:prstGeom prst="rect">
            <a:avLst/>
          </a:prstGeom>
          <a:noFill/>
        </p:spPr>
        <p:txBody>
          <a:bodyPr wrap="square" rtlCol="0">
            <a:spAutoFit/>
          </a:bodyPr>
          <a:lstStyle/>
          <a:p>
            <a:r>
              <a:rPr lang="en-GB" sz="3600" b="1" dirty="0">
                <a:latin typeface="Aptos" panose="020B0004020202020204" pitchFamily="34" charset="0"/>
              </a:rPr>
              <a:t>Why participate?</a:t>
            </a:r>
          </a:p>
        </p:txBody>
      </p:sp>
      <p:sp>
        <p:nvSpPr>
          <p:cNvPr id="3" name="TextBox 2">
            <a:extLst>
              <a:ext uri="{FF2B5EF4-FFF2-40B4-BE49-F238E27FC236}">
                <a16:creationId xmlns:a16="http://schemas.microsoft.com/office/drawing/2014/main" id="{2D8E8515-9551-12D2-1562-64D11A3FC768}"/>
              </a:ext>
            </a:extLst>
          </p:cNvPr>
          <p:cNvSpPr txBox="1"/>
          <p:nvPr/>
        </p:nvSpPr>
        <p:spPr>
          <a:xfrm>
            <a:off x="911424" y="1304272"/>
            <a:ext cx="10477164" cy="5293757"/>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GB" sz="2000" b="1" dirty="0">
                <a:solidFill>
                  <a:srgbClr val="0070C0"/>
                </a:solidFill>
                <a:latin typeface="Aptos" panose="020B0004020202020204" pitchFamily="34" charset="0"/>
              </a:rPr>
              <a:t>The uncertainties are important for the babies we care for, and their parents</a:t>
            </a:r>
          </a:p>
          <a:p>
            <a:pPr marL="457200" indent="-457200">
              <a:spcAft>
                <a:spcPts val="1200"/>
              </a:spcAft>
              <a:buFont typeface="Arial" panose="020B0604020202020204" pitchFamily="34" charset="0"/>
              <a:buChar char="•"/>
            </a:pPr>
            <a:r>
              <a:rPr lang="en-GB" sz="2000" b="1" dirty="0">
                <a:solidFill>
                  <a:srgbClr val="0070C0"/>
                </a:solidFill>
                <a:latin typeface="Aptos" panose="020B0004020202020204" pitchFamily="34" charset="0"/>
              </a:rPr>
              <a:t>Current practice is a patient safety concern</a:t>
            </a:r>
          </a:p>
          <a:p>
            <a:pPr marL="457200" indent="-457200">
              <a:spcAft>
                <a:spcPts val="1200"/>
              </a:spcAft>
              <a:buFont typeface="Arial" panose="020B0604020202020204" pitchFamily="34" charset="0"/>
              <a:buChar char="•"/>
            </a:pPr>
            <a:r>
              <a:rPr lang="en-GB" sz="2000" b="1" dirty="0">
                <a:latin typeface="Aptos" panose="020B0004020202020204" pitchFamily="34" charset="0"/>
              </a:rPr>
              <a:t>Inclusion benefit for participants (patients in randomised trials do better than those not participating regardless of the arm to which they are randomised)</a:t>
            </a:r>
          </a:p>
          <a:p>
            <a:pPr marL="457200" indent="-457200">
              <a:spcAft>
                <a:spcPts val="1200"/>
              </a:spcAft>
              <a:buFont typeface="Arial" panose="020B0604020202020204" pitchFamily="34" charset="0"/>
              <a:buChar char="•"/>
            </a:pPr>
            <a:r>
              <a:rPr lang="en-GB" sz="2000" b="1" dirty="0">
                <a:latin typeface="Aptos" panose="020B0004020202020204" pitchFamily="34" charset="0"/>
              </a:rPr>
              <a:t>NIHR portfolio study</a:t>
            </a:r>
          </a:p>
          <a:p>
            <a:pPr marL="457200" indent="-457200">
              <a:spcAft>
                <a:spcPts val="1200"/>
              </a:spcAft>
              <a:buFont typeface="Arial" panose="020B0604020202020204" pitchFamily="34" charset="0"/>
              <a:buChar char="•"/>
            </a:pPr>
            <a:r>
              <a:rPr lang="en-GB" sz="2000" b="1" dirty="0">
                <a:latin typeface="Aptos" panose="020B0004020202020204" pitchFamily="34" charset="0"/>
              </a:rPr>
              <a:t>Quality-assurance of routine clinical data</a:t>
            </a:r>
          </a:p>
          <a:p>
            <a:pPr marL="457200" indent="-457200">
              <a:spcAft>
                <a:spcPts val="1200"/>
              </a:spcAft>
              <a:buFont typeface="Arial" panose="020B0604020202020204" pitchFamily="34" charset="0"/>
              <a:buChar char="•"/>
            </a:pPr>
            <a:r>
              <a:rPr lang="en-GB" sz="2000" b="1" dirty="0">
                <a:latin typeface="Aptos" panose="020B0004020202020204" pitchFamily="34" charset="0"/>
              </a:rPr>
              <a:t>Free use of the electronic PARCA-R</a:t>
            </a:r>
          </a:p>
          <a:p>
            <a:pPr marL="457200" indent="-457200">
              <a:spcAft>
                <a:spcPts val="1200"/>
              </a:spcAft>
              <a:buFont typeface="Arial" panose="020B0604020202020204" pitchFamily="34" charset="0"/>
              <a:buChar char="•"/>
            </a:pPr>
            <a:r>
              <a:rPr lang="en-GB" sz="2000" b="1" dirty="0">
                <a:latin typeface="Aptos" panose="020B0004020202020204" pitchFamily="34" charset="0"/>
              </a:rPr>
              <a:t>Opportunity for trainees to gain research experience</a:t>
            </a:r>
          </a:p>
          <a:p>
            <a:pPr marL="457200" indent="-457200">
              <a:spcAft>
                <a:spcPts val="1200"/>
              </a:spcAft>
              <a:buFont typeface="Arial" panose="020B0604020202020204" pitchFamily="34" charset="0"/>
              <a:buChar char="•"/>
            </a:pPr>
            <a:r>
              <a:rPr lang="en-GB" sz="2000" b="1" dirty="0">
                <a:latin typeface="Aptos" panose="020B0004020202020204" pitchFamily="34" charset="0"/>
              </a:rPr>
              <a:t>Principal investigators from each site will be included in authorship</a:t>
            </a:r>
          </a:p>
          <a:p>
            <a:pPr marL="457200" indent="-457200">
              <a:spcAft>
                <a:spcPts val="1200"/>
              </a:spcAft>
              <a:buFont typeface="Arial" panose="020B0604020202020204" pitchFamily="34" charset="0"/>
              <a:buChar char="•"/>
            </a:pPr>
            <a:r>
              <a:rPr lang="en-GB" sz="2000" b="1" dirty="0">
                <a:latin typeface="Aptos" panose="020B0004020202020204" pitchFamily="34" charset="0"/>
              </a:rPr>
              <a:t>Opportunity to incorporate your own embedded sub-study</a:t>
            </a:r>
          </a:p>
          <a:p>
            <a:pPr marL="457200" indent="-457200">
              <a:spcAft>
                <a:spcPts val="1200"/>
              </a:spcAft>
              <a:buFont typeface="Arial" panose="020B0604020202020204" pitchFamily="34" charset="0"/>
              <a:buChar char="•"/>
            </a:pPr>
            <a:r>
              <a:rPr lang="en-GB" sz="2000" b="1" dirty="0">
                <a:latin typeface="Aptos" panose="020B0004020202020204" pitchFamily="34" charset="0"/>
              </a:rPr>
              <a:t>Be part of a national COLLABORATIVE effort to improve care globally</a:t>
            </a:r>
          </a:p>
          <a:p>
            <a:pPr marL="342900" indent="-342900">
              <a:spcAft>
                <a:spcPts val="1200"/>
              </a:spcAft>
              <a:buFont typeface="Arial" panose="020B0604020202020204" pitchFamily="34" charset="0"/>
              <a:buChar char="•"/>
            </a:pPr>
            <a:endParaRPr lang="en-GB" dirty="0"/>
          </a:p>
        </p:txBody>
      </p:sp>
    </p:spTree>
    <p:extLst>
      <p:ext uri="{BB962C8B-B14F-4D97-AF65-F5344CB8AC3E}">
        <p14:creationId xmlns:p14="http://schemas.microsoft.com/office/powerpoint/2010/main" val="1797355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1FEC3-F6AC-8D9D-2088-0059849D3F8B}"/>
              </a:ext>
            </a:extLst>
          </p:cNvPr>
          <p:cNvSpPr txBox="1"/>
          <p:nvPr/>
        </p:nvSpPr>
        <p:spPr>
          <a:xfrm>
            <a:off x="983432" y="5007754"/>
            <a:ext cx="9649072" cy="1569660"/>
          </a:xfrm>
          <a:prstGeom prst="rect">
            <a:avLst/>
          </a:prstGeom>
          <a:noFill/>
        </p:spPr>
        <p:txBody>
          <a:bodyPr wrap="square">
            <a:spAutoFit/>
          </a:bodyPr>
          <a:lstStyle/>
          <a:p>
            <a:pPr algn="ctr">
              <a:spcAft>
                <a:spcPts val="1200"/>
              </a:spcAft>
            </a:pPr>
            <a:r>
              <a:rPr lang="en-GB" sz="3200" b="1" dirty="0">
                <a:solidFill>
                  <a:srgbClr val="0070C0"/>
                </a:solidFill>
                <a:latin typeface="Aptos" panose="020B0004020202020204" pitchFamily="34" charset="0"/>
              </a:rPr>
              <a:t>Should pasteurised human donor milk (pHDM) or preterm formula be used if there is insufficient Own Mother’s Milk?</a:t>
            </a:r>
          </a:p>
        </p:txBody>
      </p:sp>
      <p:sp>
        <p:nvSpPr>
          <p:cNvPr id="5" name="TextBox 4">
            <a:extLst>
              <a:ext uri="{FF2B5EF4-FFF2-40B4-BE49-F238E27FC236}">
                <a16:creationId xmlns:a16="http://schemas.microsoft.com/office/drawing/2014/main" id="{EEFF1CC0-A828-DD75-2DA5-18213AC47596}"/>
              </a:ext>
            </a:extLst>
          </p:cNvPr>
          <p:cNvSpPr txBox="1"/>
          <p:nvPr/>
        </p:nvSpPr>
        <p:spPr>
          <a:xfrm>
            <a:off x="1775520" y="480258"/>
            <a:ext cx="7776864" cy="1138773"/>
          </a:xfrm>
          <a:prstGeom prst="rect">
            <a:avLst/>
          </a:prstGeom>
          <a:noFill/>
        </p:spPr>
        <p:txBody>
          <a:bodyPr wrap="square">
            <a:spAutoFit/>
          </a:bodyPr>
          <a:lstStyle/>
          <a:p>
            <a:pPr algn="ctr"/>
            <a:r>
              <a:rPr lang="en-GB" sz="3600" b="1" dirty="0">
                <a:solidFill>
                  <a:schemeClr val="bg1">
                    <a:lumMod val="10000"/>
                  </a:schemeClr>
                </a:solidFill>
                <a:latin typeface="Aptos" panose="020B0004020202020204" pitchFamily="34" charset="0"/>
              </a:rPr>
              <a:t>Randomisation 1</a:t>
            </a:r>
          </a:p>
          <a:p>
            <a:pPr algn="ctr"/>
            <a:endParaRPr lang="en-GB" sz="3200" dirty="0">
              <a:solidFill>
                <a:schemeClr val="bg1">
                  <a:lumMod val="10000"/>
                </a:schemeClr>
              </a:solidFill>
              <a:latin typeface="Berlin Sans FB" panose="020E0602020502020306" pitchFamily="34" charset="0"/>
            </a:endParaRPr>
          </a:p>
        </p:txBody>
      </p:sp>
      <p:sp>
        <p:nvSpPr>
          <p:cNvPr id="2" name="TextBox 1">
            <a:extLst>
              <a:ext uri="{FF2B5EF4-FFF2-40B4-BE49-F238E27FC236}">
                <a16:creationId xmlns:a16="http://schemas.microsoft.com/office/drawing/2014/main" id="{0507930E-0A4F-DF7F-4FB7-56ADF9690C7E}"/>
              </a:ext>
            </a:extLst>
          </p:cNvPr>
          <p:cNvSpPr txBox="1"/>
          <p:nvPr/>
        </p:nvSpPr>
        <p:spPr>
          <a:xfrm>
            <a:off x="983432" y="1761454"/>
            <a:ext cx="51125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lumMod val="10000"/>
                  </a:schemeClr>
                </a:solidFill>
                <a:effectLst/>
                <a:uLnTx/>
                <a:uFillTx/>
                <a:latin typeface="Aptos" panose="020B0004020202020204" pitchFamily="34" charset="0"/>
              </a:rPr>
              <a:t>Own mother’s milk is best for babies, but often the volume available is insufficient so a top-up feed is needed</a:t>
            </a:r>
          </a:p>
        </p:txBody>
      </p:sp>
      <p:pic>
        <p:nvPicPr>
          <p:cNvPr id="7" name="Picture 6">
            <a:extLst>
              <a:ext uri="{FF2B5EF4-FFF2-40B4-BE49-F238E27FC236}">
                <a16:creationId xmlns:a16="http://schemas.microsoft.com/office/drawing/2014/main" id="{578A3825-3025-A607-63B1-FCA263B023C8}"/>
              </a:ext>
            </a:extLst>
          </p:cNvPr>
          <p:cNvPicPr>
            <a:picLocks noChangeAspect="1"/>
          </p:cNvPicPr>
          <p:nvPr/>
        </p:nvPicPr>
        <p:blipFill>
          <a:blip r:embed="rId2"/>
          <a:stretch>
            <a:fillRect/>
          </a:stretch>
        </p:blipFill>
        <p:spPr>
          <a:xfrm>
            <a:off x="7464152" y="1369890"/>
            <a:ext cx="3084785" cy="3088533"/>
          </a:xfrm>
          <a:prstGeom prst="rect">
            <a:avLst/>
          </a:prstGeom>
        </p:spPr>
      </p:pic>
    </p:spTree>
    <p:extLst>
      <p:ext uri="{BB962C8B-B14F-4D97-AF65-F5344CB8AC3E}">
        <p14:creationId xmlns:p14="http://schemas.microsoft.com/office/powerpoint/2010/main" val="2578605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DA75BF-3544-6044-6227-DCB15B7885B0}"/>
              </a:ext>
            </a:extLst>
          </p:cNvPr>
          <p:cNvPicPr>
            <a:picLocks noChangeAspect="1"/>
          </p:cNvPicPr>
          <p:nvPr/>
        </p:nvPicPr>
        <p:blipFill>
          <a:blip r:embed="rId2"/>
          <a:stretch>
            <a:fillRect/>
          </a:stretch>
        </p:blipFill>
        <p:spPr>
          <a:xfrm>
            <a:off x="4655839" y="35546"/>
            <a:ext cx="3083821" cy="1800200"/>
          </a:xfrm>
          <a:prstGeom prst="rect">
            <a:avLst/>
          </a:prstGeom>
        </p:spPr>
      </p:pic>
      <p:sp>
        <p:nvSpPr>
          <p:cNvPr id="3" name="TextBox 2">
            <a:extLst>
              <a:ext uri="{FF2B5EF4-FFF2-40B4-BE49-F238E27FC236}">
                <a16:creationId xmlns:a16="http://schemas.microsoft.com/office/drawing/2014/main" id="{E09D577A-827D-E190-44EB-D675C91E9737}"/>
              </a:ext>
            </a:extLst>
          </p:cNvPr>
          <p:cNvSpPr txBox="1"/>
          <p:nvPr/>
        </p:nvSpPr>
        <p:spPr>
          <a:xfrm>
            <a:off x="659396" y="1988840"/>
            <a:ext cx="10873208" cy="2616101"/>
          </a:xfrm>
          <a:prstGeom prst="rect">
            <a:avLst/>
          </a:prstGeom>
          <a:noFill/>
        </p:spPr>
        <p:txBody>
          <a:bodyPr wrap="square">
            <a:spAutoFit/>
          </a:bodyPr>
          <a:lstStyle/>
          <a:p>
            <a:pPr algn="ctr"/>
            <a:r>
              <a:rPr lang="en-US" sz="2400" b="1" dirty="0">
                <a:solidFill>
                  <a:srgbClr val="002060"/>
                </a:solidFill>
                <a:latin typeface="Aptos" panose="020B0004020202020204" pitchFamily="34" charset="0"/>
              </a:rPr>
              <a:t>Investigators</a:t>
            </a:r>
          </a:p>
          <a:p>
            <a:pPr algn="ctr"/>
            <a:r>
              <a:rPr lang="en-US" sz="2000" b="1" dirty="0">
                <a:solidFill>
                  <a:srgbClr val="002060"/>
                </a:solidFill>
                <a:latin typeface="Aptos" panose="020B0004020202020204" pitchFamily="34" charset="0"/>
              </a:rPr>
              <a:t>Victoria </a:t>
            </a:r>
            <a:r>
              <a:rPr lang="en-US" sz="2000" b="1" dirty="0">
                <a:solidFill>
                  <a:srgbClr val="0070C0"/>
                </a:solidFill>
                <a:latin typeface="Aptos" panose="020B0004020202020204" pitchFamily="34" charset="0"/>
              </a:rPr>
              <a:t>Cornelius</a:t>
            </a:r>
            <a:r>
              <a:rPr lang="en-US" sz="2000" b="1" dirty="0">
                <a:solidFill>
                  <a:srgbClr val="002060"/>
                </a:solidFill>
                <a:latin typeface="Aptos" panose="020B0004020202020204" pitchFamily="34" charset="0"/>
              </a:rPr>
              <a:t>, Professor of Clinical Trials and Medical Statistics, Neena </a:t>
            </a:r>
            <a:r>
              <a:rPr lang="en-US" sz="2000" b="1" dirty="0">
                <a:solidFill>
                  <a:srgbClr val="0070C0"/>
                </a:solidFill>
                <a:latin typeface="Aptos" panose="020B0004020202020204" pitchFamily="34" charset="0"/>
              </a:rPr>
              <a:t>Modi</a:t>
            </a:r>
            <a:r>
              <a:rPr lang="en-US" sz="2000" b="1" dirty="0">
                <a:solidFill>
                  <a:srgbClr val="002060"/>
                </a:solidFill>
                <a:latin typeface="Aptos" panose="020B0004020202020204" pitchFamily="34" charset="0"/>
              </a:rPr>
              <a:t>, Professor of Neonatal Medicine, Dr Annemarie </a:t>
            </a:r>
            <a:r>
              <a:rPr lang="en-US" sz="2000" b="1" dirty="0">
                <a:solidFill>
                  <a:srgbClr val="0070C0"/>
                </a:solidFill>
                <a:latin typeface="Aptos" panose="020B0004020202020204" pitchFamily="34" charset="0"/>
              </a:rPr>
              <a:t>Lodder</a:t>
            </a:r>
            <a:r>
              <a:rPr lang="en-US" sz="2000" b="1" dirty="0">
                <a:solidFill>
                  <a:srgbClr val="002060"/>
                </a:solidFill>
                <a:latin typeface="Aptos" panose="020B0004020202020204" pitchFamily="34" charset="0"/>
              </a:rPr>
              <a:t>, PPIE Lead, Dr Sabita </a:t>
            </a:r>
            <a:r>
              <a:rPr lang="en-US" sz="2000" b="1" dirty="0">
                <a:solidFill>
                  <a:srgbClr val="0070C0"/>
                </a:solidFill>
                <a:latin typeface="Aptos" panose="020B0004020202020204" pitchFamily="34" charset="0"/>
              </a:rPr>
              <a:t>Uthaya</a:t>
            </a:r>
            <a:r>
              <a:rPr lang="en-US" sz="2000" b="1" dirty="0">
                <a:solidFill>
                  <a:srgbClr val="002060"/>
                </a:solidFill>
                <a:latin typeface="Aptos" panose="020B0004020202020204" pitchFamily="34" charset="0"/>
              </a:rPr>
              <a:t>, Imperial College London; Professor James </a:t>
            </a:r>
            <a:r>
              <a:rPr lang="en-US" sz="2000" b="1" dirty="0">
                <a:solidFill>
                  <a:srgbClr val="0070C0"/>
                </a:solidFill>
                <a:latin typeface="Aptos" panose="020B0004020202020204" pitchFamily="34" charset="0"/>
              </a:rPr>
              <a:t>Boardman</a:t>
            </a:r>
            <a:r>
              <a:rPr lang="en-US" sz="2000" b="1" dirty="0">
                <a:solidFill>
                  <a:srgbClr val="002060"/>
                </a:solidFill>
                <a:latin typeface="Aptos" panose="020B0004020202020204" pitchFamily="34" charset="0"/>
              </a:rPr>
              <a:t>, Dr David </a:t>
            </a:r>
            <a:r>
              <a:rPr lang="en-US" sz="2000" b="1" dirty="0">
                <a:solidFill>
                  <a:srgbClr val="0070C0"/>
                </a:solidFill>
                <a:latin typeface="Aptos" panose="020B0004020202020204" pitchFamily="34" charset="0"/>
              </a:rPr>
              <a:t>Quine</a:t>
            </a:r>
            <a:r>
              <a:rPr lang="en-US" sz="2000" b="1" dirty="0">
                <a:solidFill>
                  <a:srgbClr val="002060"/>
                </a:solidFill>
                <a:latin typeface="Aptos" panose="020B0004020202020204" pitchFamily="34" charset="0"/>
              </a:rPr>
              <a:t>, University of Edinburgh, Professor Shalini </a:t>
            </a:r>
            <a:r>
              <a:rPr lang="en-US" sz="2000" b="1" dirty="0">
                <a:solidFill>
                  <a:srgbClr val="0070C0"/>
                </a:solidFill>
                <a:latin typeface="Aptos" panose="020B0004020202020204" pitchFamily="34" charset="0"/>
              </a:rPr>
              <a:t>Ojha</a:t>
            </a:r>
            <a:r>
              <a:rPr lang="en-US" sz="2000" b="1" dirty="0">
                <a:solidFill>
                  <a:srgbClr val="002060"/>
                </a:solidFill>
                <a:latin typeface="Aptos" panose="020B0004020202020204" pitchFamily="34" charset="0"/>
              </a:rPr>
              <a:t>, University of Nottingham; Dr Hilary </a:t>
            </a:r>
            <a:r>
              <a:rPr lang="en-US" sz="2000" b="1" dirty="0">
                <a:solidFill>
                  <a:srgbClr val="0070C0"/>
                </a:solidFill>
                <a:latin typeface="Aptos" panose="020B0004020202020204" pitchFamily="34" charset="0"/>
              </a:rPr>
              <a:t>Wong</a:t>
            </a:r>
            <a:r>
              <a:rPr lang="en-US" sz="2000" b="1" dirty="0">
                <a:solidFill>
                  <a:srgbClr val="002060"/>
                </a:solidFill>
                <a:latin typeface="Aptos" panose="020B0004020202020204" pitchFamily="34" charset="0"/>
              </a:rPr>
              <a:t>, University of Cambridge; Professor Ramon </a:t>
            </a:r>
            <a:r>
              <a:rPr lang="en-US" sz="2000" b="1" dirty="0">
                <a:solidFill>
                  <a:srgbClr val="0070C0"/>
                </a:solidFill>
                <a:latin typeface="Aptos" panose="020B0004020202020204" pitchFamily="34" charset="0"/>
              </a:rPr>
              <a:t>Luengo-Fernandez</a:t>
            </a:r>
            <a:r>
              <a:rPr lang="en-US" sz="2000" b="1" dirty="0">
                <a:solidFill>
                  <a:srgbClr val="002060"/>
                </a:solidFill>
                <a:latin typeface="Aptos" panose="020B0004020202020204" pitchFamily="34" charset="0"/>
              </a:rPr>
              <a:t>, University of Oxford; Professor John </a:t>
            </a:r>
            <a:r>
              <a:rPr lang="en-US" sz="2000" b="1" dirty="0">
                <a:solidFill>
                  <a:srgbClr val="0070C0"/>
                </a:solidFill>
                <a:latin typeface="Aptos" panose="020B0004020202020204" pitchFamily="34" charset="0"/>
              </a:rPr>
              <a:t>Norrie</a:t>
            </a:r>
            <a:r>
              <a:rPr lang="en-US" sz="2000" b="1" dirty="0">
                <a:solidFill>
                  <a:srgbClr val="002060"/>
                </a:solidFill>
                <a:latin typeface="Aptos" panose="020B0004020202020204" pitchFamily="34" charset="0"/>
              </a:rPr>
              <a:t>, University of Belfast; Professor James </a:t>
            </a:r>
            <a:r>
              <a:rPr lang="en-US" sz="2000" b="1" dirty="0">
                <a:solidFill>
                  <a:srgbClr val="0070C0"/>
                </a:solidFill>
                <a:latin typeface="Aptos" panose="020B0004020202020204" pitchFamily="34" charset="0"/>
              </a:rPr>
              <a:t>Wason</a:t>
            </a:r>
            <a:r>
              <a:rPr lang="en-US" sz="2000" b="1" dirty="0">
                <a:solidFill>
                  <a:srgbClr val="002060"/>
                </a:solidFill>
                <a:latin typeface="Aptos" panose="020B0004020202020204" pitchFamily="34" charset="0"/>
              </a:rPr>
              <a:t>, University of Newcastle, Peter </a:t>
            </a:r>
            <a:r>
              <a:rPr lang="en-US" sz="2000" b="1" dirty="0">
                <a:solidFill>
                  <a:srgbClr val="0070C0"/>
                </a:solidFill>
                <a:latin typeface="Aptos" panose="020B0004020202020204" pitchFamily="34" charset="0"/>
              </a:rPr>
              <a:t>Bradley</a:t>
            </a:r>
            <a:r>
              <a:rPr lang="en-US" sz="2000" b="1" dirty="0">
                <a:solidFill>
                  <a:srgbClr val="002060"/>
                </a:solidFill>
                <a:latin typeface="Aptos" panose="020B0004020202020204" pitchFamily="34" charset="0"/>
              </a:rPr>
              <a:t>, Bliss, Lauren </a:t>
            </a:r>
            <a:r>
              <a:rPr lang="en-US" sz="2000" b="1" dirty="0">
                <a:solidFill>
                  <a:srgbClr val="0070C0"/>
                </a:solidFill>
                <a:latin typeface="Aptos" panose="020B0004020202020204" pitchFamily="34" charset="0"/>
              </a:rPr>
              <a:t>Ingledow</a:t>
            </a:r>
            <a:r>
              <a:rPr lang="en-US" sz="2000" b="1" dirty="0">
                <a:solidFill>
                  <a:srgbClr val="002060"/>
                </a:solidFill>
                <a:latin typeface="Aptos" panose="020B0004020202020204" pitchFamily="34" charset="0"/>
              </a:rPr>
              <a:t>, Adult Preemie Advocacy Network; Professor Andrew </a:t>
            </a:r>
            <a:r>
              <a:rPr lang="en-US" sz="2000" b="1" dirty="0">
                <a:solidFill>
                  <a:srgbClr val="0070C0"/>
                </a:solidFill>
                <a:latin typeface="Aptos" panose="020B0004020202020204" pitchFamily="34" charset="0"/>
              </a:rPr>
              <a:t>Morris</a:t>
            </a:r>
            <a:r>
              <a:rPr lang="en-US" sz="2000" b="1" dirty="0">
                <a:solidFill>
                  <a:srgbClr val="002060"/>
                </a:solidFill>
                <a:latin typeface="Aptos" panose="020B0004020202020204" pitchFamily="34" charset="0"/>
              </a:rPr>
              <a:t>, Health Data Research UK</a:t>
            </a:r>
            <a:endParaRPr lang="en-GB" sz="1800" b="1" dirty="0">
              <a:solidFill>
                <a:srgbClr val="002060"/>
              </a:solidFill>
              <a:latin typeface="Aptos" panose="020B0004020202020204" pitchFamily="34" charset="0"/>
            </a:endParaRPr>
          </a:p>
        </p:txBody>
      </p:sp>
      <p:sp>
        <p:nvSpPr>
          <p:cNvPr id="2" name="TextBox 1">
            <a:extLst>
              <a:ext uri="{FF2B5EF4-FFF2-40B4-BE49-F238E27FC236}">
                <a16:creationId xmlns:a16="http://schemas.microsoft.com/office/drawing/2014/main" id="{73C771BB-BD00-1878-E0FC-0E6E6FAB57F0}"/>
              </a:ext>
            </a:extLst>
          </p:cNvPr>
          <p:cNvSpPr txBox="1"/>
          <p:nvPr/>
        </p:nvSpPr>
        <p:spPr>
          <a:xfrm>
            <a:off x="941165" y="4941168"/>
            <a:ext cx="10513168" cy="1384995"/>
          </a:xfrm>
          <a:prstGeom prst="rect">
            <a:avLst/>
          </a:prstGeom>
          <a:noFill/>
        </p:spPr>
        <p:txBody>
          <a:bodyPr wrap="square" rtlCol="0">
            <a:spAutoFit/>
          </a:bodyPr>
          <a:lstStyle/>
          <a:p>
            <a:pPr algn="ctr"/>
            <a:r>
              <a:rPr lang="en-US" sz="2400" b="1" dirty="0">
                <a:solidFill>
                  <a:srgbClr val="002060"/>
                </a:solidFill>
                <a:latin typeface="Aptos" panose="020B0004020202020204" pitchFamily="34" charset="0"/>
              </a:rPr>
              <a:t>Supported by </a:t>
            </a:r>
          </a:p>
          <a:p>
            <a:pPr algn="ctr"/>
            <a:r>
              <a:rPr lang="en-US" sz="2000" b="1" dirty="0">
                <a:solidFill>
                  <a:srgbClr val="002060"/>
                </a:solidFill>
                <a:latin typeface="Aptos" panose="020B0004020202020204" pitchFamily="34" charset="0"/>
              </a:rPr>
              <a:t>NEC UK, Bliss, Adult Preemie Advocacy Network,</a:t>
            </a:r>
            <a:r>
              <a:rPr lang="en-GB" sz="2000" b="1" dirty="0">
                <a:solidFill>
                  <a:srgbClr val="002060"/>
                </a:solidFill>
                <a:latin typeface="Aptos" panose="020B0004020202020204" pitchFamily="34" charset="0"/>
              </a:rPr>
              <a:t> British Association for Neonatal Neurodevelopmental Follow-Up, Neonatal Nurses Association, British Association of </a:t>
            </a:r>
            <a:r>
              <a:rPr lang="en-US" sz="2000" b="1" dirty="0">
                <a:solidFill>
                  <a:srgbClr val="002060"/>
                </a:solidFill>
                <a:latin typeface="Aptos" panose="020B0004020202020204" pitchFamily="34" charset="0"/>
              </a:rPr>
              <a:t>Paediatric Surgeons, </a:t>
            </a:r>
            <a:r>
              <a:rPr lang="en-GB" sz="2000" b="1" dirty="0">
                <a:solidFill>
                  <a:srgbClr val="002060"/>
                </a:solidFill>
                <a:latin typeface="Aptos" panose="020B0004020202020204" pitchFamily="34" charset="0"/>
              </a:rPr>
              <a:t>and The George Institute for Global Health</a:t>
            </a:r>
          </a:p>
        </p:txBody>
      </p:sp>
    </p:spTree>
    <p:extLst>
      <p:ext uri="{BB962C8B-B14F-4D97-AF65-F5344CB8AC3E}">
        <p14:creationId xmlns:p14="http://schemas.microsoft.com/office/powerpoint/2010/main" val="1289120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1" name="Arrow: Pentagon 111">
            <a:extLst>
              <a:ext uri="{FF2B5EF4-FFF2-40B4-BE49-F238E27FC236}">
                <a16:creationId xmlns:a16="http://schemas.microsoft.com/office/drawing/2014/main" id="{7E306A03-43B9-6F2F-7E23-1F57D4D1921D}"/>
              </a:ext>
            </a:extLst>
          </p:cNvPr>
          <p:cNvSpPr/>
          <p:nvPr/>
        </p:nvSpPr>
        <p:spPr>
          <a:xfrm>
            <a:off x="1946787" y="4095803"/>
            <a:ext cx="9993868" cy="1643823"/>
          </a:xfrm>
          <a:prstGeom prst="homePlate">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FB41209-07A5-4764-A59D-4567E90036C6}"/>
              </a:ext>
            </a:extLst>
          </p:cNvPr>
          <p:cNvSpPr txBox="1"/>
          <p:nvPr/>
        </p:nvSpPr>
        <p:spPr>
          <a:xfrm>
            <a:off x="1869838" y="113610"/>
            <a:ext cx="9993021" cy="738664"/>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COLLABORATE: </a:t>
            </a: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An efficient, UK-wide, real-world-data-enabled, digital technology-facilitated, multicentre, 2-randomisation, group-sequential, open-label, randomised, controlled trial to determine clinical efficacy, effect-size, and safety of widely used enteral feeds in reducing necrotising enterocolitis, mortality and cognitive impairment in extremely preterm babies </a:t>
            </a:r>
            <a:endParaRPr kumimoji="0" lang="en-GB" sz="1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D0C4D374-2099-4FDA-BFB3-606D3B8E2778}"/>
              </a:ext>
            </a:extLst>
          </p:cNvPr>
          <p:cNvSpPr/>
          <p:nvPr/>
        </p:nvSpPr>
        <p:spPr>
          <a:xfrm rot="16200000">
            <a:off x="-1972059" y="3431220"/>
            <a:ext cx="5334027" cy="832694"/>
          </a:xfrm>
          <a:prstGeom prst="rect">
            <a:avLst/>
          </a:prstGeom>
          <a:gradFill flip="none" rotWithShape="1">
            <a:gsLst>
              <a:gs pos="0">
                <a:schemeClr val="accent1">
                  <a:lumMod val="75000"/>
                </a:schemeClr>
              </a:gs>
              <a:gs pos="88000">
                <a:schemeClr val="accent1">
                  <a:lumMod val="74000"/>
                  <a:lumOff val="26000"/>
                </a:schemeClr>
              </a:gs>
              <a:gs pos="100000">
                <a:schemeClr val="accent5">
                  <a:lumMod val="105000"/>
                  <a:satMod val="109000"/>
                  <a:tint val="81000"/>
                </a:schemeClr>
              </a:gs>
            </a:gsLst>
            <a:lin ang="10800000" scaled="1"/>
            <a:tileRect/>
          </a:gra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 Eligibility: B</a:t>
            </a:r>
            <a:r>
              <a:rPr kumimoji="0" lang="en-GB" sz="1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mn-cs"/>
              </a:rPr>
              <a:t>irth &lt;29 weeks gestation; no condition precluding enteral feeding; maternal intention to breast-feed</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74F6ED85-BF07-EF2C-7E08-0FFCC364A94D}"/>
              </a:ext>
            </a:extLst>
          </p:cNvPr>
          <p:cNvGrpSpPr/>
          <p:nvPr/>
        </p:nvGrpSpPr>
        <p:grpSpPr>
          <a:xfrm>
            <a:off x="1946787" y="2310640"/>
            <a:ext cx="9993868" cy="3187996"/>
            <a:chOff x="1944681" y="2964117"/>
            <a:chExt cx="9993868" cy="2272771"/>
          </a:xfrm>
        </p:grpSpPr>
        <p:sp>
          <p:nvSpPr>
            <p:cNvPr id="112" name="Arrow: Pentagon 111">
              <a:extLst>
                <a:ext uri="{FF2B5EF4-FFF2-40B4-BE49-F238E27FC236}">
                  <a16:creationId xmlns:a16="http://schemas.microsoft.com/office/drawing/2014/main" id="{7E306A03-43B9-6F2F-7E23-1F57D4D1921D}"/>
                </a:ext>
              </a:extLst>
            </p:cNvPr>
            <p:cNvSpPr/>
            <p:nvPr/>
          </p:nvSpPr>
          <p:spPr>
            <a:xfrm>
              <a:off x="1944681" y="2964117"/>
              <a:ext cx="9993868" cy="1185470"/>
            </a:xfrm>
            <a:prstGeom prst="homePlate">
              <a:avLst/>
            </a:prstGeom>
            <a:solidFill>
              <a:srgbClr val="0066CC"/>
            </a:solidFill>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lowchart: Alternate Process 54">
              <a:extLst>
                <a:ext uri="{FF2B5EF4-FFF2-40B4-BE49-F238E27FC236}">
                  <a16:creationId xmlns:a16="http://schemas.microsoft.com/office/drawing/2014/main" id="{62F356C5-36D1-23A1-C668-9A6B8370F05A}"/>
                </a:ext>
              </a:extLst>
            </p:cNvPr>
            <p:cNvSpPr/>
            <p:nvPr/>
          </p:nvSpPr>
          <p:spPr>
            <a:xfrm>
              <a:off x="2050927" y="4336033"/>
              <a:ext cx="1622302" cy="900855"/>
            </a:xfrm>
            <a:prstGeom prst="flowChartAlternateProcess">
              <a:avLst/>
            </a:prstGeom>
            <a:solidFill>
              <a:schemeClr val="tx2">
                <a:lumMod val="60000"/>
                <a:lumOff val="40000"/>
              </a:schemeClr>
            </a:solidFill>
            <a:ln cap="rnd">
              <a:round/>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Preterm cow milk-based formula as supplement to own mother’s milk</a:t>
              </a:r>
            </a:p>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S Mincho" panose="02020609040205080304" pitchFamily="49" charset="-128"/>
                  <a:cs typeface="Times New Roman" panose="02020603050405020304" pitchFamily="18" charset="0"/>
                </a:rPr>
                <a:t>n=1084</a:t>
              </a:r>
              <a:endParaRPr kumimoji="0" lang="en-GB" sz="1200" b="0" i="0" u="none" strike="noStrike" kern="1200" cap="none" spc="0" normalizeH="0" baseline="0" noProof="0" dirty="0">
                <a:ln>
                  <a:noFill/>
                </a:ln>
                <a:solidFill>
                  <a:prstClr val="white"/>
                </a:solidFill>
                <a:effectLst/>
                <a:uLnTx/>
                <a:uFillTx/>
                <a:latin typeface="Calibri" panose="020F0502020204030204"/>
                <a:ea typeface="MS Mincho" panose="02020609040205080304" pitchFamily="49" charset="-128"/>
                <a:cs typeface="Times New Roman" panose="02020603050405020304" pitchFamily="18" charset="0"/>
              </a:endParaRPr>
            </a:p>
          </p:txBody>
        </p:sp>
      </p:grpSp>
      <p:sp>
        <p:nvSpPr>
          <p:cNvPr id="57" name="Flowchart: Alternate Process 56">
            <a:extLst>
              <a:ext uri="{FF2B5EF4-FFF2-40B4-BE49-F238E27FC236}">
                <a16:creationId xmlns:a16="http://schemas.microsoft.com/office/drawing/2014/main" id="{A518EC07-4B28-500B-A4C3-78652D81765A}"/>
              </a:ext>
            </a:extLst>
          </p:cNvPr>
          <p:cNvSpPr/>
          <p:nvPr/>
        </p:nvSpPr>
        <p:spPr>
          <a:xfrm>
            <a:off x="2060673" y="2522232"/>
            <a:ext cx="1607023" cy="1325335"/>
          </a:xfrm>
          <a:prstGeom prst="flowChartAlternateProcess">
            <a:avLst/>
          </a:prstGeom>
          <a:solidFill>
            <a:schemeClr val="tx1">
              <a:lumMod val="65000"/>
              <a:lumOff val="35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Pasteurised human donor milk as supplement to own mother’s milk</a:t>
            </a:r>
          </a:p>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n=1084</a:t>
            </a:r>
            <a:endParaRPr kumimoji="0" lang="en-GB" sz="1200" b="0" i="0" u="none" strike="noStrike" kern="1200" cap="none" spc="0" normalizeH="0" baseline="0" noProof="0" dirty="0">
              <a:ln>
                <a:noFill/>
              </a:ln>
              <a:solidFill>
                <a:prstClr val="white"/>
              </a:solidFill>
              <a:effectLst/>
              <a:uLnTx/>
              <a:uFillTx/>
              <a:latin typeface="Calibri" panose="020F0502020204030204"/>
              <a:ea typeface="MS Mincho" panose="02020609040205080304" pitchFamily="49" charset="-128"/>
              <a:cs typeface="Times New Roman" panose="02020603050405020304" pitchFamily="18" charset="0"/>
            </a:endParaRPr>
          </a:p>
        </p:txBody>
      </p:sp>
      <p:sp>
        <p:nvSpPr>
          <p:cNvPr id="58" name="Rectangle 57">
            <a:extLst>
              <a:ext uri="{FF2B5EF4-FFF2-40B4-BE49-F238E27FC236}">
                <a16:creationId xmlns:a16="http://schemas.microsoft.com/office/drawing/2014/main" id="{DC534370-B282-F8FD-751F-F377412E8ADD}"/>
              </a:ext>
            </a:extLst>
          </p:cNvPr>
          <p:cNvSpPr/>
          <p:nvPr/>
        </p:nvSpPr>
        <p:spPr>
          <a:xfrm rot="16200000">
            <a:off x="5684924" y="3770837"/>
            <a:ext cx="3403986" cy="465387"/>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Interim 1 when 50% of primary outcomes available </a:t>
            </a:r>
          </a:p>
        </p:txBody>
      </p:sp>
      <p:sp>
        <p:nvSpPr>
          <p:cNvPr id="59" name="Rectangle 58">
            <a:extLst>
              <a:ext uri="{FF2B5EF4-FFF2-40B4-BE49-F238E27FC236}">
                <a16:creationId xmlns:a16="http://schemas.microsoft.com/office/drawing/2014/main" id="{3AF6946D-0B11-9642-6F44-B9E67925095A}"/>
              </a:ext>
            </a:extLst>
          </p:cNvPr>
          <p:cNvSpPr/>
          <p:nvPr/>
        </p:nvSpPr>
        <p:spPr>
          <a:xfrm rot="16200000">
            <a:off x="6753221" y="3770838"/>
            <a:ext cx="3403987" cy="465387"/>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Interim 2 when 75% of primary outcomes available </a:t>
            </a:r>
          </a:p>
        </p:txBody>
      </p:sp>
      <p:sp>
        <p:nvSpPr>
          <p:cNvPr id="147" name="Flowchart: Alternate Process 146">
            <a:extLst>
              <a:ext uri="{FF2B5EF4-FFF2-40B4-BE49-F238E27FC236}">
                <a16:creationId xmlns:a16="http://schemas.microsoft.com/office/drawing/2014/main" id="{D60DA3E6-BB31-01E7-6562-FECB6779C634}"/>
              </a:ext>
            </a:extLst>
          </p:cNvPr>
          <p:cNvSpPr/>
          <p:nvPr/>
        </p:nvSpPr>
        <p:spPr>
          <a:xfrm>
            <a:off x="4986454" y="2432275"/>
            <a:ext cx="1643888" cy="780364"/>
          </a:xfrm>
          <a:prstGeom prst="flowChartAlternateProcess">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Routine fortification with cow milk-based product</a:t>
            </a:r>
          </a:p>
        </p:txBody>
      </p:sp>
      <p:sp>
        <p:nvSpPr>
          <p:cNvPr id="158" name="Flowchart: Alternate Process 157">
            <a:extLst>
              <a:ext uri="{FF2B5EF4-FFF2-40B4-BE49-F238E27FC236}">
                <a16:creationId xmlns:a16="http://schemas.microsoft.com/office/drawing/2014/main" id="{4F6F3DD7-7826-1FBD-1278-7605F73FF531}"/>
              </a:ext>
            </a:extLst>
          </p:cNvPr>
          <p:cNvSpPr/>
          <p:nvPr/>
        </p:nvSpPr>
        <p:spPr>
          <a:xfrm>
            <a:off x="4986454" y="3283626"/>
            <a:ext cx="1643888" cy="623136"/>
          </a:xfrm>
          <a:prstGeom prst="flowChartAlternateProcess">
            <a:avLst/>
          </a:prstGeom>
          <a:solidFill>
            <a:schemeClr val="accent1">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Treatment as usual</a:t>
            </a:r>
          </a:p>
        </p:txBody>
      </p:sp>
      <p:sp>
        <p:nvSpPr>
          <p:cNvPr id="65" name="Flowchart: Alternate Process 64">
            <a:extLst>
              <a:ext uri="{FF2B5EF4-FFF2-40B4-BE49-F238E27FC236}">
                <a16:creationId xmlns:a16="http://schemas.microsoft.com/office/drawing/2014/main" id="{687D2D5C-906A-C69F-288C-DC8883087ED9}"/>
              </a:ext>
            </a:extLst>
          </p:cNvPr>
          <p:cNvSpPr/>
          <p:nvPr/>
        </p:nvSpPr>
        <p:spPr>
          <a:xfrm rot="16200000">
            <a:off x="8970914" y="3816383"/>
            <a:ext cx="4176420" cy="801566"/>
          </a:xfrm>
          <a:prstGeom prst="flowChartAlternateProcess">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Secondary outcome (assessed at age 2-years corrected for prematurity): Rate of survival without moderate-severe cognitive or language impairment</a:t>
            </a:r>
          </a:p>
        </p:txBody>
      </p:sp>
      <p:sp>
        <p:nvSpPr>
          <p:cNvPr id="119" name="Flowchart: Alternate Process 118">
            <a:extLst>
              <a:ext uri="{FF2B5EF4-FFF2-40B4-BE49-F238E27FC236}">
                <a16:creationId xmlns:a16="http://schemas.microsoft.com/office/drawing/2014/main" id="{687D2D5C-906A-C69F-288C-DC8883087ED9}"/>
              </a:ext>
            </a:extLst>
          </p:cNvPr>
          <p:cNvSpPr/>
          <p:nvPr/>
        </p:nvSpPr>
        <p:spPr>
          <a:xfrm rot="16200000">
            <a:off x="8084121" y="3832326"/>
            <a:ext cx="4185545" cy="717160"/>
          </a:xfrm>
          <a:prstGeom prst="flowChartAlternateProcess">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Secondary outcomes (assessed at neonatal unit discharge):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Composite components; items from NEC and neonatal core outcomes sets</a:t>
            </a:r>
          </a:p>
        </p:txBody>
      </p:sp>
      <p:grpSp>
        <p:nvGrpSpPr>
          <p:cNvPr id="2" name="Group 1">
            <a:extLst>
              <a:ext uri="{FF2B5EF4-FFF2-40B4-BE49-F238E27FC236}">
                <a16:creationId xmlns:a16="http://schemas.microsoft.com/office/drawing/2014/main" id="{A6268EEA-46F9-F6B8-C4F2-AAFA360640AE}"/>
              </a:ext>
            </a:extLst>
          </p:cNvPr>
          <p:cNvGrpSpPr/>
          <p:nvPr/>
        </p:nvGrpSpPr>
        <p:grpSpPr>
          <a:xfrm>
            <a:off x="4965984" y="4190907"/>
            <a:ext cx="1626330" cy="1457317"/>
            <a:chOff x="5097823" y="2800931"/>
            <a:chExt cx="1626330" cy="1382492"/>
          </a:xfrm>
        </p:grpSpPr>
        <p:sp>
          <p:nvSpPr>
            <p:cNvPr id="9" name="Flowchart: Alternate Process 8">
              <a:extLst>
                <a:ext uri="{FF2B5EF4-FFF2-40B4-BE49-F238E27FC236}">
                  <a16:creationId xmlns:a16="http://schemas.microsoft.com/office/drawing/2014/main" id="{AD1EF092-01DA-2947-1421-A77792F7327A}"/>
                </a:ext>
              </a:extLst>
            </p:cNvPr>
            <p:cNvSpPr/>
            <p:nvPr/>
          </p:nvSpPr>
          <p:spPr>
            <a:xfrm>
              <a:off x="5101851" y="2800931"/>
              <a:ext cx="1622302" cy="642164"/>
            </a:xfrm>
            <a:prstGeom prst="flowChartAlternateProcess">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Routine fortification with cow milk-based product</a:t>
              </a:r>
              <a:endPar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endParaRPr>
            </a:p>
          </p:txBody>
        </p:sp>
        <p:sp>
          <p:nvSpPr>
            <p:cNvPr id="10" name="Flowchart: Alternate Process 9">
              <a:extLst>
                <a:ext uri="{FF2B5EF4-FFF2-40B4-BE49-F238E27FC236}">
                  <a16:creationId xmlns:a16="http://schemas.microsoft.com/office/drawing/2014/main" id="{53F5A285-CD0E-9BDD-CADC-080C5188B545}"/>
                </a:ext>
              </a:extLst>
            </p:cNvPr>
            <p:cNvSpPr/>
            <p:nvPr/>
          </p:nvSpPr>
          <p:spPr>
            <a:xfrm>
              <a:off x="5097823" y="3541259"/>
              <a:ext cx="1622302" cy="642164"/>
            </a:xfrm>
            <a:prstGeom prst="flowChartAlternateProcess">
              <a:avLst/>
            </a:prstGeom>
            <a:solidFill>
              <a:schemeClr val="accent1">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Treatment as usual</a:t>
              </a:r>
            </a:p>
          </p:txBody>
        </p:sp>
      </p:grpSp>
      <p:sp>
        <p:nvSpPr>
          <p:cNvPr id="108" name="Flowchart: Alternate Process 107">
            <a:extLst>
              <a:ext uri="{FF2B5EF4-FFF2-40B4-BE49-F238E27FC236}">
                <a16:creationId xmlns:a16="http://schemas.microsoft.com/office/drawing/2014/main" id="{ABEE703D-C3C8-059E-85AF-5A61DB0826B5}"/>
              </a:ext>
            </a:extLst>
          </p:cNvPr>
          <p:cNvSpPr/>
          <p:nvPr/>
        </p:nvSpPr>
        <p:spPr>
          <a:xfrm rot="16200000">
            <a:off x="7227255" y="3788213"/>
            <a:ext cx="4176418" cy="765972"/>
          </a:xfrm>
          <a:prstGeom prst="flowChartAlternateProcess">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Primary outcome (assessed at 34 weeks gestational 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Rate of survival without surgical NEC </a:t>
            </a:r>
          </a:p>
        </p:txBody>
      </p:sp>
      <p:sp>
        <p:nvSpPr>
          <p:cNvPr id="16" name="TextBox 15">
            <a:extLst>
              <a:ext uri="{FF2B5EF4-FFF2-40B4-BE49-F238E27FC236}">
                <a16:creationId xmlns:a16="http://schemas.microsoft.com/office/drawing/2014/main" id="{EDD68098-0DE7-1B7C-A137-C28C5691BE3B}"/>
              </a:ext>
            </a:extLst>
          </p:cNvPr>
          <p:cNvSpPr txBox="1"/>
          <p:nvPr/>
        </p:nvSpPr>
        <p:spPr>
          <a:xfrm>
            <a:off x="1292151" y="5834730"/>
            <a:ext cx="804541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NOTE: This is not a factorial trial; infants may participate in either, or both randomisations, indicated by the red (randomisation 1), white (randomisation 2), and dotted lines (both). We require 2168 participants (1084 per arm) for each of randomisations 1 and 2. If 50% participate in both randomisations, 3252 unique babies in total are required. Overall timeline is 60 months including an internal pilot from months 6-15.</a:t>
            </a:r>
          </a:p>
        </p:txBody>
      </p:sp>
      <p:sp>
        <p:nvSpPr>
          <p:cNvPr id="18" name="Callout: Down Arrow 17">
            <a:extLst>
              <a:ext uri="{FF2B5EF4-FFF2-40B4-BE49-F238E27FC236}">
                <a16:creationId xmlns:a16="http://schemas.microsoft.com/office/drawing/2014/main" id="{BD199849-8E69-44F8-63F9-96751CE8BCD6}"/>
              </a:ext>
            </a:extLst>
          </p:cNvPr>
          <p:cNvSpPr/>
          <p:nvPr/>
        </p:nvSpPr>
        <p:spPr>
          <a:xfrm>
            <a:off x="1874520" y="996984"/>
            <a:ext cx="2159113" cy="1224503"/>
          </a:xfrm>
          <a:prstGeom prst="downArrow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Randomisation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When the attending clinician decides a supplementary feed is necessary (~ in first week)</a:t>
            </a:r>
          </a:p>
        </p:txBody>
      </p:sp>
      <p:sp>
        <p:nvSpPr>
          <p:cNvPr id="19" name="Callout: Down Arrow 18">
            <a:extLst>
              <a:ext uri="{FF2B5EF4-FFF2-40B4-BE49-F238E27FC236}">
                <a16:creationId xmlns:a16="http://schemas.microsoft.com/office/drawing/2014/main" id="{26EB3416-0FCA-F941-F0A0-8BD5F27FAEF7}"/>
              </a:ext>
            </a:extLst>
          </p:cNvPr>
          <p:cNvSpPr/>
          <p:nvPr/>
        </p:nvSpPr>
        <p:spPr>
          <a:xfrm>
            <a:off x="4298980" y="996984"/>
            <a:ext cx="2151979" cy="1250260"/>
          </a:xfrm>
          <a:prstGeom prst="downArrowCallout">
            <a:avLst/>
          </a:prstGeom>
          <a:solidFill>
            <a:srgbClr val="333399"/>
          </a:solidFill>
          <a:ln>
            <a:solidFill>
              <a:srgbClr val="33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Randomisation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When receiving 60-120ml/kg/day human milk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 age 2 weeks)</a:t>
            </a:r>
          </a:p>
        </p:txBody>
      </p:sp>
      <p:sp>
        <p:nvSpPr>
          <p:cNvPr id="22" name="Callout: Down Arrow 21">
            <a:extLst>
              <a:ext uri="{FF2B5EF4-FFF2-40B4-BE49-F238E27FC236}">
                <a16:creationId xmlns:a16="http://schemas.microsoft.com/office/drawing/2014/main" id="{BE63AFBC-CB61-5234-FDC4-14653EDAFE90}"/>
              </a:ext>
            </a:extLst>
          </p:cNvPr>
          <p:cNvSpPr/>
          <p:nvPr/>
        </p:nvSpPr>
        <p:spPr>
          <a:xfrm>
            <a:off x="7038460" y="970119"/>
            <a:ext cx="1685576" cy="1017767"/>
          </a:xfrm>
          <a:prstGeom prst="downArrowCallout">
            <a:avLst/>
          </a:prstGeom>
          <a:solidFill>
            <a:srgbClr val="7030A0"/>
          </a:solidFill>
          <a:ln>
            <a:solidFill>
              <a:srgbClr val="33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Interims</a:t>
            </a:r>
          </a:p>
        </p:txBody>
      </p:sp>
      <p:sp>
        <p:nvSpPr>
          <p:cNvPr id="23" name="Callout: Down Arrow 22">
            <a:extLst>
              <a:ext uri="{FF2B5EF4-FFF2-40B4-BE49-F238E27FC236}">
                <a16:creationId xmlns:a16="http://schemas.microsoft.com/office/drawing/2014/main" id="{F53A8894-2D2B-0ECA-FE45-828882C43574}"/>
              </a:ext>
            </a:extLst>
          </p:cNvPr>
          <p:cNvSpPr/>
          <p:nvPr/>
        </p:nvSpPr>
        <p:spPr>
          <a:xfrm>
            <a:off x="9404289" y="993344"/>
            <a:ext cx="1685576" cy="994542"/>
          </a:xfrm>
          <a:prstGeom prst="downArrowCallout">
            <a:avLst/>
          </a:prstGeom>
          <a:pattFill prst="solidDmnd">
            <a:fgClr>
              <a:srgbClr val="009900"/>
            </a:fgClr>
            <a:bgClr>
              <a:srgbClr val="0066CC"/>
            </a:bgClr>
          </a:pattFill>
          <a:ln>
            <a:solidFill>
              <a:srgbClr val="33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Outcome assessments</a:t>
            </a:r>
          </a:p>
        </p:txBody>
      </p:sp>
      <p:sp>
        <p:nvSpPr>
          <p:cNvPr id="30" name="Arrow: Right 29">
            <a:extLst>
              <a:ext uri="{FF2B5EF4-FFF2-40B4-BE49-F238E27FC236}">
                <a16:creationId xmlns:a16="http://schemas.microsoft.com/office/drawing/2014/main" id="{BD3B3311-18CA-787A-D305-E860ABEC37C9}"/>
              </a:ext>
            </a:extLst>
          </p:cNvPr>
          <p:cNvSpPr/>
          <p:nvPr/>
        </p:nvSpPr>
        <p:spPr>
          <a:xfrm>
            <a:off x="6687972" y="3145783"/>
            <a:ext cx="350488" cy="211420"/>
          </a:xfrm>
          <a:prstGeom prst="rightArrow">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Right 30">
            <a:extLst>
              <a:ext uri="{FF2B5EF4-FFF2-40B4-BE49-F238E27FC236}">
                <a16:creationId xmlns:a16="http://schemas.microsoft.com/office/drawing/2014/main" id="{5E683760-A8A7-B15B-77C1-AAD9745EC71F}"/>
              </a:ext>
            </a:extLst>
          </p:cNvPr>
          <p:cNvSpPr/>
          <p:nvPr/>
        </p:nvSpPr>
        <p:spPr>
          <a:xfrm>
            <a:off x="6687972" y="4837945"/>
            <a:ext cx="350488" cy="211420"/>
          </a:xfrm>
          <a:prstGeom prst="rightArrow">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ight Brace 2">
            <a:extLst>
              <a:ext uri="{FF2B5EF4-FFF2-40B4-BE49-F238E27FC236}">
                <a16:creationId xmlns:a16="http://schemas.microsoft.com/office/drawing/2014/main" id="{142F938C-9FB9-E29C-70A0-4DF6CB250450}"/>
              </a:ext>
            </a:extLst>
          </p:cNvPr>
          <p:cNvSpPr/>
          <p:nvPr/>
        </p:nvSpPr>
        <p:spPr>
          <a:xfrm flipH="1">
            <a:off x="1646013" y="3235603"/>
            <a:ext cx="247528" cy="1643823"/>
          </a:xfrm>
          <a:prstGeom prst="rightBrace">
            <a:avLst/>
          </a:prstGeom>
          <a:ln w="508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Left Brace 7">
            <a:extLst>
              <a:ext uri="{FF2B5EF4-FFF2-40B4-BE49-F238E27FC236}">
                <a16:creationId xmlns:a16="http://schemas.microsoft.com/office/drawing/2014/main" id="{D43CAF2D-44A0-4845-9A2A-2C7375A83BA7}"/>
              </a:ext>
            </a:extLst>
          </p:cNvPr>
          <p:cNvSpPr/>
          <p:nvPr/>
        </p:nvSpPr>
        <p:spPr>
          <a:xfrm>
            <a:off x="4654771" y="2852587"/>
            <a:ext cx="236548" cy="780365"/>
          </a:xfrm>
          <a:prstGeom prst="leftBrace">
            <a:avLst/>
          </a:pr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id="{EA194CF8-57EF-FA45-DE9B-91F553F4CF7B}"/>
              </a:ext>
            </a:extLst>
          </p:cNvPr>
          <p:cNvSpPr/>
          <p:nvPr/>
        </p:nvSpPr>
        <p:spPr>
          <a:xfrm>
            <a:off x="3772620" y="3184893"/>
            <a:ext cx="186202" cy="133199"/>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Left Brace 12">
            <a:extLst>
              <a:ext uri="{FF2B5EF4-FFF2-40B4-BE49-F238E27FC236}">
                <a16:creationId xmlns:a16="http://schemas.microsoft.com/office/drawing/2014/main" id="{12AB4A93-3FCB-B117-6631-8BF13F5D502D}"/>
              </a:ext>
            </a:extLst>
          </p:cNvPr>
          <p:cNvSpPr/>
          <p:nvPr/>
        </p:nvSpPr>
        <p:spPr>
          <a:xfrm>
            <a:off x="4604724" y="4524898"/>
            <a:ext cx="279554" cy="879766"/>
          </a:xfrm>
          <a:prstGeom prst="leftBrace">
            <a:avLst/>
          </a:pr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lowchart: Connector 14">
            <a:extLst>
              <a:ext uri="{FF2B5EF4-FFF2-40B4-BE49-F238E27FC236}">
                <a16:creationId xmlns:a16="http://schemas.microsoft.com/office/drawing/2014/main" id="{A807AB7E-2346-0F85-AE9F-25E439431AB7}"/>
              </a:ext>
            </a:extLst>
          </p:cNvPr>
          <p:cNvSpPr/>
          <p:nvPr/>
        </p:nvSpPr>
        <p:spPr>
          <a:xfrm>
            <a:off x="4065132" y="3184899"/>
            <a:ext cx="186202" cy="13319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A8F9D855-0A6C-398E-173D-D2F2E976C7CE}"/>
              </a:ext>
            </a:extLst>
          </p:cNvPr>
          <p:cNvSpPr/>
          <p:nvPr/>
        </p:nvSpPr>
        <p:spPr>
          <a:xfrm>
            <a:off x="3818658" y="4885597"/>
            <a:ext cx="186202" cy="133199"/>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Connector 23">
            <a:extLst>
              <a:ext uri="{FF2B5EF4-FFF2-40B4-BE49-F238E27FC236}">
                <a16:creationId xmlns:a16="http://schemas.microsoft.com/office/drawing/2014/main" id="{53B5027C-099F-CA2C-49C7-622865F35A69}"/>
              </a:ext>
            </a:extLst>
          </p:cNvPr>
          <p:cNvSpPr/>
          <p:nvPr/>
        </p:nvSpPr>
        <p:spPr>
          <a:xfrm>
            <a:off x="4082354" y="4877055"/>
            <a:ext cx="186202" cy="13319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Arrow: Right 28">
            <a:extLst>
              <a:ext uri="{FF2B5EF4-FFF2-40B4-BE49-F238E27FC236}">
                <a16:creationId xmlns:a16="http://schemas.microsoft.com/office/drawing/2014/main" id="{A2450D44-314B-9D27-00ED-BBF559A31E49}"/>
              </a:ext>
            </a:extLst>
          </p:cNvPr>
          <p:cNvSpPr/>
          <p:nvPr/>
        </p:nvSpPr>
        <p:spPr>
          <a:xfrm>
            <a:off x="7756509" y="3162075"/>
            <a:ext cx="350488" cy="211420"/>
          </a:xfrm>
          <a:prstGeom prst="rightArrow">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Arrow: Right 31">
            <a:extLst>
              <a:ext uri="{FF2B5EF4-FFF2-40B4-BE49-F238E27FC236}">
                <a16:creationId xmlns:a16="http://schemas.microsoft.com/office/drawing/2014/main" id="{C45E031C-45A1-1A97-2656-CEC9760CC092}"/>
              </a:ext>
            </a:extLst>
          </p:cNvPr>
          <p:cNvSpPr/>
          <p:nvPr/>
        </p:nvSpPr>
        <p:spPr>
          <a:xfrm>
            <a:off x="7735135" y="4837945"/>
            <a:ext cx="350488" cy="211420"/>
          </a:xfrm>
          <a:prstGeom prst="rightArrow">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lowchart: Connector 3">
            <a:extLst>
              <a:ext uri="{FF2B5EF4-FFF2-40B4-BE49-F238E27FC236}">
                <a16:creationId xmlns:a16="http://schemas.microsoft.com/office/drawing/2014/main" id="{ADFA8C41-3146-0B2E-8F07-473BDA8489C2}"/>
              </a:ext>
            </a:extLst>
          </p:cNvPr>
          <p:cNvSpPr/>
          <p:nvPr/>
        </p:nvSpPr>
        <p:spPr>
          <a:xfrm>
            <a:off x="1145068" y="3998062"/>
            <a:ext cx="186202" cy="133199"/>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Connector 5">
            <a:extLst>
              <a:ext uri="{FF2B5EF4-FFF2-40B4-BE49-F238E27FC236}">
                <a16:creationId xmlns:a16="http://schemas.microsoft.com/office/drawing/2014/main" id="{45A4D64B-07DB-64A8-5B4C-CD21D96D1CF5}"/>
              </a:ext>
            </a:extLst>
          </p:cNvPr>
          <p:cNvSpPr/>
          <p:nvPr/>
        </p:nvSpPr>
        <p:spPr>
          <a:xfrm>
            <a:off x="4346469" y="3184899"/>
            <a:ext cx="186202" cy="13319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Connector 6">
            <a:extLst>
              <a:ext uri="{FF2B5EF4-FFF2-40B4-BE49-F238E27FC236}">
                <a16:creationId xmlns:a16="http://schemas.microsoft.com/office/drawing/2014/main" id="{E4F4521D-0380-B0CD-DA5C-F497ACF009AE}"/>
              </a:ext>
            </a:extLst>
          </p:cNvPr>
          <p:cNvSpPr/>
          <p:nvPr/>
        </p:nvSpPr>
        <p:spPr>
          <a:xfrm>
            <a:off x="4337681" y="4877055"/>
            <a:ext cx="186202" cy="13319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1DF944EC-0111-545F-5C61-02611A769973}"/>
              </a:ext>
            </a:extLst>
          </p:cNvPr>
          <p:cNvSpPr/>
          <p:nvPr/>
        </p:nvSpPr>
        <p:spPr>
          <a:xfrm>
            <a:off x="1384516" y="3990914"/>
            <a:ext cx="186202" cy="133199"/>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573D014A-CA6C-097C-3B8C-4AB632E3ECB6}"/>
              </a:ext>
            </a:extLst>
          </p:cNvPr>
          <p:cNvPicPr>
            <a:picLocks noChangeAspect="1"/>
          </p:cNvPicPr>
          <p:nvPr/>
        </p:nvPicPr>
        <p:blipFill>
          <a:blip r:embed="rId2"/>
          <a:stretch>
            <a:fillRect/>
          </a:stretch>
        </p:blipFill>
        <p:spPr>
          <a:xfrm>
            <a:off x="200572" y="113610"/>
            <a:ext cx="1465583" cy="856509"/>
          </a:xfrm>
          <a:prstGeom prst="rect">
            <a:avLst/>
          </a:prstGeom>
        </p:spPr>
      </p:pic>
    </p:spTree>
    <p:extLst>
      <p:ext uri="{BB962C8B-B14F-4D97-AF65-F5344CB8AC3E}">
        <p14:creationId xmlns:p14="http://schemas.microsoft.com/office/powerpoint/2010/main" val="2475791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01D8BE-041D-C88F-3048-075ACA291ABE}"/>
              </a:ext>
            </a:extLst>
          </p:cNvPr>
          <p:cNvSpPr txBox="1"/>
          <p:nvPr/>
        </p:nvSpPr>
        <p:spPr>
          <a:xfrm>
            <a:off x="1091443" y="2971401"/>
            <a:ext cx="10441160" cy="1938992"/>
          </a:xfrm>
          <a:prstGeom prst="rect">
            <a:avLst/>
          </a:prstGeom>
          <a:noFill/>
        </p:spPr>
        <p:txBody>
          <a:bodyPr wrap="square">
            <a:spAutoFit/>
          </a:bodyPr>
          <a:lstStyle/>
          <a:p>
            <a:pPr marR="0" algn="l" rtl="0">
              <a:spcAft>
                <a:spcPts val="600"/>
              </a:spcAft>
            </a:pPr>
            <a:r>
              <a:rPr lang="en-GB" sz="2000" b="0" i="0" u="none" strike="noStrike" kern="100" baseline="0" dirty="0">
                <a:latin typeface="Berlin Sans FB" panose="020E0602020502020306" pitchFamily="34" charset="0"/>
              </a:rPr>
              <a:t>	</a:t>
            </a:r>
            <a:r>
              <a:rPr lang="en-GB" sz="2000" b="1" i="0" u="none" strike="noStrike" kern="100" baseline="0" dirty="0">
                <a:solidFill>
                  <a:srgbClr val="0070C0"/>
                </a:solidFill>
                <a:latin typeface="Aptos" panose="020B0004020202020204" pitchFamily="34" charset="0"/>
              </a:rPr>
              <a:t>Own Mother’s Milk	Pasteurised Human Donor Milk (pHDM)	Preterm Formula</a:t>
            </a:r>
          </a:p>
          <a:p>
            <a:pPr marR="0" algn="l" rtl="0">
              <a:spcAft>
                <a:spcPts val="600"/>
              </a:spcAft>
            </a:pPr>
            <a:r>
              <a:rPr lang="en-GB" sz="2000" b="1" i="0" u="none" strike="noStrike" kern="100" baseline="0" dirty="0">
                <a:solidFill>
                  <a:srgbClr val="0070C0"/>
                </a:solidFill>
                <a:latin typeface="Aptos" panose="020B0004020202020204" pitchFamily="34" charset="0"/>
              </a:rPr>
              <a:t>Day 1	26.8%	                      	6.8%	                                                               	9.0%</a:t>
            </a:r>
          </a:p>
          <a:p>
            <a:pPr marR="0" algn="l" rtl="0">
              <a:spcAft>
                <a:spcPts val="600"/>
              </a:spcAft>
            </a:pPr>
            <a:r>
              <a:rPr lang="en-GB" sz="2000" b="1" i="0" u="none" strike="noStrike" kern="100" baseline="0" dirty="0">
                <a:solidFill>
                  <a:srgbClr val="0070C0"/>
                </a:solidFill>
                <a:latin typeface="Aptos" panose="020B0004020202020204" pitchFamily="34" charset="0"/>
              </a:rPr>
              <a:t>Day 2	42.0%	                       	15.9%	                                                              	10.6%</a:t>
            </a:r>
          </a:p>
          <a:p>
            <a:pPr marR="0" algn="l" rtl="0">
              <a:spcAft>
                <a:spcPts val="600"/>
              </a:spcAft>
            </a:pPr>
            <a:r>
              <a:rPr lang="en-GB" sz="2000" b="1" i="0" u="none" strike="noStrike" kern="100" baseline="0" dirty="0">
                <a:solidFill>
                  <a:srgbClr val="0070C0"/>
                </a:solidFill>
                <a:latin typeface="Aptos" panose="020B0004020202020204" pitchFamily="34" charset="0"/>
              </a:rPr>
              <a:t>Day 3	52.4%	                      	21.5 %	                                                              	10.8%</a:t>
            </a:r>
          </a:p>
          <a:p>
            <a:pPr marR="0" algn="l" rtl="0">
              <a:spcAft>
                <a:spcPts val="600"/>
              </a:spcAft>
            </a:pPr>
            <a:r>
              <a:rPr lang="en-GB" sz="2000" b="1" i="0" u="none" strike="noStrike" kern="100" baseline="0" dirty="0">
                <a:solidFill>
                  <a:srgbClr val="0070C0"/>
                </a:solidFill>
                <a:latin typeface="Aptos" panose="020B0004020202020204" pitchFamily="34" charset="0"/>
              </a:rPr>
              <a:t>Day 4	60.1%	                       	21.8%	                                                              	11.0%</a:t>
            </a:r>
          </a:p>
        </p:txBody>
      </p:sp>
      <p:sp>
        <p:nvSpPr>
          <p:cNvPr id="5" name="TextBox 4">
            <a:extLst>
              <a:ext uri="{FF2B5EF4-FFF2-40B4-BE49-F238E27FC236}">
                <a16:creationId xmlns:a16="http://schemas.microsoft.com/office/drawing/2014/main" id="{5288915A-B735-27B4-6F54-9AB476236127}"/>
              </a:ext>
            </a:extLst>
          </p:cNvPr>
          <p:cNvSpPr txBox="1"/>
          <p:nvPr/>
        </p:nvSpPr>
        <p:spPr>
          <a:xfrm>
            <a:off x="767408" y="620688"/>
            <a:ext cx="10441160" cy="1815882"/>
          </a:xfrm>
          <a:prstGeom prst="rect">
            <a:avLst/>
          </a:prstGeom>
          <a:noFill/>
        </p:spPr>
        <p:txBody>
          <a:bodyPr wrap="square">
            <a:spAutoFit/>
          </a:bodyPr>
          <a:lstStyle/>
          <a:p>
            <a:pPr algn="ctr"/>
            <a:r>
              <a:rPr lang="en-GB" sz="3200" b="1" kern="100" dirty="0">
                <a:latin typeface="Aptos" panose="020B0004020202020204" pitchFamily="34" charset="0"/>
              </a:rPr>
              <a:t>Variation in current UK practice</a:t>
            </a:r>
          </a:p>
          <a:p>
            <a:pPr algn="ctr"/>
            <a:endParaRPr lang="en-GB" sz="3200" b="1" kern="100" dirty="0">
              <a:latin typeface="Aptos" panose="020B0004020202020204" pitchFamily="34" charset="0"/>
            </a:endParaRPr>
          </a:p>
          <a:p>
            <a:pPr algn="ctr"/>
            <a:r>
              <a:rPr lang="en-GB" sz="2400" b="1" kern="100" dirty="0">
                <a:latin typeface="Aptos" panose="020B0004020202020204" pitchFamily="34" charset="0"/>
              </a:rPr>
              <a:t>Enteral feeds for babies born&lt;29 weeks gestation in the first 4 days after birth in the UK</a:t>
            </a:r>
            <a:endParaRPr lang="en-GB" sz="2400" b="1" dirty="0">
              <a:latin typeface="Aptos" panose="020B0004020202020204" pitchFamily="34" charset="0"/>
            </a:endParaRPr>
          </a:p>
        </p:txBody>
      </p:sp>
      <p:sp>
        <p:nvSpPr>
          <p:cNvPr id="9" name="TextBox 8">
            <a:extLst>
              <a:ext uri="{FF2B5EF4-FFF2-40B4-BE49-F238E27FC236}">
                <a16:creationId xmlns:a16="http://schemas.microsoft.com/office/drawing/2014/main" id="{864126D1-34F8-1FD3-7995-9E46E4176121}"/>
              </a:ext>
            </a:extLst>
          </p:cNvPr>
          <p:cNvSpPr txBox="1"/>
          <p:nvPr/>
        </p:nvSpPr>
        <p:spPr>
          <a:xfrm>
            <a:off x="443372" y="5445224"/>
            <a:ext cx="11089231" cy="830997"/>
          </a:xfrm>
          <a:prstGeom prst="rect">
            <a:avLst/>
          </a:prstGeom>
          <a:noFill/>
        </p:spPr>
        <p:txBody>
          <a:bodyPr wrap="square">
            <a:spAutoFit/>
          </a:bodyPr>
          <a:lstStyle/>
          <a:p>
            <a:pPr marR="0" algn="ctr" rtl="0"/>
            <a:r>
              <a:rPr lang="en-GB" sz="2400" b="1" i="0" u="none" strike="noStrike" kern="100" baseline="0" dirty="0">
                <a:latin typeface="Aptos" panose="020B0004020202020204" pitchFamily="34" charset="0"/>
              </a:rPr>
              <a:t>Data from the National Neonatal </a:t>
            </a:r>
            <a:r>
              <a:rPr lang="en-GB" sz="2400" b="1" kern="100" dirty="0">
                <a:latin typeface="Aptos" panose="020B0004020202020204" pitchFamily="34" charset="0"/>
              </a:rPr>
              <a:t>R</a:t>
            </a:r>
            <a:r>
              <a:rPr lang="en-GB" sz="2400" b="1" i="0" u="none" strike="noStrike" kern="100" baseline="0" dirty="0">
                <a:latin typeface="Aptos" panose="020B0004020202020204" pitchFamily="34" charset="0"/>
              </a:rPr>
              <a:t>esearch Database from all neonatal units in England, Wales, and Scotland over the 2-year period 2022-2023</a:t>
            </a:r>
          </a:p>
        </p:txBody>
      </p:sp>
    </p:spTree>
    <p:extLst>
      <p:ext uri="{BB962C8B-B14F-4D97-AF65-F5344CB8AC3E}">
        <p14:creationId xmlns:p14="http://schemas.microsoft.com/office/powerpoint/2010/main" val="1010027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35B586-4606-88C1-7C27-FFC30A3AF343}"/>
              </a:ext>
            </a:extLst>
          </p:cNvPr>
          <p:cNvPicPr>
            <a:picLocks noChangeAspect="1"/>
          </p:cNvPicPr>
          <p:nvPr/>
        </p:nvPicPr>
        <p:blipFill>
          <a:blip r:embed="rId2"/>
          <a:stretch>
            <a:fillRect/>
          </a:stretch>
        </p:blipFill>
        <p:spPr>
          <a:xfrm>
            <a:off x="1524000" y="1380164"/>
            <a:ext cx="9144000" cy="5143500"/>
          </a:xfrm>
          <a:prstGeom prst="rect">
            <a:avLst/>
          </a:prstGeom>
        </p:spPr>
      </p:pic>
      <p:sp>
        <p:nvSpPr>
          <p:cNvPr id="6" name="TextBox 5">
            <a:extLst>
              <a:ext uri="{FF2B5EF4-FFF2-40B4-BE49-F238E27FC236}">
                <a16:creationId xmlns:a16="http://schemas.microsoft.com/office/drawing/2014/main" id="{E3FD9C37-E533-687E-B307-B71A966D9600}"/>
              </a:ext>
            </a:extLst>
          </p:cNvPr>
          <p:cNvSpPr txBox="1"/>
          <p:nvPr/>
        </p:nvSpPr>
        <p:spPr>
          <a:xfrm>
            <a:off x="407368" y="539700"/>
            <a:ext cx="113772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B0807"/>
                </a:solidFill>
                <a:effectLst/>
                <a:uLnTx/>
                <a:uFillTx/>
                <a:latin typeface="Aptos" panose="020B0004020202020204" pitchFamily="34" charset="0"/>
                <a:ea typeface="+mn-ea"/>
                <a:cs typeface="+mn-cs"/>
              </a:rPr>
              <a:t>Breastmilk at neonatal unit discharge for babies born &lt;34 weeks gestation in the UK, by neonatal network (2023)</a:t>
            </a:r>
          </a:p>
        </p:txBody>
      </p:sp>
      <p:sp>
        <p:nvSpPr>
          <p:cNvPr id="8" name="Title 1">
            <a:extLst>
              <a:ext uri="{FF2B5EF4-FFF2-40B4-BE49-F238E27FC236}">
                <a16:creationId xmlns:a16="http://schemas.microsoft.com/office/drawing/2014/main" id="{A51D82C4-2EC9-39BD-0C8B-3EFBD3EAF0F6}"/>
              </a:ext>
            </a:extLst>
          </p:cNvPr>
          <p:cNvSpPr>
            <a:spLocks noGrp="1"/>
          </p:cNvSpPr>
          <p:nvPr>
            <p:ph type="title"/>
          </p:nvPr>
        </p:nvSpPr>
        <p:spPr>
          <a:xfrm>
            <a:off x="407368" y="6286910"/>
            <a:ext cx="6624736" cy="272485"/>
          </a:xfrm>
        </p:spPr>
        <p:txBody>
          <a:bodyPr/>
          <a:lstStyle/>
          <a:p>
            <a:r>
              <a:rPr lang="en-US" sz="2000" b="1" dirty="0">
                <a:solidFill>
                  <a:schemeClr val="tx1"/>
                </a:solidFill>
                <a:latin typeface="Aptos" panose="020B0004020202020204" pitchFamily="34" charset="0"/>
              </a:rPr>
              <a:t>National Neonatal Audit Programme</a:t>
            </a:r>
          </a:p>
        </p:txBody>
      </p:sp>
    </p:spTree>
    <p:extLst>
      <p:ext uri="{BB962C8B-B14F-4D97-AF65-F5344CB8AC3E}">
        <p14:creationId xmlns:p14="http://schemas.microsoft.com/office/powerpoint/2010/main" val="3184346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3572" y="2132856"/>
            <a:ext cx="795688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4E7E9">
                    <a:lumMod val="10000"/>
                  </a:srgbClr>
                </a:solidFill>
                <a:effectLst/>
                <a:uLnTx/>
                <a:uFillTx/>
                <a:latin typeface="Aptos" panose="020B0004020202020204" pitchFamily="34" charset="0"/>
                <a:ea typeface="+mn-ea"/>
                <a:cs typeface="+mn-cs"/>
              </a:rPr>
              <a:t>Evidence of possible harm from use of </a:t>
            </a:r>
            <a:r>
              <a:rPr kumimoji="0" lang="en-GB" sz="36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preterm formula as top-up </a:t>
            </a:r>
            <a:r>
              <a:rPr kumimoji="0" lang="en-GB" sz="3600" b="1" i="0" u="none" strike="noStrike" kern="1200" cap="none" spc="0" normalizeH="0" baseline="0" noProof="0" dirty="0">
                <a:ln>
                  <a:noFill/>
                </a:ln>
                <a:solidFill>
                  <a:srgbClr val="E4E7E9">
                    <a:lumMod val="10000"/>
                  </a:srgbClr>
                </a:solidFill>
                <a:effectLst/>
                <a:uLnTx/>
                <a:uFillTx/>
                <a:latin typeface="Aptos" panose="020B0004020202020204" pitchFamily="34" charset="0"/>
                <a:ea typeface="+mn-ea"/>
                <a:cs typeface="+mn-cs"/>
              </a:rPr>
              <a:t>if the volume of own mother’s milk is insufficient to meet her baby’s needs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E4E7E9">
                  <a:lumMod val="10000"/>
                </a:srgbClr>
              </a:solidFill>
              <a:effectLst/>
              <a:uLnTx/>
              <a:uFillTx/>
              <a:latin typeface="Aptos" panose="020B0004020202020204" pitchFamily="34" charset="0"/>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6017B7-9457-1A45-8216-D3620519048A}"/>
              </a:ext>
            </a:extLst>
          </p:cNvPr>
          <p:cNvSpPr txBox="1"/>
          <p:nvPr/>
        </p:nvSpPr>
        <p:spPr>
          <a:xfrm>
            <a:off x="665191" y="2564904"/>
            <a:ext cx="6942977" cy="372409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E4E7E9">
                    <a:lumMod val="10000"/>
                  </a:srgbClr>
                </a:solidFill>
                <a:effectLst/>
                <a:uLnTx/>
                <a:uFillTx/>
                <a:latin typeface="Aptos" panose="020B0004020202020204" pitchFamily="34" charset="0"/>
                <a:ea typeface="+mn-ea"/>
                <a:cs typeface="+mn-cs"/>
              </a:rPr>
              <a:t>12 RCT (2296 infants) compared pasteurised Human Donor Milk (pHDM) and formula as either sole diet or supplement to Own Mother’s Milk </a:t>
            </a:r>
          </a:p>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E4E7E9">
                    <a:lumMod val="10000"/>
                  </a:srgbClr>
                </a:solidFill>
                <a:effectLst/>
                <a:uLnTx/>
                <a:uFillTx/>
                <a:latin typeface="Aptos" panose="020B0004020202020204" pitchFamily="34" charset="0"/>
                <a:ea typeface="+mn-ea"/>
                <a:cs typeface="+mn-cs"/>
              </a:rPr>
              <a:t>Meta-analysis of data from the 11 RCT assessing NEC </a:t>
            </a:r>
            <a:r>
              <a:rPr kumimoji="0" lang="en-GB" sz="24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(medical and surgical)</a:t>
            </a:r>
            <a:r>
              <a:rPr kumimoji="0" lang="en-GB" sz="2400" b="1" i="0" u="none" strike="noStrike" kern="1200" cap="none" spc="0" normalizeH="0" baseline="0" noProof="0" dirty="0">
                <a:ln>
                  <a:noFill/>
                </a:ln>
                <a:solidFill>
                  <a:srgbClr val="E4E7E9">
                    <a:lumMod val="10000"/>
                  </a:srgbClr>
                </a:solidFill>
                <a:effectLst/>
                <a:uLnTx/>
                <a:uFillTx/>
                <a:latin typeface="Aptos" panose="020B0004020202020204" pitchFamily="34" charset="0"/>
                <a:ea typeface="+mn-ea"/>
                <a:cs typeface="+mn-cs"/>
              </a:rPr>
              <a:t>, in which the comparison </a:t>
            </a:r>
            <a:r>
              <a:rPr kumimoji="0" lang="en-GB" sz="2400" b="1" i="0" u="none" strike="noStrike" kern="1200" cap="none" spc="0" normalizeH="0" baseline="0" noProof="0" dirty="0">
                <a:ln>
                  <a:noFill/>
                </a:ln>
                <a:solidFill>
                  <a:schemeClr val="bg1">
                    <a:lumMod val="10000"/>
                  </a:schemeClr>
                </a:solidFill>
                <a:effectLst/>
                <a:uLnTx/>
                <a:uFillTx/>
                <a:latin typeface="Aptos" panose="020B0004020202020204" pitchFamily="34" charset="0"/>
                <a:ea typeface="+mn-ea"/>
                <a:cs typeface="+mn-cs"/>
              </a:rPr>
              <a:t>combined trials of sole and supplementary </a:t>
            </a:r>
            <a:r>
              <a:rPr kumimoji="0" lang="en-GB" sz="2400" b="1" i="0" u="none" strike="noStrike" kern="1200" cap="none" spc="0" normalizeH="0" baseline="0" noProof="0" dirty="0">
                <a:ln>
                  <a:noFill/>
                </a:ln>
                <a:solidFill>
                  <a:srgbClr val="E4E7E9">
                    <a:lumMod val="10000"/>
                  </a:srgbClr>
                </a:solidFill>
                <a:effectLst/>
                <a:uLnTx/>
                <a:uFillTx/>
                <a:latin typeface="Aptos" panose="020B0004020202020204" pitchFamily="34" charset="0"/>
                <a:ea typeface="+mn-ea"/>
                <a:cs typeface="+mn-cs"/>
              </a:rPr>
              <a:t>diets, show </a:t>
            </a:r>
            <a:r>
              <a:rPr kumimoji="0" lang="en-GB" sz="24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lower risk with pHDM </a:t>
            </a:r>
            <a:r>
              <a:rPr kumimoji="0" lang="en-GB" sz="2400" b="1" i="0" u="none" strike="noStrike" kern="1200" cap="none" spc="0" normalizeH="0" baseline="0" noProof="0" dirty="0">
                <a:ln>
                  <a:noFill/>
                </a:ln>
                <a:solidFill>
                  <a:srgbClr val="E4E7E9">
                    <a:lumMod val="10000"/>
                  </a:srgbClr>
                </a:solidFill>
                <a:effectLst/>
                <a:uLnTx/>
                <a:uFillTx/>
                <a:latin typeface="Aptos" panose="020B0004020202020204" pitchFamily="34" charset="0"/>
                <a:ea typeface="+mn-ea"/>
                <a:cs typeface="+mn-cs"/>
              </a:rPr>
              <a:t>(R</a:t>
            </a:r>
            <a:r>
              <a:rPr kumimoji="0" lang="en-GB"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isk Ratio) 0.53, 95% CI 0.37 to 0.76)</a:t>
            </a:r>
          </a:p>
        </p:txBody>
      </p:sp>
      <p:sp>
        <p:nvSpPr>
          <p:cNvPr id="5" name="TextBox 4">
            <a:extLst>
              <a:ext uri="{FF2B5EF4-FFF2-40B4-BE49-F238E27FC236}">
                <a16:creationId xmlns:a16="http://schemas.microsoft.com/office/drawing/2014/main" id="{790FBABE-628C-E055-6EAF-0175964A8673}"/>
              </a:ext>
            </a:extLst>
          </p:cNvPr>
          <p:cNvSpPr txBox="1"/>
          <p:nvPr/>
        </p:nvSpPr>
        <p:spPr>
          <a:xfrm>
            <a:off x="695400" y="476672"/>
            <a:ext cx="993710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4E7E9">
                    <a:lumMod val="10000"/>
                  </a:srgbClr>
                </a:solidFill>
                <a:effectLst/>
                <a:uLnTx/>
                <a:uFillTx/>
                <a:latin typeface="Aptos" panose="020B0004020202020204" pitchFamily="34" charset="0"/>
                <a:ea typeface="+mn-ea"/>
                <a:cs typeface="+mn-cs"/>
              </a:rPr>
              <a:t>Cochrane review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4E7E9">
                    <a:lumMod val="10000"/>
                  </a:srgbClr>
                </a:solidFill>
                <a:effectLst/>
                <a:uLnTx/>
                <a:uFillTx/>
                <a:latin typeface="Aptos" panose="020B0004020202020204" pitchFamily="34" charset="0"/>
                <a:ea typeface="+mn-ea"/>
                <a:cs typeface="+mn-cs"/>
              </a:rPr>
              <a:t>Quigley, Embleton, Meader, McGuire,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4E7E9">
                    <a:lumMod val="10000"/>
                  </a:srgbClr>
                </a:solidFill>
                <a:effectLst/>
                <a:uLnTx/>
                <a:uFillTx/>
                <a:latin typeface="Aptos" panose="020B0004020202020204" pitchFamily="34" charset="0"/>
                <a:ea typeface="+mn-ea"/>
                <a:cs typeface="+mn-cs"/>
              </a:rPr>
              <a:t>https://doi.org/10.1002/14651858.CD002971.pub6</a:t>
            </a:r>
          </a:p>
        </p:txBody>
      </p:sp>
      <p:pic>
        <p:nvPicPr>
          <p:cNvPr id="4" name="Picture 3">
            <a:extLst>
              <a:ext uri="{FF2B5EF4-FFF2-40B4-BE49-F238E27FC236}">
                <a16:creationId xmlns:a16="http://schemas.microsoft.com/office/drawing/2014/main" id="{7978E07E-EE78-376B-FC97-F9B0992CDCE6}"/>
              </a:ext>
            </a:extLst>
          </p:cNvPr>
          <p:cNvPicPr>
            <a:picLocks noChangeAspect="1"/>
          </p:cNvPicPr>
          <p:nvPr/>
        </p:nvPicPr>
        <p:blipFill>
          <a:blip r:embed="rId2"/>
          <a:stretch>
            <a:fillRect/>
          </a:stretch>
        </p:blipFill>
        <p:spPr>
          <a:xfrm>
            <a:off x="8472264" y="2564904"/>
            <a:ext cx="2686425" cy="2829320"/>
          </a:xfrm>
          <a:prstGeom prst="rect">
            <a:avLst/>
          </a:prstGeom>
        </p:spPr>
      </p:pic>
    </p:spTree>
    <p:extLst>
      <p:ext uri="{BB962C8B-B14F-4D97-AF65-F5344CB8AC3E}">
        <p14:creationId xmlns:p14="http://schemas.microsoft.com/office/powerpoint/2010/main" val="14036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94C369-85BF-DF07-2718-7A24397B716F}"/>
              </a:ext>
            </a:extLst>
          </p:cNvPr>
          <p:cNvSpPr txBox="1"/>
          <p:nvPr/>
        </p:nvSpPr>
        <p:spPr>
          <a:xfrm>
            <a:off x="623392" y="1484784"/>
            <a:ext cx="10945216" cy="4708981"/>
          </a:xfrm>
          <a:prstGeom prst="rect">
            <a:avLst/>
          </a:prstGeom>
          <a:noFill/>
        </p:spPr>
        <p:txBody>
          <a:bodyPr wrap="square">
            <a:spAutoFit/>
          </a:bodyPr>
          <a:lstStyle/>
          <a:p>
            <a:pPr marL="342900" indent="-342900">
              <a:spcAft>
                <a:spcPts val="2400"/>
              </a:spcAft>
              <a:buFont typeface="Arial" panose="020B0604020202020204" pitchFamily="34" charset="0"/>
              <a:buChar char="•"/>
            </a:pPr>
            <a:r>
              <a:rPr lang="en-GB" sz="2000" b="1" i="0" u="none" strike="noStrike" baseline="0" dirty="0">
                <a:solidFill>
                  <a:srgbClr val="0070C0"/>
                </a:solidFill>
                <a:latin typeface="Aptos" panose="020B0004020202020204" pitchFamily="34" charset="0"/>
              </a:rPr>
              <a:t>Neither</a:t>
            </a:r>
            <a:r>
              <a:rPr lang="en-GB" sz="2000" b="1" i="0" u="none" strike="noStrike" baseline="0" dirty="0">
                <a:solidFill>
                  <a:schemeClr val="bg1">
                    <a:lumMod val="10000"/>
                  </a:schemeClr>
                </a:solidFill>
                <a:latin typeface="Aptos" panose="020B0004020202020204" pitchFamily="34" charset="0"/>
              </a:rPr>
              <a:t> sole nor supplementary comparisons show significant differences in important functional outcomes that would be important </a:t>
            </a:r>
            <a:r>
              <a:rPr lang="en-GB" sz="2000" b="1" i="0" u="none" strike="noStrike" baseline="0" dirty="0">
                <a:solidFill>
                  <a:srgbClr val="0070C0"/>
                </a:solidFill>
                <a:latin typeface="Aptos" panose="020B0004020202020204" pitchFamily="34" charset="0"/>
              </a:rPr>
              <a:t>corroboration of benefit from pHDM (mortality, invasive infection and neurodevelopment)</a:t>
            </a:r>
          </a:p>
          <a:p>
            <a:pPr marL="342900" indent="-342900">
              <a:spcAft>
                <a:spcPts val="2400"/>
              </a:spcAft>
              <a:buFont typeface="Arial" panose="020B0604020202020204" pitchFamily="34" charset="0"/>
              <a:buChar char="•"/>
            </a:pPr>
            <a:r>
              <a:rPr lang="en-GB" sz="2000" b="1" dirty="0">
                <a:solidFill>
                  <a:schemeClr val="bg1">
                    <a:lumMod val="10000"/>
                  </a:schemeClr>
                </a:solidFill>
                <a:latin typeface="Aptos" panose="020B0004020202020204" pitchFamily="34" charset="0"/>
              </a:rPr>
              <a:t>Medically managed NEC was included in the meta-analysis outcome which is an imprecise diagnosis </a:t>
            </a:r>
            <a:r>
              <a:rPr lang="en-GB" sz="2000" b="1" dirty="0">
                <a:solidFill>
                  <a:srgbClr val="0070C0"/>
                </a:solidFill>
                <a:latin typeface="Aptos" panose="020B0004020202020204" pitchFamily="34" charset="0"/>
              </a:rPr>
              <a:t>highly liable to ascertainment bias</a:t>
            </a:r>
          </a:p>
          <a:p>
            <a:pPr marL="342900" indent="-342900">
              <a:spcAft>
                <a:spcPts val="2400"/>
              </a:spcAft>
              <a:buFont typeface="Arial" panose="020B0604020202020204" pitchFamily="34" charset="0"/>
              <a:buChar char="•"/>
            </a:pPr>
            <a:r>
              <a:rPr lang="en-GB" sz="2000" b="1" dirty="0">
                <a:solidFill>
                  <a:srgbClr val="0070C0"/>
                </a:solidFill>
                <a:latin typeface="Aptos" panose="020B0004020202020204" pitchFamily="34" charset="0"/>
              </a:rPr>
              <a:t>No data have been provided showing benefit for surgical NEC</a:t>
            </a:r>
          </a:p>
          <a:p>
            <a:pPr marL="342900" indent="-342900">
              <a:spcAft>
                <a:spcPts val="2400"/>
              </a:spcAft>
              <a:buFont typeface="Arial" panose="020B0604020202020204" pitchFamily="34" charset="0"/>
              <a:buChar char="•"/>
            </a:pPr>
            <a:r>
              <a:rPr lang="en-GB" sz="2000" b="1" i="0" u="none" strike="noStrike" baseline="0" dirty="0">
                <a:solidFill>
                  <a:schemeClr val="bg1">
                    <a:lumMod val="10000"/>
                  </a:schemeClr>
                </a:solidFill>
                <a:latin typeface="Aptos" panose="020B0004020202020204" pitchFamily="34" charset="0"/>
              </a:rPr>
              <a:t>Five of the Cochrane review trials took place </a:t>
            </a:r>
            <a:r>
              <a:rPr lang="en-GB" sz="2000" b="1" dirty="0">
                <a:solidFill>
                  <a:schemeClr val="bg1">
                    <a:lumMod val="10000"/>
                  </a:schemeClr>
                </a:solidFill>
                <a:latin typeface="Aptos" panose="020B0004020202020204" pitchFamily="34" charset="0"/>
              </a:rPr>
              <a:t>more than 40 years ago, </a:t>
            </a:r>
            <a:r>
              <a:rPr lang="en-GB" sz="2000" b="1" i="0" u="none" strike="noStrike" baseline="0" dirty="0">
                <a:solidFill>
                  <a:schemeClr val="bg1">
                    <a:lumMod val="10000"/>
                  </a:schemeClr>
                </a:solidFill>
                <a:latin typeface="Aptos" panose="020B0004020202020204" pitchFamily="34" charset="0"/>
              </a:rPr>
              <a:t>when the patient population </a:t>
            </a:r>
            <a:r>
              <a:rPr lang="en-GB" sz="2000" b="1" i="0" u="none" strike="noStrike" baseline="0" dirty="0">
                <a:solidFill>
                  <a:srgbClr val="0070C0"/>
                </a:solidFill>
                <a:latin typeface="Aptos" panose="020B0004020202020204" pitchFamily="34" charset="0"/>
              </a:rPr>
              <a:t>differed substantially </a:t>
            </a:r>
            <a:r>
              <a:rPr lang="en-GB" sz="2000" b="1" i="0" u="none" strike="noStrike" baseline="0" dirty="0">
                <a:solidFill>
                  <a:schemeClr val="bg1">
                    <a:lumMod val="10000"/>
                  </a:schemeClr>
                </a:solidFill>
                <a:latin typeface="Aptos" panose="020B0004020202020204" pitchFamily="34" charset="0"/>
              </a:rPr>
              <a:t>from that of today</a:t>
            </a:r>
          </a:p>
          <a:p>
            <a:pPr marL="342900" indent="-342900">
              <a:spcAft>
                <a:spcPts val="2400"/>
              </a:spcAft>
              <a:buFont typeface="Arial" panose="020B0604020202020204" pitchFamily="34" charset="0"/>
              <a:buChar char="•"/>
            </a:pPr>
            <a:r>
              <a:rPr lang="en-GB" sz="2000" b="1" dirty="0">
                <a:solidFill>
                  <a:schemeClr val="bg1">
                    <a:lumMod val="10000"/>
                  </a:schemeClr>
                </a:solidFill>
                <a:latin typeface="Aptos" panose="020B0004020202020204" pitchFamily="34" charset="0"/>
              </a:rPr>
              <a:t>S</a:t>
            </a:r>
            <a:r>
              <a:rPr lang="en-GB" sz="2000" b="1" i="0" u="none" strike="noStrike" baseline="0" dirty="0">
                <a:solidFill>
                  <a:schemeClr val="bg1">
                    <a:lumMod val="10000"/>
                  </a:schemeClr>
                </a:solidFill>
                <a:latin typeface="Aptos" panose="020B0004020202020204" pitchFamily="34" charset="0"/>
              </a:rPr>
              <a:t>ample sizes were </a:t>
            </a:r>
            <a:r>
              <a:rPr lang="en-GB" sz="2000" b="1" i="0" u="none" strike="noStrike" baseline="0" dirty="0">
                <a:solidFill>
                  <a:srgbClr val="0070C0"/>
                </a:solidFill>
                <a:latin typeface="Aptos" panose="020B0004020202020204" pitchFamily="34" charset="0"/>
              </a:rPr>
              <a:t>inadequate</a:t>
            </a:r>
          </a:p>
          <a:p>
            <a:pPr marL="342900" indent="-342900">
              <a:spcAft>
                <a:spcPts val="2400"/>
              </a:spcAft>
              <a:buFont typeface="Arial" panose="020B0604020202020204" pitchFamily="34" charset="0"/>
              <a:buChar char="•"/>
            </a:pPr>
            <a:r>
              <a:rPr lang="en-GB" sz="2000" b="1" dirty="0">
                <a:solidFill>
                  <a:schemeClr val="bg1">
                    <a:lumMod val="10000"/>
                  </a:schemeClr>
                </a:solidFill>
                <a:latin typeface="Aptos" panose="020B0004020202020204" pitchFamily="34" charset="0"/>
              </a:rPr>
              <a:t>M</a:t>
            </a:r>
            <a:r>
              <a:rPr lang="en-GB" sz="2000" b="1" i="0" u="none" strike="noStrike" baseline="0" dirty="0">
                <a:solidFill>
                  <a:schemeClr val="bg1">
                    <a:lumMod val="10000"/>
                  </a:schemeClr>
                </a:solidFill>
                <a:latin typeface="Aptos" panose="020B0004020202020204" pitchFamily="34" charset="0"/>
              </a:rPr>
              <a:t>ethodological quality was </a:t>
            </a:r>
            <a:r>
              <a:rPr lang="en-GB" sz="2000" b="1" i="0" u="none" strike="noStrike" baseline="0" dirty="0">
                <a:solidFill>
                  <a:srgbClr val="0070C0"/>
                </a:solidFill>
                <a:latin typeface="Aptos" panose="020B0004020202020204" pitchFamily="34" charset="0"/>
              </a:rPr>
              <a:t>not high</a:t>
            </a:r>
            <a:r>
              <a:rPr lang="en-GB" sz="2000" b="1" i="0" u="none" strike="noStrike" baseline="0" dirty="0">
                <a:solidFill>
                  <a:schemeClr val="bg1">
                    <a:lumMod val="10000"/>
                  </a:schemeClr>
                </a:solidFill>
                <a:latin typeface="Aptos" panose="020B0004020202020204" pitchFamily="34" charset="0"/>
              </a:rPr>
              <a:t>; 8 of the 11 trials had high or uncertain risk of </a:t>
            </a:r>
            <a:r>
              <a:rPr lang="en-GB" sz="2000" b="1" i="0" u="none" strike="noStrike" baseline="0" dirty="0">
                <a:solidFill>
                  <a:srgbClr val="0070C0"/>
                </a:solidFill>
                <a:latin typeface="Aptos" panose="020B0004020202020204" pitchFamily="34" charset="0"/>
              </a:rPr>
              <a:t>bias</a:t>
            </a:r>
          </a:p>
        </p:txBody>
      </p:sp>
      <p:sp>
        <p:nvSpPr>
          <p:cNvPr id="5" name="TextBox 4">
            <a:extLst>
              <a:ext uri="{FF2B5EF4-FFF2-40B4-BE49-F238E27FC236}">
                <a16:creationId xmlns:a16="http://schemas.microsoft.com/office/drawing/2014/main" id="{B108E59B-B08E-7280-D201-39765894103E}"/>
              </a:ext>
            </a:extLst>
          </p:cNvPr>
          <p:cNvSpPr txBox="1"/>
          <p:nvPr/>
        </p:nvSpPr>
        <p:spPr>
          <a:xfrm>
            <a:off x="479376" y="476672"/>
            <a:ext cx="7848872" cy="646331"/>
          </a:xfrm>
          <a:prstGeom prst="rect">
            <a:avLst/>
          </a:prstGeom>
          <a:noFill/>
        </p:spPr>
        <p:txBody>
          <a:bodyPr wrap="square" rtlCol="0">
            <a:spAutoFit/>
          </a:bodyPr>
          <a:lstStyle/>
          <a:p>
            <a:r>
              <a:rPr lang="en-US" sz="3600" b="1" dirty="0">
                <a:solidFill>
                  <a:schemeClr val="bg1">
                    <a:lumMod val="10000"/>
                  </a:schemeClr>
                </a:solidFill>
                <a:latin typeface="Aptos" panose="020B0004020202020204" pitchFamily="34" charset="0"/>
              </a:rPr>
              <a:t>This evidence is not definitive</a:t>
            </a:r>
            <a:endParaRPr lang="en-GB" sz="3600" b="1" dirty="0">
              <a:solidFill>
                <a:schemeClr val="bg1">
                  <a:lumMod val="10000"/>
                </a:schemeClr>
              </a:solidFill>
              <a:latin typeface="Aptos" panose="020B0004020202020204" pitchFamily="34" charset="0"/>
            </a:endParaRPr>
          </a:p>
        </p:txBody>
      </p:sp>
    </p:spTree>
    <p:extLst>
      <p:ext uri="{BB962C8B-B14F-4D97-AF65-F5344CB8AC3E}">
        <p14:creationId xmlns:p14="http://schemas.microsoft.com/office/powerpoint/2010/main" val="2810980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3"/>
</p:tagLst>
</file>

<file path=ppt/tags/tag2.xml><?xml version="1.0" encoding="utf-8"?>
<p:tagLst xmlns:a="http://schemas.openxmlformats.org/drawingml/2006/main" xmlns:r="http://schemas.openxmlformats.org/officeDocument/2006/relationships" xmlns:p="http://schemas.openxmlformats.org/presentationml/2006/main">
  <p:tag name="AS_UNIQUEID" val="544"/>
</p:tagLst>
</file>

<file path=ppt/tags/tag3.xml><?xml version="1.0" encoding="utf-8"?>
<p:tagLst xmlns:a="http://schemas.openxmlformats.org/drawingml/2006/main" xmlns:r="http://schemas.openxmlformats.org/officeDocument/2006/relationships" xmlns:p="http://schemas.openxmlformats.org/presentationml/2006/main">
  <p:tag name="AS_UNIQUEID" val="548"/>
</p:tagLst>
</file>

<file path=ppt/tags/tag4.xml><?xml version="1.0" encoding="utf-8"?>
<p:tagLst xmlns:a="http://schemas.openxmlformats.org/drawingml/2006/main" xmlns:r="http://schemas.openxmlformats.org/officeDocument/2006/relationships" xmlns:p="http://schemas.openxmlformats.org/presentationml/2006/main">
  <p:tag name="AS_UNIQUEID" val="559"/>
</p:tagLst>
</file>

<file path=ppt/tags/tag5.xml><?xml version="1.0" encoding="utf-8"?>
<p:tagLst xmlns:a="http://schemas.openxmlformats.org/drawingml/2006/main" xmlns:r="http://schemas.openxmlformats.org/officeDocument/2006/relationships" xmlns:p="http://schemas.openxmlformats.org/presentationml/2006/main">
  <p:tag name="AS_UNIQUEID" val="560"/>
</p:tagLst>
</file>

<file path=ppt/tags/tag6.xml><?xml version="1.0" encoding="utf-8"?>
<p:tagLst xmlns:a="http://schemas.openxmlformats.org/drawingml/2006/main" xmlns:r="http://schemas.openxmlformats.org/officeDocument/2006/relationships" xmlns:p="http://schemas.openxmlformats.org/presentationml/2006/main">
  <p:tag name="AS_UNIQUEID" val="561"/>
</p:tagLst>
</file>

<file path=ppt/theme/theme1.xml><?xml version="1.0" encoding="utf-8"?>
<a:theme xmlns:a="http://schemas.openxmlformats.org/drawingml/2006/main" name="Standarddesign">
  <a:themeElements>
    <a:clrScheme name="">
      <a:dk1>
        <a:srgbClr val="6E6E6F"/>
      </a:dk1>
      <a:lt1>
        <a:srgbClr val="E4E7E9"/>
      </a:lt1>
      <a:dk2>
        <a:srgbClr val="933027"/>
      </a:dk2>
      <a:lt2>
        <a:srgbClr val="6E6E6F"/>
      </a:lt2>
      <a:accent1>
        <a:srgbClr val="933027"/>
      </a:accent1>
      <a:accent2>
        <a:srgbClr val="B2523C"/>
      </a:accent2>
      <a:accent3>
        <a:srgbClr val="EFF1F2"/>
      </a:accent3>
      <a:accent4>
        <a:srgbClr val="5D5D5E"/>
      </a:accent4>
      <a:accent5>
        <a:srgbClr val="C8ADAC"/>
      </a:accent5>
      <a:accent6>
        <a:srgbClr val="A14935"/>
      </a:accent6>
      <a:hlink>
        <a:srgbClr val="C98872"/>
      </a:hlink>
      <a:folHlink>
        <a:srgbClr val="E3C3B6"/>
      </a:folHlink>
    </a:clrScheme>
    <a:fontScheme name="Standarddesign">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altLang="en-US" sz="1600" b="0" i="1" u="none" strike="noStrike" cap="none" normalizeH="0" baseline="0" smtClean="0">
            <a:ln>
              <a:noFill/>
            </a:ln>
            <a:solidFill>
              <a:srgbClr val="6E6E6F"/>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altLang="en-US" sz="1600" b="0" i="1" u="none" strike="noStrike" cap="none" normalizeH="0" baseline="0" smtClean="0">
            <a:ln>
              <a:noFill/>
            </a:ln>
            <a:solidFill>
              <a:srgbClr val="6E6E6F"/>
            </a:solidFill>
            <a:effectLst/>
            <a:latin typeface="Verdana" pitchFamily="34" charset="0"/>
            <a:cs typeface="Times New Roman" pitchFamily="18"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Standard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design">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lumMod val="20000"/>
            <a:lumOff val="80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1" u="none" strike="noStrike" cap="none" normalizeH="0" baseline="0" smtClean="0">
            <a:ln>
              <a:noFill/>
            </a:ln>
            <a:solidFill>
              <a:srgbClr val="6E6E6F"/>
            </a:solidFill>
            <a:effectLst/>
            <a:latin typeface="Verdana" pitchFamily="34" charset="0"/>
            <a:cs typeface="Times New Roman" pitchFamily="18" charset="0"/>
          </a:defRPr>
        </a:defPPr>
      </a:lstStyle>
    </a:spDef>
    <a:lnDef>
      <a:spPr bwMode="auto">
        <a:solidFill>
          <a:schemeClr val="accent1"/>
        </a:solidFill>
        <a:ln w="9525" cap="flat" cmpd="sng" algn="ctr">
          <a:solidFill>
            <a:srgbClr val="040404"/>
          </a:solidFill>
          <a:prstDash val="solid"/>
          <a:round/>
          <a:headEnd type="none" w="med" len="med"/>
          <a:tailEnd type="none" w="med" len="med"/>
        </a:ln>
        <a:effectLst/>
      </a:spPr>
      <a:bodyPr/>
      <a:lstStyle/>
    </a:lnDef>
    <a:txDef>
      <a:spPr>
        <a:noFill/>
      </a:spPr>
      <a:bodyPr wrap="square" rtlCol="0">
        <a:spAutoFit/>
      </a:bodyPr>
      <a:lstStyle>
        <a:defPPr>
          <a:defRPr i="0" dirty="0">
            <a:solidFill>
              <a:srgbClr val="1B0807"/>
            </a:solidFill>
            <a:latin typeface="+mn-lt"/>
          </a:defRPr>
        </a:defPPr>
      </a:lstStyle>
    </a:txDef>
  </a:objectDefaults>
  <a:extraClrSchemeLst>
    <a:extraClrScheme>
      <a:clrScheme name="Standard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2">
        <a:dk1>
          <a:srgbClr val="6C7070"/>
        </a:dk1>
        <a:lt1>
          <a:srgbClr val="FFFFFF"/>
        </a:lt1>
        <a:dk2>
          <a:srgbClr val="003D81"/>
        </a:dk2>
        <a:lt2>
          <a:srgbClr val="009067"/>
        </a:lt2>
        <a:accent1>
          <a:srgbClr val="C51638"/>
        </a:accent1>
        <a:accent2>
          <a:srgbClr val="47226C"/>
        </a:accent2>
        <a:accent3>
          <a:srgbClr val="FFFFFF"/>
        </a:accent3>
        <a:accent4>
          <a:srgbClr val="5B5F5F"/>
        </a:accent4>
        <a:accent5>
          <a:srgbClr val="DFABAE"/>
        </a:accent5>
        <a:accent6>
          <a:srgbClr val="3F1E61"/>
        </a:accent6>
        <a:hlink>
          <a:srgbClr val="003966"/>
        </a:hlink>
        <a:folHlink>
          <a:srgbClr val="E68E2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17423</TotalTime>
  <Words>3568</Words>
  <Application>Microsoft Office PowerPoint</Application>
  <PresentationFormat>Widescreen</PresentationFormat>
  <Paragraphs>226</Paragraphs>
  <Slides>41</Slides>
  <Notes>1</Notes>
  <HiddenSlides>0</HiddenSlides>
  <MMClips>2</MMClips>
  <ScaleCrop>false</ScaleCrop>
  <HeadingPairs>
    <vt:vector size="4" baseType="variant">
      <vt:variant>
        <vt:lpstr>Theme</vt:lpstr>
      </vt:variant>
      <vt:variant>
        <vt:i4>6</vt:i4>
      </vt:variant>
      <vt:variant>
        <vt:lpstr>Slide Titles</vt:lpstr>
      </vt:variant>
      <vt:variant>
        <vt:i4>41</vt:i4>
      </vt:variant>
    </vt:vector>
  </HeadingPairs>
  <TitlesOfParts>
    <vt:vector size="47" baseType="lpstr">
      <vt:lpstr>Standarddesign</vt:lpstr>
      <vt:lpstr>Office Theme</vt:lpstr>
      <vt:lpstr>2_Standarddesign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National Neonatal Audit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Pasteurised human donor milk is not the same as fresh own mother’s milk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Imperial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Modi, Neena</dc:creator>
  <cp:lastModifiedBy>Modi, Neena</cp:lastModifiedBy>
  <cp:revision>1082</cp:revision>
  <dcterms:created xsi:type="dcterms:W3CDTF">2013-11-30T07:30:45Z</dcterms:created>
  <dcterms:modified xsi:type="dcterms:W3CDTF">2025-06-09T03:22:04Z</dcterms:modified>
</cp:coreProperties>
</file>