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8ED537-52EE-716D-F804-E30021422628}" name="Monteiro Domingues, Celia M" initials="CM" userId="S::cmdoming@ic.ac.uk::036de996-dc38-43b3-a48c-1839297023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8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07"/>
    <p:restoredTop sz="94595"/>
  </p:normalViewPr>
  <p:slideViewPr>
    <p:cSldViewPr snapToGrid="0">
      <p:cViewPr varScale="1">
        <p:scale>
          <a:sx n="98" d="100"/>
          <a:sy n="98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2994-8666-826E-0310-48C498920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771DCD-AB39-78C3-BA62-67A474D4B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9502C-035C-9130-5A20-DE8C398B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EAFF6-5B84-A77A-76A1-60D6BC74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377D5-F104-A508-EA0C-43F8D5101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8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679B1-1809-D177-FF33-FD527203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324E5-34AA-4617-49E3-3F031C8F8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02C07-EBC3-8A77-CB47-E3E903990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673E3-5141-5415-5159-FD70B8D6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08831-E0FB-41C0-0DEB-BDCA1D24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6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5263B1-4416-8BF6-C40A-8D9669779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179AEA-1D2D-F700-5E3C-82C3D19AC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936B0-89DF-E10F-AB09-34429CC8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203CD-23ED-0D33-1CD1-67CB9E04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BDDD4-1F32-BFF7-B5AD-FDF000F0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8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95041-1342-E4FF-EE69-65A037462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4002B-F461-9C58-2A63-30304D37A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4CF34-D854-BC8D-2043-AA05A6FBF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4745-0745-0C07-3DB3-2F1BFB33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ACFAC-1210-5864-2EFC-CC46BEF4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5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6DAA2-F66D-203C-A555-F48D1A0B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FC4C4-93B2-1F57-AE9B-E050CA09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B5C44-6222-B8D6-8A16-2FDB90DC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0463-43BA-50D1-C046-4F40622C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20D84-6E02-F871-D940-D33C9A23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4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2FC4-AB3C-F1EB-85A0-AD79A8AEB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DD46B-7E96-6BE0-0872-A75C31B6E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49C51-F2BD-2247-5F17-537867275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A4E9B-34FA-F137-1120-F4B22691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146DC-A7DB-CA4D-BF35-DBD4315B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7F27B-1333-D203-5CE3-6076C92C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9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5A4E-FF45-8F57-629E-768C8C8A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E3B2A-C83C-34DD-0024-AB5FF4CEB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E8CA2-AF3B-22C7-7F38-53555B119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A1A124-547B-8EF6-8338-3BA983E11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30923-1226-A506-8623-FDDBF43C3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946000-7E59-4A5A-CCB6-F30AE912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2CF505-C82B-35FA-373D-ABB41D844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89B01E-049F-6C84-F376-6C510299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7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7E459-0BB0-9AC7-8760-5D20845AA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482BA-77D4-1A49-858F-4D92967E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0D334E-B6A3-9413-FD92-10B76833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31C49-A277-FE4C-26F7-3275252B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4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C1CC83-EC7C-DA89-1BC3-290C17FF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BDF494-62E9-E6FE-DBF6-BF0F3E6A2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4A7BD-9CF4-12B0-B9C7-401E91B7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86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1032A-10EA-6BAB-DF86-216E764E5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F9921-1A1E-D0FA-E4F8-AEA0D427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22B5D-F186-9635-773D-E7395D649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FA223-3FAB-08C2-8DD0-23150106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A4AE5-A8B5-01B4-0C2B-F2098D751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E91E1-BAC4-8F4C-0FE4-A73CD6AA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4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76D67-1BFB-B3C5-0B89-AE90721A4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F53DD3-D468-8229-735A-E6C2F027B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A0044-F82C-CFA2-06FF-285CEDFE9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18FB0-65CE-64D1-5D11-D25A0431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12D81-99A4-A9B8-4DE7-5925ACA1D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1D393-3DDB-8B11-8674-BE97BFEC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5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1738F-A7D0-240F-A62C-8FF15931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4E29D-4F96-EFCF-3F13-C929AB884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06C8B-3F2B-E839-D578-3FCBEC396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F3DF88-363F-BE49-A522-75B3CE2D2DCD}" type="datetimeFigureOut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B1294-9901-3909-7ED2-0E7CAF5B09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E7B23-DA47-5CF8-CBC8-5D8D5E73E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CCEE50-664C-6F4B-8849-05BF5AEAA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6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087D04-1E11-61E7-2AB2-AA7C44C6032D}"/>
              </a:ext>
            </a:extLst>
          </p:cNvPr>
          <p:cNvSpPr txBox="1"/>
          <p:nvPr/>
        </p:nvSpPr>
        <p:spPr>
          <a:xfrm>
            <a:off x="2819911" y="388059"/>
            <a:ext cx="65521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2D83D9"/>
                </a:solidFill>
              </a:rPr>
              <a:t>Grant/Fellowship application timelines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B658711-4A85-8AB0-DD75-E54417986D71}"/>
              </a:ext>
            </a:extLst>
          </p:cNvPr>
          <p:cNvCxnSpPr/>
          <p:nvPr/>
        </p:nvCxnSpPr>
        <p:spPr>
          <a:xfrm>
            <a:off x="540912" y="4700790"/>
            <a:ext cx="1085689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1F11837-6852-2E64-5AD8-F865D0DD1EFC}"/>
              </a:ext>
            </a:extLst>
          </p:cNvPr>
          <p:cNvSpPr txBox="1"/>
          <p:nvPr/>
        </p:nvSpPr>
        <p:spPr>
          <a:xfrm>
            <a:off x="10860109" y="4906851"/>
            <a:ext cx="1075385" cy="646331"/>
          </a:xfrm>
          <a:prstGeom prst="rect">
            <a:avLst/>
          </a:prstGeom>
          <a:noFill/>
          <a:ln w="19050">
            <a:solidFill>
              <a:srgbClr val="2D83D9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Funder submission deadline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E2279E5-3C72-A1EA-4C44-FEE19187B3E5}"/>
              </a:ext>
            </a:extLst>
          </p:cNvPr>
          <p:cNvCxnSpPr>
            <a:cxnSpLocks/>
          </p:cNvCxnSpPr>
          <p:nvPr/>
        </p:nvCxnSpPr>
        <p:spPr>
          <a:xfrm>
            <a:off x="11384922" y="4687911"/>
            <a:ext cx="1" cy="20606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2F3269F-EB35-377B-A366-BB0951ACD1F6}"/>
              </a:ext>
            </a:extLst>
          </p:cNvPr>
          <p:cNvSpPr txBox="1"/>
          <p:nvPr/>
        </p:nvSpPr>
        <p:spPr>
          <a:xfrm>
            <a:off x="1910804" y="4921602"/>
            <a:ext cx="94015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2D83D9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Funder call opens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1AEDD7-0101-C1E6-0725-ADD21259574D}"/>
              </a:ext>
            </a:extLst>
          </p:cNvPr>
          <p:cNvSpPr txBox="1"/>
          <p:nvPr/>
        </p:nvSpPr>
        <p:spPr>
          <a:xfrm>
            <a:off x="552082" y="4893972"/>
            <a:ext cx="1258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Contact </a:t>
            </a:r>
            <a:r>
              <a:rPr lang="en-US" sz="1200" dirty="0" err="1"/>
              <a:t>DoBS</a:t>
            </a:r>
            <a:r>
              <a:rPr lang="en-US" sz="1200" dirty="0"/>
              <a:t> Research Manager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FF4DA0-D833-FF5B-0441-C4BED4D86B4F}"/>
              </a:ext>
            </a:extLst>
          </p:cNvPr>
          <p:cNvSpPr txBox="1"/>
          <p:nvPr/>
        </p:nvSpPr>
        <p:spPr>
          <a:xfrm>
            <a:off x="3023121" y="4906192"/>
            <a:ext cx="13363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Contact </a:t>
            </a:r>
            <a:r>
              <a:rPr lang="en-US" sz="1200" dirty="0" err="1"/>
              <a:t>HoD</a:t>
            </a:r>
            <a:r>
              <a:rPr lang="en-US" sz="1200" dirty="0"/>
              <a:t> to confirm support and notify Research Manager. Initiate costings at </a:t>
            </a:r>
            <a:r>
              <a:rPr lang="en-US" sz="1200" dirty="0" err="1"/>
              <a:t>dobs-worktribes@imperial.ac.uk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362830-207A-51E4-5AFE-FB421C089B0B}"/>
              </a:ext>
            </a:extLst>
          </p:cNvPr>
          <p:cNvSpPr txBox="1"/>
          <p:nvPr/>
        </p:nvSpPr>
        <p:spPr>
          <a:xfrm>
            <a:off x="4436773" y="4906192"/>
            <a:ext cx="10753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Submit to Research Committee for </a:t>
            </a:r>
            <a:r>
              <a:rPr lang="en-US" sz="1200" b="1" dirty="0"/>
              <a:t>internal review </a:t>
            </a:r>
            <a:r>
              <a:rPr lang="en-US" sz="1200" dirty="0"/>
              <a:t>if necessary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C5ECB9-4C27-5B57-E776-BF8597118659}"/>
              </a:ext>
            </a:extLst>
          </p:cNvPr>
          <p:cNvSpPr txBox="1"/>
          <p:nvPr/>
        </p:nvSpPr>
        <p:spPr>
          <a:xfrm>
            <a:off x="5772353" y="4906851"/>
            <a:ext cx="1075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  <a:r>
              <a:rPr lang="en-US" sz="1200" dirty="0" err="1"/>
              <a:t>worktribe</a:t>
            </a:r>
            <a:r>
              <a:rPr lang="en-US" sz="1200" dirty="0"/>
              <a:t> costings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CEFB6A-1CCE-308B-1FFF-B6B9BF8B7A35}"/>
              </a:ext>
            </a:extLst>
          </p:cNvPr>
          <p:cNvSpPr txBox="1"/>
          <p:nvPr/>
        </p:nvSpPr>
        <p:spPr>
          <a:xfrm>
            <a:off x="6883155" y="4906192"/>
            <a:ext cx="1175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Contact Research Manager re: </a:t>
            </a:r>
            <a:r>
              <a:rPr lang="en-US" sz="1200" dirty="0" err="1"/>
              <a:t>HoD</a:t>
            </a:r>
            <a:r>
              <a:rPr lang="en-US" sz="1200" dirty="0"/>
              <a:t> Letter of support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C2503BF-BEF5-3AE5-8F6A-97FB2872C2F8}"/>
              </a:ext>
            </a:extLst>
          </p:cNvPr>
          <p:cNvSpPr txBox="1"/>
          <p:nvPr/>
        </p:nvSpPr>
        <p:spPr>
          <a:xfrm>
            <a:off x="8331428" y="4893972"/>
            <a:ext cx="10753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Completed costs submitted to </a:t>
            </a:r>
            <a:r>
              <a:rPr lang="en-US" sz="1200" dirty="0" err="1"/>
              <a:t>DoBS</a:t>
            </a:r>
            <a:r>
              <a:rPr lang="en-US" sz="1200" dirty="0"/>
              <a:t> </a:t>
            </a:r>
            <a:r>
              <a:rPr lang="en-US" sz="1200" dirty="0" err="1"/>
              <a:t>worktribe</a:t>
            </a:r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DCBD26-69ED-106B-A623-3CA85BF0DDF5}"/>
              </a:ext>
            </a:extLst>
          </p:cNvPr>
          <p:cNvSpPr txBox="1"/>
          <p:nvPr/>
        </p:nvSpPr>
        <p:spPr>
          <a:xfrm>
            <a:off x="9636615" y="4906851"/>
            <a:ext cx="1075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Submit for JRO approval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B5857E-391E-B2F5-B1CE-C5196D4613C4}"/>
              </a:ext>
            </a:extLst>
          </p:cNvPr>
          <p:cNvCxnSpPr/>
          <p:nvPr/>
        </p:nvCxnSpPr>
        <p:spPr>
          <a:xfrm flipV="1">
            <a:off x="1068945" y="1558345"/>
            <a:ext cx="0" cy="31295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B9DDD1-EA4F-87BA-5C1E-F0D23C1B4BF9}"/>
              </a:ext>
            </a:extLst>
          </p:cNvPr>
          <p:cNvCxnSpPr>
            <a:cxnSpLocks/>
          </p:cNvCxnSpPr>
          <p:nvPr/>
        </p:nvCxnSpPr>
        <p:spPr>
          <a:xfrm flipV="1">
            <a:off x="2354686" y="1983347"/>
            <a:ext cx="0" cy="27045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F985693-B560-B8F2-5E02-D487DE0DA542}"/>
              </a:ext>
            </a:extLst>
          </p:cNvPr>
          <p:cNvCxnSpPr>
            <a:cxnSpLocks/>
          </p:cNvCxnSpPr>
          <p:nvPr/>
        </p:nvCxnSpPr>
        <p:spPr>
          <a:xfrm flipV="1">
            <a:off x="3633451" y="2331076"/>
            <a:ext cx="0" cy="23568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3A44E4F-5BBA-0F54-7142-F4E2A196B36F}"/>
              </a:ext>
            </a:extLst>
          </p:cNvPr>
          <p:cNvCxnSpPr>
            <a:cxnSpLocks/>
          </p:cNvCxnSpPr>
          <p:nvPr/>
        </p:nvCxnSpPr>
        <p:spPr>
          <a:xfrm flipV="1">
            <a:off x="4836016" y="2707784"/>
            <a:ext cx="0" cy="20091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64848A8-7861-B0D5-0489-27A7C83D55B8}"/>
              </a:ext>
            </a:extLst>
          </p:cNvPr>
          <p:cNvCxnSpPr>
            <a:cxnSpLocks/>
          </p:cNvCxnSpPr>
          <p:nvPr/>
        </p:nvCxnSpPr>
        <p:spPr>
          <a:xfrm flipV="1">
            <a:off x="6127941" y="3094150"/>
            <a:ext cx="0" cy="16227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BEB5A3D-7BEA-BFE0-CAC2-738BEBCE5DBC}"/>
              </a:ext>
            </a:extLst>
          </p:cNvPr>
          <p:cNvCxnSpPr>
            <a:cxnSpLocks/>
          </p:cNvCxnSpPr>
          <p:nvPr/>
        </p:nvCxnSpPr>
        <p:spPr>
          <a:xfrm flipV="1">
            <a:off x="7368067" y="3503054"/>
            <a:ext cx="0" cy="11977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F44BF05-B1DF-4E28-4E7C-89E1C8BDCEA3}"/>
              </a:ext>
            </a:extLst>
          </p:cNvPr>
          <p:cNvCxnSpPr>
            <a:cxnSpLocks/>
          </p:cNvCxnSpPr>
          <p:nvPr/>
        </p:nvCxnSpPr>
        <p:spPr>
          <a:xfrm flipV="1">
            <a:off x="8713716" y="3866883"/>
            <a:ext cx="0" cy="8339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DABA80C-C3A7-AD6D-3B63-7EC7AADF3AA6}"/>
              </a:ext>
            </a:extLst>
          </p:cNvPr>
          <p:cNvCxnSpPr>
            <a:cxnSpLocks/>
          </p:cNvCxnSpPr>
          <p:nvPr/>
        </p:nvCxnSpPr>
        <p:spPr>
          <a:xfrm flipH="1" flipV="1">
            <a:off x="10024220" y="4246419"/>
            <a:ext cx="6275" cy="4543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5ABC95D-3004-28A7-DAED-F74DD962DC8F}"/>
              </a:ext>
            </a:extLst>
          </p:cNvPr>
          <p:cNvCxnSpPr/>
          <p:nvPr/>
        </p:nvCxnSpPr>
        <p:spPr>
          <a:xfrm>
            <a:off x="1068945" y="1558345"/>
            <a:ext cx="103159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CB3D436-92B5-21C9-97A1-D5E5BEF99F18}"/>
              </a:ext>
            </a:extLst>
          </p:cNvPr>
          <p:cNvCxnSpPr>
            <a:cxnSpLocks/>
          </p:cNvCxnSpPr>
          <p:nvPr/>
        </p:nvCxnSpPr>
        <p:spPr>
          <a:xfrm>
            <a:off x="2351197" y="1968323"/>
            <a:ext cx="903372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D56C377-2B72-A358-1972-76616F7892E5}"/>
              </a:ext>
            </a:extLst>
          </p:cNvPr>
          <p:cNvCxnSpPr>
            <a:cxnSpLocks/>
          </p:cNvCxnSpPr>
          <p:nvPr/>
        </p:nvCxnSpPr>
        <p:spPr>
          <a:xfrm>
            <a:off x="3633451" y="2331076"/>
            <a:ext cx="7725712" cy="8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32DDF1A-2D10-A0B5-D5EA-391EDA526376}"/>
              </a:ext>
            </a:extLst>
          </p:cNvPr>
          <p:cNvCxnSpPr>
            <a:cxnSpLocks/>
          </p:cNvCxnSpPr>
          <p:nvPr/>
        </p:nvCxnSpPr>
        <p:spPr>
          <a:xfrm>
            <a:off x="4836016" y="2707784"/>
            <a:ext cx="654890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9F1771A-2CC1-0A9E-9E05-899BD35355D0}"/>
              </a:ext>
            </a:extLst>
          </p:cNvPr>
          <p:cNvCxnSpPr>
            <a:cxnSpLocks/>
          </p:cNvCxnSpPr>
          <p:nvPr/>
        </p:nvCxnSpPr>
        <p:spPr>
          <a:xfrm>
            <a:off x="6127941" y="3094150"/>
            <a:ext cx="525698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4360111-E3E9-E653-9247-68E37DD37D18}"/>
              </a:ext>
            </a:extLst>
          </p:cNvPr>
          <p:cNvCxnSpPr>
            <a:cxnSpLocks/>
          </p:cNvCxnSpPr>
          <p:nvPr/>
        </p:nvCxnSpPr>
        <p:spPr>
          <a:xfrm>
            <a:off x="7368067" y="3492322"/>
            <a:ext cx="4016855" cy="107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A1AA6FC-A356-9D47-4F5C-41D417F1B941}"/>
              </a:ext>
            </a:extLst>
          </p:cNvPr>
          <p:cNvCxnSpPr>
            <a:cxnSpLocks/>
          </p:cNvCxnSpPr>
          <p:nvPr/>
        </p:nvCxnSpPr>
        <p:spPr>
          <a:xfrm>
            <a:off x="8713716" y="3866883"/>
            <a:ext cx="267120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1413AC9-AA78-8C5C-6465-FB62ABC5F48B}"/>
              </a:ext>
            </a:extLst>
          </p:cNvPr>
          <p:cNvCxnSpPr>
            <a:cxnSpLocks/>
          </p:cNvCxnSpPr>
          <p:nvPr/>
        </p:nvCxnSpPr>
        <p:spPr>
          <a:xfrm>
            <a:off x="10030495" y="4237151"/>
            <a:ext cx="136730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474CB81-BAC7-9D9D-32DC-DB57C2AECC53}"/>
              </a:ext>
            </a:extLst>
          </p:cNvPr>
          <p:cNvSpPr txBox="1"/>
          <p:nvPr/>
        </p:nvSpPr>
        <p:spPr>
          <a:xfrm>
            <a:off x="1068945" y="1207086"/>
            <a:ext cx="3262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Advice on suitable schemes - anytime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8F9AE7A-5752-6110-810E-EB54C68E4157}"/>
              </a:ext>
            </a:extLst>
          </p:cNvPr>
          <p:cNvSpPr txBox="1"/>
          <p:nvPr/>
        </p:nvSpPr>
        <p:spPr>
          <a:xfrm>
            <a:off x="2304638" y="1647011"/>
            <a:ext cx="3100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Be prepared in advance – 6 months?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48D0EFF-B1A0-AC09-D19C-608CF6EB85C4}"/>
              </a:ext>
            </a:extLst>
          </p:cNvPr>
          <p:cNvSpPr txBox="1"/>
          <p:nvPr/>
        </p:nvSpPr>
        <p:spPr>
          <a:xfrm>
            <a:off x="3567817" y="2039911"/>
            <a:ext cx="2673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As soon as you decide to apply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725EEA4-F241-3EC7-DF92-6CA774F742B1}"/>
              </a:ext>
            </a:extLst>
          </p:cNvPr>
          <p:cNvSpPr txBox="1"/>
          <p:nvPr/>
        </p:nvSpPr>
        <p:spPr>
          <a:xfrm>
            <a:off x="4836016" y="2408057"/>
            <a:ext cx="6168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8 weeks minimum </a:t>
            </a:r>
            <a:r>
              <a:rPr lang="en-US" sz="1400" dirty="0"/>
              <a:t>(draft text) – </a:t>
            </a:r>
            <a:r>
              <a:rPr lang="en-US" sz="1400" b="1" dirty="0"/>
              <a:t>mandatory for early/mid career fellowships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0342592-F41F-B573-1952-91A56F62C619}"/>
              </a:ext>
            </a:extLst>
          </p:cNvPr>
          <p:cNvSpPr txBox="1"/>
          <p:nvPr/>
        </p:nvSpPr>
        <p:spPr>
          <a:xfrm>
            <a:off x="6073666" y="2794034"/>
            <a:ext cx="995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4-8 weeks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6D28C22-6A4D-DA1F-A41F-C71AA09E0850}"/>
              </a:ext>
            </a:extLst>
          </p:cNvPr>
          <p:cNvSpPr txBox="1"/>
          <p:nvPr/>
        </p:nvSpPr>
        <p:spPr>
          <a:xfrm>
            <a:off x="7292599" y="3179179"/>
            <a:ext cx="1477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 working days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47B0473-5603-719B-247E-94D6ECD26680}"/>
              </a:ext>
            </a:extLst>
          </p:cNvPr>
          <p:cNvSpPr txBox="1"/>
          <p:nvPr/>
        </p:nvSpPr>
        <p:spPr>
          <a:xfrm>
            <a:off x="8668227" y="3557482"/>
            <a:ext cx="2287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Minimum 10 working days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0416094-D7AD-2C27-3209-43C5E6E485E5}"/>
              </a:ext>
            </a:extLst>
          </p:cNvPr>
          <p:cNvSpPr txBox="1"/>
          <p:nvPr/>
        </p:nvSpPr>
        <p:spPr>
          <a:xfrm>
            <a:off x="10024220" y="3964400"/>
            <a:ext cx="1381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5 working days</a:t>
            </a:r>
          </a:p>
        </p:txBody>
      </p:sp>
    </p:spTree>
    <p:extLst>
      <p:ext uri="{BB962C8B-B14F-4D97-AF65-F5344CB8AC3E}">
        <p14:creationId xmlns:p14="http://schemas.microsoft.com/office/powerpoint/2010/main" val="26890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826407-D722-766A-3C46-B1E2F77A8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248" y="860753"/>
            <a:ext cx="10191526" cy="513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94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11402</TotalTime>
  <Words>114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Reynolds, Richard</dc:creator>
  <cp:lastModifiedBy>Patel, Meesha R</cp:lastModifiedBy>
  <cp:revision>5</cp:revision>
  <dcterms:created xsi:type="dcterms:W3CDTF">2025-07-15T14:20:11Z</dcterms:created>
  <dcterms:modified xsi:type="dcterms:W3CDTF">2025-08-13T11:41:50Z</dcterms:modified>
</cp:coreProperties>
</file>