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5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6.xml" ContentType="application/vnd.openxmlformats-officedocument.theme+xml"/>
  <Override PartName="/ppt/slideLayouts/slideLayout133.xml" ContentType="application/vnd.openxmlformats-officedocument.presentationml.slideLayout+xml"/>
  <Override PartName="/ppt/theme/theme7.xml" ContentType="application/vnd.openxmlformats-officedocument.theme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9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  <p:sldMasterId id="2147483779" r:id="rId5"/>
    <p:sldMasterId id="2147483678" r:id="rId6"/>
    <p:sldMasterId id="2147483717" r:id="rId7"/>
    <p:sldMasterId id="2147483791" r:id="rId8"/>
    <p:sldMasterId id="2147483803" r:id="rId9"/>
    <p:sldMasterId id="2147483805" r:id="rId10"/>
    <p:sldMasterId id="2147483807" r:id="rId11"/>
    <p:sldMasterId id="2147483648" r:id="rId12"/>
    <p:sldMasterId id="2147483714" r:id="rId13"/>
    <p:sldMasterId id="2147483660" r:id="rId14"/>
  </p:sldMasterIdLst>
  <p:notesMasterIdLst>
    <p:notesMasterId r:id="rId49"/>
  </p:notesMasterIdLst>
  <p:sldIdLst>
    <p:sldId id="465" r:id="rId15"/>
    <p:sldId id="466" r:id="rId16"/>
    <p:sldId id="739" r:id="rId17"/>
    <p:sldId id="740" r:id="rId18"/>
    <p:sldId id="752" r:id="rId19"/>
    <p:sldId id="741" r:id="rId20"/>
    <p:sldId id="742" r:id="rId21"/>
    <p:sldId id="743" r:id="rId22"/>
    <p:sldId id="744" r:id="rId23"/>
    <p:sldId id="745" r:id="rId24"/>
    <p:sldId id="746" r:id="rId25"/>
    <p:sldId id="757" r:id="rId26"/>
    <p:sldId id="748" r:id="rId27"/>
    <p:sldId id="749" r:id="rId28"/>
    <p:sldId id="750" r:id="rId29"/>
    <p:sldId id="751" r:id="rId30"/>
    <p:sldId id="758" r:id="rId31"/>
    <p:sldId id="762" r:id="rId32"/>
    <p:sldId id="763" r:id="rId33"/>
    <p:sldId id="764" r:id="rId34"/>
    <p:sldId id="765" r:id="rId35"/>
    <p:sldId id="766" r:id="rId36"/>
    <p:sldId id="767" r:id="rId37"/>
    <p:sldId id="759" r:id="rId38"/>
    <p:sldId id="760" r:id="rId39"/>
    <p:sldId id="761" r:id="rId40"/>
    <p:sldId id="754" r:id="rId41"/>
    <p:sldId id="755" r:id="rId42"/>
    <p:sldId id="756" r:id="rId43"/>
    <p:sldId id="268" r:id="rId44"/>
    <p:sldId id="270" r:id="rId45"/>
    <p:sldId id="271" r:id="rId46"/>
    <p:sldId id="753" r:id="rId47"/>
    <p:sldId id="26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2FEA8-CD85-517F-698F-75A8A58AEC1E}" v="16" dt="2025-12-03T12:59:34.978"/>
    <p1510:client id="{DB0D5A58-47B7-4F47-ABC5-7591F5B718F2}" v="1" dt="2025-12-03T15:47:21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chez Rey, Loli" userId="6ea62f79-b432-4f38-8f54-062991560f63" providerId="ADAL" clId="{095D1E78-44EF-4F63-889D-B8B57322D483}"/>
    <pc:docChg chg="addSld modSld sldOrd addMainMaster modMainMaster">
      <pc:chgData name="Sanchez Rey, Loli" userId="6ea62f79-b432-4f38-8f54-062991560f63" providerId="ADAL" clId="{095D1E78-44EF-4F63-889D-B8B57322D483}" dt="2025-12-03T15:54:05.428" v="21"/>
      <pc:docMkLst>
        <pc:docMk/>
      </pc:docMkLst>
      <pc:sldChg chg="add">
        <pc:chgData name="Sanchez Rey, Loli" userId="6ea62f79-b432-4f38-8f54-062991560f63" providerId="ADAL" clId="{095D1E78-44EF-4F63-889D-B8B57322D483}" dt="2025-12-03T15:51:34.502" v="1"/>
        <pc:sldMkLst>
          <pc:docMk/>
          <pc:sldMk cId="1097815339" sldId="758"/>
        </pc:sldMkLst>
      </pc:sldChg>
      <pc:sldChg chg="add ord">
        <pc:chgData name="Sanchez Rey, Loli" userId="6ea62f79-b432-4f38-8f54-062991560f63" providerId="ADAL" clId="{095D1E78-44EF-4F63-889D-B8B57322D483}" dt="2025-12-03T15:54:05.428" v="21"/>
        <pc:sldMkLst>
          <pc:docMk/>
          <pc:sldMk cId="2616915743" sldId="759"/>
        </pc:sldMkLst>
      </pc:sldChg>
      <pc:sldChg chg="add ord">
        <pc:chgData name="Sanchez Rey, Loli" userId="6ea62f79-b432-4f38-8f54-062991560f63" providerId="ADAL" clId="{095D1E78-44EF-4F63-889D-B8B57322D483}" dt="2025-12-03T15:54:05.428" v="21"/>
        <pc:sldMkLst>
          <pc:docMk/>
          <pc:sldMk cId="980120903" sldId="760"/>
        </pc:sldMkLst>
      </pc:sldChg>
      <pc:sldChg chg="add ord">
        <pc:chgData name="Sanchez Rey, Loli" userId="6ea62f79-b432-4f38-8f54-062991560f63" providerId="ADAL" clId="{095D1E78-44EF-4F63-889D-B8B57322D483}" dt="2025-12-03T15:54:05.428" v="21"/>
        <pc:sldMkLst>
          <pc:docMk/>
          <pc:sldMk cId="3215887331" sldId="761"/>
        </pc:sldMkLst>
      </pc:sldChg>
      <pc:sldChg chg="add">
        <pc:chgData name="Sanchez Rey, Loli" userId="6ea62f79-b432-4f38-8f54-062991560f63" providerId="ADAL" clId="{095D1E78-44EF-4F63-889D-B8B57322D483}" dt="2025-12-03T15:52:50.603" v="9"/>
        <pc:sldMkLst>
          <pc:docMk/>
          <pc:sldMk cId="109857222" sldId="762"/>
        </pc:sldMkLst>
      </pc:sldChg>
      <pc:sldChg chg="add">
        <pc:chgData name="Sanchez Rey, Loli" userId="6ea62f79-b432-4f38-8f54-062991560f63" providerId="ADAL" clId="{095D1E78-44EF-4F63-889D-B8B57322D483}" dt="2025-12-03T15:52:58.201" v="11"/>
        <pc:sldMkLst>
          <pc:docMk/>
          <pc:sldMk cId="1151544606" sldId="763"/>
        </pc:sldMkLst>
      </pc:sldChg>
      <pc:sldChg chg="add">
        <pc:chgData name="Sanchez Rey, Loli" userId="6ea62f79-b432-4f38-8f54-062991560f63" providerId="ADAL" clId="{095D1E78-44EF-4F63-889D-B8B57322D483}" dt="2025-12-03T15:53:02.083" v="13"/>
        <pc:sldMkLst>
          <pc:docMk/>
          <pc:sldMk cId="1100814344" sldId="764"/>
        </pc:sldMkLst>
      </pc:sldChg>
      <pc:sldChg chg="add">
        <pc:chgData name="Sanchez Rey, Loli" userId="6ea62f79-b432-4f38-8f54-062991560f63" providerId="ADAL" clId="{095D1E78-44EF-4F63-889D-B8B57322D483}" dt="2025-12-03T15:53:04.681" v="15"/>
        <pc:sldMkLst>
          <pc:docMk/>
          <pc:sldMk cId="1552180145" sldId="765"/>
        </pc:sldMkLst>
      </pc:sldChg>
      <pc:sldChg chg="add">
        <pc:chgData name="Sanchez Rey, Loli" userId="6ea62f79-b432-4f38-8f54-062991560f63" providerId="ADAL" clId="{095D1E78-44EF-4F63-889D-B8B57322D483}" dt="2025-12-03T15:53:20.058" v="17"/>
        <pc:sldMkLst>
          <pc:docMk/>
          <pc:sldMk cId="266826683" sldId="766"/>
        </pc:sldMkLst>
      </pc:sldChg>
      <pc:sldChg chg="add">
        <pc:chgData name="Sanchez Rey, Loli" userId="6ea62f79-b432-4f38-8f54-062991560f63" providerId="ADAL" clId="{095D1E78-44EF-4F63-889D-B8B57322D483}" dt="2025-12-03T15:53:23.526" v="19"/>
        <pc:sldMkLst>
          <pc:docMk/>
          <pc:sldMk cId="2509046592" sldId="767"/>
        </pc:sldMkLst>
      </pc:sldChg>
      <pc:sldMasterChg chg="add addSldLayout">
        <pc:chgData name="Sanchez Rey, Loli" userId="6ea62f79-b432-4f38-8f54-062991560f63" providerId="ADAL" clId="{095D1E78-44EF-4F63-889D-B8B57322D483}" dt="2025-12-03T15:52:26.232" v="4" actId="27028"/>
        <pc:sldMasterMkLst>
          <pc:docMk/>
          <pc:sldMasterMk cId="627135363" sldId="2147483648"/>
        </pc:sldMasterMkLst>
        <pc:sldLayoutChg chg="add">
          <pc:chgData name="Sanchez Rey, Loli" userId="6ea62f79-b432-4f38-8f54-062991560f63" providerId="ADAL" clId="{095D1E78-44EF-4F63-889D-B8B57322D483}" dt="2025-12-03T15:52:09.663" v="2" actId="27028"/>
          <pc:sldLayoutMkLst>
            <pc:docMk/>
            <pc:sldMasterMk cId="627135363" sldId="2147483648"/>
            <pc:sldLayoutMk cId="2602990071" sldId="2147483649"/>
          </pc:sldLayoutMkLst>
        </pc:sldLayoutChg>
        <pc:sldLayoutChg chg="add">
          <pc:chgData name="Sanchez Rey, Loli" userId="6ea62f79-b432-4f38-8f54-062991560f63" providerId="ADAL" clId="{095D1E78-44EF-4F63-889D-B8B57322D483}" dt="2025-12-03T15:52:26.232" v="4" actId="27028"/>
          <pc:sldLayoutMkLst>
            <pc:docMk/>
            <pc:sldMasterMk cId="627135363" sldId="2147483648"/>
            <pc:sldLayoutMk cId="2708473680" sldId="2147483650"/>
          </pc:sldLayoutMkLst>
        </pc:sldLayoutChg>
      </pc:sldMasterChg>
      <pc:sldMasterChg chg="add addSldLayout">
        <pc:chgData name="Sanchez Rey, Loli" userId="6ea62f79-b432-4f38-8f54-062991560f63" providerId="ADAL" clId="{095D1E78-44EF-4F63-889D-B8B57322D483}" dt="2025-12-03T15:53:23.526" v="18" actId="27028"/>
        <pc:sldMasterMkLst>
          <pc:docMk/>
          <pc:sldMasterMk cId="1968495028" sldId="2147483660"/>
        </pc:sldMasterMkLst>
        <pc:sldLayoutChg chg="add">
          <pc:chgData name="Sanchez Rey, Loli" userId="6ea62f79-b432-4f38-8f54-062991560f63" providerId="ADAL" clId="{095D1E78-44EF-4F63-889D-B8B57322D483}" dt="2025-12-03T15:53:20.058" v="16" actId="27028"/>
          <pc:sldLayoutMkLst>
            <pc:docMk/>
            <pc:sldMasterMk cId="1968495028" sldId="2147483660"/>
            <pc:sldLayoutMk cId="2117173660" sldId="2147483661"/>
          </pc:sldLayoutMkLst>
        </pc:sldLayoutChg>
        <pc:sldLayoutChg chg="add">
          <pc:chgData name="Sanchez Rey, Loli" userId="6ea62f79-b432-4f38-8f54-062991560f63" providerId="ADAL" clId="{095D1E78-44EF-4F63-889D-B8B57322D483}" dt="2025-12-03T15:53:23.526" v="18" actId="27028"/>
          <pc:sldLayoutMkLst>
            <pc:docMk/>
            <pc:sldMasterMk cId="1968495028" sldId="2147483660"/>
            <pc:sldLayoutMk cId="3191411016" sldId="2147483664"/>
          </pc:sldLayoutMkLst>
        </pc:sldLayoutChg>
      </pc:sldMasterChg>
      <pc:sldMasterChg chg="add addSldLayout">
        <pc:chgData name="Sanchez Rey, Loli" userId="6ea62f79-b432-4f38-8f54-062991560f63" providerId="ADAL" clId="{095D1E78-44EF-4F63-889D-B8B57322D483}" dt="2025-12-03T15:52:58.201" v="10" actId="27028"/>
        <pc:sldMasterMkLst>
          <pc:docMk/>
          <pc:sldMasterMk cId="2714091115" sldId="2147483714"/>
        </pc:sldMasterMkLst>
        <pc:sldLayoutChg chg="add">
          <pc:chgData name="Sanchez Rey, Loli" userId="6ea62f79-b432-4f38-8f54-062991560f63" providerId="ADAL" clId="{095D1E78-44EF-4F63-889D-B8B57322D483}" dt="2025-12-03T15:52:50.603" v="8" actId="27028"/>
          <pc:sldLayoutMkLst>
            <pc:docMk/>
            <pc:sldMasterMk cId="2714091115" sldId="2147483714"/>
            <pc:sldLayoutMk cId="69676804" sldId="2147483715"/>
          </pc:sldLayoutMkLst>
        </pc:sldLayoutChg>
        <pc:sldLayoutChg chg="add">
          <pc:chgData name="Sanchez Rey, Loli" userId="6ea62f79-b432-4f38-8f54-062991560f63" providerId="ADAL" clId="{095D1E78-44EF-4F63-889D-B8B57322D483}" dt="2025-12-03T15:52:58.201" v="10" actId="27028"/>
          <pc:sldLayoutMkLst>
            <pc:docMk/>
            <pc:sldMasterMk cId="2714091115" sldId="2147483714"/>
            <pc:sldLayoutMk cId="111381040" sldId="2147483716"/>
          </pc:sldLayoutMkLst>
        </pc:sldLayoutChg>
      </pc:sldMasterChg>
      <pc:sldMasterChg chg="modSldLayout">
        <pc:chgData name="Sanchez Rey, Loli" userId="6ea62f79-b432-4f38-8f54-062991560f63" providerId="ADAL" clId="{095D1E78-44EF-4F63-889D-B8B57322D483}" dt="2025-12-03T15:53:20.058" v="16" actId="27028"/>
        <pc:sldMasterMkLst>
          <pc:docMk/>
          <pc:sldMasterMk cId="4226227523" sldId="2147483717"/>
        </pc:sldMasterMkLst>
        <pc:sldLayoutChg chg="replId">
          <pc:chgData name="Sanchez Rey, Loli" userId="6ea62f79-b432-4f38-8f54-062991560f63" providerId="ADAL" clId="{095D1E78-44EF-4F63-889D-B8B57322D483}" dt="2025-12-03T15:53:20.058" v="16" actId="27028"/>
          <pc:sldLayoutMkLst>
            <pc:docMk/>
            <pc:sldMasterMk cId="4226227523" sldId="2147483717"/>
            <pc:sldLayoutMk cId="235042041" sldId="2147483810"/>
          </pc:sldLayoutMkLst>
        </pc:sldLayoutChg>
        <pc:sldLayoutChg chg="replId">
          <pc:chgData name="Sanchez Rey, Loli" userId="6ea62f79-b432-4f38-8f54-062991560f63" providerId="ADAL" clId="{095D1E78-44EF-4F63-889D-B8B57322D483}" dt="2025-12-03T15:53:20.058" v="16" actId="27028"/>
          <pc:sldLayoutMkLst>
            <pc:docMk/>
            <pc:sldMasterMk cId="4226227523" sldId="2147483717"/>
            <pc:sldLayoutMk cId="2922449686" sldId="2147483811"/>
          </pc:sldLayoutMkLst>
        </pc:sldLayoutChg>
      </pc:sldMasterChg>
      <pc:sldMasterChg chg="modSldLayout">
        <pc:chgData name="Sanchez Rey, Loli" userId="6ea62f79-b432-4f38-8f54-062991560f63" providerId="ADAL" clId="{095D1E78-44EF-4F63-889D-B8B57322D483}" dt="2025-12-03T15:53:23.526" v="18" actId="27028"/>
        <pc:sldMasterMkLst>
          <pc:docMk/>
          <pc:sldMasterMk cId="0" sldId="2147483779"/>
        </pc:sldMasterMkLst>
        <pc:sldLayoutChg chg="replId">
          <pc:chgData name="Sanchez Rey, Loli" userId="6ea62f79-b432-4f38-8f54-062991560f63" providerId="ADAL" clId="{095D1E78-44EF-4F63-889D-B8B57322D483}" dt="2025-12-03T15:53:23.526" v="18" actId="27028"/>
          <pc:sldLayoutMkLst>
            <pc:docMk/>
            <pc:sldMasterMk cId="0" sldId="2147483779"/>
            <pc:sldLayoutMk cId="0" sldId="2147483812"/>
          </pc:sldLayoutMkLst>
        </pc:sldLayoutChg>
      </pc:sldMasterChg>
      <pc:sldMasterChg chg="modSldLayout">
        <pc:chgData name="Sanchez Rey, Loli" userId="6ea62f79-b432-4f38-8f54-062991560f63" providerId="ADAL" clId="{095D1E78-44EF-4F63-889D-B8B57322D483}" dt="2025-12-03T15:52:26.232" v="4" actId="27028"/>
        <pc:sldMasterMkLst>
          <pc:docMk/>
          <pc:sldMasterMk cId="3453212250" sldId="2147483803"/>
        </pc:sldMasterMkLst>
        <pc:sldLayoutChg chg="replId">
          <pc:chgData name="Sanchez Rey, Loli" userId="6ea62f79-b432-4f38-8f54-062991560f63" providerId="ADAL" clId="{095D1E78-44EF-4F63-889D-B8B57322D483}" dt="2025-12-03T15:52:26.232" v="4" actId="27028"/>
          <pc:sldLayoutMkLst>
            <pc:docMk/>
            <pc:sldMasterMk cId="3453212250" sldId="2147483803"/>
            <pc:sldLayoutMk cId="2451734462" sldId="2147483809"/>
          </pc:sldLayoutMkLst>
        </pc:sldLayoutChg>
      </pc:sldMasterChg>
      <pc:sldMasterChg chg="replId modSldLayout">
        <pc:chgData name="Sanchez Rey, Loli" userId="6ea62f79-b432-4f38-8f54-062991560f63" providerId="ADAL" clId="{095D1E78-44EF-4F63-889D-B8B57322D483}" dt="2025-12-03T15:51:34.502" v="0" actId="27028"/>
        <pc:sldMasterMkLst>
          <pc:docMk/>
          <pc:sldMasterMk cId="3594448007" sldId="2147483805"/>
        </pc:sldMasterMkLst>
        <pc:sldLayoutChg chg="replId">
          <pc:chgData name="Sanchez Rey, Loli" userId="6ea62f79-b432-4f38-8f54-062991560f63" providerId="ADAL" clId="{095D1E78-44EF-4F63-889D-B8B57322D483}" dt="2025-12-03T15:51:34.502" v="0" actId="27028"/>
          <pc:sldLayoutMkLst>
            <pc:docMk/>
            <pc:sldMasterMk cId="3594448007" sldId="2147483805"/>
            <pc:sldLayoutMk cId="2882683285" sldId="2147483806"/>
          </pc:sldLayoutMkLst>
        </pc:sldLayoutChg>
      </pc:sldMasterChg>
      <pc:sldMasterChg chg="add replId addSldLayout modSldLayout">
        <pc:chgData name="Sanchez Rey, Loli" userId="6ea62f79-b432-4f38-8f54-062991560f63" providerId="ADAL" clId="{095D1E78-44EF-4F63-889D-B8B57322D483}" dt="2025-12-03T15:52:09.663" v="2" actId="27028"/>
        <pc:sldMasterMkLst>
          <pc:docMk/>
          <pc:sldMasterMk cId="4124239390" sldId="2147483807"/>
        </pc:sldMasterMkLst>
        <pc:sldLayoutChg chg="add replId">
          <pc:chgData name="Sanchez Rey, Loli" userId="6ea62f79-b432-4f38-8f54-062991560f63" providerId="ADAL" clId="{095D1E78-44EF-4F63-889D-B8B57322D483}" dt="2025-12-03T15:52:09.663" v="2" actId="27028"/>
          <pc:sldLayoutMkLst>
            <pc:docMk/>
            <pc:sldMasterMk cId="4124239390" sldId="2147483807"/>
            <pc:sldLayoutMk cId="1183023563" sldId="2147483808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1T12:54:09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33A8-1549-46C0-BCBB-E12F6F9FF97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E4F51-0433-4065-B55F-07DAC7B02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68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13554F"/>
                </a:solidFill>
              </a:rPr>
              <a:t> </a:t>
            </a:r>
          </a:p>
          <a:p>
            <a:r>
              <a:rPr lang="en-GB"/>
              <a:t>We work with all Early Career Researchers from Postgraduate Researchers to Fellows and all staff supporting researchers, including Supervisors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2EC8F-0D0C-480E-9701-891381D0319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568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89D8-9C1A-4EE8-A5A8-2B4226F533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8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5E30-F3BA-0DAF-A593-96C7A6138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E7D97-A12A-FF20-681D-5B9D03ADB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2DBD8-C12F-24A8-CE7C-1CDAC06E7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CF1C0-1CDE-74B2-0135-55F5439A8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89D8-9C1A-4EE8-A5A8-2B4226F5337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053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0BBC9-E164-EBEC-F77A-896C8889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9FD5A-4028-65FB-3A73-F9B8F2580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DF9B1A-B621-8578-9B17-CA17D9B9D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4CC5D-A3F8-B95F-B3B1-214FE9E0F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F589D8-9C1A-4EE8-A5A8-2B4226F533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690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663E2-27CE-4C79-91D3-7F5C4262D5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9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5839B-F8E4-4274-BA1B-1C4BF7A8D34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00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5839B-F8E4-4274-BA1B-1C4BF7A8D34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12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3E3A7-960B-579B-2150-AA5E00159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DDDA8C-BD44-EC15-FE1B-CB9CB7B0D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29F94-3AD9-FF8A-6E04-7000C1063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4D43B-826D-F5E7-065F-56DC03C5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A17E0-F27C-2B6D-B9A1-4D3419A6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4A93-48D6-34F3-1707-AFE3C3CF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F96C6-BF49-2E37-7358-08C65E73B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60D2B-DE34-05B3-DB1A-03B76FFF2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8837E-E5B2-D0E0-E7A5-D500B41B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F9B3C-1DF9-43CD-9585-1B4FA7DC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1311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74AF6-A5D7-4D2D-BFA1-8BE979B01696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619168840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90EFB-FDC4-44C3-887A-04A753163282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94659009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A1737-B2C1-48D6-B09A-22D0AF676D1D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94025827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86760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and black logo&#10;&#10;Description automatically generated">
            <a:extLst>
              <a:ext uri="{FF2B5EF4-FFF2-40B4-BE49-F238E27FC236}">
                <a16:creationId xmlns:a16="http://schemas.microsoft.com/office/drawing/2014/main" id="{98DBF964-2C27-A4D1-7AEE-2AE56263D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0" y="327819"/>
            <a:ext cx="11536293" cy="221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804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rgbClr val="98FB9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9DDF72-DF0B-FA74-2E07-D490692B3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88" y="327819"/>
            <a:ext cx="3964683" cy="10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063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8E19E-7C51-2D2C-254E-F363C418D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5765729" cy="1847942"/>
          </a:xfrm>
        </p:spPr>
        <p:txBody>
          <a:bodyPr anchor="b"/>
          <a:lstStyle>
            <a:lvl1pPr algn="l">
              <a:lnSpc>
                <a:spcPct val="80000"/>
              </a:lnSpc>
              <a:defRPr sz="5000">
                <a:solidFill>
                  <a:srgbClr val="98FB9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448111"/>
            <a:ext cx="5765729" cy="1113560"/>
          </a:xfrm>
        </p:spPr>
        <p:txBody>
          <a:bodyPr/>
          <a:lstStyle>
            <a:lvl1pPr marL="0" indent="0" algn="l">
              <a:buNone/>
              <a:defRPr sz="2500">
                <a:solidFill>
                  <a:srgbClr val="98FB98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04204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CDB79B0-1599-4235-A4E9-1900DF758F4E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2922449686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4" y="1470444"/>
            <a:ext cx="5386917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u="sng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134" y="2110205"/>
            <a:ext cx="5386917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chemeClr val="tx2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chemeClr val="tx2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chemeClr val="tx2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7044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u="sng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10205"/>
            <a:ext cx="5389033" cy="299011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tx2"/>
                </a:solidFill>
                <a:latin typeface="+mn-lt"/>
                <a:cs typeface="MetaOT-Book"/>
              </a:defRPr>
            </a:lvl1pPr>
            <a:lvl2pPr>
              <a:defRPr sz="1800" b="0" i="0">
                <a:solidFill>
                  <a:schemeClr val="tx2"/>
                </a:solidFill>
                <a:latin typeface="+mn-lt"/>
                <a:cs typeface="MetaOT-Book"/>
              </a:defRPr>
            </a:lvl2pPr>
            <a:lvl3pPr>
              <a:defRPr sz="1600" b="0" i="0">
                <a:solidFill>
                  <a:schemeClr val="tx2"/>
                </a:solidFill>
                <a:latin typeface="+mn-lt"/>
                <a:cs typeface="MetaOT-Book"/>
              </a:defRPr>
            </a:lvl3pPr>
            <a:lvl4pPr>
              <a:defRPr sz="1400" b="0" i="0">
                <a:solidFill>
                  <a:schemeClr val="tx2"/>
                </a:solidFill>
                <a:latin typeface="+mn-lt"/>
                <a:cs typeface="MetaOT-Book"/>
              </a:defRPr>
            </a:lvl4pPr>
            <a:lvl5pPr>
              <a:defRPr sz="1200" b="0" i="0">
                <a:solidFill>
                  <a:schemeClr val="tx2"/>
                </a:solidFill>
                <a:latin typeface="+mn-lt"/>
                <a:cs typeface="MetaOT-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4133" y="632335"/>
            <a:ext cx="7542211" cy="53321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2060"/>
                </a:solidFill>
                <a:latin typeface="+mj-lt"/>
                <a:cs typeface="MetaOT-Bold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688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4255735-5D72-4D81-AC3A-30794ABA8CD1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this text via Insert &gt; Header and Footer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68DA1BB-77E7-4E1B-8DAD-E08F2FE500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0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498C8-E800-A954-0324-3D1E1E69F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7FBCB-FEFC-FEBF-A65F-7FFF5D9F4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52D81-DCB5-5E91-2431-7AEC88B7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53727-FD95-F558-4BF8-2E508C6E9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6089A-7229-1E6B-D318-F0C20F5B7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5708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8910DE-7AF3-4A18-92FC-54C67362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581FD-6213-4AA0-9079-7AA1ECB86166}" type="datetime1">
              <a:rPr lang="en-GB" smtClean="0"/>
              <a:t>03/12/2025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FB55BC-4228-464D-908E-A7AC677E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Edit this text via Insert &gt; Header and Footer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36CDE-ABDD-4AE5-B666-B537B855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017944-2688-466C-98B3-C3A2DD594E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898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875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80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146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646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93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890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372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891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55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 Semibold"/>
                <a:cs typeface="Imperial Sans Text Semibold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"/>
                <a:cs typeface="Imperial Sans Text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‹#›</a:t>
            </a:fld>
            <a:endParaRPr spc="15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634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347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673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7344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3846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19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9080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71179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3194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77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0080"/>
                </a:solidFill>
                <a:latin typeface="Imperial Sans Text Semibold"/>
                <a:cs typeface="Imperial Sans Tex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 Semibold"/>
                <a:cs typeface="Imperial Sans Text Semibold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"/>
                <a:cs typeface="Imperial Sans Text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‹#›</a:t>
            </a:fld>
            <a:endParaRPr spc="15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4023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5878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406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FCD8-8936-CB6E-6776-AED911AB5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CDE639-A008-10C0-45C2-D97E7DC1D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0344F-4BC3-3670-0301-05E45457C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8C798-594D-4E9C-868D-7880F5DE046D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7C56-32CC-0715-4CAA-C0F5275D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645EE-D793-4949-D7D7-AD113197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EB53-3E44-4814-9829-4E6791587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6832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51DF2-3AB8-25AA-D59E-EE16D15B4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020AD-31A6-DDD0-FF02-2D1583AA3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AC65-9A28-6C74-FC83-1E6398D48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BBB91-A597-9240-A6CF-39BFE6981C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F9E80-41B7-595D-261C-D7DCDA2F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12D1F-ECB1-F856-3489-B1FFEE4E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3D8D4-438F-4242-9B9B-2523E241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5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EBCB-F880-074B-DAD3-2343499D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199C9-FC77-904D-6A48-6EE2C74FA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D2263-83C6-6EAB-8BBA-7E472A4B0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26A6-9778-DF4A-6D1E-F2021685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F09D5-2BAD-9644-C959-43470CBC6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47368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D591A-6F84-BB0A-8A7E-EC2215DD4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E48CE-A022-FF36-C3B1-F14913C52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8977D-D602-5285-C7C3-E98962E74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E398-B8BF-4085-8846-D4091F496BB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41073-4A41-C3F2-A4B8-151645945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0E9A6-ADEC-6534-1B7C-DD0745CD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9900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810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68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41101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0080"/>
                </a:solidFill>
                <a:latin typeface="Imperial Sans Text Semibold"/>
                <a:cs typeface="Imperial Sans Tex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 Semibold"/>
                <a:cs typeface="Imperial Sans Text Semibold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"/>
                <a:cs typeface="Imperial Sans Text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‹#›</a:t>
            </a:fld>
            <a:endParaRPr spc="15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3AD227E-12CB-8395-33AA-5EFA581C118A}"/>
              </a:ext>
            </a:extLst>
          </p:cNvPr>
          <p:cNvSpPr txBox="1">
            <a:spLocks/>
          </p:cNvSpPr>
          <p:nvPr userDrawn="1"/>
        </p:nvSpPr>
        <p:spPr>
          <a:xfrm>
            <a:off x="316824" y="850054"/>
            <a:ext cx="9144000" cy="1322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spc="10" dirty="0">
                <a:solidFill>
                  <a:srgbClr val="0000CD"/>
                </a:solidFill>
              </a:rPr>
              <a:t>Library Services</a:t>
            </a:r>
          </a:p>
        </p:txBody>
      </p:sp>
    </p:spTree>
    <p:extLst>
      <p:ext uri="{BB962C8B-B14F-4D97-AF65-F5344CB8AC3E}">
        <p14:creationId xmlns:p14="http://schemas.microsoft.com/office/powerpoint/2010/main" val="211717366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F7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019550" y="723900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750" y="0"/>
                </a:lnTo>
              </a:path>
            </a:pathLst>
          </a:custGeom>
          <a:ln w="76200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061015" y="323850"/>
            <a:ext cx="0" cy="361950"/>
          </a:xfrm>
          <a:custGeom>
            <a:avLst/>
            <a:gdLst/>
            <a:ahLst/>
            <a:cxnLst/>
            <a:rect l="l" t="t" r="r" b="b"/>
            <a:pathLst>
              <a:path h="361950">
                <a:moveTo>
                  <a:pt x="0" y="0"/>
                </a:moveTo>
                <a:lnTo>
                  <a:pt x="0" y="361950"/>
                </a:lnTo>
              </a:path>
            </a:pathLst>
          </a:custGeom>
          <a:ln w="82930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438525" y="323850"/>
            <a:ext cx="390525" cy="438150"/>
          </a:xfrm>
          <a:custGeom>
            <a:avLst/>
            <a:gdLst/>
            <a:ahLst/>
            <a:cxnLst/>
            <a:rect l="l" t="t" r="r" b="b"/>
            <a:pathLst>
              <a:path w="390525" h="438150">
                <a:moveTo>
                  <a:pt x="248792" y="0"/>
                </a:moveTo>
                <a:lnTo>
                  <a:pt x="141477" y="0"/>
                </a:lnTo>
                <a:lnTo>
                  <a:pt x="0" y="438150"/>
                </a:lnTo>
                <a:lnTo>
                  <a:pt x="85725" y="438150"/>
                </a:lnTo>
                <a:lnTo>
                  <a:pt x="115188" y="341629"/>
                </a:lnTo>
                <a:lnTo>
                  <a:pt x="359302" y="341629"/>
                </a:lnTo>
                <a:lnTo>
                  <a:pt x="336461" y="271017"/>
                </a:lnTo>
                <a:lnTo>
                  <a:pt x="136398" y="271017"/>
                </a:lnTo>
                <a:lnTo>
                  <a:pt x="195452" y="77850"/>
                </a:lnTo>
                <a:lnTo>
                  <a:pt x="273976" y="77850"/>
                </a:lnTo>
                <a:lnTo>
                  <a:pt x="248792" y="0"/>
                </a:lnTo>
                <a:close/>
              </a:path>
              <a:path w="390525" h="438150">
                <a:moveTo>
                  <a:pt x="359302" y="341629"/>
                </a:moveTo>
                <a:lnTo>
                  <a:pt x="275589" y="341629"/>
                </a:lnTo>
                <a:lnTo>
                  <a:pt x="304546" y="438150"/>
                </a:lnTo>
                <a:lnTo>
                  <a:pt x="390525" y="438150"/>
                </a:lnTo>
                <a:lnTo>
                  <a:pt x="359302" y="341629"/>
                </a:lnTo>
                <a:close/>
              </a:path>
              <a:path w="390525" h="438150">
                <a:moveTo>
                  <a:pt x="273976" y="77850"/>
                </a:moveTo>
                <a:lnTo>
                  <a:pt x="195452" y="77850"/>
                </a:lnTo>
                <a:lnTo>
                  <a:pt x="253873" y="271017"/>
                </a:lnTo>
                <a:lnTo>
                  <a:pt x="336461" y="271017"/>
                </a:lnTo>
                <a:lnTo>
                  <a:pt x="273976" y="77850"/>
                </a:lnTo>
                <a:close/>
              </a:path>
            </a:pathLst>
          </a:custGeom>
          <a:solidFill>
            <a:srgbClr val="000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981325" y="723582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750" y="0"/>
                </a:lnTo>
              </a:path>
            </a:pathLst>
          </a:custGeom>
          <a:ln w="76835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124073" y="400684"/>
            <a:ext cx="0" cy="284480"/>
          </a:xfrm>
          <a:custGeom>
            <a:avLst/>
            <a:gdLst/>
            <a:ahLst/>
            <a:cxnLst/>
            <a:rect l="l" t="t" r="r" b="b"/>
            <a:pathLst>
              <a:path h="284480">
                <a:moveTo>
                  <a:pt x="0" y="0"/>
                </a:moveTo>
                <a:lnTo>
                  <a:pt x="0" y="284479"/>
                </a:lnTo>
              </a:path>
            </a:pathLst>
          </a:custGeom>
          <a:ln w="82042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2981325" y="362267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750" y="0"/>
                </a:lnTo>
              </a:path>
            </a:pathLst>
          </a:custGeom>
          <a:ln w="76835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466975" y="323850"/>
            <a:ext cx="342900" cy="438150"/>
          </a:xfrm>
          <a:custGeom>
            <a:avLst/>
            <a:gdLst/>
            <a:ahLst/>
            <a:cxnLst/>
            <a:rect l="l" t="t" r="r" b="b"/>
            <a:pathLst>
              <a:path w="342900" h="438150">
                <a:moveTo>
                  <a:pt x="162560" y="0"/>
                </a:moveTo>
                <a:lnTo>
                  <a:pt x="0" y="0"/>
                </a:lnTo>
                <a:lnTo>
                  <a:pt x="0" y="438150"/>
                </a:lnTo>
                <a:lnTo>
                  <a:pt x="83566" y="438150"/>
                </a:lnTo>
                <a:lnTo>
                  <a:pt x="83566" y="275844"/>
                </a:lnTo>
                <a:lnTo>
                  <a:pt x="257849" y="275844"/>
                </a:lnTo>
                <a:lnTo>
                  <a:pt x="248666" y="258317"/>
                </a:lnTo>
                <a:lnTo>
                  <a:pt x="280027" y="239617"/>
                </a:lnTo>
                <a:lnTo>
                  <a:pt x="304196" y="213296"/>
                </a:lnTo>
                <a:lnTo>
                  <a:pt x="307782" y="205359"/>
                </a:lnTo>
                <a:lnTo>
                  <a:pt x="83566" y="205359"/>
                </a:lnTo>
                <a:lnTo>
                  <a:pt x="83566" y="70865"/>
                </a:lnTo>
                <a:lnTo>
                  <a:pt x="310395" y="70865"/>
                </a:lnTo>
                <a:lnTo>
                  <a:pt x="294608" y="43891"/>
                </a:lnTo>
                <a:lnTo>
                  <a:pt x="259766" y="18389"/>
                </a:lnTo>
                <a:lnTo>
                  <a:pt x="214982" y="4318"/>
                </a:lnTo>
                <a:lnTo>
                  <a:pt x="162560" y="0"/>
                </a:lnTo>
                <a:close/>
              </a:path>
              <a:path w="342900" h="438150">
                <a:moveTo>
                  <a:pt x="257849" y="275844"/>
                </a:moveTo>
                <a:lnTo>
                  <a:pt x="165607" y="275844"/>
                </a:lnTo>
                <a:lnTo>
                  <a:pt x="250570" y="438150"/>
                </a:lnTo>
                <a:lnTo>
                  <a:pt x="342900" y="438150"/>
                </a:lnTo>
                <a:lnTo>
                  <a:pt x="257849" y="275844"/>
                </a:lnTo>
                <a:close/>
              </a:path>
              <a:path w="342900" h="438150">
                <a:moveTo>
                  <a:pt x="310395" y="70865"/>
                </a:moveTo>
                <a:lnTo>
                  <a:pt x="153797" y="70865"/>
                </a:lnTo>
                <a:lnTo>
                  <a:pt x="191071" y="74864"/>
                </a:lnTo>
                <a:lnTo>
                  <a:pt x="217106" y="86947"/>
                </a:lnTo>
                <a:lnTo>
                  <a:pt x="232378" y="107245"/>
                </a:lnTo>
                <a:lnTo>
                  <a:pt x="237362" y="135889"/>
                </a:lnTo>
                <a:lnTo>
                  <a:pt x="231753" y="168979"/>
                </a:lnTo>
                <a:lnTo>
                  <a:pt x="215439" y="190388"/>
                </a:lnTo>
                <a:lnTo>
                  <a:pt x="189196" y="201916"/>
                </a:lnTo>
                <a:lnTo>
                  <a:pt x="153797" y="205359"/>
                </a:lnTo>
                <a:lnTo>
                  <a:pt x="307782" y="205359"/>
                </a:lnTo>
                <a:lnTo>
                  <a:pt x="319746" y="178879"/>
                </a:lnTo>
                <a:lnTo>
                  <a:pt x="325247" y="135889"/>
                </a:lnTo>
                <a:lnTo>
                  <a:pt x="317203" y="82499"/>
                </a:lnTo>
                <a:lnTo>
                  <a:pt x="310395" y="70865"/>
                </a:lnTo>
                <a:close/>
              </a:path>
            </a:pathLst>
          </a:custGeom>
          <a:solidFill>
            <a:srgbClr val="000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981200" y="723900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6225" y="0"/>
                </a:lnTo>
              </a:path>
            </a:pathLst>
          </a:custGeom>
          <a:ln w="76200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2021585" y="575309"/>
            <a:ext cx="0" cy="110489"/>
          </a:xfrm>
          <a:custGeom>
            <a:avLst/>
            <a:gdLst/>
            <a:ahLst/>
            <a:cxnLst/>
            <a:rect l="l" t="t" r="r" b="b"/>
            <a:pathLst>
              <a:path h="110490">
                <a:moveTo>
                  <a:pt x="0" y="0"/>
                </a:moveTo>
                <a:lnTo>
                  <a:pt x="0" y="110490"/>
                </a:lnTo>
              </a:path>
            </a:pathLst>
          </a:custGeom>
          <a:ln w="80772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981200" y="538480"/>
            <a:ext cx="259079" cy="0"/>
          </a:xfrm>
          <a:custGeom>
            <a:avLst/>
            <a:gdLst/>
            <a:ahLst/>
            <a:cxnLst/>
            <a:rect l="l" t="t" r="r" b="b"/>
            <a:pathLst>
              <a:path w="259080">
                <a:moveTo>
                  <a:pt x="0" y="0"/>
                </a:moveTo>
                <a:lnTo>
                  <a:pt x="259080" y="0"/>
                </a:lnTo>
              </a:path>
            </a:pathLst>
          </a:custGeom>
          <a:ln w="73659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2021585" y="401320"/>
            <a:ext cx="0" cy="100330"/>
          </a:xfrm>
          <a:custGeom>
            <a:avLst/>
            <a:gdLst/>
            <a:ahLst/>
            <a:cxnLst/>
            <a:rect l="l" t="t" r="r" b="b"/>
            <a:pathLst>
              <a:path h="100329">
                <a:moveTo>
                  <a:pt x="0" y="0"/>
                </a:moveTo>
                <a:lnTo>
                  <a:pt x="0" y="100330"/>
                </a:lnTo>
              </a:path>
            </a:pathLst>
          </a:custGeom>
          <a:ln w="80772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1981200" y="362584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>
                <a:moveTo>
                  <a:pt x="0" y="0"/>
                </a:moveTo>
                <a:lnTo>
                  <a:pt x="276225" y="0"/>
                </a:lnTo>
              </a:path>
            </a:pathLst>
          </a:custGeom>
          <a:ln w="77469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1485900" y="323850"/>
            <a:ext cx="314325" cy="438150"/>
          </a:xfrm>
          <a:custGeom>
            <a:avLst/>
            <a:gdLst/>
            <a:ahLst/>
            <a:cxnLst/>
            <a:rect l="l" t="t" r="r" b="b"/>
            <a:pathLst>
              <a:path w="314325" h="438150">
                <a:moveTo>
                  <a:pt x="148336" y="0"/>
                </a:moveTo>
                <a:lnTo>
                  <a:pt x="0" y="0"/>
                </a:lnTo>
                <a:lnTo>
                  <a:pt x="0" y="438150"/>
                </a:lnTo>
                <a:lnTo>
                  <a:pt x="82931" y="438150"/>
                </a:lnTo>
                <a:lnTo>
                  <a:pt x="82931" y="289051"/>
                </a:lnTo>
                <a:lnTo>
                  <a:pt x="148336" y="289051"/>
                </a:lnTo>
                <a:lnTo>
                  <a:pt x="201150" y="283690"/>
                </a:lnTo>
                <a:lnTo>
                  <a:pt x="246759" y="267191"/>
                </a:lnTo>
                <a:lnTo>
                  <a:pt x="282560" y="238933"/>
                </a:lnTo>
                <a:lnTo>
                  <a:pt x="294282" y="218566"/>
                </a:lnTo>
                <a:lnTo>
                  <a:pt x="82931" y="218566"/>
                </a:lnTo>
                <a:lnTo>
                  <a:pt x="82931" y="70865"/>
                </a:lnTo>
                <a:lnTo>
                  <a:pt x="296117" y="70865"/>
                </a:lnTo>
                <a:lnTo>
                  <a:pt x="292005" y="61712"/>
                </a:lnTo>
                <a:lnTo>
                  <a:pt x="266287" y="33988"/>
                </a:lnTo>
                <a:lnTo>
                  <a:pt x="232800" y="14783"/>
                </a:lnTo>
                <a:lnTo>
                  <a:pt x="192998" y="3615"/>
                </a:lnTo>
                <a:lnTo>
                  <a:pt x="148336" y="0"/>
                </a:lnTo>
                <a:close/>
              </a:path>
              <a:path w="314325" h="438150">
                <a:moveTo>
                  <a:pt x="296117" y="70865"/>
                </a:moveTo>
                <a:lnTo>
                  <a:pt x="144018" y="70865"/>
                </a:lnTo>
                <a:lnTo>
                  <a:pt x="177174" y="75001"/>
                </a:lnTo>
                <a:lnTo>
                  <a:pt x="203438" y="88042"/>
                </a:lnTo>
                <a:lnTo>
                  <a:pt x="220724" y="110942"/>
                </a:lnTo>
                <a:lnTo>
                  <a:pt x="226949" y="144652"/>
                </a:lnTo>
                <a:lnTo>
                  <a:pt x="220724" y="177526"/>
                </a:lnTo>
                <a:lnTo>
                  <a:pt x="203438" y="200564"/>
                </a:lnTo>
                <a:lnTo>
                  <a:pt x="177174" y="214125"/>
                </a:lnTo>
                <a:lnTo>
                  <a:pt x="144018" y="218566"/>
                </a:lnTo>
                <a:lnTo>
                  <a:pt x="294282" y="218566"/>
                </a:lnTo>
                <a:lnTo>
                  <a:pt x="305950" y="198294"/>
                </a:lnTo>
                <a:lnTo>
                  <a:pt x="314325" y="144652"/>
                </a:lnTo>
                <a:lnTo>
                  <a:pt x="308502" y="98439"/>
                </a:lnTo>
                <a:lnTo>
                  <a:pt x="296117" y="70865"/>
                </a:lnTo>
                <a:close/>
              </a:path>
            </a:pathLst>
          </a:custGeom>
          <a:solidFill>
            <a:srgbClr val="000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828675" y="323850"/>
            <a:ext cx="447675" cy="438150"/>
          </a:xfrm>
          <a:custGeom>
            <a:avLst/>
            <a:gdLst/>
            <a:ahLst/>
            <a:cxnLst/>
            <a:rect l="l" t="t" r="r" b="b"/>
            <a:pathLst>
              <a:path w="447675" h="438150">
                <a:moveTo>
                  <a:pt x="118681" y="0"/>
                </a:moveTo>
                <a:lnTo>
                  <a:pt x="0" y="0"/>
                </a:lnTo>
                <a:lnTo>
                  <a:pt x="0" y="438150"/>
                </a:lnTo>
                <a:lnTo>
                  <a:pt x="78866" y="438150"/>
                </a:lnTo>
                <a:lnTo>
                  <a:pt x="78866" y="110744"/>
                </a:lnTo>
                <a:lnTo>
                  <a:pt x="163896" y="110744"/>
                </a:lnTo>
                <a:lnTo>
                  <a:pt x="118681" y="0"/>
                </a:lnTo>
                <a:close/>
              </a:path>
              <a:path w="447675" h="438150">
                <a:moveTo>
                  <a:pt x="447675" y="110744"/>
                </a:moveTo>
                <a:lnTo>
                  <a:pt x="368553" y="110744"/>
                </a:lnTo>
                <a:lnTo>
                  <a:pt x="368553" y="438150"/>
                </a:lnTo>
                <a:lnTo>
                  <a:pt x="447675" y="438150"/>
                </a:lnTo>
                <a:lnTo>
                  <a:pt x="447675" y="110744"/>
                </a:lnTo>
                <a:close/>
              </a:path>
              <a:path w="447675" h="438150">
                <a:moveTo>
                  <a:pt x="163896" y="110744"/>
                </a:moveTo>
                <a:lnTo>
                  <a:pt x="78866" y="110744"/>
                </a:lnTo>
                <a:lnTo>
                  <a:pt x="180111" y="341629"/>
                </a:lnTo>
                <a:lnTo>
                  <a:pt x="267830" y="341629"/>
                </a:lnTo>
                <a:lnTo>
                  <a:pt x="304507" y="257555"/>
                </a:lnTo>
                <a:lnTo>
                  <a:pt x="223837" y="257555"/>
                </a:lnTo>
                <a:lnTo>
                  <a:pt x="163896" y="110744"/>
                </a:lnTo>
                <a:close/>
              </a:path>
              <a:path w="447675" h="438150">
                <a:moveTo>
                  <a:pt x="447675" y="0"/>
                </a:moveTo>
                <a:lnTo>
                  <a:pt x="329247" y="0"/>
                </a:lnTo>
                <a:lnTo>
                  <a:pt x="223837" y="257555"/>
                </a:lnTo>
                <a:lnTo>
                  <a:pt x="304507" y="257555"/>
                </a:lnTo>
                <a:lnTo>
                  <a:pt x="368553" y="110744"/>
                </a:lnTo>
                <a:lnTo>
                  <a:pt x="447675" y="110744"/>
                </a:lnTo>
                <a:lnTo>
                  <a:pt x="447675" y="0"/>
                </a:lnTo>
                <a:close/>
              </a:path>
            </a:pathLst>
          </a:custGeom>
          <a:solidFill>
            <a:srgbClr val="0000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33375" y="723582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750" y="0"/>
                </a:lnTo>
              </a:path>
            </a:pathLst>
          </a:custGeom>
          <a:ln w="76835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476383" y="400684"/>
            <a:ext cx="0" cy="284480"/>
          </a:xfrm>
          <a:custGeom>
            <a:avLst/>
            <a:gdLst/>
            <a:ahLst/>
            <a:cxnLst/>
            <a:rect l="l" t="t" r="r" b="b"/>
            <a:pathLst>
              <a:path h="284480">
                <a:moveTo>
                  <a:pt x="0" y="0"/>
                </a:moveTo>
                <a:lnTo>
                  <a:pt x="0" y="284479"/>
                </a:lnTo>
              </a:path>
            </a:pathLst>
          </a:custGeom>
          <a:ln w="82156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333375" y="362267"/>
            <a:ext cx="285750" cy="0"/>
          </a:xfrm>
          <a:custGeom>
            <a:avLst/>
            <a:gdLst/>
            <a:ahLst/>
            <a:cxnLst/>
            <a:rect l="l" t="t" r="r" b="b"/>
            <a:pathLst>
              <a:path w="285750">
                <a:moveTo>
                  <a:pt x="0" y="0"/>
                </a:moveTo>
                <a:lnTo>
                  <a:pt x="285750" y="0"/>
                </a:lnTo>
              </a:path>
            </a:pathLst>
          </a:custGeom>
          <a:ln w="76835">
            <a:solidFill>
              <a:srgbClr val="0000C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50" b="1" i="0">
                <a:solidFill>
                  <a:srgbClr val="000080"/>
                </a:solidFill>
                <a:latin typeface="Imperial Sans Text Semibold"/>
                <a:cs typeface="Imperial Sans Tex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 Semibold"/>
                <a:cs typeface="Imperial Sans Text Semibold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"/>
                <a:cs typeface="Imperial Sans Text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‹#›</a:t>
            </a:fld>
            <a:endParaRPr spc="15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 Semibold"/>
                <a:cs typeface="Imperial Sans Text Semibold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0000CD"/>
                </a:solidFill>
                <a:latin typeface="Imperial Sans Text"/>
                <a:cs typeface="Imperial Sans Text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‹#›</a:t>
            </a:fld>
            <a:endParaRPr spc="15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Main title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344F6-39AC-1DCE-70E0-B1D48EDF9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600" y="3976999"/>
            <a:ext cx="8526313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4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6C2C00-9A57-6158-95EB-FA3A108DF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600" y="5029200"/>
            <a:ext cx="8526313" cy="4572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3200" b="1" i="0" kern="1200" dirty="0">
                <a:solidFill>
                  <a:schemeClr val="accent3"/>
                </a:solidFill>
                <a:latin typeface="Imperial Sans Display Semibold" panose="020B0503020202020204" pitchFamily="34" charset="77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456B543-32AD-4665-65A2-7AF806ED1AC4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  <p:pic>
        <p:nvPicPr>
          <p:cNvPr id="15" name="Picture 14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55A96AD7-3190-026F-E1E4-73B21F183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13355"/>
            <a:ext cx="7010400" cy="2779453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59233A4-8487-132C-F43C-7026A80C5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27600" y="325652"/>
            <a:ext cx="4045992" cy="88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4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838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Alternative title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7CC777C-A5AE-31B4-01DC-DEC984FFE0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429000"/>
            <a:ext cx="5494636" cy="8825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CBC25A2-2BC6-7BE2-EC46-F111123FC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" y="325652"/>
            <a:ext cx="3974400" cy="862464"/>
          </a:xfrm>
          <a:prstGeom prst="rect">
            <a:avLst/>
          </a:prstGeom>
        </p:spPr>
      </p:pic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88D76C5-F092-F142-3F3C-BBA216AF892B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3765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Divider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D3103CF-C144-74D8-C65E-F665A0AA9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4201185"/>
            <a:ext cx="8526313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89E52741-30DA-17E1-3B9E-93F4459BA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22" y="-3390"/>
            <a:ext cx="5856078" cy="3432390"/>
          </a:xfrm>
          <a:prstGeom prst="rect">
            <a:avLst/>
          </a:prstGeom>
        </p:spPr>
      </p:pic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F74A608-3AB8-C31A-E18B-2E93E9E75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0525F62-F6EB-3376-82A8-8F9F0C1C8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13974488-363E-3582-AE69-BC13E106D621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630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69C3-152B-C139-0A74-E0889725A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E567F-071B-F1FB-408F-CFEB1DA5D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C7A34-75E0-F1EA-01F4-1B8B6006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B04BE-5E49-CC03-4119-422CC97CD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61DBF-296E-BE02-26DC-F6FF5A7C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465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Divider sl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D3103CF-C144-74D8-C65E-F665A0AA9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4201185"/>
            <a:ext cx="8526313" cy="40504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 b="0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6AD298F6-EDF5-15BF-3AB8-82440D27D9E3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  <p:pic>
        <p:nvPicPr>
          <p:cNvPr id="6" name="Picture 5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801C5413-AD5D-84BF-8AC3-FF277C688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22" y="0"/>
            <a:ext cx="5856078" cy="3432390"/>
          </a:xfrm>
          <a:prstGeom prst="rect">
            <a:avLst/>
          </a:prstGeom>
        </p:spPr>
      </p:pic>
      <p:pic>
        <p:nvPicPr>
          <p:cNvPr id="9" name="Picture 8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6DF45568-29D3-FF3D-BC47-910E3E5DD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3FE204-D113-DB67-CEDF-FD19D8CC5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015229BA-506E-8D09-EE3F-94E7CFCFE36D}"/>
              </a:ext>
            </a:extLst>
          </p:cNvPr>
          <p:cNvSpPr txBox="1">
            <a:spLocks/>
          </p:cNvSpPr>
          <p:nvPr/>
        </p:nvSpPr>
        <p:spPr>
          <a:xfrm>
            <a:off x="168272" y="56956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8948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10787709" cy="422569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83CDB21-712C-DD2D-2A98-29ADEDFE1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D37775B2-001D-6736-D68A-1BBB523BC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937">
            <a:off x="11071382" y="6267260"/>
            <a:ext cx="629446" cy="441518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5653C35-28D8-70D9-8D60-B1D28EE94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DFED1B1A-E438-C1D8-AE4A-25246634DA50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5537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10787709" cy="422569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FBB20C1-A1F1-CD99-A009-AFDB51C3EA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2E3D2EF0-C925-ACB1-AE95-43A18C9D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4657978-892A-5130-D571-B3397867E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8CAA9C34-3E94-AC9F-97F3-E816DC6A5D25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6138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only (e.g. for tables)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342351B0-0BD5-7472-291E-C7FC7DB4DD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76254B4E-243C-BA3F-FD0F-06539C169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59C768-139C-2F0F-CE38-30560B14D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42A024B2-1A0D-C748-0D69-28339D280736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640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only (e.g. for tables)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FE29D9D-4944-D7FF-9790-42D07011E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0" name="Picture 9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35B91271-44C9-74E2-19D5-C188E638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937">
            <a:off x="11071382" y="6267260"/>
            <a:ext cx="629446" cy="441518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5A9DB70-EFB1-DD4E-F80A-0B5D95CDF8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AA4D7E0A-8A19-0AB3-EB3F-14D1B1AFF7EC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0692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rings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0B930D2-99DC-F6A3-363B-F141BD874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7087000" cy="418110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B343A46-0D01-545C-BD27-A5502F7051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756000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3" name="Picture 12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26BFA8D7-CA5E-8CC4-A8E9-8D8654A1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08" y="-3390"/>
            <a:ext cx="4190691" cy="3136819"/>
          </a:xfrm>
          <a:prstGeom prst="rect">
            <a:avLst/>
          </a:prstGeom>
        </p:spPr>
      </p:pic>
      <p:pic>
        <p:nvPicPr>
          <p:cNvPr id="14" name="Picture 1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576A87CD-5F99-4B85-345C-A87B3754F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887">
            <a:off x="11031682" y="6216274"/>
            <a:ext cx="631771" cy="443825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3F24806-6CC6-92D1-820B-353F7F370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168F4573-9047-93DF-9CD7-BCF8126FD6D0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7869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rings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0B930D2-99DC-F6A3-363B-F141BD874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7087000" cy="418110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658BA7C-7048-A0C1-FEC9-8260EC511D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756000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3" name="Picture 12" descr="A group of colorful circles&#10;&#10;Description automatically generated">
            <a:extLst>
              <a:ext uri="{FF2B5EF4-FFF2-40B4-BE49-F238E27FC236}">
                <a16:creationId xmlns:a16="http://schemas.microsoft.com/office/drawing/2014/main" id="{37F92D1A-9CD9-CB35-75C4-0EA3913EA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08" y="-23464"/>
            <a:ext cx="4190692" cy="3136820"/>
          </a:xfrm>
          <a:prstGeom prst="rect">
            <a:avLst/>
          </a:prstGeom>
        </p:spPr>
      </p:pic>
      <p:pic>
        <p:nvPicPr>
          <p:cNvPr id="14" name="Picture 1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74922CCA-3332-DF35-CCD6-A2D7AA387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93D4B2-55BF-E064-1C0C-23E9D43AD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0260A7C2-2417-AE30-EE87-E89C07237281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75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2 text boxes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68568"/>
            <a:ext cx="5108400" cy="4162047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065C16-3587-D2BD-F967-4F943E548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0510" y="1968567"/>
            <a:ext cx="5108400" cy="4162047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02692BB-69AD-7F55-A8FB-5E2CDFA2C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B9A7DB4C-CB45-91A2-468A-2903837FD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E3A754-AAC1-0D06-0844-8CD65D5E4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FF172E2F-27EA-635D-F3A8-6F17B0ED8AC2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340979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2 text boxe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5108400" cy="4186238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065C16-3587-D2BD-F967-4F943E5481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12640" y="1938256"/>
            <a:ext cx="5108400" cy="4186238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5B8789C-FF4D-4F7F-4288-2335191FB6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16A58686-5F42-6142-D3CF-4E531760E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71FC1-F4F5-3DBD-10A7-5945DE673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24081FA-4265-22FC-05A8-FDFF7F2CB4E3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9165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4 text boxes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47121BD-48C1-3838-6A50-F58957436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2909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CD7FA5E-0249-9B0E-8683-2A6C7B844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8538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3137B02-D131-3E8E-5D4F-C7F33C88D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5571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782E5B7-4558-8945-E270-36DC8E4E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76E3C97-5B20-42A4-881D-BB663DBD2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141083-49D3-971E-8410-0DBA2C2F2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D5B7CD8C-823D-3E23-5EDC-3A8C00F8D1C5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1240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E7E9-CD53-848E-6602-6F3453D53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1993E-4AF4-8450-681B-E7E06FC98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BD42D-88A1-6CE0-F398-3E2484D2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641DF-F59E-216F-425C-506E4082F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33502-5C58-B9CA-66E0-37916C8D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821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4 text boxe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47121BD-48C1-3838-6A50-F589574363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67133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</a:defRPr>
            </a:lvl1pPr>
            <a:lvl2pPr>
              <a:defRPr sz="1500">
                <a:solidFill>
                  <a:schemeClr val="tx1"/>
                </a:solidFill>
              </a:defRPr>
            </a:lvl2pPr>
            <a:lvl3pPr>
              <a:defRPr sz="15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CD7FA5E-0249-9B0E-8683-2A6C7B8449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76511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3137B02-D131-3E8E-5D4F-C7F33C88D0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21822" y="1943100"/>
            <a:ext cx="2556000" cy="416250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7CA6FA3-DA5B-3948-5177-D9618CADB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8" name="Picture 7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F449AB09-A25B-EC98-6499-EB8044EFD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26C5A4F-CECF-4551-E90B-B60F5CF6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293DA72-8E7B-7FEA-F323-76AA72CAABDF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57283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2 subtitles + 2 text boxes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2045616"/>
            <a:ext cx="5108400" cy="409726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B54BB79-3CD5-EDFD-4EBA-1CAA88404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1590817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F4819C1-0662-915B-971C-933959DC3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819" y="1590816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58B7961-84B1-0377-737A-56C2F2121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0510" y="2045617"/>
            <a:ext cx="5108400" cy="4097263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5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A527CA8-A06C-CA01-2C41-79022C6BA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909F1B8-A95D-8B1D-AD17-5FEFBFC24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C816113-E9F0-7916-6382-A4205C07C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2DD4AAC7-7DAF-0CA7-6E4F-EBE8655A4647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4682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2 subtitles + 2 text boxe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2045616"/>
            <a:ext cx="5108400" cy="409726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B54BB79-3CD5-EDFD-4EBA-1CAA88404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1590817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F4819C1-0662-915B-971C-933959DC3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5819" y="1590816"/>
            <a:ext cx="5123091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58B7961-84B1-0377-737A-56C2F21213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2640" y="2045616"/>
            <a:ext cx="5108400" cy="4097263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7204F4E-5F7E-A63C-D400-B315DBDA5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2" name="Picture 11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B3538EA2-C7A6-9CD8-0352-D6A202D4F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887">
            <a:off x="11031682" y="6216274"/>
            <a:ext cx="631771" cy="44382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6391A3-CF69-74C8-669A-CD0D2CEC9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7B078CA9-BCCA-3D42-1497-F99D6BB513CB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8804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subheadings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A80C0BD-DBB7-274A-97B1-CB7FF884E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58726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180871-6987-73A4-2622-C19BBE21C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208191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EDB1FE8-4BF3-E1D1-5588-8495CADC0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391273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3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D86339A-62E6-B939-AB10-2E2227423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00" y="440738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1627F5B-760C-738A-1DEF-7D3E81F45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6" name="Picture 5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C50C4525-A3F3-47C2-6C48-AFF72A1D3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76D26E-F5D0-A5B1-CD44-DA4EFE406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F254A56A-1A41-88BD-59CF-E97490ECF4B2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5208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subheadings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A80C0BD-DBB7-274A-97B1-CB7FF884E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58726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180871-6987-73A4-2622-C19BBE21C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1200" y="208191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EDB1FE8-4BF3-E1D1-5588-8495CADC04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3912730"/>
            <a:ext cx="10787709" cy="339159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1" i="0">
                <a:solidFill>
                  <a:schemeClr val="accent2"/>
                </a:solidFill>
                <a:latin typeface="Imperial Sans Display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D86339A-62E6-B939-AB10-2E2227423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200" y="4407381"/>
            <a:ext cx="10787708" cy="1528556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0095FD-4848-4F1F-9902-31CD8ED9D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7" name="Picture 6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6FA0939F-2AC6-9C2A-5881-18C11161E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D271EC-1AF0-4835-4D9B-9AFBEBD23C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40C3028B-646A-91FB-7D38-FC7CEF26B56D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6121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Side heading + text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AC7B4A0-5C62-FAA0-457A-F84E438D0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193075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8F68CA5-7D06-F729-1775-AC9C06865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9275" y="1930754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7A95CE6-A82E-CB7E-7D8B-DEA5CF8C70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362739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986CF4F-73B2-BB11-4C42-A1B1E0D7A9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479472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A05374-E92F-FEF1-E4F0-E516B4073A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8800" y="3362739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0E957EB-8257-2994-D3D2-F4A302DCB6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8800" y="4794723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F1AC16A-FB9D-5D39-65C4-1BBA52197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4" name="Picture 1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F699CE42-7A7F-43B6-8E60-2A5F35853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A58D8D4-67B5-B9A5-5A1E-048306C6D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79636644-D924-8D01-C2CF-381DD4B385AB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0203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ue_Title + Side heading + tex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9D5F2E70-DEFF-8F5B-43B6-A1195565B7CD}"/>
              </a:ext>
            </a:extLst>
          </p:cNvPr>
          <p:cNvSpPr txBox="1">
            <a:spLocks/>
          </p:cNvSpPr>
          <p:nvPr/>
        </p:nvSpPr>
        <p:spPr>
          <a:xfrm>
            <a:off x="624326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014BE414-77F3-0F9A-5F58-3A9CFA11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10787710" cy="33915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08BEAA-3635-D6F1-B8B9-8F91A981E1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1200" y="193075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2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9810BF8-6E6F-7BFD-688D-A3D2171406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48800" y="1930755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0390A17F-CF53-CDF1-1F31-74B43B04CE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200" y="3362739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2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B0939C8-9723-22B6-2E01-7DFC0BB087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1200" y="4794724"/>
            <a:ext cx="2790273" cy="819510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2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6DD98DC-3AFD-EEC4-6BAE-3E845F7D57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8800" y="3362739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4D0FB592-B926-2BE5-6ADA-90215E842D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8800" y="4794723"/>
            <a:ext cx="7669635" cy="1340424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DFC58C36-08ED-28DC-3289-76FB6DBD1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2502962-CCEE-49C9-2D37-9FC36DEDE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725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Quote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71979C4-44F8-83F9-29E1-CCB7812406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238381"/>
            <a:ext cx="5867365" cy="1667436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F06F74-FFF7-CF19-A5BD-144D9EF069F8}"/>
              </a:ext>
            </a:extLst>
          </p:cNvPr>
          <p:cNvSpPr txBox="1">
            <a:spLocks/>
          </p:cNvSpPr>
          <p:nvPr/>
        </p:nvSpPr>
        <p:spPr>
          <a:xfrm>
            <a:off x="624326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  <p:pic>
        <p:nvPicPr>
          <p:cNvPr id="10" name="Picture 9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F11AE4B5-18B9-DD46-78E4-2915CC5F9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3400" y="0"/>
            <a:ext cx="5308600" cy="3111500"/>
          </a:xfrm>
          <a:prstGeom prst="rect">
            <a:avLst/>
          </a:prstGeom>
        </p:spPr>
      </p:pic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64839217-0203-642D-1106-3B71AA694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260C29-BE33-74EA-4F5B-B6E0C0E19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9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Quote sl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A3DDE5B-7D6D-CCE4-9B25-3150A81E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238381"/>
            <a:ext cx="5867365" cy="1667436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chemeClr val="tx1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11" name="Picture 10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52729323-6B44-B02C-6249-9E3325E7A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83400" y="0"/>
            <a:ext cx="5308600" cy="3111500"/>
          </a:xfrm>
          <a:prstGeom prst="rect">
            <a:avLst/>
          </a:prstGeom>
        </p:spPr>
      </p:pic>
      <p:pic>
        <p:nvPicPr>
          <p:cNvPr id="12" name="Picture 11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0E366260-574F-B94D-755F-89C486D06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B21E8CC-C2B5-6C4A-E3CC-80C4262FC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2D8D12D3-01F9-B9AF-D8ED-C501AE79A10C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0224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Blank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8CB7CAAC-C6EC-9AC5-B3E6-7E3C6E34E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761">
            <a:off x="11230343" y="6218719"/>
            <a:ext cx="633661" cy="44288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D0A908F-66AD-27BC-0D4B-2522FEDCE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CB485496-0C9A-5840-C19C-4BB3F6575C90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4952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71A6-41C1-513E-78FD-458833B6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9B6FE-5BB2-6FA5-E9DC-75C1DDA7D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EF3A2-7043-7F6E-C147-935861018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D5582-3BE9-4FDD-8C4F-04E4BCD2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8CC44-21E5-5B17-55A5-53CB13C8B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B7F91-D2DF-9E11-DE86-D6B1151A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675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Blank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CCC45136-B259-DFDD-CF78-848851075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67" y="6181463"/>
            <a:ext cx="620453" cy="43521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E360ED-C93B-B11B-34F1-AA5BAFBD2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CF373049-FB91-7931-12B1-46D87B01DBED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5634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Title + text + imag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DA3176E-6A23-EB12-44D7-3C4A8D5641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0000" y="0"/>
            <a:ext cx="601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0B930D2-99DC-F6A3-363B-F141BD874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70257"/>
            <a:ext cx="5184480" cy="4159081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9A77BC1-702B-E118-0787-E85D6020C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5184480" cy="875665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rgbClr val="F5F5F5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1" name="Picture 10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27649AA7-B0F7-3407-D0EF-4A0550973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6183">
            <a:off x="11172444" y="6093819"/>
            <a:ext cx="631770" cy="44156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B6C40EB-76FE-7F13-666E-F6768FCEF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A40F4EBC-EFA6-BD2A-0B9D-C5EE079532D9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648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_Title + text + imag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DA3176E-6A23-EB12-44D7-3C4A8D5641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80000" y="0"/>
            <a:ext cx="601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11E67F-EBB5-DCA1-70E8-5604169B4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200" y="1970257"/>
            <a:ext cx="5184480" cy="4159081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Tx/>
              <a:buNone/>
              <a:tabLst/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1pPr>
            <a:lvl2pPr>
              <a:defRPr sz="20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2pPr>
            <a:lvl3pPr>
              <a:defRPr sz="1800" b="0" i="0">
                <a:solidFill>
                  <a:schemeClr val="tx1"/>
                </a:solidFill>
                <a:latin typeface="Imperial Sans Text" panose="020B0503020202020204" pitchFamily="34" charset="77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C4F76565-AE04-4119-A484-76ACCED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701910"/>
            <a:ext cx="5184480" cy="875665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 i="0">
                <a:solidFill>
                  <a:schemeClr val="tx1"/>
                </a:solidFill>
                <a:latin typeface="Imperial Sans Display Semibold" panose="020B0503020202020204" pitchFamily="34" charset="77"/>
              </a:defRPr>
            </a:lvl1pPr>
          </a:lstStyle>
          <a:p>
            <a:r>
              <a:rPr lang="en-US"/>
              <a:t>Click to edit Master title styles</a:t>
            </a:r>
          </a:p>
        </p:txBody>
      </p:sp>
      <p:pic>
        <p:nvPicPr>
          <p:cNvPr id="12" name="Picture 11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9BDCCDCA-EA07-DE20-F6FC-4E2DF389A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137">
            <a:off x="11091582" y="6093818"/>
            <a:ext cx="626294" cy="44156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B84DE65-9343-F723-C044-4267BFCC7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EEEA4A2F-319B-7789-2205-920911B91BD8}"/>
              </a:ext>
            </a:extLst>
          </p:cNvPr>
          <p:cNvSpPr txBox="1">
            <a:spLocks/>
          </p:cNvSpPr>
          <p:nvPr/>
        </p:nvSpPr>
        <p:spPr>
          <a:xfrm>
            <a:off x="252000" y="6288302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tx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tx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9040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Contact us or final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A80C0BD-DBB7-274A-97B1-CB7FF884E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0000" y="3446053"/>
            <a:ext cx="5263098" cy="23418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title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4180871-6987-73A4-2622-C19BBE21C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000" y="3761034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90819B8-D2CF-F17C-2CF2-873549E6D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1238381"/>
            <a:ext cx="6835775" cy="7047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3CEEFC3-D6DF-E06E-3F2E-92DE6901A9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0000" y="4230581"/>
            <a:ext cx="5263098" cy="23418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title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071EA31-E946-C5D7-918E-B9524DFE3C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00" y="4545562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C5815802-20C2-0AFF-4089-6253E38E36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0000" y="5034096"/>
            <a:ext cx="5263098" cy="23418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i="0">
                <a:solidFill>
                  <a:schemeClr val="accent3"/>
                </a:solidFill>
                <a:latin typeface="Imperial Sans Text Semibold" panose="020B0503020202020204" pitchFamily="34" charset="77"/>
              </a:defRPr>
            </a:lvl1pPr>
          </a:lstStyle>
          <a:p>
            <a:pPr lvl="0"/>
            <a:r>
              <a:rPr lang="en-US"/>
              <a:t>Click to edit Master title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62D0910-3E26-2A94-B100-7BE44E42C0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80000" y="5349077"/>
            <a:ext cx="5263098" cy="244045"/>
          </a:xfrm>
          <a:prstGeom prst="rect">
            <a:avLst/>
          </a:prstGeo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="0" i="0">
                <a:solidFill>
                  <a:srgbClr val="F5F5F5"/>
                </a:solidFill>
                <a:latin typeface="Imperial Sans Text" panose="020B05030202020202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52A7903-E4E9-0862-90CE-23305E64F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039" y="3441795"/>
            <a:ext cx="2177824" cy="2177824"/>
          </a:xfrm>
          <a:prstGeom prst="rect">
            <a:avLst/>
          </a:prstGeom>
        </p:spPr>
      </p:pic>
      <p:pic>
        <p:nvPicPr>
          <p:cNvPr id="33" name="Picture 32" descr="A group of circles on a black background&#10;&#10;Description automatically generated">
            <a:extLst>
              <a:ext uri="{FF2B5EF4-FFF2-40B4-BE49-F238E27FC236}">
                <a16:creationId xmlns:a16="http://schemas.microsoft.com/office/drawing/2014/main" id="{CEE4A9D0-5503-9DD5-D0FE-8142B2608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7128" y="5751"/>
            <a:ext cx="4294872" cy="3214800"/>
          </a:xfrm>
          <a:prstGeom prst="rect">
            <a:avLst/>
          </a:prstGeom>
        </p:spPr>
      </p:pic>
      <p:pic>
        <p:nvPicPr>
          <p:cNvPr id="34" name="Picture 33" descr="A group of circles with different colors&#10;&#10;Description automatically generated">
            <a:extLst>
              <a:ext uri="{FF2B5EF4-FFF2-40B4-BE49-F238E27FC236}">
                <a16:creationId xmlns:a16="http://schemas.microsoft.com/office/drawing/2014/main" id="{B6844EF6-EB71-4218-97DC-4B0CD9CCF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56937">
            <a:off x="11071382" y="6267260"/>
            <a:ext cx="629446" cy="441518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11FEB34-259F-FA87-4954-E43EB80DC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314600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 b="0" i="0">
                <a:solidFill>
                  <a:schemeClr val="bg1"/>
                </a:solidFill>
                <a:latin typeface="Imperial Sans Text" panose="020B0503020202020204" pitchFamily="34" charset="77"/>
              </a:defRPr>
            </a:lvl1pPr>
          </a:lstStyle>
          <a:p>
            <a:fld id="{A232FA5F-E907-45E0-8BF2-FAA2F17A7E97}" type="slidenum">
              <a:rPr lang="en-GB" smtClean="0"/>
              <a:t>‹#›</a:t>
            </a:fld>
            <a:endParaRPr lang="en-GB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B43801FA-7741-BBC5-B33C-AE9711C474AC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2004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_Final slide">
    <p:bg>
      <p:bgPr>
        <a:solidFill>
          <a:srgbClr val="232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9DE38287-FE0C-5153-F88A-89C4D7A3C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200" y="3429000"/>
            <a:ext cx="4270375" cy="882519"/>
          </a:xfrm>
          <a:prstGeom prst="rect">
            <a:avLst/>
          </a:prstGeo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600" b="1" i="0">
                <a:solidFill>
                  <a:srgbClr val="F5F5F5"/>
                </a:solidFill>
                <a:latin typeface="Imperial Sans Text Semibold" panose="020B0503020202020204" pitchFamily="34" charset="77"/>
              </a:defRPr>
            </a:lvl1pPr>
          </a:lstStyle>
          <a:p>
            <a:r>
              <a:rPr lang="en-US"/>
              <a:t>Click to edit Master text styles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E7BEF86-4568-0144-6745-7996B5480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" y="325652"/>
            <a:ext cx="3974400" cy="862464"/>
          </a:xfrm>
          <a:prstGeom prst="rect">
            <a:avLst/>
          </a:prstGeom>
        </p:spPr>
      </p:pic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67B95D02-12CA-B847-B8FC-5EFAA04E9383}"/>
              </a:ext>
            </a:extLst>
          </p:cNvPr>
          <p:cNvSpPr txBox="1">
            <a:spLocks/>
          </p:cNvSpPr>
          <p:nvPr/>
        </p:nvSpPr>
        <p:spPr>
          <a:xfrm>
            <a:off x="251400" y="6288303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i="0" kern="1200">
                <a:solidFill>
                  <a:schemeClr val="bg1"/>
                </a:solidFill>
                <a:effectLst/>
                <a:latin typeface="Imperial Sans Text" panose="020B0503020202020204" pitchFamily="34" charset="77"/>
                <a:ea typeface="+mn-ea"/>
                <a:cs typeface="+mn-cs"/>
              </a:rPr>
              <a:t>© Centre for Academic English, Imperial College London</a:t>
            </a:r>
            <a:endParaRPr lang="en-GB" sz="1000" b="0" i="0">
              <a:solidFill>
                <a:schemeClr val="bg1"/>
              </a:solidFill>
              <a:latin typeface="Imperial Sans Text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5843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61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459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86706D1-4D8C-CE2D-29A0-7B2C5FF25A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blipFill>
            <a:blip r:embed="rId2"/>
            <a:tile tx="-635000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</p:spPr>
        <p:txBody>
          <a:bodyPr lIns="0" tIns="0" rIns="108000">
            <a:no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0C84FD-4BC6-1122-22D5-A67205F0F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blue and purple circles&#10;&#10;Description automatically generated">
            <a:extLst>
              <a:ext uri="{FF2B5EF4-FFF2-40B4-BE49-F238E27FC236}">
                <a16:creationId xmlns:a16="http://schemas.microsoft.com/office/drawing/2014/main" id="{F56431C1-026F-1AB8-6281-BD8B0E3BC9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81" y="5867400"/>
            <a:ext cx="455852" cy="542925"/>
          </a:xfrm>
          <a:prstGeom prst="rect">
            <a:avLst/>
          </a:prstGeom>
        </p:spPr>
      </p:pic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ED1E40B2-4F82-B36E-A22A-796C9DF11D0F}"/>
              </a:ext>
            </a:extLst>
          </p:cNvPr>
          <p:cNvSpPr txBox="1">
            <a:spLocks/>
          </p:cNvSpPr>
          <p:nvPr userDrawn="1"/>
        </p:nvSpPr>
        <p:spPr>
          <a:xfrm>
            <a:off x="605390" y="6300000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9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- Nav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</p:spPr>
        <p:txBody>
          <a:bodyPr lIns="0" tIns="0" rIns="108000">
            <a:no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bg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3" name="Picture 2" descr="A purple and pink circles&#10;&#10;Description automatically generated">
            <a:extLst>
              <a:ext uri="{FF2B5EF4-FFF2-40B4-BE49-F238E27FC236}">
                <a16:creationId xmlns:a16="http://schemas.microsoft.com/office/drawing/2014/main" id="{360BF387-2994-F5D3-ADA3-826C8EEF6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6347">
            <a:off x="11278390" y="5941759"/>
            <a:ext cx="457589" cy="54499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F5C38D-32A6-CF46-BD79-42FAF031E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40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</p:spPr>
        <p:txBody>
          <a:bodyPr lIns="0" tIns="0" rIns="108000">
            <a:noAutofit/>
          </a:bodyPr>
          <a:lstStyle>
            <a:lvl1pPr marL="179388" indent="-179388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5" name="Picture 4" descr="A purple and pink circles&#10;&#10;Description automatically generated">
            <a:extLst>
              <a:ext uri="{FF2B5EF4-FFF2-40B4-BE49-F238E27FC236}">
                <a16:creationId xmlns:a16="http://schemas.microsoft.com/office/drawing/2014/main" id="{F4188077-A391-F9FA-64C4-2BC361EBB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6347">
            <a:off x="11278390" y="5941759"/>
            <a:ext cx="457589" cy="54499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E3D80-C19F-3BEF-A8A6-95F38E91A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rgbClr val="002047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7461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86706D1-4D8C-CE2D-29A0-7B2C5FF25A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blipFill>
            <a:blip r:embed="rId2"/>
            <a:tile tx="-6350000" ty="0" sx="100000" sy="100000" flip="none" algn="tl"/>
          </a:blip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E324BB5-FFAE-A939-5549-CF39D76FC7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8965" y="1954810"/>
            <a:ext cx="5245350" cy="3606620"/>
          </a:xfrm>
        </p:spPr>
        <p:txBody>
          <a:bodyPr lIns="0" tIns="0" rIns="108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endParaRPr lang="en-GB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943C7967-4F0C-BBEE-D8CB-294566D4FD44}"/>
              </a:ext>
            </a:extLst>
          </p:cNvPr>
          <p:cNvSpPr txBox="1">
            <a:spLocks/>
          </p:cNvSpPr>
          <p:nvPr userDrawn="1"/>
        </p:nvSpPr>
        <p:spPr>
          <a:xfrm>
            <a:off x="605390" y="6082709"/>
            <a:ext cx="5760640" cy="2440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65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Centre for Academic English, Imperial College London</a:t>
            </a:r>
            <a:endParaRPr lang="en-GB" sz="1200" b="0" i="0">
              <a:solidFill>
                <a:schemeClr val="tx1"/>
              </a:solidFill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3F64D93-6203-4E40-CA6F-53A20A80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5" y="929254"/>
            <a:ext cx="10887075" cy="339159"/>
          </a:xfrm>
        </p:spPr>
        <p:txBody>
          <a:bodyPr lIns="0" tIns="0" anchor="t">
            <a:noAutofit/>
          </a:bodyPr>
          <a:lstStyle>
            <a:lvl1pPr algn="l">
              <a:lnSpc>
                <a:spcPct val="90000"/>
              </a:lnSpc>
              <a:defRPr sz="30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0C84FD-4BC6-1122-22D5-A67205F0F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9364" y="6082709"/>
            <a:ext cx="719910" cy="16893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D5261265-CB29-44C0-A312-5AC13FBB196E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 descr="A blue and purple circles&#10;&#10;Description automatically generated">
            <a:extLst>
              <a:ext uri="{FF2B5EF4-FFF2-40B4-BE49-F238E27FC236}">
                <a16:creationId xmlns:a16="http://schemas.microsoft.com/office/drawing/2014/main" id="{F56431C1-026F-1AB8-6281-BD8B0E3BC9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81" y="5867400"/>
            <a:ext cx="455852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7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438">
          <p15:clr>
            <a:srgbClr val="FBAE40"/>
          </p15:clr>
        </p15:guide>
        <p15:guide id="3" pos="7242">
          <p15:clr>
            <a:srgbClr val="FBAE40"/>
          </p15:clr>
        </p15:guide>
        <p15:guide id="4" orient="horz" pos="3861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22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looking at a computer&#10;&#10;Description automatically generated">
            <a:extLst>
              <a:ext uri="{FF2B5EF4-FFF2-40B4-BE49-F238E27FC236}">
                <a16:creationId xmlns:a16="http://schemas.microsoft.com/office/drawing/2014/main" id="{7FF8E19E-7C51-2D2C-254E-F363C418D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5765729" cy="1847942"/>
          </a:xfrm>
        </p:spPr>
        <p:txBody>
          <a:bodyPr anchor="b"/>
          <a:lstStyle>
            <a:lvl1pPr algn="l">
              <a:lnSpc>
                <a:spcPct val="80000"/>
              </a:lnSpc>
              <a:defRPr sz="5000">
                <a:solidFill>
                  <a:srgbClr val="98FB9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448111"/>
            <a:ext cx="5765729" cy="1113560"/>
          </a:xfrm>
        </p:spPr>
        <p:txBody>
          <a:bodyPr/>
          <a:lstStyle>
            <a:lvl1pPr marL="0" indent="0" algn="l">
              <a:buNone/>
              <a:defRPr sz="2500">
                <a:solidFill>
                  <a:srgbClr val="98FB98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410130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E7B8-AA12-1F58-56A4-D2CC74B3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29678-4439-C4DD-471B-0312494E8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D507E-A27C-3131-FE3F-F51B84163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1E76F0-A1ED-194C-2EB9-CC0AD3409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072B8E-9FFD-85AF-FD72-52740D1D1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622AF-7CE2-A710-8532-C7E5A56E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1C181-8EFF-ACAB-3993-A71635B2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B8A8C7-799A-7E1C-EBCF-CDF4A5D8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53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8E19E-7C51-2D2C-254E-F363C418D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5765729" cy="1847942"/>
          </a:xfrm>
        </p:spPr>
        <p:txBody>
          <a:bodyPr anchor="b"/>
          <a:lstStyle>
            <a:lvl1pPr algn="l">
              <a:lnSpc>
                <a:spcPct val="80000"/>
              </a:lnSpc>
              <a:defRPr sz="5000">
                <a:solidFill>
                  <a:srgbClr val="98FB9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448111"/>
            <a:ext cx="5765729" cy="1113560"/>
          </a:xfrm>
        </p:spPr>
        <p:txBody>
          <a:bodyPr/>
          <a:lstStyle>
            <a:lvl1pPr marL="0" indent="0" algn="l">
              <a:buNone/>
              <a:defRPr sz="2500">
                <a:solidFill>
                  <a:srgbClr val="98FB98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977362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8E19E-7C51-2D2C-254E-F363C418D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5765729" cy="1847942"/>
          </a:xfrm>
        </p:spPr>
        <p:txBody>
          <a:bodyPr anchor="b"/>
          <a:lstStyle>
            <a:lvl1pPr algn="l">
              <a:lnSpc>
                <a:spcPct val="80000"/>
              </a:lnSpc>
              <a:defRPr sz="5000">
                <a:solidFill>
                  <a:srgbClr val="98FB9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448111"/>
            <a:ext cx="5765729" cy="1113560"/>
          </a:xfrm>
        </p:spPr>
        <p:txBody>
          <a:bodyPr/>
          <a:lstStyle>
            <a:lvl1pPr marL="0" indent="0" algn="l">
              <a:buNone/>
              <a:defRPr sz="2500">
                <a:solidFill>
                  <a:srgbClr val="98FB98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60720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8E19E-7C51-2D2C-254E-F363C418D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5765729" cy="1847942"/>
          </a:xfrm>
        </p:spPr>
        <p:txBody>
          <a:bodyPr anchor="b"/>
          <a:lstStyle>
            <a:lvl1pPr algn="l">
              <a:lnSpc>
                <a:spcPct val="80000"/>
              </a:lnSpc>
              <a:defRPr sz="5000">
                <a:solidFill>
                  <a:srgbClr val="98FB9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448111"/>
            <a:ext cx="5765729" cy="1113560"/>
          </a:xfrm>
        </p:spPr>
        <p:txBody>
          <a:bodyPr/>
          <a:lstStyle>
            <a:lvl1pPr marL="0" indent="0" algn="l">
              <a:buNone/>
              <a:defRPr sz="2500">
                <a:solidFill>
                  <a:srgbClr val="98FB98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90140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8E19E-7C51-2D2C-254E-F363C418DE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5765729" cy="1847942"/>
          </a:xfrm>
        </p:spPr>
        <p:txBody>
          <a:bodyPr anchor="b"/>
          <a:lstStyle>
            <a:lvl1pPr algn="l">
              <a:lnSpc>
                <a:spcPct val="80000"/>
              </a:lnSpc>
              <a:defRPr sz="5000">
                <a:solidFill>
                  <a:srgbClr val="98FB98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448111"/>
            <a:ext cx="5765729" cy="1113560"/>
          </a:xfrm>
        </p:spPr>
        <p:txBody>
          <a:bodyPr/>
          <a:lstStyle>
            <a:lvl1pPr marL="0" indent="0" algn="l">
              <a:buNone/>
              <a:defRPr sz="2500">
                <a:solidFill>
                  <a:srgbClr val="98FB98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7214458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03D7B-FDD4-E584-FF7F-85B61DB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9DB69-AAB9-41F8-8AC3-5FBA287FE411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AF55D-54B5-00CD-D2E1-5B3F78E9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0E9A7-A644-5B35-5AC7-1727064E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F9119D-CAE4-5005-6083-D697CADB9E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799" y="997078"/>
            <a:ext cx="11404881" cy="512363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761444-3AC0-26F8-272C-373B91B8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315275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03D7B-FDD4-E584-FF7F-85B61DB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69B1-D9BF-4684-8FBB-833E6199041E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AF55D-54B5-00CD-D2E1-5B3F78E9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0E9A7-A644-5B35-5AC7-1727064E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F9119D-CAE4-5005-6083-D697CADB9E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799" y="997078"/>
            <a:ext cx="11404881" cy="5123635"/>
          </a:xfrm>
        </p:spPr>
        <p:txBody>
          <a:bodyPr/>
          <a:lstStyle>
            <a:lvl3pPr>
              <a:buClr>
                <a:srgbClr val="006400"/>
              </a:buClr>
              <a:defRPr/>
            </a:lvl3pPr>
            <a:lvl4pPr>
              <a:buClr>
                <a:srgbClr val="006400"/>
              </a:buClr>
              <a:defRPr/>
            </a:lvl4pPr>
            <a:lvl5pPr>
              <a:buClr>
                <a:srgbClr val="0064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761444-3AC0-26F8-272C-373B91B8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>
                <a:solidFill>
                  <a:srgbClr val="006400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07142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98F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03D7B-FDD4-E584-FF7F-85B61DB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FADFC-007B-4D6A-8167-519F82C6EA69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AF55D-54B5-00CD-D2E1-5B3F78E9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0E9A7-A644-5B35-5AC7-1727064E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F9119D-CAE4-5005-6083-D697CADB9E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799" y="997078"/>
            <a:ext cx="11404881" cy="5123635"/>
          </a:xfrm>
        </p:spPr>
        <p:txBody>
          <a:bodyPr/>
          <a:lstStyle>
            <a:lvl3pPr>
              <a:buClr>
                <a:srgbClr val="006400"/>
              </a:buClr>
              <a:defRPr/>
            </a:lvl3pPr>
            <a:lvl4pPr>
              <a:buClr>
                <a:srgbClr val="006400"/>
              </a:buClr>
              <a:defRPr/>
            </a:lvl4pPr>
            <a:lvl5pPr>
              <a:buClr>
                <a:srgbClr val="0064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761444-3AC0-26F8-272C-373B91B8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708136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03D7B-FDD4-E584-FF7F-85B61DB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F48EB2-625B-46F2-A319-83ABCE812C70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AF55D-54B5-00CD-D2E1-5B3F78E9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0E9A7-A644-5B35-5AC7-1727064E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F9119D-CAE4-5005-6083-D697CADB9E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799" y="997078"/>
            <a:ext cx="11404881" cy="51236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761444-3AC0-26F8-272C-373B91B8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4CA107-A40F-B544-9C06-21885CAF301F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89042892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>
                <a:solidFill>
                  <a:srgbClr val="23233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043E-6673-4A6B-864E-2C5C7BC29B7C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rgbClr val="232333"/>
                </a:solidFill>
              </a:defRPr>
            </a:lvl1pPr>
            <a:lvl2pPr>
              <a:defRPr>
                <a:solidFill>
                  <a:srgbClr val="232333"/>
                </a:solidFill>
              </a:defRPr>
            </a:lvl2pPr>
            <a:lvl3pPr>
              <a:buClr>
                <a:srgbClr val="00FF7F"/>
              </a:buClr>
              <a:defRPr>
                <a:solidFill>
                  <a:srgbClr val="232333"/>
                </a:solidFill>
              </a:defRPr>
            </a:lvl3pPr>
            <a:lvl4pPr>
              <a:buClr>
                <a:srgbClr val="00FF7F"/>
              </a:buClr>
              <a:defRPr>
                <a:solidFill>
                  <a:srgbClr val="232333"/>
                </a:solidFill>
              </a:defRPr>
            </a:lvl4pPr>
            <a:lvl5pPr>
              <a:buClr>
                <a:srgbClr val="00FF7F"/>
              </a:buClr>
              <a:defRPr>
                <a:solidFill>
                  <a:srgbClr val="23233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5042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>
                <a:solidFill>
                  <a:srgbClr val="23233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63D54-BCC3-4A65-94D5-D19B2A9D305D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buClr>
                <a:srgbClr val="00FF7F"/>
              </a:buClr>
              <a:defRPr>
                <a:solidFill>
                  <a:srgbClr val="232333"/>
                </a:solidFill>
              </a:defRPr>
            </a:lvl1pPr>
            <a:lvl2pPr>
              <a:buClr>
                <a:srgbClr val="00FF7F"/>
              </a:buClr>
              <a:defRPr>
                <a:solidFill>
                  <a:srgbClr val="232333"/>
                </a:solidFill>
              </a:defRPr>
            </a:lvl2pPr>
            <a:lvl3pPr>
              <a:buClr>
                <a:srgbClr val="00FF7F"/>
              </a:buClr>
              <a:defRPr>
                <a:solidFill>
                  <a:srgbClr val="232333"/>
                </a:solidFill>
              </a:defRPr>
            </a:lvl3pPr>
            <a:lvl4pPr>
              <a:buClr>
                <a:srgbClr val="00FF7F"/>
              </a:buClr>
              <a:defRPr>
                <a:solidFill>
                  <a:srgbClr val="232333"/>
                </a:solidFill>
              </a:defRPr>
            </a:lvl4pPr>
            <a:lvl5pPr>
              <a:buClr>
                <a:srgbClr val="00FF7F"/>
              </a:buClr>
              <a:defRPr>
                <a:solidFill>
                  <a:srgbClr val="23233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2310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C0F9D-685A-55DA-F8E6-10DB4EF2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D3606-A62E-EBCD-5AB9-AEA72F27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70BF7-B01E-12F8-B562-E2EDB3B1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0F7C3-CE76-2319-D8BB-4440ED4B7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88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98F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>
                <a:solidFill>
                  <a:srgbClr val="23233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56FE5-53BD-4679-BEF9-B8AAB731DB6B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buClr>
                <a:srgbClr val="232333"/>
              </a:buClr>
              <a:defRPr>
                <a:solidFill>
                  <a:srgbClr val="232333"/>
                </a:solidFill>
              </a:defRPr>
            </a:lvl1pPr>
            <a:lvl2pPr>
              <a:buClr>
                <a:srgbClr val="232333"/>
              </a:buClr>
              <a:defRPr>
                <a:solidFill>
                  <a:srgbClr val="232333"/>
                </a:solidFill>
              </a:defRPr>
            </a:lvl2pPr>
            <a:lvl3pPr>
              <a:buClr>
                <a:srgbClr val="232333"/>
              </a:buClr>
              <a:defRPr>
                <a:solidFill>
                  <a:srgbClr val="232333"/>
                </a:solidFill>
              </a:defRPr>
            </a:lvl3pPr>
            <a:lvl4pPr>
              <a:buClr>
                <a:srgbClr val="232333"/>
              </a:buClr>
              <a:defRPr>
                <a:solidFill>
                  <a:srgbClr val="232333"/>
                </a:solidFill>
              </a:defRPr>
            </a:lvl4pPr>
            <a:lvl5pPr>
              <a:buClr>
                <a:srgbClr val="232333"/>
              </a:buClr>
              <a:defRPr>
                <a:solidFill>
                  <a:srgbClr val="232333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177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rgbClr val="00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406591-99C3-42DE-A62B-6B50F775AD4D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55081862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>
            <a:lvl3pPr>
              <a:buClr>
                <a:srgbClr val="00FF7F"/>
              </a:buClr>
              <a:defRPr/>
            </a:lvl3pPr>
            <a:lvl4pPr>
              <a:buClr>
                <a:srgbClr val="00FF7F"/>
              </a:buClr>
              <a:defRPr/>
            </a:lvl4pPr>
            <a:lvl5pPr>
              <a:buClr>
                <a:srgbClr val="00FF7F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47032-6971-4211-8450-C96ED2EFA980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4318508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>
            <a:lvl3pPr>
              <a:buClr>
                <a:srgbClr val="00FF7F"/>
              </a:buClr>
              <a:defRPr/>
            </a:lvl3pPr>
            <a:lvl4pPr>
              <a:buClr>
                <a:srgbClr val="00FF7F"/>
              </a:buClr>
              <a:defRPr/>
            </a:lvl4pPr>
            <a:lvl5pPr>
              <a:buClr>
                <a:srgbClr val="00FF7F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6CEF7-72A3-441F-B2D4-8C8FBC8BD5C1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02461009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>
            <a:lvl3pPr>
              <a:buClr>
                <a:srgbClr val="006400"/>
              </a:buClr>
              <a:defRPr/>
            </a:lvl3pPr>
            <a:lvl4pPr>
              <a:buClr>
                <a:srgbClr val="006400"/>
              </a:buClr>
              <a:defRPr/>
            </a:lvl4pPr>
            <a:lvl5pPr>
              <a:buClr>
                <a:srgbClr val="0064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7695B-48F2-4E4D-AE6F-57365F6CAE94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353668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>
            <a:lvl3pPr>
              <a:buClr>
                <a:srgbClr val="00FF7F"/>
              </a:buClr>
              <a:defRPr/>
            </a:lvl3pPr>
            <a:lvl4pPr>
              <a:buClr>
                <a:srgbClr val="00FF7F"/>
              </a:buClr>
              <a:defRPr/>
            </a:lvl4pPr>
            <a:lvl5pPr>
              <a:buClr>
                <a:srgbClr val="00FF7F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34D9-60B4-4AD6-A9B3-C82B80011B68}" type="datetime1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225898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>
            <a:lvl3pPr>
              <a:buClr>
                <a:srgbClr val="00FF7F"/>
              </a:buClr>
              <a:defRPr/>
            </a:lvl3pPr>
            <a:lvl4pPr>
              <a:buClr>
                <a:srgbClr val="00FF7F"/>
              </a:buClr>
              <a:defRPr/>
            </a:lvl4pPr>
            <a:lvl5pPr>
              <a:buClr>
                <a:srgbClr val="00FF7F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493AE-FF7B-4545-B775-760971CEF1F3}" type="datetime1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252225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>
            <a:lvl3pPr>
              <a:buClr>
                <a:srgbClr val="006400"/>
              </a:buClr>
              <a:defRPr/>
            </a:lvl3pPr>
            <a:lvl4pPr>
              <a:buClr>
                <a:srgbClr val="006400"/>
              </a:buClr>
              <a:defRPr/>
            </a:lvl4pPr>
            <a:lvl5pPr>
              <a:buClr>
                <a:srgbClr val="006400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F5543-9E73-4C3C-9C92-CC2FBC2F2A2F}" type="datetime1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466444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9A17-DA1F-48E4-B533-D4FBD0C43583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91211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FB4-5A7C-4CD4-B3B9-BE2232E05A26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766874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B4973B-DB31-DC1D-15E2-EBDCF463E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C1A65-66DA-1C3F-2438-E74D08C7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5021A-55FE-4F31-AFC8-837B528AE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2597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65505-2178-4590-B25B-0008093496F8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146780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F704-A7AF-417A-80E0-342F16CE0C2E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rgbClr val="00FF7F"/>
              </a:buClr>
              <a:defRPr sz="1800"/>
            </a:lvl3pPr>
            <a:lvl4pPr rtl="0">
              <a:buClr>
                <a:srgbClr val="00FF7F"/>
              </a:buClr>
              <a:defRPr sz="1800"/>
            </a:lvl4pPr>
            <a:lvl5pPr rtl="0"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rgbClr val="00FF7F"/>
              </a:buClr>
              <a:defRPr sz="1800"/>
            </a:lvl3pPr>
            <a:lvl4pPr rtl="0">
              <a:buClr>
                <a:srgbClr val="00FF7F"/>
              </a:buClr>
              <a:defRPr sz="1800"/>
            </a:lvl4pPr>
            <a:lvl5pPr rtl="0"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rgbClr val="00FF7F"/>
              </a:buClr>
              <a:defRPr sz="1800"/>
            </a:lvl3pPr>
            <a:lvl4pPr rtl="0">
              <a:buClr>
                <a:srgbClr val="00FF7F"/>
              </a:buClr>
              <a:defRPr sz="1800"/>
            </a:lvl4pPr>
            <a:lvl5pPr rtl="0"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472259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A41C-3E67-4F60-B16B-316205ABFBEF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rgbClr val="00FF7F"/>
              </a:buClr>
              <a:defRPr sz="1800"/>
            </a:lvl3pPr>
            <a:lvl4pPr rtl="0">
              <a:buClr>
                <a:srgbClr val="00FF7F"/>
              </a:buClr>
              <a:defRPr sz="1800"/>
            </a:lvl4pPr>
            <a:lvl5pPr rtl="0"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rgbClr val="00FF7F"/>
              </a:buClr>
              <a:defRPr sz="1800"/>
            </a:lvl3pPr>
            <a:lvl4pPr rtl="0">
              <a:buClr>
                <a:srgbClr val="00FF7F"/>
              </a:buClr>
              <a:defRPr sz="1800"/>
            </a:lvl4pPr>
            <a:lvl5pPr rtl="0"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rgbClr val="00FF7F"/>
              </a:buClr>
              <a:defRPr sz="1800"/>
            </a:lvl3pPr>
            <a:lvl4pPr rtl="0">
              <a:buClr>
                <a:srgbClr val="00FF7F"/>
              </a:buClr>
              <a:defRPr sz="1800"/>
            </a:lvl4pPr>
            <a:lvl5pPr rtl="0"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33227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5BE96-B3E3-4BD9-A009-30786F96B954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rgbClr val="006400"/>
              </a:buClr>
              <a:defRPr sz="1800"/>
            </a:lvl3pPr>
            <a:lvl4pPr rtl="0">
              <a:buClr>
                <a:srgbClr val="006400"/>
              </a:buClr>
              <a:defRPr sz="1800"/>
            </a:lvl4pPr>
            <a:lvl5pPr rtl="0">
              <a:buClr>
                <a:srgbClr val="006400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chemeClr val="accent6"/>
              </a:buClr>
              <a:defRPr sz="1800"/>
            </a:lvl3pPr>
            <a:lvl4pPr rtl="0">
              <a:buClr>
                <a:schemeClr val="accent6"/>
              </a:buClr>
              <a:defRPr sz="1800"/>
            </a:lvl4pPr>
            <a:lvl5pPr rtl="0"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buClr>
                <a:schemeClr val="accent6"/>
              </a:buClr>
              <a:defRPr sz="1800"/>
            </a:lvl3pPr>
            <a:lvl4pPr rtl="0">
              <a:buClr>
                <a:schemeClr val="accent6"/>
              </a:buClr>
              <a:defRPr sz="1800"/>
            </a:lvl4pPr>
            <a:lvl5pPr rtl="0"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9307258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E05A0-32FA-4A34-AFB2-8B36B3EE78FA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344926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9C60-8633-45DB-8F1F-ECE09455EE2E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6263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6254-161E-463F-AEA3-33EEA8A2AA52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59227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rgbClr val="98FB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3FD5DB-BC59-4300-B13B-48C540646B34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285980573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Blue">
    <p:bg>
      <p:bgPr>
        <a:solidFill>
          <a:srgbClr val="00F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C87339B-AA6D-4585-BD4A-55AB5ADD6538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2718" y="2505029"/>
            <a:ext cx="6700238" cy="2162664"/>
          </a:xfrm>
        </p:spPr>
        <p:txBody>
          <a:bodyPr anchor="t"/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01</a:t>
            </a:r>
            <a:br>
              <a:rPr lang="en-GB"/>
            </a:br>
            <a:r>
              <a:rPr lang="en-GB"/>
              <a:t>Click to edit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059B7-F8C4-DDAC-8831-8DEB45705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30" y="2321073"/>
            <a:ext cx="1786722" cy="17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6520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rgbClr val="00F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182A372-BF5F-4961-84E7-F5E67D26BE98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2718" y="2505029"/>
            <a:ext cx="6700238" cy="2162664"/>
          </a:xfrm>
        </p:spPr>
        <p:txBody>
          <a:bodyPr anchor="t"/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01</a:t>
            </a:r>
            <a:br>
              <a:rPr lang="en-GB"/>
            </a:br>
            <a:r>
              <a:rPr lang="en-GB"/>
              <a:t>Click to edit title style</a:t>
            </a:r>
          </a:p>
        </p:txBody>
      </p:sp>
      <p:pic>
        <p:nvPicPr>
          <p:cNvPr id="3" name="Picture 2" descr="A black and white image of two people&#10;&#10;Description automatically generated">
            <a:extLst>
              <a:ext uri="{FF2B5EF4-FFF2-40B4-BE49-F238E27FC236}">
                <a16:creationId xmlns:a16="http://schemas.microsoft.com/office/drawing/2014/main" id="{F5A059B7-F8C4-DDAC-8831-8DEB45705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30" y="2321073"/>
            <a:ext cx="1786722" cy="17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4762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69E3A-0754-EDAB-385A-A257D0748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31F48-25DA-2546-4ADE-B68A39456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3D4F9-5338-1D81-2C40-CAEE870B8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6E3BF-9EDB-9226-AE2D-A59340ED2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B85B9-2999-05CF-13AC-20755F31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9DE34-1182-2B09-261D-0B646604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5909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Blue">
    <p:bg>
      <p:bgPr>
        <a:solidFill>
          <a:srgbClr val="00F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25F543-4178-43D9-83FA-D1F38096E038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2718" y="2505029"/>
            <a:ext cx="6700238" cy="2162664"/>
          </a:xfrm>
        </p:spPr>
        <p:txBody>
          <a:bodyPr anchor="t"/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01</a:t>
            </a:r>
            <a:br>
              <a:rPr lang="en-GB"/>
            </a:br>
            <a:r>
              <a:rPr lang="en-GB"/>
              <a:t>Click to edit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059B7-F8C4-DDAC-8831-8DEB45705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30" y="2321073"/>
            <a:ext cx="1786722" cy="17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71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Blue">
    <p:bg>
      <p:bgPr>
        <a:solidFill>
          <a:srgbClr val="00F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39B0A37-8627-462F-B6C1-F0368F912EB9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2718" y="2505029"/>
            <a:ext cx="6700238" cy="2162664"/>
          </a:xfrm>
        </p:spPr>
        <p:txBody>
          <a:bodyPr anchor="t"/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01</a:t>
            </a:r>
            <a:br>
              <a:rPr lang="en-GB"/>
            </a:br>
            <a:r>
              <a:rPr lang="en-GB"/>
              <a:t>Click to edit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059B7-F8C4-DDAC-8831-8DEB45705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30" y="2321073"/>
            <a:ext cx="1786722" cy="17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96570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 Blue">
    <p:bg>
      <p:bgPr>
        <a:solidFill>
          <a:srgbClr val="00F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0E7B2A-DB01-4ACE-87BC-85C1CF506A78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2718" y="2505029"/>
            <a:ext cx="6700238" cy="2162664"/>
          </a:xfrm>
        </p:spPr>
        <p:txBody>
          <a:bodyPr anchor="t"/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01</a:t>
            </a:r>
            <a:br>
              <a:rPr lang="en-GB"/>
            </a:br>
            <a:r>
              <a:rPr lang="en-GB"/>
              <a:t>Click to edit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059B7-F8C4-DDAC-8831-8DEB45705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30" y="2321073"/>
            <a:ext cx="1786722" cy="17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74459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 Blue">
    <p:bg>
      <p:bgPr>
        <a:solidFill>
          <a:srgbClr val="00F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AB57EA7-783D-4AED-9350-8DF6C75A3A17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2718" y="2505029"/>
            <a:ext cx="6700238" cy="2162664"/>
          </a:xfrm>
        </p:spPr>
        <p:txBody>
          <a:bodyPr anchor="t"/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01</a:t>
            </a:r>
            <a:br>
              <a:rPr lang="en-GB"/>
            </a:br>
            <a:r>
              <a:rPr lang="en-GB"/>
              <a:t>Click to edit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059B7-F8C4-DDAC-8831-8DEB45705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30" y="2321073"/>
            <a:ext cx="1786722" cy="17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8759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 Blue">
    <p:bg>
      <p:bgPr>
        <a:solidFill>
          <a:srgbClr val="00F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084DE4-53D4-4F91-9926-6C0784A96641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chemeClr val="tx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2718" y="2505029"/>
            <a:ext cx="6700238" cy="2162664"/>
          </a:xfrm>
        </p:spPr>
        <p:txBody>
          <a:bodyPr anchor="t"/>
          <a:lstStyle>
            <a:lvl1pPr algn="l">
              <a:lnSpc>
                <a:spcPct val="80000"/>
              </a:lnSpc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GB"/>
              <a:t>01</a:t>
            </a:r>
            <a:br>
              <a:rPr lang="en-GB"/>
            </a:br>
            <a:r>
              <a:rPr lang="en-GB"/>
              <a:t>Click to edit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059B7-F8C4-DDAC-8831-8DEB45705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830" y="2321073"/>
            <a:ext cx="1786722" cy="17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6406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59ECD-9422-4315-9B2E-BFBDB0C2E91E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32711420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2A8A-C239-450E-9768-CAC99FA05752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11513816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D5E53-0158-404F-8D0D-259EB5D48BFB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tx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21931023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7855A-60D2-483A-96B7-400DC6B87100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1999"/>
            <a:ext cx="3600000" cy="10100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947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C97EA-2D46-4FC5-A4EB-0386D0B12BB6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1999"/>
            <a:ext cx="3600000" cy="87505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29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4CC04-621F-CF3C-A9DE-239294D26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F29D44-1773-24F4-E2CD-9C03C0E67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2DC79-D52F-4F46-453B-BE4084726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648A6-0F7F-B63A-2A22-CCABB1DC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BAB88-F9CB-252B-E7AF-7C5C77055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35344-F0AD-5CED-292F-415FD813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31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ACB66-3EDF-46F0-BE47-3A0986BF2561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1999"/>
            <a:ext cx="3600000" cy="10100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24561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50110-DA02-476A-BB6F-2F5144158B29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92821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51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6054-C874-405F-84D1-DA947E312124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1999"/>
            <a:ext cx="3600000" cy="10100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45336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30D29-EBB7-4D10-BBA7-4F438CD3E628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62103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2DEE7-541C-4FC3-BF97-401844186320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529855934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857BA-47BC-4E68-9B26-FA67D3C909DC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86789276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7748-5DCD-4A6C-B7E7-9F54FB4ACAA2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accent6"/>
              </a:buClr>
              <a:defRPr sz="18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53297397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7DC35-080C-4225-A079-A3F4EEEC7409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37251768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3EF7-E1EA-48AE-9088-4CA5D8F3ECAD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FF7F"/>
              </a:buClr>
              <a:defRPr sz="1800"/>
            </a:lvl3pPr>
            <a:lvl4pPr>
              <a:buClr>
                <a:srgbClr val="00FF7F"/>
              </a:buClr>
              <a:defRPr sz="1800"/>
            </a:lvl4pPr>
            <a:lvl5pPr>
              <a:buClr>
                <a:srgbClr val="00FF7F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70913242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98FB98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F597-E58B-4E84-A2B3-B02D7D722A90}" type="datetime1">
              <a:rPr lang="en-GB" smtClean="0"/>
              <a:t>03/12/2025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Edit this text via Insert &gt; Header and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rgbClr val="006400"/>
              </a:buClr>
              <a:defRPr sz="1800"/>
            </a:lvl3pPr>
            <a:lvl4pPr>
              <a:buClr>
                <a:srgbClr val="006400"/>
              </a:buClr>
              <a:defRPr sz="1800"/>
            </a:lvl4pPr>
            <a:lvl5pPr>
              <a:buClr>
                <a:srgbClr val="006400"/>
              </a:buCl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tx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52261868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7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90.xml"/><Relationship Id="rId47" Type="http://schemas.openxmlformats.org/officeDocument/2006/relationships/slideLayout" Target="../slideLayouts/slideLayout95.xml"/><Relationship Id="rId50" Type="http://schemas.openxmlformats.org/officeDocument/2006/relationships/slideLayout" Target="../slideLayouts/slideLayout98.xml"/><Relationship Id="rId55" Type="http://schemas.openxmlformats.org/officeDocument/2006/relationships/slideLayout" Target="../slideLayouts/slideLayout103.xml"/><Relationship Id="rId63" Type="http://schemas.openxmlformats.org/officeDocument/2006/relationships/theme" Target="../theme/theme4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45" Type="http://schemas.openxmlformats.org/officeDocument/2006/relationships/slideLayout" Target="../slideLayouts/slideLayout93.xml"/><Relationship Id="rId53" Type="http://schemas.openxmlformats.org/officeDocument/2006/relationships/slideLayout" Target="../slideLayouts/slideLayout101.xml"/><Relationship Id="rId58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53.xml"/><Relationship Id="rId61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91.xml"/><Relationship Id="rId48" Type="http://schemas.openxmlformats.org/officeDocument/2006/relationships/slideLayout" Target="../slideLayouts/slideLayout96.xml"/><Relationship Id="rId56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56.xml"/><Relationship Id="rId51" Type="http://schemas.openxmlformats.org/officeDocument/2006/relationships/slideLayout" Target="../slideLayouts/slideLayout99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slideLayout" Target="../slideLayouts/slideLayout94.xml"/><Relationship Id="rId59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9.xml"/><Relationship Id="rId54" Type="http://schemas.openxmlformats.org/officeDocument/2006/relationships/slideLayout" Target="../slideLayouts/slideLayout102.xml"/><Relationship Id="rId6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49" Type="http://schemas.openxmlformats.org/officeDocument/2006/relationships/slideLayout" Target="../slideLayouts/slideLayout97.xml"/><Relationship Id="rId57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92.xml"/><Relationship Id="rId52" Type="http://schemas.openxmlformats.org/officeDocument/2006/relationships/slideLayout" Target="../slideLayouts/slideLayout100.xml"/><Relationship Id="rId6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3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32093B-82CC-6101-FB05-BBB43E0A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7F6C2-7479-6F20-51A0-BFD75F284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AF24A-F6D8-0633-F54D-E05D40B71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58AF7-C7E5-43DF-9FA2-BD26B0104E23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B1FBA-1CA5-2EF7-A030-6240EDACF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5E9FD-0FAF-67C3-600C-8C8ADAEE5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E7D0C-E795-40D2-A4F3-A1F18DCCED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84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91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5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fld id="{FF1EB8B3-4B88-4CDA-B3C7-A00D8FDA8559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9684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1" r:id="rId2"/>
  </p:sldLayoutIdLst>
  <p:transition>
    <p:fade/>
  </p:transition>
  <p:hf sldNum="0" hdr="0" ft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F7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817" y="3196844"/>
            <a:ext cx="11556365" cy="187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50" b="1" i="0">
                <a:solidFill>
                  <a:srgbClr val="000080"/>
                </a:solidFill>
                <a:latin typeface="Imperial Sans Text Semibold"/>
                <a:cs typeface="Imperial Sans Text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3372" y="1364932"/>
            <a:ext cx="11565255" cy="308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3690" y="6402562"/>
            <a:ext cx="1230630" cy="145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0000CD"/>
                </a:solidFill>
                <a:latin typeface="Imperial Sans Text Semibold"/>
                <a:cs typeface="Imperial Sans Text Semibold"/>
              </a:defRPr>
            </a:lvl1pPr>
          </a:lstStyle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029959" y="6402562"/>
            <a:ext cx="140335" cy="145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0000CD"/>
                </a:solidFill>
                <a:latin typeface="Imperial Sans Text"/>
                <a:cs typeface="Imperial Sans Text"/>
              </a:defRPr>
            </a:lvl1pPr>
          </a:lstStyle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‹#›</a:t>
            </a:fld>
            <a:endParaRPr spc="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662" r:id="rId2"/>
    <p:sldLayoutId id="2147483663" r:id="rId3"/>
    <p:sldLayoutId id="2147483812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1223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8" r:id="rId29"/>
    <p:sldLayoutId id="2147483709" r:id="rId30"/>
    <p:sldLayoutId id="2147483710" r:id="rId31"/>
    <p:sldLayoutId id="2147483711" r:id="rId3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751E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2B434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379F9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379F9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rgbClr val="232333"/>
                </a:solidFill>
              </a:defRPr>
            </a:lvl1pPr>
          </a:lstStyle>
          <a:p>
            <a:fld id="{AA56BCF1-84A3-4AD8-ADCE-C563375DD90E}" type="datetime1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rgbClr val="232333"/>
                </a:solidFill>
              </a:defRPr>
            </a:lvl1pPr>
          </a:lstStyle>
          <a:p>
            <a:r>
              <a:rPr lang="en-GB"/>
              <a:t>Edit this text via Insert &gt; Header and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rgbClr val="232333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>
                <a:solidFill>
                  <a:srgbClr val="232333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422622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  <p:sldLayoutId id="2147483751" r:id="rId34"/>
    <p:sldLayoutId id="2147483752" r:id="rId35"/>
    <p:sldLayoutId id="2147483753" r:id="rId36"/>
    <p:sldLayoutId id="2147483754" r:id="rId37"/>
    <p:sldLayoutId id="2147483755" r:id="rId38"/>
    <p:sldLayoutId id="2147483756" r:id="rId39"/>
    <p:sldLayoutId id="2147483757" r:id="rId40"/>
    <p:sldLayoutId id="2147483758" r:id="rId41"/>
    <p:sldLayoutId id="2147483759" r:id="rId42"/>
    <p:sldLayoutId id="2147483760" r:id="rId43"/>
    <p:sldLayoutId id="2147483761" r:id="rId44"/>
    <p:sldLayoutId id="2147483762" r:id="rId45"/>
    <p:sldLayoutId id="2147483763" r:id="rId46"/>
    <p:sldLayoutId id="2147483764" r:id="rId47"/>
    <p:sldLayoutId id="2147483765" r:id="rId48"/>
    <p:sldLayoutId id="2147483766" r:id="rId49"/>
    <p:sldLayoutId id="2147483767" r:id="rId50"/>
    <p:sldLayoutId id="2147483768" r:id="rId51"/>
    <p:sldLayoutId id="2147483769" r:id="rId52"/>
    <p:sldLayoutId id="2147483770" r:id="rId53"/>
    <p:sldLayoutId id="2147483771" r:id="rId54"/>
    <p:sldLayoutId id="2147483772" r:id="rId55"/>
    <p:sldLayoutId id="2147483773" r:id="rId56"/>
    <p:sldLayoutId id="2147483774" r:id="rId57"/>
    <p:sldLayoutId id="2147483810" r:id="rId58"/>
    <p:sldLayoutId id="2147483811" r:id="rId59"/>
    <p:sldLayoutId id="2147483775" r:id="rId60"/>
    <p:sldLayoutId id="2147483776" r:id="rId61"/>
    <p:sldLayoutId id="2147483777" r:id="rId62"/>
  </p:sldLayoutIdLst>
  <p:transition>
    <p:fade/>
  </p:transition>
  <p:hf hdr="0" ftr="0" dt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rgbClr val="006400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rgbClr val="00FF7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rgbClr val="00FF7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rgbClr val="00FF7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06">
          <p15:clr>
            <a:srgbClr val="F26B43"/>
          </p15:clr>
        </p15:guide>
        <p15:guide id="4" pos="7475">
          <p15:clr>
            <a:srgbClr val="F26B43"/>
          </p15:clr>
        </p15:guide>
        <p15:guide id="5" orient="horz" pos="207">
          <p15:clr>
            <a:srgbClr val="F26B43"/>
          </p15:clr>
        </p15:guide>
        <p15:guide id="6" orient="horz" pos="4114">
          <p15:clr>
            <a:srgbClr val="F26B43"/>
          </p15:clr>
        </p15:guide>
        <p15:guide id="7" orient="horz" pos="3944">
          <p15:clr>
            <a:srgbClr val="F26B43"/>
          </p15:clr>
        </p15:guide>
        <p15:guide id="8" orient="horz" pos="879">
          <p15:clr>
            <a:srgbClr val="F26B43"/>
          </p15:clr>
        </p15:guide>
        <p15:guide id="9" pos="3723">
          <p15:clr>
            <a:srgbClr val="F26B43"/>
          </p15:clr>
        </p15:guide>
        <p15:guide id="10" pos="395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C7CD9-80D4-4ABC-BE75-4791844B195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3D97-FDEF-4092-9D3B-492ECB706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0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238DD-400C-4C6B-B9AE-4561A28DB710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A5B02-6EBC-4262-A33E-63F689D546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2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D09B4B-7961-7312-86F7-C55A798CE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A49AA-2413-60AF-F179-148095DD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BCEAC-431F-ADAC-816A-EEBE199C2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8C798-594D-4E9C-868D-7880F5DE046D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571D1-FD3B-6B3E-AB8D-96645DC63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237AC-6294-FD0D-4AC7-2565CEA95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27EB53-3E44-4814-9829-4E6791587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4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1229B3-43D7-0BD2-99F3-7DD455EB9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47462-E66E-9D65-3877-D11C26BE6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2EF98-418F-A0B6-301F-96DCF2B78F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9BBB91-A597-9240-A6CF-39BFE6981CA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352ED-A05E-DDE4-00BA-B23A2C1FD6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B584A-04B0-A2EE-A314-95A1D5100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53D8D4-438F-4242-9B9B-2523E241F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3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DB5EA-3E7E-E55A-DAB5-8851CDF72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C3F2E-BFE1-4BD0-FAA5-226070C76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B3EE5-280B-4A68-069C-2DD9505CC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AEE398-B8BF-4085-8846-D4091F496BB4}" type="datetimeFigureOut">
              <a:rPr lang="en-GB" smtClean="0"/>
              <a:t>03/12/2025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AC8D2-615E-41AC-CA85-461B33EF7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4D538-6701-4ACE-7F3B-3837752899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801E53-62AC-4992-BBF1-63195C992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13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41.jpe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openxmlformats.org/officeDocument/2006/relationships/image" Target="../media/image2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mperial.ac.uk/disability-advisory-service/how-to-get-support/" TargetMode="Externa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image" Target="../media/image48.pn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4.jpe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68.pn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admin-services/library/research-support/" TargetMode="External"/><Relationship Id="rId2" Type="http://schemas.openxmlformats.org/officeDocument/2006/relationships/hyperlink" Target="https://www.imperial.ac.uk/admin-services/library/subject-support/physics/" TargetMode="External"/><Relationship Id="rId1" Type="http://schemas.openxmlformats.org/officeDocument/2006/relationships/slideLayout" Target="../slideLayouts/slideLayout1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95.tiff"/><Relationship Id="rId5" Type="http://schemas.openxmlformats.org/officeDocument/2006/relationships/image" Target="../media/image94.tiff"/><Relationship Id="rId4" Type="http://schemas.openxmlformats.org/officeDocument/2006/relationships/image" Target="../media/image9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7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physics/students/current-students/postgraduate-research/postgraduate-student-handbook/guidance-for-supervisors/" TargetMode="External"/><Relationship Id="rId2" Type="http://schemas.openxmlformats.org/officeDocument/2006/relationships/hyperlink" Target="https://www.imperial.ac.uk/physics/students/current-students/postgraduate-research/postgraduate-student-handbook/guidance-for-studen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mperial.ac.uk/media/imperial-college/education-office/What-Research-Students-and-their-Research-Degree-Main-Supervisor-Might-Mutually.pdf" TargetMode="External"/><Relationship Id="rId4" Type="http://schemas.openxmlformats.org/officeDocument/2006/relationships/hyperlink" Target="https://www.imperial.ac.uk/students/success-guide/pgr/progressing-through-your-phd-/working-with-your-supervisor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mperial.ac.uk/students/success-guide/pgr/progressing-through-your-phd-/working-with-your-superviso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www.imperial.ac.uk/media/imperial-college/education-office/What-Research-Students-and-their-Research-Degree-Main-Supervisor-Might-Mutuall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jpeg"/><Relationship Id="rId3" Type="http://schemas.openxmlformats.org/officeDocument/2006/relationships/hyperlink" Target="https://www.imperial.ac.uk/physics/students/current-students/postgraduate-research/contacts-and-mentors/research-group-committee-reps-and-coordinators/" TargetMode="External"/><Relationship Id="rId7" Type="http://schemas.openxmlformats.org/officeDocument/2006/relationships/hyperlink" Target="mailto:roxane.ray@imperial.ac.uk" TargetMode="External"/><Relationship Id="rId12" Type="http://schemas.openxmlformats.org/officeDocument/2006/relationships/image" Target="../media/image119.jpeg"/><Relationship Id="rId2" Type="http://schemas.openxmlformats.org/officeDocument/2006/relationships/hyperlink" Target="https://www.imperial.ac.uk/physics/students/current-students/postgraduate-research/contacts-and-mentors/academic-staff-contacts/" TargetMode="External"/><Relationship Id="rId1" Type="http://schemas.openxmlformats.org/officeDocument/2006/relationships/slideLayout" Target="../slideLayouts/slideLayout123.xml"/><Relationship Id="rId6" Type="http://schemas.openxmlformats.org/officeDocument/2006/relationships/hyperlink" Target="mailto:l.sanchez@imperial.ac.uk" TargetMode="External"/><Relationship Id="rId11" Type="http://schemas.openxmlformats.org/officeDocument/2006/relationships/image" Target="../media/image118.png"/><Relationship Id="rId5" Type="http://schemas.openxmlformats.org/officeDocument/2006/relationships/hyperlink" Target="mailto:ph.dps@imperial.ac.uk" TargetMode="External"/><Relationship Id="rId10" Type="http://schemas.openxmlformats.org/officeDocument/2006/relationships/image" Target="../media/image117.jpeg"/><Relationship Id="rId4" Type="http://schemas.openxmlformats.org/officeDocument/2006/relationships/hyperlink" Target="mailto:j.chittenden@imperial.ac.uk" TargetMode="External"/><Relationship Id="rId9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mperial.ac.uk/counselling/student-mental-health-intervention-officers/" TargetMode="External"/><Relationship Id="rId3" Type="http://schemas.openxmlformats.org/officeDocument/2006/relationships/hyperlink" Target="https://www.imperial.ac.uk/media/imperial-college/faculty-of-natural-sciences/department-of-physics/public/students/current-students/pgr/PGstudentSupport-PhD.pdf" TargetMode="External"/><Relationship Id="rId7" Type="http://schemas.openxmlformats.org/officeDocument/2006/relationships/hyperlink" Target="https://www.imperial.ac.uk/counselling/self-directed-support/" TargetMode="External"/><Relationship Id="rId2" Type="http://schemas.openxmlformats.org/officeDocument/2006/relationships/hyperlink" Target="https://www.imperial.ac.uk/physics/students/current-students/postgraduate-research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mperial.ac.uk/student-support-zone/" TargetMode="External"/><Relationship Id="rId5" Type="http://schemas.openxmlformats.org/officeDocument/2006/relationships/hyperlink" Target="https://www.imperial.ac.uk/natural-sciences/education-and-teaching/wellbeing-support/" TargetMode="External"/><Relationship Id="rId4" Type="http://schemas.openxmlformats.org/officeDocument/2006/relationships/hyperlink" Target="https://www.imperial.ac.uk/natural-sciences/education-and-teaching/wellbeing-support/resources-for-students/advice-team/" TargetMode="External"/><Relationship Id="rId9" Type="http://schemas.openxmlformats.org/officeDocument/2006/relationships/hyperlink" Target="https://www.imperial.ac.uk/counselling/other-sources-of-help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perial.ac.uk/physics/students/current-students/careers-information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6.xml"/><Relationship Id="rId4" Type="http://schemas.openxmlformats.org/officeDocument/2006/relationships/hyperlink" Target="https://www.imperial.ac.uk/careers/services/jobslive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77E3F-0ACD-4412-BF50-683A537A9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Page </a:t>
            </a:r>
            <a:fld id="{A1753F50-9F70-4485-A088-35B69365EF7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146CB3E-2E35-4DD6-BEF0-B92276CC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205039"/>
            <a:ext cx="45005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1835F"/>
                </a:solidFill>
                <a:latin typeface="Arial" charset="0"/>
              </a:defRPr>
            </a:lvl9pPr>
          </a:lstStyle>
          <a:p>
            <a:r>
              <a:rPr lang="en-GB" sz="1900" kern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6" name="Picture 4" descr="BLD 3">
            <a:extLst>
              <a:ext uri="{FF2B5EF4-FFF2-40B4-BE49-F238E27FC236}">
                <a16:creationId xmlns:a16="http://schemas.microsoft.com/office/drawing/2014/main" id="{BA2C5B3E-24A0-4716-92D8-E37475B4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1424" y="5087229"/>
            <a:ext cx="914400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DA0E76D7-F39B-4F89-B550-3EEA458C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1607618"/>
            <a:ext cx="5008563" cy="30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100000"/>
              </a:spcBef>
            </a:pPr>
            <a:r>
              <a:rPr lang="en-GB" sz="4000">
                <a:solidFill>
                  <a:srgbClr val="0E207F"/>
                </a:solidFill>
                <a:latin typeface="+mj-lt"/>
                <a:cs typeface="Calibri Light" panose="020F0302020204030204" pitchFamily="34" charset="0"/>
              </a:rPr>
              <a:t>(a second) </a:t>
            </a:r>
            <a:r>
              <a:rPr lang="en-GB" sz="4000" b="1">
                <a:solidFill>
                  <a:srgbClr val="0E207F"/>
                </a:solidFill>
                <a:latin typeface="+mj-lt"/>
                <a:cs typeface="Calibri Light" panose="020F0302020204030204" pitchFamily="34" charset="0"/>
              </a:rPr>
              <a:t>Welcome to </a:t>
            </a:r>
            <a:br>
              <a:rPr lang="en-GB" sz="4000" b="1">
                <a:solidFill>
                  <a:srgbClr val="0E207F"/>
                </a:solidFill>
                <a:latin typeface="+mj-lt"/>
                <a:cs typeface="Calibri Light" panose="020F0302020204030204" pitchFamily="34" charset="0"/>
              </a:rPr>
            </a:br>
            <a:r>
              <a:rPr lang="en-GB" sz="4000" b="1">
                <a:solidFill>
                  <a:srgbClr val="0E207F"/>
                </a:solidFill>
                <a:latin typeface="+mj-lt"/>
                <a:cs typeface="Calibri Light" panose="020F0302020204030204" pitchFamily="34" charset="0"/>
              </a:rPr>
              <a:t>the Blackett Laboratory</a:t>
            </a:r>
          </a:p>
          <a:p>
            <a:pPr algn="ctr" eaLnBrk="0" hangingPunct="0">
              <a:spcBef>
                <a:spcPct val="100000"/>
              </a:spcBef>
            </a:pPr>
            <a:endParaRPr lang="en-GB" sz="2000" b="1">
              <a:solidFill>
                <a:srgbClr val="0E207F"/>
              </a:solidFill>
              <a:latin typeface="+mj-lt"/>
              <a:cs typeface="Calibri Light" panose="020F0302020204030204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GB" sz="2000">
                <a:solidFill>
                  <a:srgbClr val="0E207F"/>
                </a:solidFill>
                <a:latin typeface="+mn-lt"/>
                <a:cs typeface="Calibri" panose="020F0502020204030204" pitchFamily="34" charset="0"/>
              </a:rPr>
              <a:t>Linda Cremonesi </a:t>
            </a:r>
          </a:p>
          <a:p>
            <a:pPr algn="ctr" eaLnBrk="0" hangingPunct="0">
              <a:spcBef>
                <a:spcPts val="0"/>
              </a:spcBef>
            </a:pPr>
            <a:r>
              <a:rPr lang="en-GB" sz="2000">
                <a:solidFill>
                  <a:srgbClr val="0E207F"/>
                </a:solidFill>
                <a:latin typeface="+mn-lt"/>
                <a:cs typeface="Calibri" panose="020F0502020204030204" pitchFamily="34" charset="0"/>
              </a:rPr>
              <a:t>Director of Postgraduate Studies</a:t>
            </a:r>
          </a:p>
        </p:txBody>
      </p:sp>
      <p:pic>
        <p:nvPicPr>
          <p:cNvPr id="9" name="Picture 2" descr="http://www3.imperial.ac.uk/pls/portallive/docs/1/68705698.JPG">
            <a:extLst>
              <a:ext uri="{FF2B5EF4-FFF2-40B4-BE49-F238E27FC236}">
                <a16:creationId xmlns:a16="http://schemas.microsoft.com/office/drawing/2014/main" id="{BC0DBD80-0F90-4C80-97F9-037702A3F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2304" y="4341074"/>
            <a:ext cx="29114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 descr="athena swan award">
            <a:extLst>
              <a:ext uri="{FF2B5EF4-FFF2-40B4-BE49-F238E27FC236}">
                <a16:creationId xmlns:a16="http://schemas.microsoft.com/office/drawing/2014/main" id="{78422069-D722-4F7D-9630-74A8C3C88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32504" y="5445224"/>
            <a:ext cx="776287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537A82C-7279-4A4D-A081-3036A3671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55961" y="9528"/>
            <a:ext cx="3643312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0807131-6FC4-4855-6DC1-2E75E86C82DD}"/>
                  </a:ext>
                </a:extLst>
              </p14:cNvPr>
              <p14:cNvContentPartPr/>
              <p14:nvPr/>
            </p14:nvContentPartPr>
            <p14:xfrm>
              <a:off x="13202474" y="3585402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0807131-6FC4-4855-6DC1-2E75E86C82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93474" y="357640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5DC5019C-9149-DBBF-6E38-36408AC3F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65" y="642061"/>
            <a:ext cx="21621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20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F7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6070" y="2185288"/>
            <a:ext cx="9733280" cy="142557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marR="5080">
              <a:lnSpc>
                <a:spcPts val="5260"/>
              </a:lnSpc>
              <a:spcBef>
                <a:spcPts val="695"/>
              </a:spcBef>
            </a:pPr>
            <a:r>
              <a:rPr sz="4800" spc="-10"/>
              <a:t>Visit </a:t>
            </a:r>
            <a:r>
              <a:rPr sz="4800" spc="-5"/>
              <a:t>our website </a:t>
            </a:r>
            <a:r>
              <a:rPr sz="4800"/>
              <a:t>to </a:t>
            </a:r>
            <a:r>
              <a:rPr sz="4800" spc="-5"/>
              <a:t>find out </a:t>
            </a:r>
            <a:r>
              <a:rPr sz="4800" u="heavy" spc="-5">
                <a:uFill>
                  <a:solidFill>
                    <a:srgbClr val="000080"/>
                  </a:solidFill>
                </a:uFill>
                <a:hlinkClick r:id="rId2"/>
              </a:rPr>
              <a:t>how </a:t>
            </a:r>
            <a:r>
              <a:rPr sz="4800" u="heavy">
                <a:uFill>
                  <a:solidFill>
                    <a:srgbClr val="000080"/>
                  </a:solidFill>
                </a:uFill>
                <a:hlinkClick r:id="rId2"/>
              </a:rPr>
              <a:t>to </a:t>
            </a:r>
            <a:r>
              <a:rPr sz="4800"/>
              <a:t> </a:t>
            </a:r>
            <a:r>
              <a:rPr sz="4800" u="heavy" spc="-5">
                <a:uFill>
                  <a:solidFill>
                    <a:srgbClr val="000080"/>
                  </a:solidFill>
                </a:uFill>
                <a:hlinkClick r:id="rId2"/>
              </a:rPr>
              <a:t>get </a:t>
            </a:r>
            <a:r>
              <a:rPr sz="4800" u="heavy">
                <a:uFill>
                  <a:solidFill>
                    <a:srgbClr val="000080"/>
                  </a:solidFill>
                </a:uFill>
                <a:hlinkClick r:id="rId2"/>
              </a:rPr>
              <a:t>support</a:t>
            </a:r>
            <a:r>
              <a:rPr sz="4800">
                <a:hlinkClick r:id="rId2"/>
              </a:rPr>
              <a:t> </a:t>
            </a:r>
            <a:r>
              <a:rPr sz="4800" spc="-5"/>
              <a:t>from</a:t>
            </a:r>
            <a:r>
              <a:rPr sz="4800" spc="-10"/>
              <a:t> </a:t>
            </a:r>
            <a:r>
              <a:rPr sz="4800" spc="-5"/>
              <a:t>DAS.</a:t>
            </a:r>
            <a:endParaRPr sz="480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10</a:t>
            </a:fld>
            <a:endParaRPr spc="15"/>
          </a:p>
        </p:txBody>
      </p:sp>
    </p:spTree>
    <p:extLst>
      <p:ext uri="{BB962C8B-B14F-4D97-AF65-F5344CB8AC3E}">
        <p14:creationId xmlns:p14="http://schemas.microsoft.com/office/powerpoint/2010/main" val="399433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817" y="3196844"/>
            <a:ext cx="7079615" cy="187642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 marR="5080">
              <a:lnSpc>
                <a:spcPts val="6909"/>
              </a:lnSpc>
              <a:spcBef>
                <a:spcPts val="955"/>
              </a:spcBef>
            </a:pPr>
            <a:r>
              <a:rPr spc="35"/>
              <a:t>We </a:t>
            </a:r>
            <a:r>
              <a:rPr spc="15"/>
              <a:t>look forward to  </a:t>
            </a:r>
            <a:r>
              <a:rPr spc="20"/>
              <a:t>meeting</a:t>
            </a:r>
            <a:r>
              <a:rPr spc="60"/>
              <a:t> </a:t>
            </a:r>
            <a:r>
              <a:rPr spc="15"/>
              <a:t>you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7817" y="6202679"/>
            <a:ext cx="145986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i="1" spc="229">
                <a:solidFill>
                  <a:srgbClr val="000080"/>
                </a:solidFill>
                <a:latin typeface="Arial"/>
                <a:cs typeface="Arial"/>
              </a:rPr>
              <a:t>0</a:t>
            </a:r>
            <a:r>
              <a:rPr sz="2000" i="1" spc="5">
                <a:solidFill>
                  <a:srgbClr val="000080"/>
                </a:solidFill>
                <a:latin typeface="Arial"/>
                <a:cs typeface="Arial"/>
              </a:rPr>
              <a:t>2</a:t>
            </a:r>
            <a:r>
              <a:rPr sz="2000" i="1" spc="190">
                <a:solidFill>
                  <a:srgbClr val="000080"/>
                </a:solidFill>
                <a:latin typeface="Arial"/>
                <a:cs typeface="Arial"/>
              </a:rPr>
              <a:t>/</a:t>
            </a:r>
            <a:r>
              <a:rPr sz="2000" i="1" spc="160">
                <a:solidFill>
                  <a:srgbClr val="000080"/>
                </a:solidFill>
                <a:latin typeface="Arial"/>
                <a:cs typeface="Arial"/>
              </a:rPr>
              <a:t>0</a:t>
            </a:r>
            <a:r>
              <a:rPr sz="2000" i="1" spc="155">
                <a:solidFill>
                  <a:srgbClr val="000080"/>
                </a:solidFill>
                <a:latin typeface="Arial"/>
                <a:cs typeface="Arial"/>
              </a:rPr>
              <a:t>9</a:t>
            </a:r>
            <a:r>
              <a:rPr sz="2000" i="1" spc="190">
                <a:solidFill>
                  <a:srgbClr val="000080"/>
                </a:solidFill>
                <a:latin typeface="Arial"/>
                <a:cs typeface="Arial"/>
              </a:rPr>
              <a:t>/</a:t>
            </a:r>
            <a:r>
              <a:rPr sz="2000" i="1" spc="5">
                <a:solidFill>
                  <a:srgbClr val="000080"/>
                </a:solidFill>
                <a:latin typeface="Arial"/>
                <a:cs typeface="Arial"/>
              </a:rPr>
              <a:t>2</a:t>
            </a:r>
            <a:r>
              <a:rPr sz="2000" i="1" spc="229">
                <a:solidFill>
                  <a:srgbClr val="000080"/>
                </a:solidFill>
                <a:latin typeface="Arial"/>
                <a:cs typeface="Arial"/>
              </a:rPr>
              <a:t>0</a:t>
            </a:r>
            <a:r>
              <a:rPr sz="2000" i="1" spc="5">
                <a:solidFill>
                  <a:srgbClr val="000080"/>
                </a:solidFill>
                <a:latin typeface="Arial"/>
                <a:cs typeface="Arial"/>
              </a:rPr>
              <a:t>2</a:t>
            </a:r>
            <a:r>
              <a:rPr sz="2000" i="1" spc="60">
                <a:solidFill>
                  <a:srgbClr val="000080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5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ite coat&#10;&#10;AI-generated content may be incorrect.">
            <a:extLst>
              <a:ext uri="{FF2B5EF4-FFF2-40B4-BE49-F238E27FC236}">
                <a16:creationId xmlns:a16="http://schemas.microsoft.com/office/drawing/2014/main" id="{18F286BC-279C-315B-6BF1-591009EB9F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70" b="5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5CAA8-FF5D-E45B-6A11-260046B90E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81427E2-1BE5-6244-B92E-52D76E507FD4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6" name="Picture 5" descr="A qr code on a blue background&#10;&#10;AI-generated content may be incorrect.">
            <a:extLst>
              <a:ext uri="{FF2B5EF4-FFF2-40B4-BE49-F238E27FC236}">
                <a16:creationId xmlns:a16="http://schemas.microsoft.com/office/drawing/2014/main" id="{EF74591C-41D7-3114-2B71-5117B0A91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3510" y="3175"/>
            <a:ext cx="16287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1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9A2379-8763-5480-91C9-D345DCB62E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39054" y="1837606"/>
            <a:ext cx="7594601" cy="2320738"/>
          </a:xfrm>
        </p:spPr>
        <p:txBody>
          <a:bodyPr/>
          <a:lstStyle/>
          <a:p>
            <a:r>
              <a:rPr lang="en-US" sz="2400" b="1">
                <a:solidFill>
                  <a:schemeClr val="bg1"/>
                </a:solidFill>
              </a:rPr>
              <a:t>Graduate school and Postdoc and Fellows Development Centre merged into </a:t>
            </a:r>
            <a:r>
              <a:rPr lang="en-US" sz="2400" b="1">
                <a:solidFill>
                  <a:schemeClr val="accent6">
                    <a:lumMod val="25000"/>
                    <a:lumOff val="75000"/>
                  </a:schemeClr>
                </a:solidFill>
              </a:rPr>
              <a:t>ECRI</a:t>
            </a:r>
            <a:r>
              <a:rPr lang="en-US" sz="2400" b="1">
                <a:solidFill>
                  <a:schemeClr val="bg1"/>
                </a:solidFill>
              </a:rPr>
              <a:t> to provide outstanding learning and development opportunities, events, support and resources to early career researchers.</a:t>
            </a:r>
          </a:p>
          <a:p>
            <a:endParaRPr lang="en-US" sz="2400" b="1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2535E-FA43-CE15-F055-3B8ADA92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0"/>
          <a:stretch>
            <a:fillRect/>
          </a:stretch>
        </p:blipFill>
        <p:spPr>
          <a:xfrm>
            <a:off x="179685" y="841121"/>
            <a:ext cx="8290775" cy="972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3764CDD-5D2D-AAF1-7156-00AD176C2067}"/>
              </a:ext>
            </a:extLst>
          </p:cNvPr>
          <p:cNvSpPr txBox="1">
            <a:spLocks/>
          </p:cNvSpPr>
          <p:nvPr/>
        </p:nvSpPr>
        <p:spPr>
          <a:xfrm>
            <a:off x="7848598" y="5729936"/>
            <a:ext cx="4127062" cy="14982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00FF7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00FF7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00FF7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err="1">
                <a:solidFill>
                  <a:schemeClr val="tx2">
                    <a:lumMod val="20000"/>
                    <a:lumOff val="80000"/>
                  </a:schemeClr>
                </a:solidFill>
              </a:rPr>
              <a:t>www.imperial.ac.uk</a:t>
            </a:r>
            <a:r>
              <a:rPr lang="en-US" sz="2400" b="1">
                <a:solidFill>
                  <a:schemeClr val="tx2">
                    <a:lumMod val="20000"/>
                    <a:lumOff val="80000"/>
                  </a:schemeClr>
                </a:solidFill>
              </a:rPr>
              <a:t>/</a:t>
            </a:r>
            <a:r>
              <a:rPr lang="en-US" sz="2400" b="1" err="1">
                <a:solidFill>
                  <a:schemeClr val="tx2">
                    <a:lumMod val="20000"/>
                    <a:lumOff val="80000"/>
                  </a:schemeClr>
                </a:solidFill>
              </a:rPr>
              <a:t>ecri</a:t>
            </a:r>
            <a:r>
              <a:rPr lang="en-US" sz="2400" b="1">
                <a:solidFill>
                  <a:schemeClr val="tx2">
                    <a:lumMod val="20000"/>
                    <a:lumOff val="80000"/>
                  </a:schemeClr>
                </a:solidFill>
              </a:rPr>
              <a:t>      </a:t>
            </a:r>
            <a:r>
              <a:rPr lang="en-US" sz="2400" b="1" err="1">
                <a:solidFill>
                  <a:schemeClr val="tx2">
                    <a:lumMod val="20000"/>
                    <a:lumOff val="80000"/>
                  </a:schemeClr>
                </a:solidFill>
              </a:rPr>
              <a:t>ecri@imperial.ac.uk</a:t>
            </a:r>
            <a:endParaRPr lang="en-US" sz="240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en-US" sz="24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06CE580-40FD-A8E1-755B-0C2C4E157835}"/>
              </a:ext>
            </a:extLst>
          </p:cNvPr>
          <p:cNvSpPr txBox="1">
            <a:spLocks/>
          </p:cNvSpPr>
          <p:nvPr/>
        </p:nvSpPr>
        <p:spPr>
          <a:xfrm>
            <a:off x="546097" y="4158344"/>
            <a:ext cx="9708246" cy="2320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00FF7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00FF7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rgbClr val="00FF7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>
                <a:solidFill>
                  <a:schemeClr val="accent6">
                    <a:lumMod val="25000"/>
                    <a:lumOff val="75000"/>
                  </a:schemeClr>
                </a:solidFill>
              </a:rPr>
              <a:t>Focus on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b="1">
                <a:solidFill>
                  <a:schemeClr val="accent6">
                    <a:lumMod val="25000"/>
                    <a:lumOff val="75000"/>
                  </a:schemeClr>
                </a:solidFill>
              </a:rPr>
              <a:t>Doctoral students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>
                <a:solidFill>
                  <a:schemeClr val="accent6">
                    <a:lumMod val="25000"/>
                    <a:lumOff val="75000"/>
                  </a:schemeClr>
                </a:solidFill>
              </a:rPr>
              <a:t>Postdocs &amp; Fellows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>
                <a:solidFill>
                  <a:schemeClr val="accent6">
                    <a:lumMod val="25000"/>
                    <a:lumOff val="75000"/>
                  </a:schemeClr>
                </a:solidFill>
              </a:rPr>
              <a:t>Doctoral supervisors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>
                <a:solidFill>
                  <a:schemeClr val="accent6">
                    <a:lumMod val="25000"/>
                    <a:lumOff val="75000"/>
                  </a:schemeClr>
                </a:solidFill>
              </a:rPr>
              <a:t>Other related research staff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>
                <a:solidFill>
                  <a:schemeClr val="accent6">
                    <a:lumMod val="25000"/>
                    <a:lumOff val="75000"/>
                  </a:schemeClr>
                </a:solidFill>
              </a:rPr>
              <a:t>Master’s who are moving into research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035CB-5CCD-940C-5174-8C41C52E1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015" y="539656"/>
            <a:ext cx="3822300" cy="43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8C8B4-F0A9-6B64-2EBE-FA75FEC25F85}"/>
              </a:ext>
            </a:extLst>
          </p:cNvPr>
          <p:cNvSpPr txBox="1"/>
          <p:nvPr/>
        </p:nvSpPr>
        <p:spPr>
          <a:xfrm>
            <a:off x="4901784" y="473689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endParaRPr lang="en-GB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22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9B2BF-E0B9-7428-EAAA-0A540B052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>
            <a:extLst>
              <a:ext uri="{FF2B5EF4-FFF2-40B4-BE49-F238E27FC236}">
                <a16:creationId xmlns:a16="http://schemas.microsoft.com/office/drawing/2014/main" id="{4A2127B9-A4D3-A18D-7A4B-828271713408}"/>
              </a:ext>
            </a:extLst>
          </p:cNvPr>
          <p:cNvSpPr/>
          <p:nvPr/>
        </p:nvSpPr>
        <p:spPr>
          <a:xfrm>
            <a:off x="83999" y="860273"/>
            <a:ext cx="2312809" cy="2364617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32162C8F-37EE-395F-5328-DF2B747B38AF}"/>
              </a:ext>
            </a:extLst>
          </p:cNvPr>
          <p:cNvSpPr/>
          <p:nvPr/>
        </p:nvSpPr>
        <p:spPr>
          <a:xfrm>
            <a:off x="83999" y="2516233"/>
            <a:ext cx="12024000" cy="4248000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06363" algn="ctr"/>
            <a:r>
              <a:rPr lang="en-GB" sz="2000" b="1">
                <a:solidFill>
                  <a:srgbClr val="7A67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150+ courses to develop the skills you need </a:t>
            </a:r>
            <a:br>
              <a:rPr lang="en-GB" sz="2000" b="1">
                <a:solidFill>
                  <a:srgbClr val="7A67E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>
                <a:solidFill>
                  <a:srgbClr val="7A67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successfully complete your degree and prepare for your future career</a:t>
            </a:r>
          </a:p>
          <a:p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6B230-E9F0-CD16-039A-5187831C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44" y="3251206"/>
            <a:ext cx="5182616" cy="34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E1ADEEF-E4C2-84E5-404B-70E6EEDAD7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13" r="8914" b="6686"/>
          <a:stretch>
            <a:fillRect/>
          </a:stretch>
        </p:blipFill>
        <p:spPr>
          <a:xfrm>
            <a:off x="10266076" y="5062993"/>
            <a:ext cx="2012890" cy="16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D9BDD5-24A8-84DB-1972-A61E8DB18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222" y="3266455"/>
            <a:ext cx="5176221" cy="3420000"/>
          </a:xfrm>
          <a:prstGeom prst="rect">
            <a:avLst/>
          </a:prstGeom>
        </p:spPr>
      </p:pic>
      <p:sp>
        <p:nvSpPr>
          <p:cNvPr id="14" name="Process 13">
            <a:extLst>
              <a:ext uri="{FF2B5EF4-FFF2-40B4-BE49-F238E27FC236}">
                <a16:creationId xmlns:a16="http://schemas.microsoft.com/office/drawing/2014/main" id="{3AC69F15-7822-2ADC-A090-DD4AD26D9E95}"/>
              </a:ext>
            </a:extLst>
          </p:cNvPr>
          <p:cNvSpPr/>
          <p:nvPr/>
        </p:nvSpPr>
        <p:spPr>
          <a:xfrm>
            <a:off x="8950305" y="3217741"/>
            <a:ext cx="3060000" cy="1835999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000" b="1">
                <a:solidFill>
                  <a:schemeClr val="accent6"/>
                </a:solidFill>
              </a:rPr>
              <a:t>Attendance requirement:</a:t>
            </a:r>
          </a:p>
          <a:p>
            <a:pPr marL="236538" indent="-193675">
              <a:buFont typeface="Wingdings" pitchFamily="2" charset="2"/>
              <a:buChar char="§"/>
            </a:pPr>
            <a:r>
              <a:rPr lang="en-GB" sz="2000">
                <a:solidFill>
                  <a:schemeClr val="accent6"/>
                </a:solidFill>
              </a:rPr>
              <a:t>Plagiarism Awareness</a:t>
            </a:r>
          </a:p>
          <a:p>
            <a:pPr marL="236538" indent="-193675">
              <a:buFont typeface="Wingdings" pitchFamily="2" charset="2"/>
              <a:buChar char="§"/>
            </a:pPr>
            <a:r>
              <a:rPr lang="en-GB" sz="2000">
                <a:solidFill>
                  <a:schemeClr val="accent6"/>
                </a:solidFill>
              </a:rPr>
              <a:t>4 ECRI credits </a:t>
            </a:r>
            <a:br>
              <a:rPr lang="en-GB" sz="2000">
                <a:solidFill>
                  <a:schemeClr val="accent6"/>
                </a:solidFill>
              </a:rPr>
            </a:br>
            <a:r>
              <a:rPr lang="en-GB">
                <a:solidFill>
                  <a:schemeClr val="accent6"/>
                </a:solidFill>
              </a:rPr>
              <a:t>(2 by ESA – 2 by LSR)</a:t>
            </a:r>
            <a:endParaRPr lang="en-GB" sz="2000">
              <a:solidFill>
                <a:schemeClr val="accent6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0EA92BE-708B-BF90-9433-B4564A98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sz="3600"/>
              <a:t>ECRI provision for Doctoral Students 2025 - 26</a:t>
            </a:r>
          </a:p>
        </p:txBody>
      </p:sp>
      <p:grpSp>
        <p:nvGrpSpPr>
          <p:cNvPr id="30" name="Group 29" descr="Skills Development">
            <a:extLst>
              <a:ext uri="{FF2B5EF4-FFF2-40B4-BE49-F238E27FC236}">
                <a16:creationId xmlns:a16="http://schemas.microsoft.com/office/drawing/2014/main" id="{D79D9D67-640D-FF6E-38EC-216D9B22AF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77987" y="972262"/>
            <a:ext cx="1828800" cy="2037472"/>
            <a:chOff x="377822" y="2132736"/>
            <a:chExt cx="1828800" cy="2037472"/>
          </a:xfrm>
        </p:grpSpPr>
        <p:pic>
          <p:nvPicPr>
            <p:cNvPr id="19" name="Graphic 18" descr="Teacher with solid fill">
              <a:extLst>
                <a:ext uri="{FF2B5EF4-FFF2-40B4-BE49-F238E27FC236}">
                  <a16:creationId xmlns:a16="http://schemas.microsoft.com/office/drawing/2014/main" id="{6BDB872C-A301-4BD7-DFEC-7BB7C816F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5022" y="2132736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DB4DF3-C85E-F92B-28F8-E379997E6D8A}"/>
                </a:ext>
              </a:extLst>
            </p:cNvPr>
            <p:cNvSpPr txBox="1"/>
            <p:nvPr/>
          </p:nvSpPr>
          <p:spPr>
            <a:xfrm>
              <a:off x="377822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b="1">
                  <a:solidFill>
                    <a:schemeClr val="tx1"/>
                  </a:solidFill>
                </a:rPr>
                <a:t>Skills development</a:t>
              </a:r>
              <a:endParaRPr lang="en-US" b="1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 descr="Individual Support">
            <a:extLst>
              <a:ext uri="{FF2B5EF4-FFF2-40B4-BE49-F238E27FC236}">
                <a16:creationId xmlns:a16="http://schemas.microsoft.com/office/drawing/2014/main" id="{3F94E14F-7DD9-DCD2-3079-1B56AE979C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729793" y="957189"/>
            <a:ext cx="1828800" cy="2037472"/>
            <a:chOff x="3139464" y="2132736"/>
            <a:chExt cx="1828800" cy="20374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1A9138-2424-9091-29E9-8E37B29C86CB}"/>
                </a:ext>
              </a:extLst>
            </p:cNvPr>
            <p:cNvGrpSpPr/>
            <p:nvPr/>
          </p:nvGrpSpPr>
          <p:grpSpPr>
            <a:xfrm>
              <a:off x="3139464" y="2132736"/>
              <a:ext cx="1828800" cy="929473"/>
              <a:chOff x="2841081" y="2132736"/>
              <a:chExt cx="1828800" cy="929473"/>
            </a:xfrm>
          </p:grpSpPr>
          <p:pic>
            <p:nvPicPr>
              <p:cNvPr id="8" name="Graphic 7" descr="Online meeting with solid fill">
                <a:extLst>
                  <a:ext uri="{FF2B5EF4-FFF2-40B4-BE49-F238E27FC236}">
                    <a16:creationId xmlns:a16="http://schemas.microsoft.com/office/drawing/2014/main" id="{DD6DF4C7-3775-7619-AF77-7C4A61B97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755481" y="214780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Boardroom with solid fill">
                <a:extLst>
                  <a:ext uri="{FF2B5EF4-FFF2-40B4-BE49-F238E27FC236}">
                    <a16:creationId xmlns:a16="http://schemas.microsoft.com/office/drawing/2014/main" id="{173DB620-6FDC-6450-BBCF-2654B8212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2841081" y="213273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9BA3CC-E47A-CFB9-B6B1-18038C6F71FB}"/>
                </a:ext>
              </a:extLst>
            </p:cNvPr>
            <p:cNvSpPr txBox="1"/>
            <p:nvPr/>
          </p:nvSpPr>
          <p:spPr>
            <a:xfrm>
              <a:off x="3139464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Wellbeing &amp; support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 descr="Online Resources">
            <a:extLst>
              <a:ext uri="{FF2B5EF4-FFF2-40B4-BE49-F238E27FC236}">
                <a16:creationId xmlns:a16="http://schemas.microsoft.com/office/drawing/2014/main" id="{E9F0795D-EE5E-F694-CD8C-9899A08E4BD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181599" y="957189"/>
            <a:ext cx="1828800" cy="2037472"/>
            <a:chOff x="9686996" y="2132736"/>
            <a:chExt cx="1828800" cy="2037472"/>
          </a:xfrm>
        </p:grpSpPr>
        <p:pic>
          <p:nvPicPr>
            <p:cNvPr id="17" name="Graphic 16" descr="Remote learning language with solid fill">
              <a:extLst>
                <a:ext uri="{FF2B5EF4-FFF2-40B4-BE49-F238E27FC236}">
                  <a16:creationId xmlns:a16="http://schemas.microsoft.com/office/drawing/2014/main" id="{39C60B4D-FE07-995F-E972-6E66DD706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144196" y="2132736"/>
              <a:ext cx="914400" cy="914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041621-57F1-9F7B-0F21-E2F5FCDDBCC9}"/>
                </a:ext>
              </a:extLst>
            </p:cNvPr>
            <p:cNvSpPr txBox="1"/>
            <p:nvPr/>
          </p:nvSpPr>
          <p:spPr>
            <a:xfrm>
              <a:off x="9686996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Online resources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oup 42" descr="Networks">
            <a:extLst>
              <a:ext uri="{FF2B5EF4-FFF2-40B4-BE49-F238E27FC236}">
                <a16:creationId xmlns:a16="http://schemas.microsoft.com/office/drawing/2014/main" id="{391976A3-F97F-5B96-32C5-4190FC1ABA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642329" y="945795"/>
            <a:ext cx="1828800" cy="2037472"/>
            <a:chOff x="5674878" y="2132736"/>
            <a:chExt cx="1828800" cy="2037472"/>
          </a:xfrm>
        </p:grpSpPr>
        <p:pic>
          <p:nvPicPr>
            <p:cNvPr id="44" name="Graphic 43" descr="Connections with solid fill">
              <a:extLst>
                <a:ext uri="{FF2B5EF4-FFF2-40B4-BE49-F238E27FC236}">
                  <a16:creationId xmlns:a16="http://schemas.microsoft.com/office/drawing/2014/main" id="{A483FE4F-7630-148A-DA34-5430C948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132078" y="2132736"/>
              <a:ext cx="914400" cy="9144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447DFC5-F4ED-15E9-67D8-A684569861AF}"/>
                </a:ext>
              </a:extLst>
            </p:cNvPr>
            <p:cNvSpPr txBox="1"/>
            <p:nvPr/>
          </p:nvSpPr>
          <p:spPr>
            <a:xfrm>
              <a:off x="5674878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Events &amp; Networks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 descr="Funds">
            <a:extLst>
              <a:ext uri="{FF2B5EF4-FFF2-40B4-BE49-F238E27FC236}">
                <a16:creationId xmlns:a16="http://schemas.microsoft.com/office/drawing/2014/main" id="{80BD2D88-17D8-04E0-8FE8-169D9026D7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906558" y="945795"/>
            <a:ext cx="1828800" cy="2037472"/>
            <a:chOff x="7680937" y="2132736"/>
            <a:chExt cx="1828800" cy="2037472"/>
          </a:xfrm>
        </p:grpSpPr>
        <p:pic>
          <p:nvPicPr>
            <p:cNvPr id="47" name="Graphic 46" descr="Coins with solid fill">
              <a:extLst>
                <a:ext uri="{FF2B5EF4-FFF2-40B4-BE49-F238E27FC236}">
                  <a16:creationId xmlns:a16="http://schemas.microsoft.com/office/drawing/2014/main" id="{EF668426-5827-EF13-A560-86A65F486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138137" y="2132736"/>
              <a:ext cx="914400" cy="9144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E346D6B-5870-7C88-CC50-73834CFF245F}"/>
                </a:ext>
              </a:extLst>
            </p:cNvPr>
            <p:cNvSpPr txBox="1"/>
            <p:nvPr/>
          </p:nvSpPr>
          <p:spPr>
            <a:xfrm>
              <a:off x="7680937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Funds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77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FD257-35CA-21DF-FA60-D30C2362E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>
            <a:extLst>
              <a:ext uri="{FF2B5EF4-FFF2-40B4-BE49-F238E27FC236}">
                <a16:creationId xmlns:a16="http://schemas.microsoft.com/office/drawing/2014/main" id="{F3A97FB4-198C-6041-6348-97F2FC8457D1}"/>
              </a:ext>
            </a:extLst>
          </p:cNvPr>
          <p:cNvSpPr/>
          <p:nvPr/>
        </p:nvSpPr>
        <p:spPr>
          <a:xfrm>
            <a:off x="2368045" y="760670"/>
            <a:ext cx="4794757" cy="2364617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9F6CD856-15A8-2C2A-A8E5-A99328A7F968}"/>
              </a:ext>
            </a:extLst>
          </p:cNvPr>
          <p:cNvSpPr/>
          <p:nvPr/>
        </p:nvSpPr>
        <p:spPr>
          <a:xfrm>
            <a:off x="82048" y="2873826"/>
            <a:ext cx="5419342" cy="3884571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200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Postgraduate Coaching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Activate Mentoring Programme</a:t>
            </a:r>
            <a:br>
              <a:rPr lang="en-GB" sz="2000">
                <a:solidFill>
                  <a:schemeClr val="accent6"/>
                </a:solidFill>
              </a:rPr>
            </a:br>
            <a:r>
              <a:rPr lang="en-GB" sz="2000">
                <a:solidFill>
                  <a:schemeClr val="accent6"/>
                </a:solidFill>
              </a:rPr>
              <a:t>for under-represented PGRs: </a:t>
            </a:r>
            <a:br>
              <a:rPr lang="en-GB" sz="2000">
                <a:solidFill>
                  <a:schemeClr val="accent6"/>
                </a:solidFill>
              </a:rPr>
            </a:br>
            <a:r>
              <a:rPr lang="en-GB" sz="2000">
                <a:solidFill>
                  <a:schemeClr val="accent6"/>
                </a:solidFill>
              </a:rPr>
              <a:t>black and ethnic minorities &amp; disabled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One-to-ones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Research degree mediation</a:t>
            </a:r>
          </a:p>
          <a:p>
            <a:endParaRPr lang="en-GB" sz="2000">
              <a:solidFill>
                <a:schemeClr val="accent6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2E8EFE2-DE4A-F583-97FE-FEB2224F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sz="3600"/>
              <a:t>ECRI provision for Doctoral Students 2025 - 26</a:t>
            </a:r>
          </a:p>
        </p:txBody>
      </p:sp>
      <p:grpSp>
        <p:nvGrpSpPr>
          <p:cNvPr id="30" name="Group 29" descr="Skills Development">
            <a:extLst>
              <a:ext uri="{FF2B5EF4-FFF2-40B4-BE49-F238E27FC236}">
                <a16:creationId xmlns:a16="http://schemas.microsoft.com/office/drawing/2014/main" id="{5ACEE30E-B24B-FDA1-4020-DC79A132043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77987" y="972262"/>
            <a:ext cx="1828800" cy="2037472"/>
            <a:chOff x="377822" y="2132736"/>
            <a:chExt cx="1828800" cy="2037472"/>
          </a:xfrm>
        </p:grpSpPr>
        <p:pic>
          <p:nvPicPr>
            <p:cNvPr id="19" name="Graphic 18" descr="Teacher with solid fill">
              <a:extLst>
                <a:ext uri="{FF2B5EF4-FFF2-40B4-BE49-F238E27FC236}">
                  <a16:creationId xmlns:a16="http://schemas.microsoft.com/office/drawing/2014/main" id="{4E29B043-DA59-E498-2764-21F0D6251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022" y="2132736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0DA551-BB24-8E77-A52D-6792E699B12A}"/>
                </a:ext>
              </a:extLst>
            </p:cNvPr>
            <p:cNvSpPr txBox="1"/>
            <p:nvPr/>
          </p:nvSpPr>
          <p:spPr>
            <a:xfrm>
              <a:off x="377822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Skills development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 descr="Individual Support">
            <a:extLst>
              <a:ext uri="{FF2B5EF4-FFF2-40B4-BE49-F238E27FC236}">
                <a16:creationId xmlns:a16="http://schemas.microsoft.com/office/drawing/2014/main" id="{3DA3DBD4-BC66-77E7-B3A1-5723A4892F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729793" y="957189"/>
            <a:ext cx="1828800" cy="2037472"/>
            <a:chOff x="3139464" y="2132736"/>
            <a:chExt cx="1828800" cy="20374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6FAD1E-667C-BCD5-84F3-22F969C8CB9B}"/>
                </a:ext>
              </a:extLst>
            </p:cNvPr>
            <p:cNvGrpSpPr/>
            <p:nvPr/>
          </p:nvGrpSpPr>
          <p:grpSpPr>
            <a:xfrm>
              <a:off x="3139464" y="2132736"/>
              <a:ext cx="1828800" cy="929473"/>
              <a:chOff x="2841081" y="2132736"/>
              <a:chExt cx="1828800" cy="929473"/>
            </a:xfrm>
          </p:grpSpPr>
          <p:pic>
            <p:nvPicPr>
              <p:cNvPr id="8" name="Graphic 7" descr="Online meeting with solid fill">
                <a:extLst>
                  <a:ext uri="{FF2B5EF4-FFF2-40B4-BE49-F238E27FC236}">
                    <a16:creationId xmlns:a16="http://schemas.microsoft.com/office/drawing/2014/main" id="{C139F62B-33F3-B743-3469-BE9CC6D9E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755481" y="214780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Boardroom with solid fill">
                <a:extLst>
                  <a:ext uri="{FF2B5EF4-FFF2-40B4-BE49-F238E27FC236}">
                    <a16:creationId xmlns:a16="http://schemas.microsoft.com/office/drawing/2014/main" id="{3087E16D-875E-1219-00A8-5473910463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1081" y="213273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66135D-697C-AADB-E85B-95B6771CA595}"/>
                </a:ext>
              </a:extLst>
            </p:cNvPr>
            <p:cNvSpPr txBox="1"/>
            <p:nvPr/>
          </p:nvSpPr>
          <p:spPr>
            <a:xfrm>
              <a:off x="3139464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b="1">
                  <a:solidFill>
                    <a:schemeClr val="tx1"/>
                  </a:solidFill>
                </a:rPr>
                <a:t>Wellbeing &amp; support</a:t>
              </a:r>
              <a:endParaRPr lang="en-US" b="1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 descr="Online Resources">
            <a:extLst>
              <a:ext uri="{FF2B5EF4-FFF2-40B4-BE49-F238E27FC236}">
                <a16:creationId xmlns:a16="http://schemas.microsoft.com/office/drawing/2014/main" id="{53B106C9-C2FF-BAB7-27CD-046A549159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181599" y="957189"/>
            <a:ext cx="1828800" cy="2037472"/>
            <a:chOff x="9686996" y="2132736"/>
            <a:chExt cx="1828800" cy="2037472"/>
          </a:xfrm>
        </p:grpSpPr>
        <p:pic>
          <p:nvPicPr>
            <p:cNvPr id="17" name="Graphic 16" descr="Remote learning language with solid fill">
              <a:extLst>
                <a:ext uri="{FF2B5EF4-FFF2-40B4-BE49-F238E27FC236}">
                  <a16:creationId xmlns:a16="http://schemas.microsoft.com/office/drawing/2014/main" id="{92FA095D-BA1F-F174-DD26-5AE718CB8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44196" y="2132736"/>
              <a:ext cx="914400" cy="914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30D73BE-7636-C61B-7946-2187E1421A01}"/>
                </a:ext>
              </a:extLst>
            </p:cNvPr>
            <p:cNvSpPr txBox="1"/>
            <p:nvPr/>
          </p:nvSpPr>
          <p:spPr>
            <a:xfrm>
              <a:off x="9686996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b="1">
                  <a:solidFill>
                    <a:schemeClr val="tx1"/>
                  </a:solidFill>
                </a:rPr>
                <a:t>Online resources</a:t>
              </a:r>
              <a:endParaRPr 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2" name="Process 1">
            <a:extLst>
              <a:ext uri="{FF2B5EF4-FFF2-40B4-BE49-F238E27FC236}">
                <a16:creationId xmlns:a16="http://schemas.microsoft.com/office/drawing/2014/main" id="{A8A22230-E30A-2709-8C96-5804648BD7E5}"/>
              </a:ext>
            </a:extLst>
          </p:cNvPr>
          <p:cNvSpPr/>
          <p:nvPr/>
        </p:nvSpPr>
        <p:spPr>
          <a:xfrm>
            <a:off x="5366479" y="2891316"/>
            <a:ext cx="6739570" cy="3884571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200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Doctoral Success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Supervision support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ECRI tip sheets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chemeClr val="accent6"/>
              </a:solidFill>
            </a:endParaRPr>
          </a:p>
          <a:p>
            <a:endParaRPr lang="en-GB" sz="2000">
              <a:solidFill>
                <a:schemeClr val="accent6"/>
              </a:solidFill>
            </a:endParaRPr>
          </a:p>
        </p:txBody>
      </p:sp>
      <p:grpSp>
        <p:nvGrpSpPr>
          <p:cNvPr id="3" name="Group 2" descr="Networks">
            <a:extLst>
              <a:ext uri="{FF2B5EF4-FFF2-40B4-BE49-F238E27FC236}">
                <a16:creationId xmlns:a16="http://schemas.microsoft.com/office/drawing/2014/main" id="{928268E0-B313-7B56-B6C8-DA990F88F1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642329" y="945795"/>
            <a:ext cx="1828800" cy="2037472"/>
            <a:chOff x="5674878" y="2132736"/>
            <a:chExt cx="1828800" cy="2037472"/>
          </a:xfrm>
        </p:grpSpPr>
        <p:pic>
          <p:nvPicPr>
            <p:cNvPr id="6" name="Graphic 5" descr="Connections with solid fill">
              <a:extLst>
                <a:ext uri="{FF2B5EF4-FFF2-40B4-BE49-F238E27FC236}">
                  <a16:creationId xmlns:a16="http://schemas.microsoft.com/office/drawing/2014/main" id="{D21A954C-4307-D2B3-F9ED-377E0385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32078" y="2132736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AC571C-B1BF-1FEF-21D6-A8BE76793240}"/>
                </a:ext>
              </a:extLst>
            </p:cNvPr>
            <p:cNvSpPr txBox="1"/>
            <p:nvPr/>
          </p:nvSpPr>
          <p:spPr>
            <a:xfrm>
              <a:off x="5674878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Events &amp; Networks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 descr="Funds">
            <a:extLst>
              <a:ext uri="{FF2B5EF4-FFF2-40B4-BE49-F238E27FC236}">
                <a16:creationId xmlns:a16="http://schemas.microsoft.com/office/drawing/2014/main" id="{D731B1A2-71F4-7BDB-B3B2-C85174984E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906558" y="945795"/>
            <a:ext cx="1828800" cy="2037472"/>
            <a:chOff x="7680937" y="2132736"/>
            <a:chExt cx="1828800" cy="2037472"/>
          </a:xfrm>
        </p:grpSpPr>
        <p:pic>
          <p:nvPicPr>
            <p:cNvPr id="20" name="Graphic 19" descr="Coins with solid fill">
              <a:extLst>
                <a:ext uri="{FF2B5EF4-FFF2-40B4-BE49-F238E27FC236}">
                  <a16:creationId xmlns:a16="http://schemas.microsoft.com/office/drawing/2014/main" id="{6326E7B8-08BD-E3A1-1355-9C9CFA10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38137" y="2132736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3110D3-72B1-EFCC-AE0A-412C96A421CA}"/>
                </a:ext>
              </a:extLst>
            </p:cNvPr>
            <p:cNvSpPr txBox="1"/>
            <p:nvPr/>
          </p:nvSpPr>
          <p:spPr>
            <a:xfrm>
              <a:off x="7680937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Funds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BF2DD15-BD22-AF69-4A80-4D63F8C7FEC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260" t="3575" b="3978"/>
          <a:stretch/>
        </p:blipFill>
        <p:spPr>
          <a:xfrm>
            <a:off x="9399206" y="3191939"/>
            <a:ext cx="2467357" cy="1044000"/>
          </a:xfrm>
          <a:prstGeom prst="rect">
            <a:avLst/>
          </a:prstGeom>
        </p:spPr>
      </p:pic>
      <p:sp>
        <p:nvSpPr>
          <p:cNvPr id="29" name="Process 28">
            <a:extLst>
              <a:ext uri="{FF2B5EF4-FFF2-40B4-BE49-F238E27FC236}">
                <a16:creationId xmlns:a16="http://schemas.microsoft.com/office/drawing/2014/main" id="{85FCCF6D-DB43-EB88-20B7-184E60E0431F}"/>
              </a:ext>
            </a:extLst>
          </p:cNvPr>
          <p:cNvSpPr/>
          <p:nvPr/>
        </p:nvSpPr>
        <p:spPr>
          <a:xfrm>
            <a:off x="5638799" y="5116286"/>
            <a:ext cx="6096559" cy="1153885"/>
          </a:xfrm>
          <a:prstGeom prst="flowChartProcess">
            <a:avLst/>
          </a:prstGeom>
          <a:solidFill>
            <a:srgbClr val="7A6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err="1">
                <a:solidFill>
                  <a:schemeClr val="bg1"/>
                </a:solidFill>
              </a:rPr>
              <a:t>www.imperial.ac.uk</a:t>
            </a:r>
            <a:r>
              <a:rPr lang="en-GB" sz="4000" b="1">
                <a:solidFill>
                  <a:schemeClr val="bg1"/>
                </a:solidFill>
              </a:rPr>
              <a:t>/</a:t>
            </a:r>
            <a:r>
              <a:rPr lang="en-GB" sz="4000" b="1" err="1">
                <a:solidFill>
                  <a:schemeClr val="bg1"/>
                </a:solidFill>
              </a:rPr>
              <a:t>ecri</a:t>
            </a:r>
            <a:endParaRPr lang="en-GB" sz="4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3999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86388-1514-5807-83BF-476373E7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>
            <a:extLst>
              <a:ext uri="{FF2B5EF4-FFF2-40B4-BE49-F238E27FC236}">
                <a16:creationId xmlns:a16="http://schemas.microsoft.com/office/drawing/2014/main" id="{14EA50DB-85FD-2A11-AF87-A74385A9A7D2}"/>
              </a:ext>
            </a:extLst>
          </p:cNvPr>
          <p:cNvSpPr/>
          <p:nvPr/>
        </p:nvSpPr>
        <p:spPr>
          <a:xfrm>
            <a:off x="7288369" y="760670"/>
            <a:ext cx="4794757" cy="2364617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7" name="Process 6">
            <a:extLst>
              <a:ext uri="{FF2B5EF4-FFF2-40B4-BE49-F238E27FC236}">
                <a16:creationId xmlns:a16="http://schemas.microsoft.com/office/drawing/2014/main" id="{EE2CFF13-D9AA-FA26-E6F7-2432193C8186}"/>
              </a:ext>
            </a:extLst>
          </p:cNvPr>
          <p:cNvSpPr/>
          <p:nvPr/>
        </p:nvSpPr>
        <p:spPr>
          <a:xfrm>
            <a:off x="16735" y="2873826"/>
            <a:ext cx="7271634" cy="3884571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2000">
              <a:solidFill>
                <a:schemeClr val="accent6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E218CE0-820C-F0DC-A279-78C18B08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GB" sz="3600"/>
              <a:t>ECRI provision for Doctoral Students 2025 - 26</a:t>
            </a:r>
          </a:p>
        </p:txBody>
      </p:sp>
      <p:grpSp>
        <p:nvGrpSpPr>
          <p:cNvPr id="30" name="Group 29" descr="Skills Development">
            <a:extLst>
              <a:ext uri="{FF2B5EF4-FFF2-40B4-BE49-F238E27FC236}">
                <a16:creationId xmlns:a16="http://schemas.microsoft.com/office/drawing/2014/main" id="{07FC7E3F-4501-ECCF-EA0E-5A21337CAA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77987" y="972262"/>
            <a:ext cx="1828800" cy="2037472"/>
            <a:chOff x="377822" y="2132736"/>
            <a:chExt cx="1828800" cy="2037472"/>
          </a:xfrm>
        </p:grpSpPr>
        <p:pic>
          <p:nvPicPr>
            <p:cNvPr id="19" name="Graphic 18" descr="Teacher with solid fill">
              <a:extLst>
                <a:ext uri="{FF2B5EF4-FFF2-40B4-BE49-F238E27FC236}">
                  <a16:creationId xmlns:a16="http://schemas.microsoft.com/office/drawing/2014/main" id="{0B538258-0138-2A96-6837-294A010EC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5022" y="2132736"/>
              <a:ext cx="914400" cy="9144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6E8ADC-E574-77BA-3D06-2B4D4853EA52}"/>
                </a:ext>
              </a:extLst>
            </p:cNvPr>
            <p:cNvSpPr txBox="1"/>
            <p:nvPr/>
          </p:nvSpPr>
          <p:spPr>
            <a:xfrm>
              <a:off x="377822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Skills development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 descr="Individual Support">
            <a:extLst>
              <a:ext uri="{FF2B5EF4-FFF2-40B4-BE49-F238E27FC236}">
                <a16:creationId xmlns:a16="http://schemas.microsoft.com/office/drawing/2014/main" id="{1E46E812-1CF8-FE29-5604-C5BA32D787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2729793" y="957189"/>
            <a:ext cx="1828800" cy="2037472"/>
            <a:chOff x="3139464" y="2132736"/>
            <a:chExt cx="1828800" cy="20374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E2B24E6-5B3C-2C96-134D-69AC83D991E1}"/>
                </a:ext>
              </a:extLst>
            </p:cNvPr>
            <p:cNvGrpSpPr/>
            <p:nvPr/>
          </p:nvGrpSpPr>
          <p:grpSpPr>
            <a:xfrm>
              <a:off x="3139464" y="2132736"/>
              <a:ext cx="1828800" cy="929473"/>
              <a:chOff x="2841081" y="2132736"/>
              <a:chExt cx="1828800" cy="929473"/>
            </a:xfrm>
          </p:grpSpPr>
          <p:pic>
            <p:nvPicPr>
              <p:cNvPr id="8" name="Graphic 7" descr="Online meeting with solid fill">
                <a:extLst>
                  <a:ext uri="{FF2B5EF4-FFF2-40B4-BE49-F238E27FC236}">
                    <a16:creationId xmlns:a16="http://schemas.microsoft.com/office/drawing/2014/main" id="{A44EAADD-2C0D-BD1C-D33D-C24332FD3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755481" y="214780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0" name="Graphic 9" descr="Boardroom with solid fill">
                <a:extLst>
                  <a:ext uri="{FF2B5EF4-FFF2-40B4-BE49-F238E27FC236}">
                    <a16:creationId xmlns:a16="http://schemas.microsoft.com/office/drawing/2014/main" id="{B5018DEE-7FDB-4933-D191-8657B43BA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1081" y="213273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D1C525-DF2F-8156-02CA-8360BBB45A63}"/>
                </a:ext>
              </a:extLst>
            </p:cNvPr>
            <p:cNvSpPr txBox="1"/>
            <p:nvPr/>
          </p:nvSpPr>
          <p:spPr>
            <a:xfrm>
              <a:off x="3139464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Wellbeing &amp; support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 descr="Online Resources">
            <a:extLst>
              <a:ext uri="{FF2B5EF4-FFF2-40B4-BE49-F238E27FC236}">
                <a16:creationId xmlns:a16="http://schemas.microsoft.com/office/drawing/2014/main" id="{EA5D62D9-6545-16BC-488A-E03FD83E12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181599" y="957189"/>
            <a:ext cx="1828800" cy="2037472"/>
            <a:chOff x="9686996" y="2132736"/>
            <a:chExt cx="1828800" cy="2037472"/>
          </a:xfrm>
        </p:grpSpPr>
        <p:pic>
          <p:nvPicPr>
            <p:cNvPr id="17" name="Graphic 16" descr="Remote learning language with solid fill">
              <a:extLst>
                <a:ext uri="{FF2B5EF4-FFF2-40B4-BE49-F238E27FC236}">
                  <a16:creationId xmlns:a16="http://schemas.microsoft.com/office/drawing/2014/main" id="{39971A54-B68D-1C31-A50F-5333C39F9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44196" y="2132736"/>
              <a:ext cx="914400" cy="9144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D3D784-4267-52DB-442A-83913A4A8C25}"/>
                </a:ext>
              </a:extLst>
            </p:cNvPr>
            <p:cNvSpPr txBox="1"/>
            <p:nvPr/>
          </p:nvSpPr>
          <p:spPr>
            <a:xfrm>
              <a:off x="9686996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>
                  <a:solidFill>
                    <a:schemeClr val="tx1"/>
                  </a:solidFill>
                </a:rPr>
                <a:t>Online resources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Process 1">
            <a:extLst>
              <a:ext uri="{FF2B5EF4-FFF2-40B4-BE49-F238E27FC236}">
                <a16:creationId xmlns:a16="http://schemas.microsoft.com/office/drawing/2014/main" id="{E5DD2B4C-E652-5192-8112-CB97F0F79EC2}"/>
              </a:ext>
            </a:extLst>
          </p:cNvPr>
          <p:cNvSpPr/>
          <p:nvPr/>
        </p:nvSpPr>
        <p:spPr>
          <a:xfrm>
            <a:off x="7120777" y="2891316"/>
            <a:ext cx="4985272" cy="3884571"/>
          </a:xfrm>
          <a:prstGeom prst="flowChartProcess">
            <a:avLst/>
          </a:prstGeom>
          <a:solidFill>
            <a:schemeClr val="accent6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Welcome events</a:t>
            </a:r>
            <a:br>
              <a:rPr lang="en-GB" sz="2000" b="1">
                <a:solidFill>
                  <a:schemeClr val="accent3"/>
                </a:solidFill>
              </a:rPr>
            </a:br>
            <a:r>
              <a:rPr lang="en-GB" sz="2000">
                <a:solidFill>
                  <a:schemeClr val="accent6"/>
                </a:solidFill>
              </a:rPr>
              <a:t>PGR Welcome  </a:t>
            </a:r>
            <a:r>
              <a:rPr lang="en-GB" sz="2000" b="1">
                <a:solidFill>
                  <a:schemeClr val="accent6"/>
                </a:solidFill>
              </a:rPr>
              <a:t>Wed 15 October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ECR  Showcase</a:t>
            </a:r>
            <a:br>
              <a:rPr lang="en-GB" sz="2000" b="1">
                <a:solidFill>
                  <a:schemeClr val="accent3"/>
                </a:solidFill>
              </a:rPr>
            </a:br>
            <a:endParaRPr lang="en-GB" sz="200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ECRI Winter Celebration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Support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3"/>
                </a:solidFill>
              </a:rPr>
              <a:t>ECRI Community Fund</a:t>
            </a:r>
            <a:br>
              <a:rPr lang="en-GB" sz="2000" b="1">
                <a:solidFill>
                  <a:schemeClr val="accent3"/>
                </a:solidFill>
              </a:rPr>
            </a:br>
            <a:r>
              <a:rPr lang="en-GB" sz="2000">
                <a:solidFill>
                  <a:schemeClr val="accent6"/>
                </a:solidFill>
              </a:rPr>
              <a:t>To designed to support researcher led cohort building activities. ECRI Blog.</a:t>
            </a:r>
            <a:endParaRPr lang="en-GB" sz="2000" b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solidFill>
                <a:schemeClr val="accent6"/>
              </a:solidFill>
            </a:endParaRPr>
          </a:p>
          <a:p>
            <a:endParaRPr lang="en-GB" sz="2000">
              <a:solidFill>
                <a:schemeClr val="accent6"/>
              </a:solidFill>
            </a:endParaRPr>
          </a:p>
        </p:txBody>
      </p:sp>
      <p:grpSp>
        <p:nvGrpSpPr>
          <p:cNvPr id="3" name="Group 2" descr="Networks">
            <a:extLst>
              <a:ext uri="{FF2B5EF4-FFF2-40B4-BE49-F238E27FC236}">
                <a16:creationId xmlns:a16="http://schemas.microsoft.com/office/drawing/2014/main" id="{4F498927-A7A7-4591-43A4-4A08C8171E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7642329" y="945795"/>
            <a:ext cx="1828800" cy="2037472"/>
            <a:chOff x="5674878" y="2132736"/>
            <a:chExt cx="1828800" cy="2037472"/>
          </a:xfrm>
        </p:grpSpPr>
        <p:pic>
          <p:nvPicPr>
            <p:cNvPr id="6" name="Graphic 5" descr="Connections with solid fill">
              <a:extLst>
                <a:ext uri="{FF2B5EF4-FFF2-40B4-BE49-F238E27FC236}">
                  <a16:creationId xmlns:a16="http://schemas.microsoft.com/office/drawing/2014/main" id="{71F83FF5-8E96-5907-12BE-8ED813BEF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32078" y="2132736"/>
              <a:ext cx="914400" cy="914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A4C7D1-47A6-FA1B-5B17-177D1844E1A7}"/>
                </a:ext>
              </a:extLst>
            </p:cNvPr>
            <p:cNvSpPr txBox="1"/>
            <p:nvPr/>
          </p:nvSpPr>
          <p:spPr>
            <a:xfrm>
              <a:off x="5674878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b="1">
                  <a:solidFill>
                    <a:schemeClr val="tx1"/>
                  </a:solidFill>
                </a:rPr>
                <a:t>Events &amp; Networks</a:t>
              </a:r>
              <a:endParaRPr lang="en-US" b="1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 descr="Funds">
            <a:extLst>
              <a:ext uri="{FF2B5EF4-FFF2-40B4-BE49-F238E27FC236}">
                <a16:creationId xmlns:a16="http://schemas.microsoft.com/office/drawing/2014/main" id="{9A17DD9D-84D7-4320-2905-FD085C8CD0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906558" y="945795"/>
            <a:ext cx="1828800" cy="2037472"/>
            <a:chOff x="7680937" y="2132736"/>
            <a:chExt cx="1828800" cy="2037472"/>
          </a:xfrm>
        </p:grpSpPr>
        <p:pic>
          <p:nvPicPr>
            <p:cNvPr id="20" name="Graphic 19" descr="Coins with solid fill">
              <a:extLst>
                <a:ext uri="{FF2B5EF4-FFF2-40B4-BE49-F238E27FC236}">
                  <a16:creationId xmlns:a16="http://schemas.microsoft.com/office/drawing/2014/main" id="{41B62539-850C-BA75-44F6-BADCEE59A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138137" y="2132736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0A3EFF-4607-C720-8DE8-E92F06F08F6B}"/>
                </a:ext>
              </a:extLst>
            </p:cNvPr>
            <p:cNvSpPr txBox="1"/>
            <p:nvPr/>
          </p:nvSpPr>
          <p:spPr>
            <a:xfrm>
              <a:off x="7680937" y="3255808"/>
              <a:ext cx="18288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en-GB" b="1">
                  <a:solidFill>
                    <a:schemeClr val="tx1"/>
                  </a:solidFill>
                </a:rPr>
                <a:t>Funds</a:t>
              </a:r>
              <a:endParaRPr lang="en-US" b="1">
                <a:solidFill>
                  <a:schemeClr val="tx1"/>
                </a:solidFill>
              </a:endParaRPr>
            </a:p>
          </p:txBody>
        </p:sp>
      </p:grpSp>
      <p:pic>
        <p:nvPicPr>
          <p:cNvPr id="4" name="Picture 3" descr="A group of women in a room&#10;&#10;Description automatically generated with medium confidence">
            <a:extLst>
              <a:ext uri="{FF2B5EF4-FFF2-40B4-BE49-F238E27FC236}">
                <a16:creationId xmlns:a16="http://schemas.microsoft.com/office/drawing/2014/main" id="{13D75951-F453-982D-6795-8A49E908EC8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0293"/>
          <a:stretch/>
        </p:blipFill>
        <p:spPr>
          <a:xfrm>
            <a:off x="2678019" y="3113893"/>
            <a:ext cx="1937470" cy="14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EB29C-9649-BA82-3011-A0DDE310E0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968" y="3114503"/>
            <a:ext cx="1920406" cy="1438781"/>
          </a:xfrm>
          <a:prstGeom prst="rect">
            <a:avLst/>
          </a:prstGeom>
        </p:spPr>
      </p:pic>
      <p:sp>
        <p:nvSpPr>
          <p:cNvPr id="15" name="Process 14">
            <a:extLst>
              <a:ext uri="{FF2B5EF4-FFF2-40B4-BE49-F238E27FC236}">
                <a16:creationId xmlns:a16="http://schemas.microsoft.com/office/drawing/2014/main" id="{7EA63E28-5DCB-B4E5-D9ED-44BD942BF59A}"/>
              </a:ext>
            </a:extLst>
          </p:cNvPr>
          <p:cNvSpPr/>
          <p:nvPr/>
        </p:nvSpPr>
        <p:spPr>
          <a:xfrm>
            <a:off x="503567" y="4793961"/>
            <a:ext cx="6444566" cy="1812040"/>
          </a:xfrm>
          <a:prstGeom prst="flowChartProcess">
            <a:avLst/>
          </a:prstGeom>
          <a:solidFill>
            <a:srgbClr val="7A6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9225"/>
            <a:r>
              <a:rPr lang="en-GB" sz="2800" b="1">
                <a:solidFill>
                  <a:schemeClr val="bg1"/>
                </a:solidFill>
              </a:rPr>
              <a:t>ECRI Noticeboard</a:t>
            </a:r>
          </a:p>
          <a:p>
            <a:pPr marL="149225"/>
            <a:r>
              <a:rPr lang="en-GB" sz="2800" b="1">
                <a:solidFill>
                  <a:schemeClr val="bg1"/>
                </a:solidFill>
              </a:rPr>
              <a:t>Regular </a:t>
            </a:r>
            <a:r>
              <a:rPr lang="en-GB" sz="2800" b="1">
                <a:solidFill>
                  <a:schemeClr val="accent6">
                    <a:lumMod val="10000"/>
                    <a:lumOff val="90000"/>
                  </a:schemeClr>
                </a:solidFill>
              </a:rPr>
              <a:t>newsletters &amp; bulletins</a:t>
            </a:r>
          </a:p>
          <a:p>
            <a:pPr marL="149225"/>
            <a:r>
              <a:rPr lang="en-GB" sz="2800" b="1" err="1">
                <a:solidFill>
                  <a:schemeClr val="bg1"/>
                </a:solidFill>
              </a:rPr>
              <a:t>ecri@imperial.ac.uk</a:t>
            </a:r>
            <a:endParaRPr lang="en-GB" sz="2800" b="1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D614AF-6898-EA25-492A-FAF60A034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88133" y="3113893"/>
            <a:ext cx="216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92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124B7-4549-97A6-3266-D665D2D53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702FE3B-B35B-BB2B-1002-4B762810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" y="286142"/>
            <a:ext cx="12008224" cy="678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15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5098" y="609600"/>
            <a:ext cx="4798142" cy="3642851"/>
          </a:xfrm>
        </p:spPr>
        <p:txBody>
          <a:bodyPr>
            <a:normAutofit/>
          </a:bodyPr>
          <a:lstStyle/>
          <a:p>
            <a:r>
              <a:rPr lang="en-GB" err="1"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Physoc</a:t>
            </a:r>
            <a:endParaRPr lang="en-GB" dirty="0" err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5098" y="4365523"/>
            <a:ext cx="4798140" cy="1793053"/>
          </a:xfrm>
        </p:spPr>
        <p:txBody>
          <a:bodyPr>
            <a:normAutofit/>
          </a:bodyPr>
          <a:lstStyle/>
          <a:p>
            <a:r>
              <a:rPr lang="en-GB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Physics society</a:t>
            </a:r>
            <a:endParaRPr lang="en-GB" dirty="0" err="1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en-GB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imperial college </a:t>
            </a:r>
            <a:r>
              <a:rPr lang="en-GB" dirty="0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london</a:t>
            </a:r>
            <a:endParaRPr lang="en-GB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Picture 3" descr="A logo with blue squares and black background&#10;&#10;AI-generated content may be incorrect.">
            <a:extLst>
              <a:ext uri="{FF2B5EF4-FFF2-40B4-BE49-F238E27FC236}">
                <a16:creationId xmlns:a16="http://schemas.microsoft.com/office/drawing/2014/main" id="{4C32217C-866D-A9E6-83DB-C7DB1E03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18" b="1"/>
          <a:stretch>
            <a:fillRect/>
          </a:stretch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2EAD-E7E5-84A9-88EF-8F85764FA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0"/>
            <a:ext cx="9905998" cy="1905000"/>
          </a:xfrm>
        </p:spPr>
        <p:txBody>
          <a:bodyPr/>
          <a:lstStyle/>
          <a:p>
            <a:r>
              <a:rPr lang="en-GB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Who Are we?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78642-2B42-7B56-4F44-698A32D66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457199"/>
            <a:ext cx="9905998" cy="2524126"/>
          </a:xfrm>
        </p:spPr>
        <p:txBody>
          <a:bodyPr/>
          <a:lstStyle/>
          <a:p>
            <a:r>
              <a:rPr lang="en-GB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Student-run</a:t>
            </a:r>
            <a:endParaRPr lang="en-US" dirty="0"/>
          </a:p>
          <a:p>
            <a:pPr>
              <a:buClr>
                <a:srgbClr val="FFFFFF"/>
              </a:buClr>
            </a:pPr>
            <a:r>
              <a:rPr lang="en-GB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Departmental Society for all Physics Students (UG and PG)</a:t>
            </a:r>
            <a:endParaRPr lang="en-GB"/>
          </a:p>
        </p:txBody>
      </p:sp>
      <p:pic>
        <p:nvPicPr>
          <p:cNvPr id="5" name="Picture 4" descr="A person sitting on a rock&#10;&#10;AI-generated content may be incorrect.">
            <a:extLst>
              <a:ext uri="{FF2B5EF4-FFF2-40B4-BE49-F238E27FC236}">
                <a16:creationId xmlns:a16="http://schemas.microsoft.com/office/drawing/2014/main" id="{91E70931-26AC-5FB8-D2E9-648A469B56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29" t="3667" r="17119" b="50619"/>
          <a:stretch>
            <a:fillRect/>
          </a:stretch>
        </p:blipFill>
        <p:spPr>
          <a:xfrm>
            <a:off x="7608160" y="2360656"/>
            <a:ext cx="1513184" cy="1557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in a white shirt driving a fire truck&#10;&#10;AI-generated content may be incorrect.">
            <a:extLst>
              <a:ext uri="{FF2B5EF4-FFF2-40B4-BE49-F238E27FC236}">
                <a16:creationId xmlns:a16="http://schemas.microsoft.com/office/drawing/2014/main" id="{5218177A-C365-84A4-1505-89DA1E84B8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00" t="36034" r="32600" b="32282"/>
          <a:stretch>
            <a:fillRect/>
          </a:stretch>
        </p:blipFill>
        <p:spPr>
          <a:xfrm>
            <a:off x="8880905" y="3863935"/>
            <a:ext cx="1507352" cy="1513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erson wearing a hat and glasses&#10;&#10;AI-generated content may be incorrect.">
            <a:extLst>
              <a:ext uri="{FF2B5EF4-FFF2-40B4-BE49-F238E27FC236}">
                <a16:creationId xmlns:a16="http://schemas.microsoft.com/office/drawing/2014/main" id="{C7246BC9-BA32-FFA8-C23E-472E5136E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01" t="21397" r="2325" b="10377"/>
          <a:stretch>
            <a:fillRect/>
          </a:stretch>
        </p:blipFill>
        <p:spPr>
          <a:xfrm>
            <a:off x="5436673" y="2440458"/>
            <a:ext cx="1512857" cy="16102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person wearing a santa hat&#10;&#10;AI-generated content may be incorrect.">
            <a:extLst>
              <a:ext uri="{FF2B5EF4-FFF2-40B4-BE49-F238E27FC236}">
                <a16:creationId xmlns:a16="http://schemas.microsoft.com/office/drawing/2014/main" id="{8067C1DE-BA70-E1E1-F85A-AD0D43180B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96" t="8458" r="-662" b="21940"/>
          <a:stretch>
            <a:fillRect/>
          </a:stretch>
        </p:blipFill>
        <p:spPr>
          <a:xfrm>
            <a:off x="712415" y="2445607"/>
            <a:ext cx="1508834" cy="1553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erson with beard and headphones around his neck&#10;&#10;AI-generated content may be incorrect.">
            <a:extLst>
              <a:ext uri="{FF2B5EF4-FFF2-40B4-BE49-F238E27FC236}">
                <a16:creationId xmlns:a16="http://schemas.microsoft.com/office/drawing/2014/main" id="{5C044CCB-559B-B682-D0AA-53B0D29A6C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89" r="-685" b="28289"/>
          <a:stretch>
            <a:fillRect/>
          </a:stretch>
        </p:blipFill>
        <p:spPr>
          <a:xfrm>
            <a:off x="9936917" y="2306594"/>
            <a:ext cx="1507757" cy="1609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peeking over a blackboard&#10;&#10;AI-generated content may be incorrect.">
            <a:extLst>
              <a:ext uri="{FF2B5EF4-FFF2-40B4-BE49-F238E27FC236}">
                <a16:creationId xmlns:a16="http://schemas.microsoft.com/office/drawing/2014/main" id="{BD2E4903-8C58-95F8-714D-530DA59C20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6682" t="29028" r="1899" b="38337"/>
          <a:stretch>
            <a:fillRect/>
          </a:stretch>
        </p:blipFill>
        <p:spPr>
          <a:xfrm>
            <a:off x="3197789" y="5315208"/>
            <a:ext cx="1518521" cy="1434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erson holding a drawing&#10;&#10;AI-generated content may be incorrect.">
            <a:extLst>
              <a:ext uri="{FF2B5EF4-FFF2-40B4-BE49-F238E27FC236}">
                <a16:creationId xmlns:a16="http://schemas.microsoft.com/office/drawing/2014/main" id="{A6C02986-A8B2-B130-733A-0832705B01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24369"/>
          <a:stretch>
            <a:fillRect/>
          </a:stretch>
        </p:blipFill>
        <p:spPr>
          <a:xfrm>
            <a:off x="4344944" y="3908083"/>
            <a:ext cx="1516154" cy="1538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erson sitting on a bench in front of a tree&#10;&#10;AI-generated content may be incorrect.">
            <a:extLst>
              <a:ext uri="{FF2B5EF4-FFF2-40B4-BE49-F238E27FC236}">
                <a16:creationId xmlns:a16="http://schemas.microsoft.com/office/drawing/2014/main" id="{04883073-F41A-8AE3-259D-66F6A5F089A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1282" t="42362" r="3731" b="10000"/>
          <a:stretch>
            <a:fillRect/>
          </a:stretch>
        </p:blipFill>
        <p:spPr>
          <a:xfrm>
            <a:off x="6737264" y="3923269"/>
            <a:ext cx="1513156" cy="1453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standing on a hill with a river in the background&#10;&#10;AI-generated content may be incorrect.">
            <a:extLst>
              <a:ext uri="{FF2B5EF4-FFF2-40B4-BE49-F238E27FC236}">
                <a16:creationId xmlns:a16="http://schemas.microsoft.com/office/drawing/2014/main" id="{F4A8502C-5226-FE9F-F8DB-F216D62676F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341" t="12316" r="-613" b="30216"/>
          <a:stretch>
            <a:fillRect/>
          </a:stretch>
        </p:blipFill>
        <p:spPr>
          <a:xfrm>
            <a:off x="3050509" y="2458352"/>
            <a:ext cx="1514610" cy="1587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B5C4E-6A68-F5B5-7740-C417A81BDA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4309" r="676" b="18092"/>
          <a:stretch>
            <a:fillRect/>
          </a:stretch>
        </p:blipFill>
        <p:spPr>
          <a:xfrm>
            <a:off x="8122848" y="5174390"/>
            <a:ext cx="1143276" cy="1604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94AD6E-B785-BD55-0D83-DF55158014E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168" t="20900" r="32807" b="32926"/>
          <a:stretch>
            <a:fillRect/>
          </a:stretch>
        </p:blipFill>
        <p:spPr>
          <a:xfrm>
            <a:off x="723385" y="5241324"/>
            <a:ext cx="1503389" cy="1463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0E3FEC-9B0B-9048-8683-8760EA072B5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5209" t="17250" r="30419" b="11750"/>
          <a:stretch>
            <a:fillRect/>
          </a:stretch>
        </p:blipFill>
        <p:spPr>
          <a:xfrm>
            <a:off x="5478185" y="5318554"/>
            <a:ext cx="1473028" cy="146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54FE07-96DD-B22B-B0B2-657452C4100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40288" t="11399" r="7194" b="12435"/>
          <a:stretch>
            <a:fillRect/>
          </a:stretch>
        </p:blipFill>
        <p:spPr>
          <a:xfrm>
            <a:off x="1934172" y="3995352"/>
            <a:ext cx="1504608" cy="1516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logo with blue squares and black background&#10;&#10;AI-generated content may be incorrect.">
            <a:extLst>
              <a:ext uri="{FF2B5EF4-FFF2-40B4-BE49-F238E27FC236}">
                <a16:creationId xmlns:a16="http://schemas.microsoft.com/office/drawing/2014/main" id="{04F56E79-3D43-B177-0330-3BD7BC4EE08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r="2318" b="1"/>
          <a:stretch>
            <a:fillRect/>
          </a:stretch>
        </p:blipFill>
        <p:spPr>
          <a:xfrm>
            <a:off x="10519404" y="5321910"/>
            <a:ext cx="1301894" cy="13387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5154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039EFF-6A5D-36F2-06FA-305F9896E496}"/>
              </a:ext>
            </a:extLst>
          </p:cNvPr>
          <p:cNvSpPr/>
          <p:nvPr/>
        </p:nvSpPr>
        <p:spPr>
          <a:xfrm>
            <a:off x="550068" y="2357438"/>
            <a:ext cx="10251281" cy="1221581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7F1BC-2815-B07D-3BB8-D65A538A9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Structure of Physics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0B6AF-0CCA-5364-9303-0B3689815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57783"/>
          </a:xfrm>
        </p:spPr>
        <p:txBody>
          <a:bodyPr/>
          <a:lstStyle/>
          <a:p>
            <a:r>
              <a:rPr lang="en-GB"/>
              <a:t>Head of Department – </a:t>
            </a:r>
            <a:r>
              <a:rPr lang="en-GB" sz="2800" i="0">
                <a:solidFill>
                  <a:srgbClr val="161515"/>
                </a:solidFill>
                <a:effectLst/>
                <a:latin typeface="+mn-lt"/>
              </a:rPr>
              <a:t>Professor Stefan </a:t>
            </a:r>
            <a:r>
              <a:rPr lang="en-GB" sz="2800" i="0" err="1">
                <a:solidFill>
                  <a:srgbClr val="161515"/>
                </a:solidFill>
                <a:effectLst/>
                <a:latin typeface="+mn-lt"/>
              </a:rPr>
              <a:t>Söldner</a:t>
            </a:r>
            <a:r>
              <a:rPr lang="en-GB" sz="2800" i="0">
                <a:solidFill>
                  <a:srgbClr val="161515"/>
                </a:solidFill>
                <a:effectLst/>
                <a:latin typeface="+mn-lt"/>
              </a:rPr>
              <a:t>-Rembold</a:t>
            </a:r>
          </a:p>
          <a:p>
            <a:r>
              <a:rPr lang="en-GB">
                <a:solidFill>
                  <a:srgbClr val="161515"/>
                </a:solidFill>
              </a:rPr>
              <a:t>Deputy Heads: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2C5D22-296A-EAE8-1CDF-FE102C186D1C}"/>
              </a:ext>
            </a:extLst>
          </p:cNvPr>
          <p:cNvSpPr txBox="1"/>
          <p:nvPr/>
        </p:nvSpPr>
        <p:spPr>
          <a:xfrm>
            <a:off x="950976" y="2883408"/>
            <a:ext cx="1866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/>
              <a:t>Research</a:t>
            </a:r>
          </a:p>
          <a:p>
            <a:pPr algn="ctr"/>
            <a:r>
              <a:rPr lang="en-GB"/>
              <a:t>Riccardo Sapienza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AE46E-34CC-77B7-E2CA-87669E8CE76B}"/>
              </a:ext>
            </a:extLst>
          </p:cNvPr>
          <p:cNvSpPr txBox="1"/>
          <p:nvPr/>
        </p:nvSpPr>
        <p:spPr>
          <a:xfrm>
            <a:off x="3153173" y="2883407"/>
            <a:ext cx="1503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/>
              <a:t>Education</a:t>
            </a:r>
          </a:p>
          <a:p>
            <a:pPr algn="ctr"/>
            <a:r>
              <a:rPr lang="en-GB"/>
              <a:t>Carlo </a:t>
            </a:r>
            <a:r>
              <a:rPr lang="en-GB" err="1"/>
              <a:t>Contaldi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75422-362A-2A4B-7BF9-EE1CE1D31691}"/>
              </a:ext>
            </a:extLst>
          </p:cNvPr>
          <p:cNvSpPr txBox="1"/>
          <p:nvPr/>
        </p:nvSpPr>
        <p:spPr>
          <a:xfrm>
            <a:off x="7087825" y="2877464"/>
            <a:ext cx="1524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/>
              <a:t>Industry</a:t>
            </a:r>
          </a:p>
          <a:p>
            <a:pPr algn="ctr"/>
            <a:r>
              <a:rPr lang="en-GB"/>
              <a:t>Rupert Oulton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21D0F-A60D-1184-00F5-61126E4C74D0}"/>
              </a:ext>
            </a:extLst>
          </p:cNvPr>
          <p:cNvSpPr txBox="1"/>
          <p:nvPr/>
        </p:nvSpPr>
        <p:spPr>
          <a:xfrm>
            <a:off x="5036055" y="2877465"/>
            <a:ext cx="1676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/>
              <a:t>People</a:t>
            </a:r>
          </a:p>
          <a:p>
            <a:pPr algn="ctr"/>
            <a:r>
              <a:rPr lang="en-GB"/>
              <a:t>Mary Matthews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6D65A0-43D5-C727-5E46-0C540D663B00}"/>
              </a:ext>
            </a:extLst>
          </p:cNvPr>
          <p:cNvSpPr txBox="1"/>
          <p:nvPr/>
        </p:nvSpPr>
        <p:spPr>
          <a:xfrm>
            <a:off x="8877955" y="2877464"/>
            <a:ext cx="1606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/>
              <a:t>Infrastructure</a:t>
            </a:r>
          </a:p>
          <a:p>
            <a:pPr algn="ctr"/>
            <a:r>
              <a:rPr lang="en-GB"/>
              <a:t>Stuart Mangles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D798AC-B851-84E4-933E-E11A0A061FCB}"/>
              </a:ext>
            </a:extLst>
          </p:cNvPr>
          <p:cNvSpPr txBox="1"/>
          <p:nvPr/>
        </p:nvSpPr>
        <p:spPr>
          <a:xfrm>
            <a:off x="1468526" y="4188085"/>
            <a:ext cx="2665986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/>
              <a:t>Director of Undergraduate</a:t>
            </a:r>
          </a:p>
          <a:p>
            <a:pPr algn="ctr"/>
            <a:r>
              <a:rPr lang="en-GB"/>
              <a:t>Studies</a:t>
            </a:r>
          </a:p>
          <a:p>
            <a:pPr algn="ctr"/>
            <a:r>
              <a:rPr lang="en-GB"/>
              <a:t>Derek Lee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D4F74-3CB8-F9FC-A29F-05DC15178D18}"/>
              </a:ext>
            </a:extLst>
          </p:cNvPr>
          <p:cNvSpPr txBox="1"/>
          <p:nvPr/>
        </p:nvSpPr>
        <p:spPr>
          <a:xfrm>
            <a:off x="7442179" y="4188085"/>
            <a:ext cx="2482411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/>
              <a:t>Director of Postgraduate</a:t>
            </a:r>
          </a:p>
          <a:p>
            <a:pPr algn="ctr"/>
            <a:r>
              <a:rPr lang="en-GB"/>
              <a:t>Studies - Research</a:t>
            </a:r>
          </a:p>
          <a:p>
            <a:pPr algn="ctr"/>
            <a:r>
              <a:rPr lang="en-GB"/>
              <a:t>Linda Cremonesi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50845-5F38-9AE3-DA15-7D9C1D207484}"/>
              </a:ext>
            </a:extLst>
          </p:cNvPr>
          <p:cNvSpPr txBox="1"/>
          <p:nvPr/>
        </p:nvSpPr>
        <p:spPr>
          <a:xfrm>
            <a:off x="4547140" y="4188085"/>
            <a:ext cx="2482411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/>
              <a:t>Director of Postgraduate</a:t>
            </a:r>
          </a:p>
          <a:p>
            <a:pPr algn="ctr"/>
            <a:r>
              <a:rPr lang="en-GB"/>
              <a:t>Studies - Taught</a:t>
            </a:r>
          </a:p>
          <a:p>
            <a:pPr algn="ctr"/>
            <a:r>
              <a:rPr lang="en-GB"/>
              <a:t>Toby Wiseman</a:t>
            </a:r>
          </a:p>
        </p:txBody>
      </p:sp>
    </p:spTree>
    <p:extLst>
      <p:ext uri="{BB962C8B-B14F-4D97-AF65-F5344CB8AC3E}">
        <p14:creationId xmlns:p14="http://schemas.microsoft.com/office/powerpoint/2010/main" val="1958352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33F5045-5779-4E8F-9507-636D7A19E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53D7C-DAAC-461E-FA2C-26B783BE1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78" y="1612"/>
            <a:ext cx="3045328" cy="1010479"/>
          </a:xfrm>
        </p:spPr>
        <p:txBody>
          <a:bodyPr>
            <a:normAutofit/>
          </a:bodyPr>
          <a:lstStyle/>
          <a:p>
            <a:r>
              <a:rPr lang="en-GB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What we do: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42842D2-DD54-A6BA-8A51-D7390E931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587" y="1129867"/>
            <a:ext cx="5930612" cy="6175333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CDA769"/>
              </a:buClr>
            </a:pPr>
            <a:r>
              <a:rPr lang="en-US" dirty="0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Physoc</a:t>
            </a: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Families</a:t>
            </a:r>
          </a:p>
          <a:p>
            <a:pPr>
              <a:buClr>
                <a:srgbClr val="CDA769"/>
              </a:buClr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Flagship Events:</a:t>
            </a:r>
            <a:endParaRPr lang="en-US" dirty="0"/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QUIRK – Physics Conference with other universities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Researchathon</a:t>
            </a: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– Hackathon for Research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UG Colloquia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Annual Christmas Dinner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Boat Party</a:t>
            </a:r>
          </a:p>
          <a:p>
            <a:pPr>
              <a:buClr>
                <a:srgbClr val="CDA769"/>
              </a:buClr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Socials: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Hyde Park Games – Football, Frisbee, …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Movie Nights (with snacks)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Collab with other societies</a:t>
            </a:r>
          </a:p>
          <a:p>
            <a:pPr lvl="2">
              <a:buClr>
                <a:srgbClr val="CDA769"/>
              </a:buClr>
              <a:buFont typeface="Wingdings"/>
              <a:buChar char="§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Astronomy</a:t>
            </a:r>
          </a:p>
          <a:p>
            <a:pPr lvl="2">
              <a:buClr>
                <a:srgbClr val="CDA769"/>
              </a:buClr>
              <a:buFont typeface="Wingdings"/>
              <a:buChar char="§"/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Debate</a:t>
            </a:r>
          </a:p>
          <a:p>
            <a:pPr>
              <a:buClr>
                <a:srgbClr val="CDA769"/>
              </a:buClr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Careers Fairs</a:t>
            </a:r>
          </a:p>
          <a:p>
            <a:pPr>
              <a:buClr>
                <a:srgbClr val="CDA769"/>
              </a:buClr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PhD and Masters students Panels for UG</a:t>
            </a:r>
          </a:p>
          <a:p>
            <a:pPr>
              <a:buClr>
                <a:srgbClr val="CDA769"/>
              </a:buClr>
            </a:pPr>
            <a:r>
              <a:rPr lang="en-US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PG Socials</a:t>
            </a:r>
          </a:p>
          <a:p>
            <a:pPr lvl="1">
              <a:buClr>
                <a:srgbClr val="CDA769"/>
              </a:buClr>
              <a:buFont typeface="Courier New"/>
              <a:buChar char="o"/>
            </a:pPr>
            <a:endParaRPr lang="en-US" dirty="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lvl="1">
              <a:buClr>
                <a:srgbClr val="CDA769"/>
              </a:buClr>
              <a:buFont typeface="Courier New"/>
              <a:buChar char="o"/>
            </a:pPr>
            <a:endParaRPr lang="en-US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7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8C8ED6-A932-44F5-83A5-5793DDA44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laying football in a park&#10;&#10;AI-generated content may be incorrect.">
            <a:extLst>
              <a:ext uri="{FF2B5EF4-FFF2-40B4-BE49-F238E27FC236}">
                <a16:creationId xmlns:a16="http://schemas.microsoft.com/office/drawing/2014/main" id="{004581FA-6BB0-17D0-2455-6CDCADA2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51" r="16318" b="-4"/>
          <a:stretch>
            <a:fillRect/>
          </a:stretch>
        </p:blipFill>
        <p:spPr>
          <a:xfrm>
            <a:off x="6262655" y="141984"/>
            <a:ext cx="2806701" cy="3217333"/>
          </a:xfrm>
          <a:prstGeom prst="rect">
            <a:avLst/>
          </a:prstGeom>
        </p:spPr>
      </p:pic>
      <p:pic>
        <p:nvPicPr>
          <p:cNvPr id="4" name="Content Placeholder 3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F0ECC2BA-ABF4-FD80-4943-A8757F9617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79" r="20879" b="-4"/>
          <a:stretch>
            <a:fillRect/>
          </a:stretch>
        </p:blipFill>
        <p:spPr>
          <a:xfrm>
            <a:off x="9218139" y="141983"/>
            <a:ext cx="2807208" cy="3217333"/>
          </a:xfrm>
          <a:prstGeom prst="rect">
            <a:avLst/>
          </a:prstGeom>
        </p:spPr>
      </p:pic>
      <p:pic>
        <p:nvPicPr>
          <p:cNvPr id="10" name="Picture 9" descr="A colorful sky with a rainbow in the sky&#10;&#10;AI-generated content may be incorrect.">
            <a:extLst>
              <a:ext uri="{FF2B5EF4-FFF2-40B4-BE49-F238E27FC236}">
                <a16:creationId xmlns:a16="http://schemas.microsoft.com/office/drawing/2014/main" id="{3355EBFD-BB77-6190-605E-4BCB43FF00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350"/>
          <a:stretch>
            <a:fillRect/>
          </a:stretch>
        </p:blipFill>
        <p:spPr>
          <a:xfrm>
            <a:off x="6262655" y="3498684"/>
            <a:ext cx="2806701" cy="3217333"/>
          </a:xfrm>
          <a:prstGeom prst="rect">
            <a:avLst/>
          </a:prstGeom>
        </p:spPr>
      </p:pic>
      <p:pic>
        <p:nvPicPr>
          <p:cNvPr id="8" name="Picture 7" descr="A group of people standing on a red antique fire truck&#10;&#10;AI-generated content may be incorrect.">
            <a:extLst>
              <a:ext uri="{FF2B5EF4-FFF2-40B4-BE49-F238E27FC236}">
                <a16:creationId xmlns:a16="http://schemas.microsoft.com/office/drawing/2014/main" id="{F7F11323-822E-E08B-7C54-A2AC57DA66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007" r="-4" b="-4"/>
          <a:stretch>
            <a:fillRect/>
          </a:stretch>
        </p:blipFill>
        <p:spPr>
          <a:xfrm>
            <a:off x="9218139" y="3497328"/>
            <a:ext cx="2807208" cy="321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1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5F0F39-CE44-4E7E-9C48-029B73288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9320F-BAF1-D26E-4CF1-BA231EE5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Thanks for Listening!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80B0B-5B14-F25D-B305-B59D6348B010}"/>
              </a:ext>
            </a:extLst>
          </p:cNvPr>
          <p:cNvSpPr txBox="1"/>
          <p:nvPr/>
        </p:nvSpPr>
        <p:spPr>
          <a:xfrm>
            <a:off x="1751012" y="5516211"/>
            <a:ext cx="8676222" cy="7222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100" cap="small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Follow our socials</a:t>
            </a:r>
          </a:p>
        </p:txBody>
      </p:sp>
      <p:pic>
        <p:nvPicPr>
          <p:cNvPr id="7" name="Picture 6" descr="A qr code with black dots&#10;&#10;AI-generated content may be incorrect.">
            <a:extLst>
              <a:ext uri="{FF2B5EF4-FFF2-40B4-BE49-F238E27FC236}">
                <a16:creationId xmlns:a16="http://schemas.microsoft.com/office/drawing/2014/main" id="{6924EBF7-447F-5D0B-2396-83484E405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579" y="640078"/>
            <a:ext cx="3155793" cy="3155793"/>
          </a:xfrm>
          <a:prstGeom prst="rect">
            <a:avLst/>
          </a:prstGeom>
        </p:spPr>
      </p:pic>
      <p:pic>
        <p:nvPicPr>
          <p:cNvPr id="8" name="Picture 7" descr="A qr code with black dots&#10;&#10;AI-generated content may be incorrect.">
            <a:extLst>
              <a:ext uri="{FF2B5EF4-FFF2-40B4-BE49-F238E27FC236}">
                <a16:creationId xmlns:a16="http://schemas.microsoft.com/office/drawing/2014/main" id="{14890D3E-4FD7-A1FE-5AC5-0EC9C60A9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659" y="640078"/>
            <a:ext cx="3154680" cy="3154680"/>
          </a:xfrm>
          <a:prstGeom prst="rect">
            <a:avLst/>
          </a:prstGeom>
        </p:spPr>
      </p:pic>
      <p:pic>
        <p:nvPicPr>
          <p:cNvPr id="4" name="Content Placeholder 3" descr="A qr code with dots&#10;&#10;AI-generated content may be incorrect.">
            <a:extLst>
              <a:ext uri="{FF2B5EF4-FFF2-40B4-BE49-F238E27FC236}">
                <a16:creationId xmlns:a16="http://schemas.microsoft.com/office/drawing/2014/main" id="{7455AA5C-442A-EF6F-7864-A6078AA6C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63184" y="640078"/>
            <a:ext cx="3154680" cy="3154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195BE6-71E0-383F-6696-650945E1C053}"/>
              </a:ext>
            </a:extLst>
          </p:cNvPr>
          <p:cNvSpPr txBox="1"/>
          <p:nvPr/>
        </p:nvSpPr>
        <p:spPr>
          <a:xfrm>
            <a:off x="9062093" y="3827454"/>
            <a:ext cx="1797628" cy="5368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100" cap="small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Instagram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60FD91-C25F-C63C-E2F5-E5DE02112116}"/>
              </a:ext>
            </a:extLst>
          </p:cNvPr>
          <p:cNvSpPr txBox="1"/>
          <p:nvPr/>
        </p:nvSpPr>
        <p:spPr>
          <a:xfrm>
            <a:off x="5190309" y="3827454"/>
            <a:ext cx="1797628" cy="5368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100" cap="small" dirty="0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Linkedin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E3549-39C7-DDAA-6062-7186A3143610}"/>
              </a:ext>
            </a:extLst>
          </p:cNvPr>
          <p:cNvSpPr txBox="1"/>
          <p:nvPr/>
        </p:nvSpPr>
        <p:spPr>
          <a:xfrm>
            <a:off x="1349417" y="3827454"/>
            <a:ext cx="1797628" cy="53689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100" cap="small" dirty="0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  <a:tileRect/>
                </a:gra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1552180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6C70-3B0C-690C-2FF8-30ECEE79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>
            <a:extLst>
              <a:ext uri="{FF2B5EF4-FFF2-40B4-BE49-F238E27FC236}">
                <a16:creationId xmlns:a16="http://schemas.microsoft.com/office/drawing/2014/main" id="{91C613B8-065A-F63D-743F-4BB8EBD7E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Physics PhDs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F3DD0E-26DD-4FC2-3017-622D25D90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  <a:noFill/>
        </p:spPr>
        <p:txBody>
          <a:bodyPr/>
          <a:lstStyle/>
          <a:p>
            <a:r>
              <a:rPr lang="en-GB" dirty="0"/>
              <a:t>Library introduction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4811EA9-623A-39CC-93FA-160FF41B06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453118"/>
            <a:ext cx="11165043" cy="739775"/>
          </a:xfrm>
        </p:spPr>
        <p:txBody>
          <a:bodyPr/>
          <a:lstStyle/>
          <a:p>
            <a:r>
              <a:rPr lang="en-US" dirty="0"/>
              <a:t>Ann Brew, Physics librarian   ann.brew@imperial.ac.uk</a:t>
            </a:r>
          </a:p>
        </p:txBody>
      </p:sp>
    </p:spTree>
    <p:extLst>
      <p:ext uri="{BB962C8B-B14F-4D97-AF65-F5344CB8AC3E}">
        <p14:creationId xmlns:p14="http://schemas.microsoft.com/office/powerpoint/2010/main" val="26682668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226D-AEEE-9CAD-EC6D-58B1E3EB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38" y="251619"/>
            <a:ext cx="11541125" cy="378619"/>
          </a:xfrm>
        </p:spPr>
        <p:txBody>
          <a:bodyPr/>
          <a:lstStyle/>
          <a:p>
            <a:r>
              <a:rPr lang="en-US" sz="4400" dirty="0"/>
              <a:t>Library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9243C-26C4-B42B-1D89-75DB3A5CA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38" y="1394619"/>
            <a:ext cx="11541125" cy="48664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>
                <a:solidFill>
                  <a:srgbClr val="0000CD"/>
                </a:solidFill>
                <a:latin typeface="Imperial Sans Display Medium" panose="020B0603020202020204" pitchFamily="34" charset="0"/>
              </a:rPr>
              <a:t>Subject </a:t>
            </a:r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</a:rPr>
              <a:t>support page: </a:t>
            </a:r>
          </a:p>
          <a:p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</a:rPr>
              <a:t>	</a:t>
            </a:r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  <a:hlinkClick r:id="rId2"/>
              </a:rPr>
              <a:t>https://www.imperial.ac.uk/admin-services/library/subject-support/physics/</a:t>
            </a:r>
            <a:endParaRPr lang="en-GB" sz="2600" dirty="0">
              <a:solidFill>
                <a:srgbClr val="0000CD"/>
              </a:solidFill>
              <a:latin typeface="Imperial Sans Display Medium" panose="020B0603020202020204" pitchFamily="34" charset="0"/>
            </a:endParaRPr>
          </a:p>
          <a:p>
            <a:endParaRPr lang="en-GB" sz="2600" dirty="0">
              <a:solidFill>
                <a:srgbClr val="0000CD"/>
              </a:solidFill>
              <a:latin typeface="Imperial Sans Display Medium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</a:rPr>
              <a:t>Abdus Salam library, South Kensington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0000CD"/>
              </a:solidFill>
              <a:latin typeface="Imperial Sans Display Medium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</a:rPr>
              <a:t>Support with searching for information, finding material, referencing, </a:t>
            </a:r>
            <a:r>
              <a:rPr lang="en-GB" sz="2600" dirty="0" err="1">
                <a:solidFill>
                  <a:srgbClr val="0000CD"/>
                </a:solidFill>
                <a:latin typeface="Imperial Sans Display Medium" panose="020B0603020202020204" pitchFamily="34" charset="0"/>
              </a:rPr>
              <a:t>genAI</a:t>
            </a:r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</a:rPr>
              <a:t> tools and (avoiding) plagiarism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0000CD"/>
              </a:solidFill>
              <a:latin typeface="Imperial Sans Display Medium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</a:rPr>
              <a:t>Specialist research support: </a:t>
            </a:r>
            <a:r>
              <a:rPr lang="en-GB" sz="2600" dirty="0">
                <a:solidFill>
                  <a:srgbClr val="0000CD"/>
                </a:solidFill>
                <a:latin typeface="Imperial Sans Display Medium" panose="020B0603020202020204" pitchFamily="34" charset="0"/>
                <a:hlinkClick r:id="rId3"/>
              </a:rPr>
              <a:t>https://www.imperial.ac.uk/admin-services/library/research-support/</a:t>
            </a:r>
            <a:endParaRPr lang="en-GB" sz="2600" dirty="0">
              <a:solidFill>
                <a:srgbClr val="0000CD"/>
              </a:solidFill>
              <a:latin typeface="Imperial Sans Display Medium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0000CD"/>
              </a:solidFill>
              <a:latin typeface="Imperial Sans Display Medium" panose="020B0603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04659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12A6F1A-508B-FE99-8972-541F2053AAF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 descr="A group of people walking down a street&#10;&#10;AI-generated content may be incorrect.">
              <a:extLst>
                <a:ext uri="{FF2B5EF4-FFF2-40B4-BE49-F238E27FC236}">
                  <a16:creationId xmlns:a16="http://schemas.microsoft.com/office/drawing/2014/main" id="{AD037319-C000-78F3-B653-190CC3501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B14FA4DB-F48D-E2A8-CD43-5EA9ABED436F}"/>
                </a:ext>
              </a:extLst>
            </p:cNvPr>
            <p:cNvSpPr txBox="1">
              <a:spLocks/>
            </p:cNvSpPr>
            <p:nvPr/>
          </p:nvSpPr>
          <p:spPr>
            <a:xfrm>
              <a:off x="332362" y="3175781"/>
              <a:ext cx="6973110" cy="16997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10000"/>
                </a:lnSpc>
              </a:pPr>
              <a:r>
                <a:rPr lang="en-GB" dirty="0"/>
                <a:t>Supporting women doctoral students by fostering peer support, creating inclusive spaces, and providing opportunities to help accelerate academic and professional progress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DB4A04A-B47D-9AD7-09D7-5946F9C5BF9C}"/>
                </a:ext>
              </a:extLst>
            </p:cNvPr>
            <p:cNvSpPr/>
            <p:nvPr/>
          </p:nvSpPr>
          <p:spPr>
            <a:xfrm>
              <a:off x="149482" y="162195"/>
              <a:ext cx="3159868" cy="1031132"/>
            </a:xfrm>
            <a:prstGeom prst="rect">
              <a:avLst/>
            </a:prstGeom>
            <a:solidFill>
              <a:srgbClr val="AEEEEE"/>
            </a:solidFill>
            <a:ln>
              <a:solidFill>
                <a:srgbClr val="AEEE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0EED4FF-957D-716C-C637-DF8BAFDBE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62" y="288685"/>
              <a:ext cx="3839791" cy="77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6915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 and black logo&#10;&#10;Description automatically generated">
            <a:extLst>
              <a:ext uri="{FF2B5EF4-FFF2-40B4-BE49-F238E27FC236}">
                <a16:creationId xmlns:a16="http://schemas.microsoft.com/office/drawing/2014/main" id="{C026FBB7-1CF1-23EE-70C5-13929E67A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8" y="137393"/>
            <a:ext cx="4582885" cy="1441020"/>
          </a:xfrm>
        </p:spPr>
      </p:pic>
      <p:pic>
        <p:nvPicPr>
          <p:cNvPr id="20" name="Picture 19" descr="A group of people posing for a photo with Royal Albert Hall in the background&#10;&#10;Description automatically generated">
            <a:extLst>
              <a:ext uri="{FF2B5EF4-FFF2-40B4-BE49-F238E27FC236}">
                <a16:creationId xmlns:a16="http://schemas.microsoft.com/office/drawing/2014/main" id="{09DF13B5-9D21-53B9-5308-C4004881C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8" y="1871457"/>
            <a:ext cx="5948668" cy="3971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C17F9E-492C-CCEA-A29C-307D6E096744}"/>
              </a:ext>
            </a:extLst>
          </p:cNvPr>
          <p:cNvSpPr txBox="1"/>
          <p:nvPr/>
        </p:nvSpPr>
        <p:spPr>
          <a:xfrm>
            <a:off x="6929782" y="2302898"/>
            <a:ext cx="45754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Imperial Sans Display" panose="020B0503020202020204" pitchFamily="34" charset="77"/>
              </a:rPr>
              <a:t>We run social and academic events aiming </a:t>
            </a:r>
            <a:r>
              <a:rPr lang="en-US" sz="2800" b="0" i="0" dirty="0">
                <a:solidFill>
                  <a:srgbClr val="161A1D"/>
                </a:solidFill>
                <a:effectLst/>
                <a:latin typeface="Imperial Sans Display" panose="020B0503020202020204" pitchFamily="34" charset="77"/>
              </a:rPr>
              <a:t>to create a welcoming, inclusive, and supportive network for women and non-binary people working and studying in physics</a:t>
            </a:r>
            <a:r>
              <a:rPr lang="en-GB" sz="2800" b="0" i="0" dirty="0">
                <a:solidFill>
                  <a:srgbClr val="161A1D"/>
                </a:solidFill>
                <a:effectLst/>
                <a:latin typeface="Imperial Sans Display" panose="020B0503020202020204" pitchFamily="34" charset="77"/>
              </a:rPr>
              <a:t>! </a:t>
            </a:r>
            <a:endParaRPr lang="en-GB" sz="2800" dirty="0">
              <a:latin typeface="Imperial Sans Display" panose="020B0503020202020204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701471-B5F2-9F21-AC16-4D591B0FC8BA}"/>
              </a:ext>
            </a:extLst>
          </p:cNvPr>
          <p:cNvSpPr txBox="1"/>
          <p:nvPr/>
        </p:nvSpPr>
        <p:spPr>
          <a:xfrm>
            <a:off x="1562451" y="5951261"/>
            <a:ext cx="361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mperial Sans Display" panose="020B0503020202020204" pitchFamily="34" charset="77"/>
              </a:rPr>
              <a:t>International Women’s Day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1E0F-E77A-40B2-F05D-C7BECFB0CE91}"/>
              </a:ext>
            </a:extLst>
          </p:cNvPr>
          <p:cNvSpPr txBox="1"/>
          <p:nvPr/>
        </p:nvSpPr>
        <p:spPr>
          <a:xfrm>
            <a:off x="6558171" y="237772"/>
            <a:ext cx="4575453" cy="138499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Imperial Sans Display" panose="020B0503020202020204" pitchFamily="34" charset="77"/>
              </a:rPr>
              <a:t>Imperial College Women and Non-Binary Individuals in Physics</a:t>
            </a:r>
          </a:p>
        </p:txBody>
      </p:sp>
    </p:spTree>
    <p:extLst>
      <p:ext uri="{BB962C8B-B14F-4D97-AF65-F5344CB8AC3E}">
        <p14:creationId xmlns:p14="http://schemas.microsoft.com/office/powerpoint/2010/main" val="980120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lue and black logo&#10;&#10;Description automatically generated">
            <a:extLst>
              <a:ext uri="{FF2B5EF4-FFF2-40B4-BE49-F238E27FC236}">
                <a16:creationId xmlns:a16="http://schemas.microsoft.com/office/drawing/2014/main" id="{C026FBB7-1CF1-23EE-70C5-13929E67A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8" y="137393"/>
            <a:ext cx="4582885" cy="144102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AEC1DE-B94E-4DD7-781E-DDD985A556BD}"/>
              </a:ext>
            </a:extLst>
          </p:cNvPr>
          <p:cNvSpPr txBox="1"/>
          <p:nvPr/>
        </p:nvSpPr>
        <p:spPr>
          <a:xfrm>
            <a:off x="6849979" y="2179472"/>
            <a:ext cx="5342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800" dirty="0">
                <a:latin typeface="Imperial Sans Display" panose="020B0503020202020204" pitchFamily="34" charset="77"/>
              </a:rPr>
              <a:t>womeninphysics@imperial.ac.uk</a:t>
            </a:r>
            <a:endParaRPr lang="en-DE" dirty="0">
              <a:latin typeface="Imperial Sans Display" panose="020B0503020202020204" pitchFamily="34" charset="77"/>
            </a:endParaRPr>
          </a:p>
        </p:txBody>
      </p:sp>
      <p:pic>
        <p:nvPicPr>
          <p:cNvPr id="20" name="Picture 19" descr="A group of people posing for a photo with Royal Albert Hall in the background&#10;&#10;Description automatically generated">
            <a:extLst>
              <a:ext uri="{FF2B5EF4-FFF2-40B4-BE49-F238E27FC236}">
                <a16:creationId xmlns:a16="http://schemas.microsoft.com/office/drawing/2014/main" id="{09DF13B5-9D21-53B9-5308-C4004881C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8" y="1871457"/>
            <a:ext cx="5948668" cy="39714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A166AA4-F848-4A4C-F7D8-47F1546AABAE}"/>
              </a:ext>
            </a:extLst>
          </p:cNvPr>
          <p:cNvGrpSpPr/>
          <p:nvPr/>
        </p:nvGrpSpPr>
        <p:grpSpPr>
          <a:xfrm>
            <a:off x="5822394" y="1974969"/>
            <a:ext cx="932225" cy="932225"/>
            <a:chOff x="4550219" y="5759601"/>
            <a:chExt cx="932225" cy="93222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BCBA986-D145-B2CC-B663-649368AE81DA}"/>
                </a:ext>
              </a:extLst>
            </p:cNvPr>
            <p:cNvSpPr/>
            <p:nvPr/>
          </p:nvSpPr>
          <p:spPr>
            <a:xfrm>
              <a:off x="4550219" y="5759601"/>
              <a:ext cx="932225" cy="9322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C0745F-BE12-2437-4F9C-42902D9D0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0219" y="5759601"/>
              <a:ext cx="932225" cy="93222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0D57522-02D0-CF49-155E-A4D25A502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393" y="3200238"/>
            <a:ext cx="932225" cy="9322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79EE637-25AE-5164-94E2-E91A9B2AA9CF}"/>
              </a:ext>
            </a:extLst>
          </p:cNvPr>
          <p:cNvSpPr txBox="1"/>
          <p:nvPr/>
        </p:nvSpPr>
        <p:spPr>
          <a:xfrm>
            <a:off x="6849979" y="3368388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latin typeface="Imperial Sans Display" panose="020B0503020202020204" pitchFamily="34" charset="77"/>
              </a:rPr>
              <a:t>@ic</a:t>
            </a:r>
            <a:r>
              <a:rPr lang="en-DE" sz="3200">
                <a:latin typeface="Imperial Sans Display" panose="020B0503020202020204" pitchFamily="34" charset="77"/>
              </a:rPr>
              <a:t>_w</a:t>
            </a:r>
            <a:r>
              <a:rPr lang="en-GB" sz="3200" dirty="0" err="1">
                <a:latin typeface="Imperial Sans Display" panose="020B0503020202020204" pitchFamily="34" charset="77"/>
              </a:rPr>
              <a:t>nb</a:t>
            </a:r>
            <a:r>
              <a:rPr lang="en-DE" sz="3200">
                <a:latin typeface="Imperial Sans Display" panose="020B0503020202020204" pitchFamily="34" charset="77"/>
              </a:rPr>
              <a:t>ip</a:t>
            </a:r>
            <a:endParaRPr lang="en-DE" sz="2000" dirty="0">
              <a:latin typeface="Imperial Sans Display" panose="020B0503020202020204" pitchFamily="34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D5E5359-C6A1-7204-5CA3-F91BF0136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665" y="4885203"/>
            <a:ext cx="957680" cy="957680"/>
          </a:xfrm>
          <a:prstGeom prst="rect">
            <a:avLst/>
          </a:prstGeom>
        </p:spPr>
      </p:pic>
      <p:pic>
        <p:nvPicPr>
          <p:cNvPr id="27" name="Picture 26" descr="Qr code&#10;&#10;Description automatically generated">
            <a:extLst>
              <a:ext uri="{FF2B5EF4-FFF2-40B4-BE49-F238E27FC236}">
                <a16:creationId xmlns:a16="http://schemas.microsoft.com/office/drawing/2014/main" id="{D5502E62-EE03-4858-F826-AD3FB12B2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979" y="4158544"/>
            <a:ext cx="2406316" cy="241099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0D6C5BD-4645-915A-5CB4-F6251F071B29}"/>
              </a:ext>
            </a:extLst>
          </p:cNvPr>
          <p:cNvSpPr txBox="1"/>
          <p:nvPr/>
        </p:nvSpPr>
        <p:spPr>
          <a:xfrm>
            <a:off x="9256295" y="4456102"/>
            <a:ext cx="2897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Imperial Sans Display" panose="020B0503020202020204" pitchFamily="34" charset="77"/>
              </a:rPr>
              <a:t>Becoming a member is free! Just sign up to the mailing list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3526D-F773-8991-7ACF-0C6E52574175}"/>
              </a:ext>
            </a:extLst>
          </p:cNvPr>
          <p:cNvSpPr txBox="1"/>
          <p:nvPr/>
        </p:nvSpPr>
        <p:spPr>
          <a:xfrm>
            <a:off x="1562451" y="5951261"/>
            <a:ext cx="3611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Imperial Sans Display" panose="020B0503020202020204" pitchFamily="34" charset="77"/>
              </a:rPr>
              <a:t>International Women’s Day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CD3B4-ED0A-E088-FFCB-AF11FCEA4A44}"/>
              </a:ext>
            </a:extLst>
          </p:cNvPr>
          <p:cNvSpPr txBox="1"/>
          <p:nvPr/>
        </p:nvSpPr>
        <p:spPr>
          <a:xfrm>
            <a:off x="6551188" y="260900"/>
            <a:ext cx="5342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latin typeface="Imperial Sans Display" panose="020B0503020202020204" pitchFamily="34" charset="77"/>
              </a:rPr>
              <a:t>We’re looking for more committee members too! Please get in touch if you’re interested!</a:t>
            </a:r>
          </a:p>
        </p:txBody>
      </p:sp>
    </p:spTree>
    <p:extLst>
      <p:ext uri="{BB962C8B-B14F-4D97-AF65-F5344CB8AC3E}">
        <p14:creationId xmlns:p14="http://schemas.microsoft.com/office/powerpoint/2010/main" val="3215887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541D362-7BEE-07B9-4111-2017C6865690}"/>
              </a:ext>
            </a:extLst>
          </p:cNvPr>
          <p:cNvSpPr/>
          <p:nvPr/>
        </p:nvSpPr>
        <p:spPr>
          <a:xfrm>
            <a:off x="7074150" y="0"/>
            <a:ext cx="2676340" cy="6858000"/>
          </a:xfrm>
          <a:prstGeom prst="rect">
            <a:avLst/>
          </a:prstGeom>
          <a:gradFill>
            <a:gsLst>
              <a:gs pos="0">
                <a:srgbClr val="C71585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96CA6D-45AF-3B45-7AA8-3313B6353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61417" r="-326" b="267"/>
          <a:stretch>
            <a:fillRect/>
          </a:stretch>
        </p:blipFill>
        <p:spPr bwMode="auto">
          <a:xfrm>
            <a:off x="-13352" y="-1"/>
            <a:ext cx="7122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722AD64E-D124-EB66-09B9-C61089B15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" y="243019"/>
            <a:ext cx="6548641" cy="173279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0ED3775C-AA45-2223-5221-A18CB7889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55BA87-6D20-3FA3-EEF9-33A7C2C861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85" b="2005"/>
          <a:stretch>
            <a:fillRect/>
          </a:stretch>
        </p:blipFill>
        <p:spPr>
          <a:xfrm>
            <a:off x="6689146" y="1139644"/>
            <a:ext cx="4591566" cy="4578709"/>
          </a:xfrm>
          <a:prstGeom prst="ellipse">
            <a:avLst/>
          </a:prstGeom>
          <a:ln w="57150">
            <a:solidFill>
              <a:srgbClr val="C71585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A6EDA9-24F8-A680-CEA6-CB2298F346E0}"/>
              </a:ext>
            </a:extLst>
          </p:cNvPr>
          <p:cNvSpPr txBox="1"/>
          <p:nvPr/>
        </p:nvSpPr>
        <p:spPr>
          <a:xfrm>
            <a:off x="161272" y="1884485"/>
            <a:ext cx="6675049" cy="4728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>
                <a:solidFill>
                  <a:schemeClr val="bg1"/>
                </a:solidFill>
                <a:latin typeface="+mj-lt"/>
              </a:rPr>
              <a:t>A dedicated community that brings together </a:t>
            </a:r>
          </a:p>
          <a:p>
            <a:r>
              <a:rPr lang="en-GB" sz="2800" i="1">
                <a:solidFill>
                  <a:schemeClr val="bg1"/>
                </a:solidFill>
                <a:latin typeface="+mj-lt"/>
              </a:rPr>
              <a:t>women doctoral students across disciplines to: </a:t>
            </a:r>
          </a:p>
          <a:p>
            <a:endParaRPr lang="en-GB" sz="260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  <a:latin typeface="+mj-lt"/>
              </a:rPr>
              <a:t>Share experiences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  <a:latin typeface="+mj-lt"/>
              </a:rPr>
              <a:t>Foster collaboration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  <a:latin typeface="+mj-lt"/>
              </a:rPr>
              <a:t>Build peer support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>
                <a:solidFill>
                  <a:schemeClr val="bg1"/>
                </a:solidFill>
                <a:latin typeface="+mj-lt"/>
              </a:rPr>
              <a:t>Highlight students’ research and achievements </a:t>
            </a:r>
          </a:p>
        </p:txBody>
      </p:sp>
    </p:spTree>
    <p:extLst>
      <p:ext uri="{BB962C8B-B14F-4D97-AF65-F5344CB8AC3E}">
        <p14:creationId xmlns:p14="http://schemas.microsoft.com/office/powerpoint/2010/main" val="231024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5C788-6402-05C1-D704-3EF46027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96D0DDF-5E13-BF8B-753C-9829C415BE9A}"/>
              </a:ext>
            </a:extLst>
          </p:cNvPr>
          <p:cNvSpPr/>
          <p:nvPr/>
        </p:nvSpPr>
        <p:spPr>
          <a:xfrm>
            <a:off x="7074150" y="0"/>
            <a:ext cx="2676340" cy="6858000"/>
          </a:xfrm>
          <a:prstGeom prst="rect">
            <a:avLst/>
          </a:prstGeom>
          <a:gradFill>
            <a:gsLst>
              <a:gs pos="0">
                <a:srgbClr val="C71585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A246EE-7C5F-3A06-7E06-775F69074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61417" r="-326" b="267"/>
          <a:stretch>
            <a:fillRect/>
          </a:stretch>
        </p:blipFill>
        <p:spPr bwMode="auto">
          <a:xfrm>
            <a:off x="-13352" y="-1"/>
            <a:ext cx="7122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3D91A924-1878-7C76-D5B6-82916FFF8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" y="243019"/>
            <a:ext cx="6548641" cy="173279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8CA0038E-CE4C-2E04-0B11-31D5C15A8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D658EDE2-7083-26A0-AFC7-F85B9404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82" y="3645514"/>
            <a:ext cx="3962201" cy="2971651"/>
          </a:xfrm>
          <a:prstGeom prst="rect">
            <a:avLst/>
          </a:prstGeom>
        </p:spPr>
      </p:pic>
      <p:pic>
        <p:nvPicPr>
          <p:cNvPr id="8" name="Picture 7" descr="A person and person standing next to a table with boxes&#10;&#10;AI-generated content may be incorrect.">
            <a:extLst>
              <a:ext uri="{FF2B5EF4-FFF2-40B4-BE49-F238E27FC236}">
                <a16:creationId xmlns:a16="http://schemas.microsoft.com/office/drawing/2014/main" id="{EF49D564-2B2D-C70D-E50C-A9A107804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62" y="466531"/>
            <a:ext cx="3819021" cy="254725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0091C15-5D7A-4453-25FC-B771565D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22" y="1818938"/>
            <a:ext cx="3043639" cy="40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92ABD52-80BB-81FF-6807-44823D603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96" y="3532094"/>
            <a:ext cx="3961227" cy="297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2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E4771-412B-F47A-1FC3-B05A9829E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4F521B-A8B8-C58B-22D4-26F10875FC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74150" y="0"/>
            <a:ext cx="2676340" cy="6858000"/>
          </a:xfrm>
          <a:prstGeom prst="rect">
            <a:avLst/>
          </a:prstGeom>
          <a:gradFill>
            <a:gsLst>
              <a:gs pos="0">
                <a:srgbClr val="C71585"/>
              </a:gs>
              <a:gs pos="87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41FCD1-B0B4-C7AE-4D46-91DC2E156C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61417" r="-326" b="267"/>
          <a:stretch>
            <a:fillRect/>
          </a:stretch>
        </p:blipFill>
        <p:spPr bwMode="auto">
          <a:xfrm>
            <a:off x="0" y="-1"/>
            <a:ext cx="712238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lose-up of a logo&#10;&#10;AI-generated content may be incorrect.">
            <a:extLst>
              <a:ext uri="{FF2B5EF4-FFF2-40B4-BE49-F238E27FC236}">
                <a16:creationId xmlns:a16="http://schemas.microsoft.com/office/drawing/2014/main" id="{292C96B4-68BE-651F-918A-D7A0CBB54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" y="243019"/>
            <a:ext cx="6548641" cy="1732792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C4C0FF1A-F776-F3B2-B4AC-1F0C1F7EB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67CBC-8965-D5BC-12F5-F56C78F523C1}"/>
              </a:ext>
            </a:extLst>
          </p:cNvPr>
          <p:cNvSpPr txBox="1"/>
          <p:nvPr/>
        </p:nvSpPr>
        <p:spPr>
          <a:xfrm>
            <a:off x="665893" y="2964578"/>
            <a:ext cx="26772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+mj-lt"/>
              </a:rPr>
              <a:t>Join Us!</a:t>
            </a:r>
            <a:endParaRPr lang="en-GB" sz="54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280B1-53D3-C262-FDB9-58E0D3116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0249" y="346748"/>
            <a:ext cx="5004814" cy="57189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4E1ABAE-7E94-8A4E-E360-C11C2F1003F2}"/>
              </a:ext>
            </a:extLst>
          </p:cNvPr>
          <p:cNvGrpSpPr/>
          <p:nvPr/>
        </p:nvGrpSpPr>
        <p:grpSpPr>
          <a:xfrm>
            <a:off x="224477" y="6046869"/>
            <a:ext cx="10971801" cy="778715"/>
            <a:chOff x="224477" y="6046869"/>
            <a:chExt cx="10971801" cy="77871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EA30C-EE7D-8DE6-7924-C4F38E4B5AB1}"/>
                </a:ext>
              </a:extLst>
            </p:cNvPr>
            <p:cNvSpPr txBox="1"/>
            <p:nvPr/>
          </p:nvSpPr>
          <p:spPr>
            <a:xfrm>
              <a:off x="896544" y="6065734"/>
              <a:ext cx="10299734" cy="75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>
                  <a:solidFill>
                    <a:schemeClr val="bg1"/>
                  </a:solidFill>
                  <a:latin typeface="+mj-lt"/>
                </a:rPr>
                <a:t>ImperialWomensPhDNetwork@imperial.ac.uk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2AE8A81-322E-B1CC-BBCA-E90FD982F8AA}"/>
                </a:ext>
              </a:extLst>
            </p:cNvPr>
            <p:cNvGrpSpPr/>
            <p:nvPr/>
          </p:nvGrpSpPr>
          <p:grpSpPr>
            <a:xfrm>
              <a:off x="224477" y="6046869"/>
              <a:ext cx="654936" cy="654937"/>
              <a:chOff x="321383" y="6166291"/>
              <a:chExt cx="424451" cy="42445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BCC7166-A271-9958-9E3C-26CB591D0EE7}"/>
                  </a:ext>
                </a:extLst>
              </p:cNvPr>
              <p:cNvSpPr/>
              <p:nvPr/>
            </p:nvSpPr>
            <p:spPr>
              <a:xfrm>
                <a:off x="321383" y="6166291"/>
                <a:ext cx="424451" cy="424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9" name="Graphic 18" descr="Envelope with solid fill">
                <a:extLst>
                  <a:ext uri="{FF2B5EF4-FFF2-40B4-BE49-F238E27FC236}">
                    <a16:creationId xmlns:a16="http://schemas.microsoft.com/office/drawing/2014/main" id="{7B5FB25D-FA2E-23C9-3EA1-5AD84E7DB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60655" y="6190295"/>
                <a:ext cx="345905" cy="345905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65B9F52-7787-E0A0-A290-B103CFD88B82}"/>
              </a:ext>
            </a:extLst>
          </p:cNvPr>
          <p:cNvGrpSpPr/>
          <p:nvPr/>
        </p:nvGrpSpPr>
        <p:grpSpPr>
          <a:xfrm>
            <a:off x="241608" y="5118701"/>
            <a:ext cx="10061186" cy="830534"/>
            <a:chOff x="241608" y="5118701"/>
            <a:chExt cx="10061186" cy="8305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1BFA89-2939-4BA9-4277-4FEF25B4528C}"/>
                </a:ext>
              </a:extLst>
            </p:cNvPr>
            <p:cNvSpPr txBox="1"/>
            <p:nvPr/>
          </p:nvSpPr>
          <p:spPr>
            <a:xfrm>
              <a:off x="896544" y="5189385"/>
              <a:ext cx="9406250" cy="75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600">
                  <a:solidFill>
                    <a:schemeClr val="bg1"/>
                  </a:solidFill>
                  <a:latin typeface="+mj-lt"/>
                </a:rPr>
                <a:t>@ImperialWomensPhDNetwork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4918128-C7F0-2774-F5AD-80BB085EC55A}"/>
                </a:ext>
              </a:extLst>
            </p:cNvPr>
            <p:cNvGrpSpPr/>
            <p:nvPr/>
          </p:nvGrpSpPr>
          <p:grpSpPr>
            <a:xfrm>
              <a:off x="241608" y="5118701"/>
              <a:ext cx="654936" cy="654937"/>
              <a:chOff x="332485" y="5564764"/>
              <a:chExt cx="424451" cy="42445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1FBD001-EDD5-C39F-FB0D-71EA768D5DB3}"/>
                  </a:ext>
                </a:extLst>
              </p:cNvPr>
              <p:cNvSpPr/>
              <p:nvPr/>
            </p:nvSpPr>
            <p:spPr>
              <a:xfrm>
                <a:off x="332485" y="5564764"/>
                <a:ext cx="424451" cy="424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9D9945C-BEEA-4470-798E-28E2BD521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429" y="5610573"/>
                <a:ext cx="326233" cy="350761"/>
              </a:xfrm>
              <a:prstGeom prst="ellipse">
                <a:avLst/>
              </a:prstGeom>
            </p:spPr>
          </p:pic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37269B7-7B29-A349-3C88-C1C8068A5A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0391" y="2270619"/>
            <a:ext cx="2421609" cy="24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7D3F109-40F0-5EFE-1A8B-CD944A833518}"/>
              </a:ext>
            </a:extLst>
          </p:cNvPr>
          <p:cNvSpPr/>
          <p:nvPr/>
        </p:nvSpPr>
        <p:spPr>
          <a:xfrm>
            <a:off x="4124325" y="5018434"/>
            <a:ext cx="2788444" cy="854693"/>
          </a:xfrm>
          <a:prstGeom prst="rect">
            <a:avLst/>
          </a:prstGeom>
          <a:solidFill>
            <a:srgbClr val="FF0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458B03-82CB-6A2D-6A32-0E8F45EE28F1}"/>
              </a:ext>
            </a:extLst>
          </p:cNvPr>
          <p:cNvSpPr/>
          <p:nvPr/>
        </p:nvSpPr>
        <p:spPr>
          <a:xfrm>
            <a:off x="1208913" y="1592864"/>
            <a:ext cx="9320784" cy="981456"/>
          </a:xfrm>
          <a:prstGeom prst="rect">
            <a:avLst/>
          </a:prstGeom>
          <a:solidFill>
            <a:srgbClr val="FFC00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7368A-7BD4-6BBD-8112-0B54ACB28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07" y="267301"/>
            <a:ext cx="10515600" cy="1325563"/>
          </a:xfrm>
        </p:spPr>
        <p:txBody>
          <a:bodyPr/>
          <a:lstStyle/>
          <a:p>
            <a:r>
              <a:rPr lang="en-GB" b="1"/>
              <a:t>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5733C-1015-F9A8-A7A9-D50FF03DCF74}"/>
              </a:ext>
            </a:extLst>
          </p:cNvPr>
          <p:cNvSpPr txBox="1"/>
          <p:nvPr/>
        </p:nvSpPr>
        <p:spPr>
          <a:xfrm>
            <a:off x="1605153" y="1804496"/>
            <a:ext cx="891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Light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A0F377-99BD-AFEF-3A69-395AD76BA6F4}"/>
              </a:ext>
            </a:extLst>
          </p:cNvPr>
          <p:cNvSpPr txBox="1"/>
          <p:nvPr/>
        </p:nvSpPr>
        <p:spPr>
          <a:xfrm>
            <a:off x="7301405" y="1804496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SPC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2DC55-863C-D1C0-391C-8C47C3997C14}"/>
              </a:ext>
            </a:extLst>
          </p:cNvPr>
          <p:cNvSpPr txBox="1"/>
          <p:nvPr/>
        </p:nvSpPr>
        <p:spPr>
          <a:xfrm>
            <a:off x="3267792" y="1804496"/>
            <a:ext cx="1195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Matter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6837A-D773-0267-8BB3-AB259A70B7CD}"/>
              </a:ext>
            </a:extLst>
          </p:cNvPr>
          <p:cNvSpPr txBox="1"/>
          <p:nvPr/>
        </p:nvSpPr>
        <p:spPr>
          <a:xfrm>
            <a:off x="8821054" y="1804496"/>
            <a:ext cx="1460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Universe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0DF60-EB1B-EEC4-3FBF-1BEE064259E8}"/>
              </a:ext>
            </a:extLst>
          </p:cNvPr>
          <p:cNvSpPr txBox="1"/>
          <p:nvPr/>
        </p:nvSpPr>
        <p:spPr>
          <a:xfrm>
            <a:off x="5190438" y="1804496"/>
            <a:ext cx="1414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Particles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20F06-F855-F464-D81A-A06AE482FE23}"/>
              </a:ext>
            </a:extLst>
          </p:cNvPr>
          <p:cNvSpPr txBox="1"/>
          <p:nvPr/>
        </p:nvSpPr>
        <p:spPr>
          <a:xfrm>
            <a:off x="2081297" y="3103879"/>
            <a:ext cx="40860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/>
              <a:t>Head of community</a:t>
            </a:r>
          </a:p>
          <a:p>
            <a:pPr algn="ctr"/>
            <a:r>
              <a:rPr lang="en-GB" sz="2800"/>
              <a:t>Community mentor(s)</a:t>
            </a:r>
          </a:p>
          <a:p>
            <a:pPr algn="ctr"/>
            <a:r>
              <a:rPr lang="en-GB" sz="2800"/>
              <a:t>Community administration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89295D-7F3A-7407-475B-D6B26ADE2F3C}"/>
              </a:ext>
            </a:extLst>
          </p:cNvPr>
          <p:cNvSpPr/>
          <p:nvPr/>
        </p:nvSpPr>
        <p:spPr>
          <a:xfrm>
            <a:off x="1605153" y="2785952"/>
            <a:ext cx="4907756" cy="1949986"/>
          </a:xfrm>
          <a:prstGeom prst="rect">
            <a:avLst/>
          </a:prstGeom>
          <a:solidFill>
            <a:srgbClr val="7030A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B975F3-C903-A57B-3DA4-1299DDCD1FDB}"/>
              </a:ext>
            </a:extLst>
          </p:cNvPr>
          <p:cNvSpPr txBox="1"/>
          <p:nvPr/>
        </p:nvSpPr>
        <p:spPr>
          <a:xfrm>
            <a:off x="4532904" y="5147501"/>
            <a:ext cx="209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Supervisor(s)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3F9B1-7776-B4C3-3DA5-7640BAB7F338}"/>
              </a:ext>
            </a:extLst>
          </p:cNvPr>
          <p:cNvSpPr/>
          <p:nvPr/>
        </p:nvSpPr>
        <p:spPr>
          <a:xfrm>
            <a:off x="7301405" y="3103879"/>
            <a:ext cx="2788444" cy="854693"/>
          </a:xfrm>
          <a:prstGeom prst="rect">
            <a:avLst/>
          </a:prstGeom>
          <a:solidFill>
            <a:srgbClr val="00B050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4E07F5-8465-7191-415D-18CE9E3E5F84}"/>
              </a:ext>
            </a:extLst>
          </p:cNvPr>
          <p:cNvSpPr txBox="1"/>
          <p:nvPr/>
        </p:nvSpPr>
        <p:spPr>
          <a:xfrm>
            <a:off x="7367443" y="3273156"/>
            <a:ext cx="2656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/>
              <a:t>PGR Senior Tutor</a:t>
            </a:r>
          </a:p>
        </p:txBody>
      </p:sp>
    </p:spTree>
    <p:extLst>
      <p:ext uri="{BB962C8B-B14F-4D97-AF65-F5344CB8AC3E}">
        <p14:creationId xmlns:p14="http://schemas.microsoft.com/office/powerpoint/2010/main" val="2362874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737511"/>
            <a:ext cx="11842437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GB" sz="1200"/>
          </a:p>
          <a:p>
            <a:r>
              <a:rPr lang="en-GB" sz="1400" b="1" i="1"/>
              <a:t>Physics department specific material on understanding the student-supervisor relationship:</a:t>
            </a:r>
          </a:p>
          <a:p>
            <a:pPr marL="0" indent="0">
              <a:buNone/>
            </a:pPr>
            <a:r>
              <a:rPr lang="en-GB" sz="1400" b="1" i="1"/>
              <a:t>    both from the student’s perspective     </a:t>
            </a:r>
          </a:p>
          <a:p>
            <a:pPr marL="0" lvl="1" indent="0">
              <a:buNone/>
            </a:pPr>
            <a:r>
              <a:rPr lang="en-GB" sz="1400" u="sng">
                <a:solidFill>
                  <a:srgbClr val="0070C0"/>
                </a:solidFill>
                <a:hlinkClick r:id="rId2"/>
              </a:rPr>
              <a:t>https://www.imperial.ac.uk/physics/students/current-students/postgraduate-research/postgraduate-student-handbook/guidance-for-students/</a:t>
            </a:r>
            <a:endParaRPr lang="en-GB" sz="1400" u="sng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sz="1400" b="1"/>
              <a:t>    and from the supervisors perspective</a:t>
            </a:r>
          </a:p>
          <a:p>
            <a:pPr marL="0" lvl="1" indent="0">
              <a:buNone/>
            </a:pPr>
            <a:r>
              <a:rPr lang="en-GB" sz="1400">
                <a:hlinkClick r:id="rId3"/>
              </a:rPr>
              <a:t>https://www.imperial.ac.uk/physics/students/current-students/postgraduate-research/postgraduate-student-handbook/guidance-for-supervisors/</a:t>
            </a:r>
            <a:endParaRPr lang="en-GB" sz="1400"/>
          </a:p>
          <a:p>
            <a:endParaRPr lang="en-GB" sz="1400"/>
          </a:p>
          <a:p>
            <a:r>
              <a:rPr lang="en-GB" sz="1400" b="1" i="1"/>
              <a:t>College wide information on what Research Students and their Main Supervisor Might Mutually Expect from Each Other</a:t>
            </a:r>
            <a:r>
              <a:rPr lang="en-GB" sz="1400"/>
              <a:t>: </a:t>
            </a:r>
          </a:p>
          <a:p>
            <a:pPr marL="0" indent="0">
              <a:buNone/>
            </a:pPr>
            <a:r>
              <a:rPr lang="en-GB" sz="1400" b="1" i="1"/>
              <a:t>     both from the student’s perspective     </a:t>
            </a:r>
          </a:p>
          <a:p>
            <a:pPr marL="0" indent="0">
              <a:buNone/>
            </a:pPr>
            <a:r>
              <a:rPr lang="en-GB" sz="1400">
                <a:hlinkClick r:id="rId4"/>
              </a:rPr>
              <a:t>https://www.imperial.ac.uk/students/success-guide/pgr/progressing-through-your-phd-/working-with-your-supervisor/</a:t>
            </a:r>
            <a:endParaRPr lang="en-GB" sz="1400"/>
          </a:p>
          <a:p>
            <a:pPr marL="0" indent="0">
              <a:buNone/>
            </a:pPr>
            <a:r>
              <a:rPr lang="en-GB" sz="1400" b="1"/>
              <a:t>     and from the supervisors perspective</a:t>
            </a:r>
          </a:p>
          <a:p>
            <a:pPr marL="0" indent="0">
              <a:buNone/>
            </a:pPr>
            <a:r>
              <a:rPr lang="en-GB" sz="1400">
                <a:hlinkClick r:id="rId5"/>
              </a:rPr>
              <a:t>https://www.imperial.ac.uk/media/imperial-college/education-office/What-Research-Students-and-their-Research-Degree-Main-Supervisor-Might-Mutually.pdf</a:t>
            </a:r>
            <a:r>
              <a:rPr lang="en-GB" sz="1400"/>
              <a:t> </a:t>
            </a:r>
          </a:p>
          <a:p>
            <a:pPr marL="0" indent="0">
              <a:buNone/>
            </a:pPr>
            <a:endParaRPr lang="en-GB" sz="1400"/>
          </a:p>
          <a:p>
            <a:pPr marL="0" indent="0">
              <a:buNone/>
            </a:pPr>
            <a:endParaRPr lang="en-GB" sz="1400"/>
          </a:p>
          <a:p>
            <a:pPr marL="0" indent="0">
              <a:buNone/>
            </a:pPr>
            <a:endParaRPr lang="en-GB" sz="1400"/>
          </a:p>
          <a:p>
            <a:pPr marL="0" indent="0">
              <a:buNone/>
            </a:pPr>
            <a:endParaRPr lang="en-GB" sz="1400"/>
          </a:p>
          <a:p>
            <a:pPr marL="0" indent="0">
              <a:buNone/>
            </a:pPr>
            <a:endParaRPr lang="en-GB" sz="12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4390B7-894D-4C66-8E2D-0FA9B8E3AF2A}"/>
              </a:ext>
            </a:extLst>
          </p:cNvPr>
          <p:cNvSpPr txBox="1">
            <a:spLocks/>
          </p:cNvSpPr>
          <p:nvPr/>
        </p:nvSpPr>
        <p:spPr>
          <a:xfrm>
            <a:off x="46814" y="63361"/>
            <a:ext cx="9330912" cy="44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/>
              <a:t>Understanding the student-supervisor working relationship</a:t>
            </a:r>
          </a:p>
        </p:txBody>
      </p:sp>
    </p:spTree>
    <p:extLst>
      <p:ext uri="{BB962C8B-B14F-4D97-AF65-F5344CB8AC3E}">
        <p14:creationId xmlns:p14="http://schemas.microsoft.com/office/powerpoint/2010/main" val="3803707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4390B7-894D-4C66-8E2D-0FA9B8E3AF2A}"/>
              </a:ext>
            </a:extLst>
          </p:cNvPr>
          <p:cNvSpPr txBox="1">
            <a:spLocks/>
          </p:cNvSpPr>
          <p:nvPr/>
        </p:nvSpPr>
        <p:spPr>
          <a:xfrm>
            <a:off x="46814" y="63361"/>
            <a:ext cx="9330912" cy="44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/>
              <a:t>Understanding the student-supervisor working relationship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78063-0E56-4C42-8014-003302767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511" y="1368145"/>
            <a:ext cx="4628703" cy="3658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5FD25-8FEF-40D1-A88A-AACC8F7EE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82" y="796584"/>
            <a:ext cx="3682697" cy="47289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12D4F3-74E3-453C-90DE-35312EBBA2FA}"/>
              </a:ext>
            </a:extLst>
          </p:cNvPr>
          <p:cNvSpPr txBox="1"/>
          <p:nvPr/>
        </p:nvSpPr>
        <p:spPr>
          <a:xfrm>
            <a:off x="1241946" y="5809560"/>
            <a:ext cx="7733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4"/>
              </a:rPr>
              <a:t>https://www.imperial.ac.uk/students/success-guide/pgr/progressing-through-your-phd-/working-with-your-supervisor/</a:t>
            </a: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121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4390B7-894D-4C66-8E2D-0FA9B8E3AF2A}"/>
              </a:ext>
            </a:extLst>
          </p:cNvPr>
          <p:cNvSpPr txBox="1">
            <a:spLocks/>
          </p:cNvSpPr>
          <p:nvPr/>
        </p:nvSpPr>
        <p:spPr>
          <a:xfrm>
            <a:off x="46814" y="63361"/>
            <a:ext cx="9330912" cy="44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/>
              <a:t>Understanding the student-supervisor working relationship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0A120D-EFAC-4344-B894-08DEB800CDF3}"/>
              </a:ext>
            </a:extLst>
          </p:cNvPr>
          <p:cNvSpPr txBox="1"/>
          <p:nvPr/>
        </p:nvSpPr>
        <p:spPr>
          <a:xfrm>
            <a:off x="832514" y="5622962"/>
            <a:ext cx="98081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hlinkClick r:id="rId2"/>
              </a:rPr>
              <a:t>https://www.imperial.ac.uk/media/imperial-college/education-office/What-Research-Students-and-their-Research-Degree-Main-Supervisor-Might-Mutually.pdf</a:t>
            </a:r>
            <a:endParaRPr lang="en-GB"/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F262F-D96C-439B-96C8-4231EE099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61"/>
          <a:stretch/>
        </p:blipFill>
        <p:spPr>
          <a:xfrm>
            <a:off x="1008691" y="1127769"/>
            <a:ext cx="6538522" cy="7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E11DE-2135-462F-AD21-B0CDAB9EC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316" y="2120825"/>
            <a:ext cx="6401129" cy="8064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9575D2-2937-4912-AAF9-5963A6154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348" y="3139282"/>
            <a:ext cx="6039160" cy="7429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9EFE4-CFFE-4747-87BE-1A01F1E0C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123" y="4109179"/>
            <a:ext cx="5988358" cy="99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EA232A-99F9-4C2A-A0D2-8FD5F30D0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075781"/>
              </p:ext>
            </p:extLst>
          </p:nvPr>
        </p:nvGraphicFramePr>
        <p:xfrm>
          <a:off x="231494" y="448574"/>
          <a:ext cx="9652391" cy="6190426"/>
        </p:xfrm>
        <a:graphic>
          <a:graphicData uri="http://schemas.openxmlformats.org/drawingml/2006/table">
            <a:tbl>
              <a:tblPr/>
              <a:tblGrid>
                <a:gridCol w="2440269">
                  <a:extLst>
                    <a:ext uri="{9D8B030D-6E8A-4147-A177-3AD203B41FA5}">
                      <a16:colId xmlns:a16="http://schemas.microsoft.com/office/drawing/2014/main" val="1082063648"/>
                    </a:ext>
                  </a:extLst>
                </a:gridCol>
                <a:gridCol w="1273559">
                  <a:extLst>
                    <a:ext uri="{9D8B030D-6E8A-4147-A177-3AD203B41FA5}">
                      <a16:colId xmlns:a16="http://schemas.microsoft.com/office/drawing/2014/main" val="994623804"/>
                    </a:ext>
                  </a:extLst>
                </a:gridCol>
                <a:gridCol w="2936652">
                  <a:extLst>
                    <a:ext uri="{9D8B030D-6E8A-4147-A177-3AD203B41FA5}">
                      <a16:colId xmlns:a16="http://schemas.microsoft.com/office/drawing/2014/main" val="4269949479"/>
                    </a:ext>
                  </a:extLst>
                </a:gridCol>
                <a:gridCol w="3001911">
                  <a:extLst>
                    <a:ext uri="{9D8B030D-6E8A-4147-A177-3AD203B41FA5}">
                      <a16:colId xmlns:a16="http://schemas.microsoft.com/office/drawing/2014/main" val="3280303588"/>
                    </a:ext>
                  </a:extLst>
                </a:gridCol>
              </a:tblGrid>
              <a:tr h="612371">
                <a:tc>
                  <a:txBody>
                    <a:bodyPr/>
                    <a:lstStyle/>
                    <a:p>
                      <a:pPr marL="69850" marR="160655" eaLnBrk="0" hangingPunct="0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 PG Mentors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7272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u="sng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https://www.imperial.ac.uk/physics/students/current-students/postgraduate-research/contacts-and-mentors/academic-staff-contacts/</a:t>
                      </a:r>
                      <a:endParaRPr lang="en-GB" sz="1400" u="sng">
                        <a:solidFill>
                          <a:srgbClr val="006FC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44069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Safety, academic and personal issues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934668"/>
                  </a:ext>
                </a:extLst>
              </a:tr>
              <a:tr h="819550">
                <a:tc>
                  <a:txBody>
                    <a:bodyPr/>
                    <a:lstStyle/>
                    <a:p>
                      <a:pPr marL="69850" marR="160655" eaLnBrk="0" hangingPunct="0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community PG committee representatives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7272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u="sng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https://www.imperial.ac.uk/physics/students/current-students/postgraduate-research/contacts-and-mentors/</a:t>
                      </a:r>
                      <a:r>
                        <a:rPr lang="en-GB" sz="1400" u="sng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research-group-committee-reps-and-coordinators</a:t>
                      </a:r>
                      <a:r>
                        <a:rPr lang="en-GB" sz="1400" u="sng">
                          <a:solidFill>
                            <a:srgbClr val="006FC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44069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 feedback to department, common issues, social events.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944206"/>
                  </a:ext>
                </a:extLst>
              </a:tr>
              <a:tr h="642926">
                <a:tc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PGR Senior Tutor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819275" defTabSz="1119188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Jerry Chittenden</a:t>
                      </a:r>
                    </a:p>
                    <a:p>
                      <a:pPr marL="67945" marR="1819275" defTabSz="1119188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400" u="sng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j.chittenden@imperial.ac.uk</a:t>
                      </a:r>
                      <a:endParaRPr lang="en-GB" sz="1400" u="sng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819275" defTabSz="896938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/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744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20002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Pastoral care of students, supervisor/student issues, mental health issues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5531081"/>
                  </a:ext>
                </a:extLst>
              </a:tr>
              <a:tr h="819550">
                <a:tc>
                  <a:txBody>
                    <a:bodyPr/>
                    <a:lstStyle/>
                    <a:p>
                      <a:pPr marL="69850" marR="415925" eaLnBrk="0" hangingPunct="0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Student Wellbeing Adviser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842135" algn="l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Ella Robson </a:t>
                      </a:r>
                      <a:r>
                        <a:rPr lang="en-GB" sz="1400" u="sng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fonsstudentwellbeing@imperial.ac.uk</a:t>
                      </a:r>
                      <a:endParaRPr lang="en-GB" sz="140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842135" algn="l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13843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Confidential one-to-one guidance to discuss your concerns and agree next steps, helping you to manage your wellbeing during your time at Imperial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203688"/>
                  </a:ext>
                </a:extLst>
              </a:tr>
              <a:tr h="612371">
                <a:tc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Disabilities Officer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1303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GB" sz="140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Mery</a:t>
                      </a: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Fajardo</a:t>
                      </a:r>
                    </a:p>
                    <a:p>
                      <a:pPr marL="67945" marR="11303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0" algn="l"/>
                        </a:tabLst>
                      </a:pPr>
                      <a:r>
                        <a:rPr lang="en-GB" sz="1400" u="sng">
                          <a:solidFill>
                            <a:srgbClr val="1154C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m.fajardo@imperial.ac.uk</a:t>
                      </a:r>
                      <a:endParaRPr lang="en-GB" sz="1400">
                        <a:solidFill>
                          <a:srgbClr val="1154CC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7945" marR="113030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214245" algn="l"/>
                        </a:tabLs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306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38481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Disabilities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2362243"/>
                  </a:ext>
                </a:extLst>
              </a:tr>
              <a:tr h="612371">
                <a:tc>
                  <a:txBody>
                    <a:bodyPr/>
                    <a:lstStyle/>
                    <a:p>
                      <a:pPr marL="69850" marR="415925" eaLnBrk="0" hangingPunct="0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Director of PG studies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8421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Linda Cremonesi </a:t>
                      </a:r>
                      <a:r>
                        <a:rPr lang="en-GB" sz="1400" u="sng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ph.dps@imperial.ac.uk</a:t>
                      </a: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7945" marR="184213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522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13843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Administrative aspects, progression, issues related to the wider college.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1677494"/>
                  </a:ext>
                </a:extLst>
              </a:tr>
              <a:tr h="647555">
                <a:tc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PGR Administrator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Loli</a:t>
                      </a: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Sanchez Rey </a:t>
                      </a:r>
                      <a:r>
                        <a:rPr lang="en-GB" sz="1400" u="sng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l.sanchez@imperial.ac.uk</a:t>
                      </a: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Huxley 903a, 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9969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Postgraduate liaison and administration; progression, deadlines, etc.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922611"/>
                  </a:ext>
                </a:extLst>
              </a:tr>
              <a:tr h="612371">
                <a:tc>
                  <a:txBody>
                    <a:bodyPr/>
                    <a:lstStyle/>
                    <a:p>
                      <a:pPr marL="69850" marR="0" lvl="0" indent="0" algn="l" defTabSz="914400" rtl="0" eaLnBrk="0" fontAlgn="auto" latinLnBrk="0" hangingPunct="0">
                        <a:lnSpc>
                          <a:spcPts val="134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PGR Education Manager</a:t>
                      </a:r>
                      <a:endParaRPr lang="en-GB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69850" eaLnBrk="0" hangingPunct="0">
                        <a:lnSpc>
                          <a:spcPts val="1340"/>
                        </a:lnSpc>
                      </a:pP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Roxane Ray</a:t>
                      </a:r>
                    </a:p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roxane.ray@imperial.ac.uk</a:t>
                      </a:r>
                      <a:r>
                        <a:rPr lang="en-GB" sz="1400" b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67945" marR="167195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Blackett 901b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945" marR="99695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Oversees the postgraduate administration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036905"/>
                  </a:ext>
                </a:extLst>
              </a:tr>
              <a:tr h="304803">
                <a:tc gridSpan="2">
                  <a:txBody>
                    <a:bodyPr/>
                    <a:lstStyle/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Physics PG Helpdesk</a:t>
                      </a:r>
                    </a:p>
                    <a:p>
                      <a:pPr marL="69850" eaLnBrk="0" hangingPunct="0">
                        <a:lnSpc>
                          <a:spcPts val="1340"/>
                        </a:lnSpc>
                      </a:pPr>
                      <a:r>
                        <a:rPr lang="en-GB" sz="140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 both MSc and PhD students</a:t>
                      </a:r>
                      <a:endParaRPr lang="en-GB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7945" marR="170180" eaLnBrk="0" hangingPunct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 Wednesday of each month (12-1pm, advertised by email regularly)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1303326"/>
                  </a:ext>
                </a:extLst>
              </a:tr>
            </a:tbl>
          </a:graphicData>
        </a:graphic>
      </p:graphicFrame>
      <p:pic>
        <p:nvPicPr>
          <p:cNvPr id="8" name="Picture 4" descr="Loli Sanchez">
            <a:extLst>
              <a:ext uri="{FF2B5EF4-FFF2-40B4-BE49-F238E27FC236}">
                <a16:creationId xmlns:a16="http://schemas.microsoft.com/office/drawing/2014/main" id="{70DE7839-D470-4689-BAC7-DAA90983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439" y="4605898"/>
            <a:ext cx="714801" cy="95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ery Fajardo">
            <a:extLst>
              <a:ext uri="{FF2B5EF4-FFF2-40B4-BE49-F238E27FC236}">
                <a16:creationId xmlns:a16="http://schemas.microsoft.com/office/drawing/2014/main" id="{699CE933-50D6-43DA-908F-4C37DA9FC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" r="11264" b="13555"/>
          <a:stretch/>
        </p:blipFill>
        <p:spPr bwMode="auto">
          <a:xfrm>
            <a:off x="9883885" y="3481395"/>
            <a:ext cx="697422" cy="95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erson wearing glasses and a green jacket&#10;&#10;Description automatically generated">
            <a:extLst>
              <a:ext uri="{FF2B5EF4-FFF2-40B4-BE49-F238E27FC236}">
                <a16:creationId xmlns:a16="http://schemas.microsoft.com/office/drawing/2014/main" id="{F89CFC15-2E90-4C9B-9BA0-5847F3435F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885" y="1687136"/>
            <a:ext cx="716212" cy="9571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4A36E90-1787-453B-A4B4-A069AEE3231E}"/>
              </a:ext>
            </a:extLst>
          </p:cNvPr>
          <p:cNvSpPr txBox="1">
            <a:spLocks/>
          </p:cNvSpPr>
          <p:nvPr/>
        </p:nvSpPr>
        <p:spPr>
          <a:xfrm>
            <a:off x="465826" y="64634"/>
            <a:ext cx="7408620" cy="4788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/>
              <a:t>PGR welfare in Physics: PhD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1309B6-6F95-49B5-9982-5CCB51DB6865}"/>
              </a:ext>
            </a:extLst>
          </p:cNvPr>
          <p:cNvSpPr txBox="1"/>
          <p:nvPr/>
        </p:nvSpPr>
        <p:spPr>
          <a:xfrm>
            <a:off x="5141343" y="2716493"/>
            <a:ext cx="1733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/>
              <a:t>(Prof Lesley Cohen or Dr Yvonne Unruh if you’d prefer to talk to a female member of staff)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9A5C1-564E-4708-851C-849609C28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240" y="2551755"/>
            <a:ext cx="886400" cy="929640"/>
          </a:xfrm>
          <a:prstGeom prst="rect">
            <a:avLst/>
          </a:prstGeom>
        </p:spPr>
      </p:pic>
      <p:pic>
        <p:nvPicPr>
          <p:cNvPr id="4" name="Picture 3" descr="A person with long hair&#10;&#10;AI-generated content may be incorrect.">
            <a:extLst>
              <a:ext uri="{FF2B5EF4-FFF2-40B4-BE49-F238E27FC236}">
                <a16:creationId xmlns:a16="http://schemas.microsoft.com/office/drawing/2014/main" id="{23EA6E1D-4A17-4EC7-752E-AE45BC223A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040" y="5194480"/>
            <a:ext cx="609600" cy="733425"/>
          </a:xfrm>
          <a:prstGeom prst="rect">
            <a:avLst/>
          </a:prstGeom>
        </p:spPr>
      </p:pic>
      <p:pic>
        <p:nvPicPr>
          <p:cNvPr id="5" name="Picture 4" descr="A person with short blonde hair wearing glasses&#10;&#10;AI-generated content may be incorrect.">
            <a:extLst>
              <a:ext uri="{FF2B5EF4-FFF2-40B4-BE49-F238E27FC236}">
                <a16:creationId xmlns:a16="http://schemas.microsoft.com/office/drawing/2014/main" id="{79F5DC66-6C38-E5A4-60C0-D3CA8DBFD8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78" y="3543787"/>
            <a:ext cx="609600" cy="106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53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37510"/>
            <a:ext cx="11430000" cy="5944643"/>
          </a:xfrm>
        </p:spPr>
        <p:txBody>
          <a:bodyPr>
            <a:noAutofit/>
          </a:bodyPr>
          <a:lstStyle/>
          <a:p>
            <a:r>
              <a:rPr lang="en-GB" sz="1600" b="1" i="1"/>
              <a:t>List of useful student support contacts in physics</a:t>
            </a:r>
            <a:r>
              <a:rPr lang="en-GB" sz="1600"/>
              <a:t>: </a:t>
            </a:r>
            <a:r>
              <a:rPr lang="en-GB" sz="1600">
                <a:hlinkClick r:id="rId2"/>
              </a:rPr>
              <a:t>https://www.imperial.ac.uk/physics/students/current-students/postgraduate-research/</a:t>
            </a:r>
            <a:r>
              <a:rPr lang="en-GB" sz="1600"/>
              <a:t> and select </a:t>
            </a:r>
            <a:r>
              <a:rPr lang="en-GB" sz="1600">
                <a:hlinkClick r:id="rId3"/>
              </a:rPr>
              <a:t>Quick contacts</a:t>
            </a:r>
            <a:endParaRPr lang="en-GB" sz="1600"/>
          </a:p>
          <a:p>
            <a:pPr marL="0" indent="0">
              <a:buNone/>
            </a:pPr>
            <a:endParaRPr lang="en-GB" sz="1600"/>
          </a:p>
          <a:p>
            <a:r>
              <a:rPr lang="en-GB" sz="1600" b="1" i="1"/>
              <a:t>Helpdesk</a:t>
            </a:r>
            <a:r>
              <a:rPr lang="en-GB" sz="1600"/>
              <a:t>: co-run with Jerry Chittenden (PGR Tutor), Bob Forsyth (PGT tutor), Jess Popplewell from careers office and current RAs. </a:t>
            </a:r>
          </a:p>
          <a:p>
            <a:pPr marL="0" indent="0">
              <a:buNone/>
            </a:pPr>
            <a:r>
              <a:rPr lang="en-GB" sz="1600"/>
              <a:t>     First Wednesday of every month 12-1pm by email invitation . </a:t>
            </a:r>
          </a:p>
          <a:p>
            <a:pPr marL="0" indent="0">
              <a:buNone/>
            </a:pPr>
            <a:endParaRPr lang="en-GB" sz="1600"/>
          </a:p>
          <a:p>
            <a:r>
              <a:rPr lang="en-GB" sz="1600"/>
              <a:t>For general support regarding </a:t>
            </a:r>
            <a:r>
              <a:rPr lang="en-GB" sz="1600" b="1" i="1"/>
              <a:t>wellbeing and mental health </a:t>
            </a:r>
            <a:r>
              <a:rPr lang="en-GB" sz="1600"/>
              <a:t>I would recommend the Faculty Student Wellbeing Advice Team as a first point of call. There's a quick link to the form to book an appointment, </a:t>
            </a:r>
            <a:r>
              <a:rPr lang="en-GB" sz="1600">
                <a:hlinkClick r:id="rId4"/>
              </a:rPr>
              <a:t>https://www.imperial.ac.uk/natural-sciences/education-and-teaching/wellbeing-support/resources-for-students/advice-team/</a:t>
            </a:r>
            <a:endParaRPr lang="en-GB" sz="1600"/>
          </a:p>
          <a:p>
            <a:pPr marL="0" indent="0">
              <a:buNone/>
            </a:pPr>
            <a:endParaRPr lang="en-GB" sz="1600"/>
          </a:p>
          <a:p>
            <a:r>
              <a:rPr lang="en-GB" sz="1600"/>
              <a:t>There are also other links to the sorts of support at the Faculty and College level </a:t>
            </a:r>
            <a:r>
              <a:rPr lang="en-GB" sz="1600">
                <a:hlinkClick r:id="rId5"/>
              </a:rPr>
              <a:t>https://www.imperial.ac.uk/natural-sciences/education-and-teaching/wellbeing-support/</a:t>
            </a:r>
            <a:endParaRPr lang="en-GB" sz="1600"/>
          </a:p>
          <a:p>
            <a:pPr marL="0" indent="0">
              <a:buNone/>
            </a:pPr>
            <a:endParaRPr lang="en-GB" sz="1600"/>
          </a:p>
          <a:p>
            <a:r>
              <a:rPr lang="en-GB" sz="1600"/>
              <a:t>Plus there are other links to support services through the union and externally </a:t>
            </a:r>
            <a:r>
              <a:rPr lang="en-GB" sz="1600">
                <a:hlinkClick r:id="rId6"/>
              </a:rPr>
              <a:t>https://www.imperial.ac.uk/student-support-zone/</a:t>
            </a:r>
            <a:endParaRPr lang="en-GB" sz="1600"/>
          </a:p>
          <a:p>
            <a:pPr marL="0" indent="0">
              <a:buNone/>
            </a:pPr>
            <a:endParaRPr lang="en-GB" sz="1600"/>
          </a:p>
          <a:p>
            <a:pPr>
              <a:spcBef>
                <a:spcPts val="600"/>
              </a:spcBef>
            </a:pPr>
            <a:r>
              <a:rPr lang="en-GB" sz="1600"/>
              <a:t>There is also the College’s </a:t>
            </a:r>
            <a:r>
              <a:rPr lang="en-GB" sz="1600" b="1"/>
              <a:t>Counselling</a:t>
            </a:r>
            <a:r>
              <a:rPr lang="en-GB" sz="1600"/>
              <a:t> service (</a:t>
            </a:r>
            <a:r>
              <a:rPr lang="en-GB" sz="1600">
                <a:hlinkClick r:id="rId7"/>
              </a:rPr>
              <a:t>https://www.imperial.ac.uk/counselling/self-directed-support/</a:t>
            </a:r>
            <a:r>
              <a:rPr lang="en-GB" sz="1600"/>
              <a:t>)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/>
              <a:t>     the </a:t>
            </a:r>
            <a:r>
              <a:rPr lang="en-GB" sz="1600" b="1"/>
              <a:t>Mental Health </a:t>
            </a:r>
            <a:r>
              <a:rPr lang="en-GB" sz="1600"/>
              <a:t>Intervention Team </a:t>
            </a:r>
            <a:r>
              <a:rPr lang="en-GB" sz="1600">
                <a:hlinkClick r:id="rId8"/>
              </a:rPr>
              <a:t>https://www.imperial.ac.uk/counselling/student-mental-health-intervention-officers/</a:t>
            </a:r>
            <a:r>
              <a:rPr lang="en-GB" sz="1600"/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/>
              <a:t>     as well as links to other types of support such as counselling external to the College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sz="1600"/>
              <a:t>     </a:t>
            </a:r>
            <a:r>
              <a:rPr lang="en-GB" sz="1600">
                <a:hlinkClick r:id="rId9"/>
              </a:rPr>
              <a:t>https://www.imperial.ac.uk/counselling/other-sources-of-help/</a:t>
            </a:r>
            <a:r>
              <a:rPr lang="en-GB" sz="1600"/>
              <a:t> .</a:t>
            </a:r>
          </a:p>
          <a:p>
            <a:endParaRPr lang="en-GB" sz="2000" u="sng">
              <a:solidFill>
                <a:schemeClr val="accent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4390B7-894D-4C66-8E2D-0FA9B8E3AF2A}"/>
              </a:ext>
            </a:extLst>
          </p:cNvPr>
          <p:cNvSpPr txBox="1">
            <a:spLocks/>
          </p:cNvSpPr>
          <p:nvPr/>
        </p:nvSpPr>
        <p:spPr>
          <a:xfrm>
            <a:off x="661881" y="46958"/>
            <a:ext cx="4639324" cy="4580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000"/>
              <a:t>Other useful resources</a:t>
            </a:r>
          </a:p>
        </p:txBody>
      </p:sp>
    </p:spTree>
    <p:extLst>
      <p:ext uri="{BB962C8B-B14F-4D97-AF65-F5344CB8AC3E}">
        <p14:creationId xmlns:p14="http://schemas.microsoft.com/office/powerpoint/2010/main" val="39543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BB472-442A-8F6D-8B3F-9284F3132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PhD Milestones: What you need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AEEE9-351D-7D97-9DCD-70D94D81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Mutual expectations – document and discussion</a:t>
            </a:r>
          </a:p>
          <a:p>
            <a:r>
              <a:rPr lang="en-GB"/>
              <a:t>Research Proposal Confirmation: by three months</a:t>
            </a:r>
          </a:p>
          <a:p>
            <a:r>
              <a:rPr lang="en-GB"/>
              <a:t>Early stage assessment: by twelve months</a:t>
            </a:r>
          </a:p>
          <a:p>
            <a:pPr marL="0" indent="0">
              <a:buNone/>
            </a:pPr>
            <a:r>
              <a:rPr lang="en-GB"/>
              <a:t>	</a:t>
            </a:r>
            <a:r>
              <a:rPr lang="en-GB">
                <a:solidFill>
                  <a:srgbClr val="FF0000"/>
                </a:solidFill>
              </a:rPr>
              <a:t>Demonstrate knowledge of field, not research output</a:t>
            </a:r>
          </a:p>
          <a:p>
            <a:r>
              <a:rPr lang="en-GB"/>
              <a:t>Late Stage Review: by 24 months</a:t>
            </a:r>
          </a:p>
          <a:p>
            <a:pPr marL="0" indent="0">
              <a:buNone/>
            </a:pPr>
            <a:r>
              <a:rPr lang="en-GB"/>
              <a:t>	</a:t>
            </a:r>
            <a:r>
              <a:rPr lang="en-GB">
                <a:solidFill>
                  <a:srgbClr val="0070C0"/>
                </a:solidFill>
              </a:rPr>
              <a:t>Summary of research to date, and plan for PhD thesis</a:t>
            </a:r>
          </a:p>
          <a:p>
            <a:r>
              <a:rPr lang="en-GB"/>
              <a:t>Thesis progress review: by month 34</a:t>
            </a:r>
          </a:p>
        </p:txBody>
      </p:sp>
    </p:spTree>
    <p:extLst>
      <p:ext uri="{BB962C8B-B14F-4D97-AF65-F5344CB8AC3E}">
        <p14:creationId xmlns:p14="http://schemas.microsoft.com/office/powerpoint/2010/main" val="19742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2" y="283417"/>
            <a:ext cx="5350577" cy="26426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2756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Departmental Career Support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882" y="2528114"/>
            <a:ext cx="22505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Prof Lesley Cohen</a:t>
            </a:r>
          </a:p>
          <a:p>
            <a:endParaRPr lang="en-US" b="1"/>
          </a:p>
          <a:p>
            <a:r>
              <a:rPr lang="en-US" b="1"/>
              <a:t>Member of Matter Community</a:t>
            </a:r>
          </a:p>
          <a:p>
            <a:endParaRPr lang="en-US" b="1"/>
          </a:p>
          <a:p>
            <a:r>
              <a:rPr lang="en-US" b="1">
                <a:solidFill>
                  <a:srgbClr val="FF0000"/>
                </a:solidFill>
              </a:rPr>
              <a:t>Research interests</a:t>
            </a:r>
            <a:r>
              <a:rPr lang="en-US" b="1"/>
              <a:t>:</a:t>
            </a:r>
          </a:p>
          <a:p>
            <a:r>
              <a:rPr lang="en-US" b="1"/>
              <a:t>-Superconductivity</a:t>
            </a:r>
          </a:p>
          <a:p>
            <a:r>
              <a:rPr lang="en-US" b="1"/>
              <a:t>-</a:t>
            </a:r>
            <a:r>
              <a:rPr lang="en-US" b="1">
                <a:solidFill>
                  <a:srgbClr val="0070C0"/>
                </a:solidFill>
              </a:rPr>
              <a:t>Magnetism</a:t>
            </a:r>
          </a:p>
          <a:p>
            <a:r>
              <a:rPr lang="en-US" b="1"/>
              <a:t>-Functional Materials</a:t>
            </a:r>
          </a:p>
          <a:p>
            <a:r>
              <a:rPr lang="en-US" b="1"/>
              <a:t>-</a:t>
            </a:r>
            <a:r>
              <a:rPr lang="en-US" b="1">
                <a:solidFill>
                  <a:srgbClr val="0070C0"/>
                </a:solidFill>
              </a:rPr>
              <a:t>Energy Efficient ICT</a:t>
            </a:r>
          </a:p>
          <a:p>
            <a:r>
              <a:rPr lang="en-US" b="1"/>
              <a:t>-Caloric cooling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3042" y="912355"/>
            <a:ext cx="924907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I have office hours usually on Wednesdays 12-2pm. To make an appointment (virtually or in person) please email PH CAREERS &lt;ph.careers@imperial.ac.uk&gt;</a:t>
            </a:r>
          </a:p>
          <a:p>
            <a:endParaRPr lang="en-US" sz="2400" b="1"/>
          </a:p>
          <a:p>
            <a:r>
              <a:rPr lang="en-US" sz="2400" b="1"/>
              <a:t>Please check the Physics Career Website for info on internships and international research placements (for Undergraduates)</a:t>
            </a:r>
          </a:p>
          <a:p>
            <a:endParaRPr lang="en-US" sz="3200"/>
          </a:p>
          <a:p>
            <a:r>
              <a:rPr lang="en-US" sz="3200">
                <a:hlinkClick r:id="rId3"/>
              </a:rPr>
              <a:t>https://www.imperial.ac.uk/physics/students/current-students/careers-information/</a:t>
            </a:r>
            <a:endParaRPr lang="en-US" sz="3200"/>
          </a:p>
          <a:p>
            <a:endParaRPr lang="en-US" sz="3200"/>
          </a:p>
          <a:p>
            <a:r>
              <a:rPr lang="en-US" sz="2400" b="1"/>
              <a:t>For all students - please sign up to </a:t>
            </a:r>
            <a:r>
              <a:rPr lang="en-US" sz="2400" b="1" err="1"/>
              <a:t>jobslive</a:t>
            </a:r>
            <a:r>
              <a:rPr lang="en-US" sz="2400" b="1"/>
              <a:t> for regular College Career Event updates </a:t>
            </a:r>
          </a:p>
          <a:p>
            <a:endParaRPr lang="en-US" sz="2400"/>
          </a:p>
          <a:p>
            <a:r>
              <a:rPr lang="en-US" sz="3200">
                <a:hlinkClick r:id="rId4"/>
              </a:rPr>
              <a:t>https://www.imperial.ac.uk/careers/services/jobslive/</a:t>
            </a:r>
            <a:endParaRPr lang="en-US" sz="3200"/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77896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817" y="2366645"/>
            <a:ext cx="7011034" cy="272986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 marR="28575">
              <a:lnSpc>
                <a:spcPts val="6909"/>
              </a:lnSpc>
              <a:spcBef>
                <a:spcPts val="955"/>
              </a:spcBef>
            </a:pPr>
            <a:r>
              <a:rPr spc="15"/>
              <a:t>Disability </a:t>
            </a:r>
            <a:r>
              <a:rPr spc="20"/>
              <a:t>Advisory  Service</a:t>
            </a: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4800" b="0">
                <a:latin typeface="Imperial Sans Text"/>
                <a:cs typeface="Imperial Sans Text"/>
              </a:rPr>
              <a:t>Introduction </a:t>
            </a:r>
            <a:r>
              <a:rPr sz="4800" b="0" spc="-15">
                <a:latin typeface="Imperial Sans Text"/>
                <a:cs typeface="Imperial Sans Text"/>
              </a:rPr>
              <a:t>to </a:t>
            </a:r>
            <a:r>
              <a:rPr sz="4800" b="0" spc="-5">
                <a:latin typeface="Imperial Sans Text"/>
                <a:cs typeface="Imperial Sans Text"/>
              </a:rPr>
              <a:t>the</a:t>
            </a:r>
            <a:r>
              <a:rPr sz="4800" b="0" spc="-30">
                <a:latin typeface="Imperial Sans Text"/>
                <a:cs typeface="Imperial Sans Text"/>
              </a:rPr>
              <a:t> </a:t>
            </a:r>
            <a:r>
              <a:rPr sz="4800" b="0" spc="-5">
                <a:latin typeface="Imperial Sans Text"/>
                <a:cs typeface="Imperial Sans Text"/>
              </a:rPr>
              <a:t>service</a:t>
            </a:r>
            <a:endParaRPr sz="4800">
              <a:latin typeface="Imperial Sans Text"/>
              <a:cs typeface="Imperial Sans Tex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7817" y="6182042"/>
            <a:ext cx="1593850" cy="3575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150" i="1" spc="155">
                <a:solidFill>
                  <a:srgbClr val="000080"/>
                </a:solidFill>
                <a:latin typeface="Arial"/>
                <a:cs typeface="Arial"/>
              </a:rPr>
              <a:t>02/09/2025</a:t>
            </a:r>
            <a:endParaRPr sz="21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888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372" y="1364932"/>
            <a:ext cx="11449685" cy="4236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625" indent="-161925">
              <a:lnSpc>
                <a:spcPct val="100000"/>
              </a:lnSpc>
              <a:spcBef>
                <a:spcPts val="100"/>
              </a:spcBef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Advisors –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provide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information, advice </a:t>
            </a:r>
            <a:r>
              <a:rPr sz="2400" spc="-20">
                <a:solidFill>
                  <a:srgbClr val="000080"/>
                </a:solidFill>
                <a:latin typeface="Imperial Sans Text"/>
                <a:cs typeface="Imperial Sans Text"/>
              </a:rPr>
              <a:t>and</a:t>
            </a:r>
            <a:r>
              <a:rPr sz="2400" spc="-40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guidance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CD"/>
              </a:buClr>
              <a:buFont typeface="Arial"/>
              <a:buChar char="•"/>
            </a:pPr>
            <a:endParaRPr sz="1550">
              <a:latin typeface="Imperial Sans Text"/>
              <a:cs typeface="Imperial Sans Text"/>
            </a:endParaRPr>
          </a:p>
          <a:p>
            <a:pPr marL="174625" indent="-161925">
              <a:lnSpc>
                <a:spcPct val="100000"/>
              </a:lnSpc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Most common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reasonable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adjustments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(extra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time </a:t>
            </a: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computer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use </a:t>
            </a:r>
            <a:r>
              <a:rPr sz="2400" spc="20">
                <a:solidFill>
                  <a:srgbClr val="000080"/>
                </a:solidFill>
                <a:latin typeface="Imperial Sans Text"/>
                <a:cs typeface="Imperial Sans Text"/>
              </a:rPr>
              <a:t>in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exams),</a:t>
            </a:r>
            <a:r>
              <a:rPr sz="2400" spc="15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other</a:t>
            </a:r>
            <a:endParaRPr sz="2400">
              <a:latin typeface="Imperial Sans Text"/>
              <a:cs typeface="Imperial Sans Text"/>
            </a:endParaRPr>
          </a:p>
          <a:p>
            <a:pPr marL="173990">
              <a:lnSpc>
                <a:spcPct val="100000"/>
              </a:lnSpc>
              <a:spcBef>
                <a:spcPts val="125"/>
              </a:spcBef>
            </a:pP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adjustments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may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also include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ergonomic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equipment,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lab</a:t>
            </a:r>
            <a:r>
              <a:rPr sz="2400" spc="15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assistant.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Imperial Sans Text"/>
              <a:cs typeface="Imperial Sans Text"/>
            </a:endParaRPr>
          </a:p>
          <a:p>
            <a:pPr marL="174625" indent="-161925">
              <a:lnSpc>
                <a:spcPct val="100000"/>
              </a:lnSpc>
              <a:spcBef>
                <a:spcPts val="5"/>
              </a:spcBef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SpLD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tutors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- study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skill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tutorials </a:t>
            </a:r>
            <a:r>
              <a:rPr sz="2400" spc="-20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study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efficiency</a:t>
            </a:r>
            <a:r>
              <a:rPr sz="2400" spc="-145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sessions.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60"/>
              </a:spcBef>
              <a:buClr>
                <a:srgbClr val="0000CD"/>
              </a:buClr>
              <a:buFont typeface="Arial"/>
              <a:buChar char="•"/>
            </a:pPr>
            <a:endParaRPr sz="1500">
              <a:latin typeface="Imperial Sans Text"/>
              <a:cs typeface="Imperial Sans Text"/>
            </a:endParaRPr>
          </a:p>
          <a:p>
            <a:pPr marL="174625" indent="-161925">
              <a:lnSpc>
                <a:spcPct val="100000"/>
              </a:lnSpc>
              <a:spcBef>
                <a:spcPts val="5"/>
              </a:spcBef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Study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mentors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–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problem-solving, strategies, life/study</a:t>
            </a:r>
            <a:r>
              <a:rPr sz="2400" spc="-30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balance.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00CD"/>
              </a:buClr>
              <a:buFont typeface="Arial"/>
              <a:buChar char="•"/>
            </a:pPr>
            <a:endParaRPr sz="1500">
              <a:latin typeface="Imperial Sans Text"/>
              <a:cs typeface="Imperial Sans Text"/>
            </a:endParaRPr>
          </a:p>
          <a:p>
            <a:pPr marL="173990" marR="1310005" indent="-161925">
              <a:lnSpc>
                <a:spcPct val="104400"/>
              </a:lnSpc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finally,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we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also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offer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screenings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for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autism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SpLDs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(specific learning  differences/difficulties).</a:t>
            </a:r>
            <a:endParaRPr sz="2400">
              <a:latin typeface="Imperial Sans Text"/>
              <a:cs typeface="Imperial Sans Tex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7</a:t>
            </a:fld>
            <a:endParaRPr spc="15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372" y="182562"/>
            <a:ext cx="3274060" cy="7950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010"/>
              </a:lnSpc>
              <a:spcBef>
                <a:spcPts val="125"/>
              </a:spcBef>
            </a:pPr>
            <a:r>
              <a:rPr sz="2600" spc="5"/>
              <a:t>What </a:t>
            </a:r>
            <a:r>
              <a:rPr sz="2600" spc="25"/>
              <a:t>we</a:t>
            </a:r>
            <a:r>
              <a:rPr sz="2600" spc="-130"/>
              <a:t> </a:t>
            </a:r>
            <a:r>
              <a:rPr sz="2600"/>
              <a:t>offer</a:t>
            </a:r>
          </a:p>
          <a:p>
            <a:pPr marL="12700">
              <a:lnSpc>
                <a:spcPts val="3010"/>
              </a:lnSpc>
            </a:pPr>
            <a:r>
              <a:rPr sz="2600" b="0" spc="10">
                <a:latin typeface="Imperial Sans Text"/>
                <a:cs typeface="Imperial Sans Text"/>
              </a:rPr>
              <a:t>How </a:t>
            </a:r>
            <a:r>
              <a:rPr sz="2600" b="0" spc="-15">
                <a:latin typeface="Imperial Sans Text"/>
                <a:cs typeface="Imperial Sans Text"/>
              </a:rPr>
              <a:t>can </a:t>
            </a:r>
            <a:r>
              <a:rPr sz="2600" b="0" spc="10">
                <a:latin typeface="Imperial Sans Text"/>
                <a:cs typeface="Imperial Sans Text"/>
              </a:rPr>
              <a:t>DAS </a:t>
            </a:r>
            <a:r>
              <a:rPr sz="2600" b="0" spc="-5">
                <a:latin typeface="Imperial Sans Text"/>
                <a:cs typeface="Imperial Sans Text"/>
              </a:rPr>
              <a:t>help</a:t>
            </a:r>
            <a:r>
              <a:rPr sz="2600" b="0" spc="-120">
                <a:latin typeface="Imperial Sans Text"/>
                <a:cs typeface="Imperial Sans Text"/>
              </a:rPr>
              <a:t> </a:t>
            </a:r>
            <a:r>
              <a:rPr sz="2600" b="0" spc="5">
                <a:latin typeface="Imperial Sans Text"/>
                <a:cs typeface="Imperial Sans Text"/>
              </a:rPr>
              <a:t>you</a:t>
            </a:r>
            <a:endParaRPr sz="2600">
              <a:latin typeface="Imperial Sans Text"/>
              <a:cs typeface="Imperial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185642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372" y="1339913"/>
            <a:ext cx="11584940" cy="34975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73990" marR="5080" indent="-161925">
              <a:lnSpc>
                <a:spcPct val="105600"/>
              </a:lnSpc>
              <a:spcBef>
                <a:spcPts val="135"/>
              </a:spcBef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We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can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screen </a:t>
            </a:r>
            <a:r>
              <a:rPr sz="2400" spc="15">
                <a:solidFill>
                  <a:srgbClr val="000080"/>
                </a:solidFill>
                <a:latin typeface="Imperial Sans Text"/>
                <a:cs typeface="Imperial Sans Text"/>
              </a:rPr>
              <a:t>for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autism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–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if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you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are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finding </a:t>
            </a:r>
            <a:r>
              <a:rPr sz="2400" spc="-20">
                <a:solidFill>
                  <a:srgbClr val="000080"/>
                </a:solidFill>
                <a:latin typeface="Imperial Sans Text"/>
                <a:cs typeface="Imperial Sans Text"/>
              </a:rPr>
              <a:t>it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difficult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to communicate </a:t>
            </a:r>
            <a:r>
              <a:rPr sz="2400" spc="15">
                <a:solidFill>
                  <a:srgbClr val="000080"/>
                </a:solidFill>
                <a:latin typeface="Imperial Sans Text"/>
                <a:cs typeface="Imperial Sans Text"/>
              </a:rPr>
              <a:t>in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social  situations, develop friendships,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cope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with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unexpected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changes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to routine….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then </a:t>
            </a: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come 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for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</a:t>
            </a:r>
            <a:r>
              <a:rPr sz="2400" spc="50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screening.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D"/>
              </a:buClr>
              <a:buFont typeface="Arial"/>
              <a:buChar char="•"/>
            </a:pPr>
            <a:endParaRPr sz="1550">
              <a:latin typeface="Imperial Sans Text"/>
              <a:cs typeface="Imperial Sans Text"/>
            </a:endParaRPr>
          </a:p>
          <a:p>
            <a:pPr marL="174625" indent="-161925">
              <a:lnSpc>
                <a:spcPct val="100000"/>
              </a:lnSpc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We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can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screen </a:t>
            </a:r>
            <a:r>
              <a:rPr sz="2400" spc="15">
                <a:solidFill>
                  <a:srgbClr val="000080"/>
                </a:solidFill>
                <a:latin typeface="Imperial Sans Text"/>
                <a:cs typeface="Imperial Sans Text"/>
              </a:rPr>
              <a:t>for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SpLDs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(dyslexia, dyspraxia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–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DCD, ADHD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as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an SpLD)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–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if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you</a:t>
            </a:r>
            <a:r>
              <a:rPr sz="2400" spc="114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are</a:t>
            </a:r>
            <a:endParaRPr sz="2400">
              <a:latin typeface="Imperial Sans Text"/>
              <a:cs typeface="Imperial Sans Text"/>
            </a:endParaRPr>
          </a:p>
          <a:p>
            <a:pPr marL="173990">
              <a:lnSpc>
                <a:spcPct val="100000"/>
              </a:lnSpc>
              <a:spcBef>
                <a:spcPts val="120"/>
              </a:spcBef>
            </a:pP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finding </a:t>
            </a:r>
            <a:r>
              <a:rPr sz="2400" spc="-20">
                <a:solidFill>
                  <a:srgbClr val="000080"/>
                </a:solidFill>
                <a:latin typeface="Imperial Sans Text"/>
                <a:cs typeface="Imperial Sans Text"/>
              </a:rPr>
              <a:t>it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difficult to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retain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what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you’ve read,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concentrate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stay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focused,</a:t>
            </a:r>
            <a:r>
              <a:rPr sz="2400" spc="45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time</a:t>
            </a:r>
            <a:endParaRPr sz="2400">
              <a:latin typeface="Imperial Sans Text"/>
              <a:cs typeface="Imperial Sans Text"/>
            </a:endParaRPr>
          </a:p>
          <a:p>
            <a:pPr marL="173990">
              <a:lnSpc>
                <a:spcPct val="100000"/>
              </a:lnSpc>
              <a:spcBef>
                <a:spcPts val="125"/>
              </a:spcBef>
            </a:pP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management.…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then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come </a:t>
            </a:r>
            <a:r>
              <a:rPr sz="2400" spc="15">
                <a:solidFill>
                  <a:srgbClr val="000080"/>
                </a:solidFill>
                <a:latin typeface="Imperial Sans Text"/>
                <a:cs typeface="Imperial Sans Text"/>
              </a:rPr>
              <a:t>for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</a:t>
            </a:r>
            <a:r>
              <a:rPr sz="2400" spc="-114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screening.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Imperial Sans Text"/>
              <a:cs typeface="Imperial Sans Text"/>
            </a:endParaRPr>
          </a:p>
          <a:p>
            <a:pPr marL="174625" indent="-161925">
              <a:lnSpc>
                <a:spcPct val="100000"/>
              </a:lnSpc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If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indicators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are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present, we refer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you for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full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diagnostic</a:t>
            </a:r>
            <a:r>
              <a:rPr sz="2400" spc="60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assessment.</a:t>
            </a:r>
            <a:endParaRPr sz="2400">
              <a:latin typeface="Imperial Sans Text"/>
              <a:cs typeface="Imperial Sans Tex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8</a:t>
            </a:fld>
            <a:endParaRPr spc="15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372" y="182562"/>
            <a:ext cx="6890384" cy="7950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010"/>
              </a:lnSpc>
              <a:spcBef>
                <a:spcPts val="125"/>
              </a:spcBef>
            </a:pPr>
            <a:r>
              <a:rPr sz="2600"/>
              <a:t>Screenings </a:t>
            </a:r>
            <a:r>
              <a:rPr sz="2600" spc="20"/>
              <a:t>and</a:t>
            </a:r>
            <a:r>
              <a:rPr sz="2600" spc="-140"/>
              <a:t> </a:t>
            </a:r>
            <a:r>
              <a:rPr sz="2600"/>
              <a:t>assessments</a:t>
            </a:r>
          </a:p>
          <a:p>
            <a:pPr marL="12700">
              <a:lnSpc>
                <a:spcPts val="3010"/>
              </a:lnSpc>
            </a:pPr>
            <a:r>
              <a:rPr sz="2600" b="0" spc="-5">
                <a:latin typeface="Imperial Sans Text"/>
                <a:cs typeface="Imperial Sans Text"/>
              </a:rPr>
              <a:t>Specific </a:t>
            </a:r>
            <a:r>
              <a:rPr sz="2600" b="0">
                <a:latin typeface="Imperial Sans Text"/>
                <a:cs typeface="Imperial Sans Text"/>
              </a:rPr>
              <a:t>learning </a:t>
            </a:r>
            <a:r>
              <a:rPr sz="2600" b="0" spc="-5">
                <a:latin typeface="Imperial Sans Text"/>
                <a:cs typeface="Imperial Sans Text"/>
              </a:rPr>
              <a:t>difficulties </a:t>
            </a:r>
            <a:r>
              <a:rPr sz="2600" b="0" spc="5">
                <a:latin typeface="Imperial Sans Text"/>
                <a:cs typeface="Imperial Sans Text"/>
              </a:rPr>
              <a:t>(SpLDs) </a:t>
            </a:r>
            <a:r>
              <a:rPr sz="2600" b="0" spc="-5">
                <a:latin typeface="Imperial Sans Text"/>
                <a:cs typeface="Imperial Sans Text"/>
              </a:rPr>
              <a:t>and</a:t>
            </a:r>
            <a:r>
              <a:rPr sz="2600" b="0" spc="-80">
                <a:latin typeface="Imperial Sans Text"/>
                <a:cs typeface="Imperial Sans Text"/>
              </a:rPr>
              <a:t> </a:t>
            </a:r>
            <a:r>
              <a:rPr sz="2600" b="0" spc="5">
                <a:latin typeface="Imperial Sans Text"/>
                <a:cs typeface="Imperial Sans Text"/>
              </a:rPr>
              <a:t>autism</a:t>
            </a:r>
            <a:endParaRPr sz="2600">
              <a:latin typeface="Imperial Sans Text"/>
              <a:cs typeface="Imperial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283460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3372" y="1364932"/>
            <a:ext cx="10720705" cy="3081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625" indent="-161925">
              <a:lnSpc>
                <a:spcPct val="100000"/>
              </a:lnSpc>
              <a:spcBef>
                <a:spcPts val="100"/>
              </a:spcBef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Long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short-term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support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00CD"/>
              </a:buClr>
              <a:buFont typeface="Arial"/>
              <a:buChar char="•"/>
            </a:pPr>
            <a:endParaRPr sz="1550">
              <a:latin typeface="Imperial Sans Text"/>
              <a:cs typeface="Imperial Sans Text"/>
            </a:endParaRPr>
          </a:p>
          <a:p>
            <a:pPr marL="174625" indent="-161925">
              <a:lnSpc>
                <a:spcPct val="100000"/>
              </a:lnSpc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Knowledgeable team members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a wealth </a:t>
            </a:r>
            <a:r>
              <a:rPr sz="2400" spc="15">
                <a:solidFill>
                  <a:srgbClr val="000080"/>
                </a:solidFill>
                <a:latin typeface="Imperial Sans Text"/>
                <a:cs typeface="Imperial Sans Text"/>
              </a:rPr>
              <a:t>of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experience </a:t>
            </a: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and</a:t>
            </a:r>
            <a:r>
              <a:rPr sz="2400" spc="-85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expertise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D"/>
              </a:buClr>
              <a:buFont typeface="Arial"/>
              <a:buChar char="•"/>
            </a:pPr>
            <a:endParaRPr sz="1550">
              <a:latin typeface="Imperial Sans Text"/>
              <a:cs typeface="Imperial Sans Text"/>
            </a:endParaRPr>
          </a:p>
          <a:p>
            <a:pPr marL="174625" indent="-161925">
              <a:lnSpc>
                <a:spcPct val="100000"/>
              </a:lnSpc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Efficient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service </a:t>
            </a: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and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in-house</a:t>
            </a:r>
            <a:r>
              <a:rPr sz="2400" spc="-25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support</a:t>
            </a:r>
            <a:endParaRPr sz="2400">
              <a:latin typeface="Imperial Sans Text"/>
              <a:cs typeface="Imperial Sans Tex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00CD"/>
              </a:buClr>
              <a:buFont typeface="Arial"/>
              <a:buChar char="•"/>
            </a:pPr>
            <a:endParaRPr sz="1450">
              <a:latin typeface="Imperial Sans Text"/>
              <a:cs typeface="Imperial Sans Text"/>
            </a:endParaRPr>
          </a:p>
          <a:p>
            <a:pPr marL="173990" marR="5080" indent="-161925">
              <a:lnSpc>
                <a:spcPct val="104299"/>
              </a:lnSpc>
              <a:buClr>
                <a:srgbClr val="0000CD"/>
              </a:buClr>
              <a:buFont typeface="Arial"/>
              <a:buChar char="•"/>
              <a:tabLst>
                <a:tab pos="174625" algn="l"/>
              </a:tabLst>
            </a:pP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Multiple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services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are </a:t>
            </a:r>
            <a:r>
              <a:rPr sz="2400" spc="10">
                <a:solidFill>
                  <a:srgbClr val="000080"/>
                </a:solidFill>
                <a:latin typeface="Imperial Sans Text"/>
                <a:cs typeface="Imperial Sans Text"/>
              </a:rPr>
              <a:t>ready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to support disabled students: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careers,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library, mental 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health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mentors,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student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union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- we </a:t>
            </a:r>
            <a:r>
              <a:rPr sz="2400" spc="5">
                <a:solidFill>
                  <a:srgbClr val="000080"/>
                </a:solidFill>
                <a:latin typeface="Imperial Sans Text"/>
                <a:cs typeface="Imperial Sans Text"/>
              </a:rPr>
              <a:t>all work </a:t>
            </a:r>
            <a:r>
              <a:rPr sz="2400" spc="-15">
                <a:solidFill>
                  <a:srgbClr val="000080"/>
                </a:solidFill>
                <a:latin typeface="Imperial Sans Text"/>
                <a:cs typeface="Imperial Sans Text"/>
              </a:rPr>
              <a:t>in </a:t>
            </a:r>
            <a:r>
              <a:rPr sz="2400">
                <a:solidFill>
                  <a:srgbClr val="000080"/>
                </a:solidFill>
                <a:latin typeface="Imperial Sans Text"/>
                <a:cs typeface="Imperial Sans Text"/>
              </a:rPr>
              <a:t>unison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to </a:t>
            </a:r>
            <a:r>
              <a:rPr sz="2400" spc="-10">
                <a:solidFill>
                  <a:srgbClr val="000080"/>
                </a:solidFill>
                <a:latin typeface="Imperial Sans Text"/>
                <a:cs typeface="Imperial Sans Text"/>
              </a:rPr>
              <a:t>provide</a:t>
            </a:r>
            <a:r>
              <a:rPr sz="2400" spc="-110">
                <a:solidFill>
                  <a:srgbClr val="000080"/>
                </a:solidFill>
                <a:latin typeface="Imperial Sans Text"/>
                <a:cs typeface="Imperial Sans Text"/>
              </a:rPr>
              <a:t> </a:t>
            </a:r>
            <a:r>
              <a:rPr sz="2400" spc="-5">
                <a:solidFill>
                  <a:srgbClr val="000080"/>
                </a:solidFill>
                <a:latin typeface="Imperial Sans Text"/>
                <a:cs typeface="Imperial Sans Text"/>
              </a:rPr>
              <a:t>support</a:t>
            </a:r>
            <a:endParaRPr sz="2400">
              <a:latin typeface="Imperial Sans Text"/>
              <a:cs typeface="Imperial Sans Tex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pc="20"/>
              <a:t>Imperial </a:t>
            </a:r>
            <a:r>
              <a:rPr spc="15"/>
              <a:t>College</a:t>
            </a:r>
            <a:r>
              <a:rPr spc="-20"/>
              <a:t> </a:t>
            </a:r>
            <a:r>
              <a:rPr spc="30"/>
              <a:t>London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85"/>
              </a:spcBef>
            </a:pPr>
            <a:fld id="{81D60167-4931-47E6-BA6A-407CBD079E47}" type="slidenum">
              <a:rPr spc="15" dirty="0"/>
              <a:t>9</a:t>
            </a:fld>
            <a:endParaRPr spc="15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3372" y="182562"/>
            <a:ext cx="4192270" cy="7950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3010"/>
              </a:lnSpc>
              <a:spcBef>
                <a:spcPts val="125"/>
              </a:spcBef>
            </a:pPr>
            <a:r>
              <a:rPr sz="2600" spc="5"/>
              <a:t>Support </a:t>
            </a:r>
            <a:r>
              <a:rPr sz="2600" spc="20"/>
              <a:t>at </a:t>
            </a:r>
            <a:r>
              <a:rPr sz="2600" spc="-5"/>
              <a:t>Imperial </a:t>
            </a:r>
            <a:r>
              <a:rPr sz="2600" spc="20"/>
              <a:t>via</a:t>
            </a:r>
            <a:r>
              <a:rPr sz="2600" spc="-280"/>
              <a:t> </a:t>
            </a:r>
            <a:r>
              <a:rPr sz="2600" spc="20"/>
              <a:t>DAS</a:t>
            </a:r>
            <a:endParaRPr sz="2600"/>
          </a:p>
          <a:p>
            <a:pPr marL="12700">
              <a:lnSpc>
                <a:spcPts val="3010"/>
              </a:lnSpc>
            </a:pPr>
            <a:r>
              <a:rPr sz="2600" b="0" spc="10">
                <a:latin typeface="Imperial Sans Text"/>
                <a:cs typeface="Imperial Sans Text"/>
              </a:rPr>
              <a:t>How </a:t>
            </a:r>
            <a:r>
              <a:rPr sz="2600" b="0" spc="-15">
                <a:latin typeface="Imperial Sans Text"/>
                <a:cs typeface="Imperial Sans Text"/>
              </a:rPr>
              <a:t>can </a:t>
            </a:r>
            <a:r>
              <a:rPr sz="2600" b="0" spc="10">
                <a:latin typeface="Imperial Sans Text"/>
                <a:cs typeface="Imperial Sans Text"/>
              </a:rPr>
              <a:t>DAS </a:t>
            </a:r>
            <a:r>
              <a:rPr sz="2600" b="0" spc="-5">
                <a:latin typeface="Imperial Sans Text"/>
                <a:cs typeface="Imperial Sans Text"/>
              </a:rPr>
              <a:t>help</a:t>
            </a:r>
            <a:r>
              <a:rPr sz="2600" b="0" spc="-75">
                <a:latin typeface="Imperial Sans Text"/>
                <a:cs typeface="Imperial Sans Text"/>
              </a:rPr>
              <a:t> </a:t>
            </a:r>
            <a:r>
              <a:rPr sz="2600" b="0" spc="5">
                <a:latin typeface="Imperial Sans Text"/>
                <a:cs typeface="Imperial Sans Text"/>
              </a:rPr>
              <a:t>you</a:t>
            </a:r>
            <a:endParaRPr sz="2600">
              <a:latin typeface="Imperial Sans Text"/>
              <a:cs typeface="Imperial Sans Text"/>
            </a:endParaRPr>
          </a:p>
        </p:txBody>
      </p:sp>
    </p:spTree>
    <p:extLst>
      <p:ext uri="{BB962C8B-B14F-4D97-AF65-F5344CB8AC3E}">
        <p14:creationId xmlns:p14="http://schemas.microsoft.com/office/powerpoint/2010/main" val="4087806439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1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Presentation with Library Services Logo" id="{3A8CE718-6420-4D87-98CF-BAD57683E6D7}" vid="{A2E8A187-9624-4835-A711-F5D8F7965416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8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fAE">
  <a:themeElements>
    <a:clrScheme name="Updated CfAE Colours">
      <a:dk1>
        <a:srgbClr val="2A3544"/>
      </a:dk1>
      <a:lt1>
        <a:srgbClr val="FFFFFF"/>
      </a:lt1>
      <a:dk2>
        <a:srgbClr val="2B3345"/>
      </a:dk2>
      <a:lt2>
        <a:srgbClr val="FFFFFF"/>
      </a:lt2>
      <a:accent1>
        <a:srgbClr val="B43291"/>
      </a:accent1>
      <a:accent2>
        <a:srgbClr val="715CA7"/>
      </a:accent2>
      <a:accent3>
        <a:srgbClr val="5CC5C5"/>
      </a:accent3>
      <a:accent4>
        <a:srgbClr val="9E004E"/>
      </a:accent4>
      <a:accent5>
        <a:srgbClr val="950078"/>
      </a:accent5>
      <a:accent6>
        <a:srgbClr val="2B3344"/>
      </a:accent6>
      <a:hlink>
        <a:srgbClr val="705CA7"/>
      </a:hlink>
      <a:folHlink>
        <a:srgbClr val="369F9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91440" bIns="45720" rtlCol="0" anchor="ctr">
        <a:noAutofit/>
      </a:bodyPr>
      <a:lstStyle>
        <a:defPPr algn="l">
          <a:lnSpc>
            <a:spcPct val="90000"/>
          </a:lnSpc>
          <a:defRPr sz="4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fAE" id="{0EEA911F-DC68-47B5-95A2-6C0DC1BAF68F}" vid="{3BEE6893-103C-4DAC-9887-8C1865C1BAB3}"/>
    </a:ext>
  </a:extLst>
</a:theme>
</file>

<file path=ppt/theme/theme4.xml><?xml version="1.0" encoding="utf-8"?>
<a:theme xmlns:a="http://schemas.openxmlformats.org/drawingml/2006/main" name="1_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College Standard Font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ECRI_Presentation_16-9_Strong colours" id="{1A5DC287-7B52-48ED-9294-BFD07EE363F1}" vid="{83C75DA8-CE25-4BD9-A21F-C2E800EABB7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BFE6661802C145980BAB35A0D502FB" ma:contentTypeVersion="12" ma:contentTypeDescription="Create a new document." ma:contentTypeScope="" ma:versionID="82cdd9d414dec9362f6ff551b3e32f48">
  <xsd:schema xmlns:xsd="http://www.w3.org/2001/XMLSchema" xmlns:xs="http://www.w3.org/2001/XMLSchema" xmlns:p="http://schemas.microsoft.com/office/2006/metadata/properties" xmlns:ns2="e3844855-2639-4c92-8279-d117d4e6e411" xmlns:ns3="cd25f535-d8ff-451a-b7e1-728256345cff" targetNamespace="http://schemas.microsoft.com/office/2006/metadata/properties" ma:root="true" ma:fieldsID="d29ea6f867d3a8d6b5326fe4f8fac33a" ns2:_="" ns3:_="">
    <xsd:import namespace="e3844855-2639-4c92-8279-d117d4e6e411"/>
    <xsd:import namespace="cd25f535-d8ff-451a-b7e1-728256345c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844855-2639-4c92-8279-d117d4e6e4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25f535-d8ff-451a-b7e1-728256345c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2466d44-b538-481b-89ab-c4011a3e8306}" ma:internalName="TaxCatchAll" ma:showField="CatchAllData" ma:web="cd25f535-d8ff-451a-b7e1-728256345c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25f535-d8ff-451a-b7e1-728256345cff" xsi:nil="true"/>
    <lcf76f155ced4ddcb4097134ff3c332f xmlns="e3844855-2639-4c92-8279-d117d4e6e41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7E60D9-7730-43CD-991F-B6DB697438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49FE8F-45AE-44FC-87C8-8E49E27ECC13}">
  <ds:schemaRefs>
    <ds:schemaRef ds:uri="cd25f535-d8ff-451a-b7e1-728256345cff"/>
    <ds:schemaRef ds:uri="e3844855-2639-4c92-8279-d117d4e6e4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6846E16-F127-47B0-B4C4-67D85D036230}">
  <ds:schemaRefs>
    <ds:schemaRef ds:uri="59a620af-6fcc-417d-ad23-3695f5840796"/>
    <ds:schemaRef ds:uri="ae354c01-f879-41b3-9955-0485ca9fcbd5"/>
    <ds:schemaRef ds:uri="cd25f535-d8ff-451a-b7e1-728256345cff"/>
    <ds:schemaRef ds:uri="e3844855-2639-4c92-8279-d117d4e6e411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1893</Words>
  <Application>Microsoft Office PowerPoint</Application>
  <PresentationFormat>Widescreen</PresentationFormat>
  <Paragraphs>311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Aptos</vt:lpstr>
      <vt:lpstr>Aptos Display</vt:lpstr>
      <vt:lpstr>Arial</vt:lpstr>
      <vt:lpstr>Calibri</vt:lpstr>
      <vt:lpstr>Calibri Light</vt:lpstr>
      <vt:lpstr>Century Gothic</vt:lpstr>
      <vt:lpstr>Courier New</vt:lpstr>
      <vt:lpstr>Imperial Sans Display</vt:lpstr>
      <vt:lpstr>Imperial Sans Display Medium</vt:lpstr>
      <vt:lpstr>Imperial Sans Display Semibold</vt:lpstr>
      <vt:lpstr>Imperial Sans Text</vt:lpstr>
      <vt:lpstr>Imperial Sans Text Medium</vt:lpstr>
      <vt:lpstr>Imperial Sans Text Semibold</vt:lpstr>
      <vt:lpstr>Wingdings</vt:lpstr>
      <vt:lpstr>Office Theme</vt:lpstr>
      <vt:lpstr>Office Theme</vt:lpstr>
      <vt:lpstr>CfAE</vt:lpstr>
      <vt:lpstr>1_ICL PPT Theme</vt:lpstr>
      <vt:lpstr>Office Theme</vt:lpstr>
      <vt:lpstr>Office Theme</vt:lpstr>
      <vt:lpstr>Office Theme</vt:lpstr>
      <vt:lpstr>Office Theme</vt:lpstr>
      <vt:lpstr>Office Theme</vt:lpstr>
      <vt:lpstr>Mesh</vt:lpstr>
      <vt:lpstr>ICL PPT Theme</vt:lpstr>
      <vt:lpstr>PowerPoint Presentation</vt:lpstr>
      <vt:lpstr>Structure of Physics Department</vt:lpstr>
      <vt:lpstr>Communities</vt:lpstr>
      <vt:lpstr>PhD Milestones: What you need to do</vt:lpstr>
      <vt:lpstr>Departmental Career Support</vt:lpstr>
      <vt:lpstr>Disability Advisory  Service Introduction to the service</vt:lpstr>
      <vt:lpstr>What we offer How can DAS help you</vt:lpstr>
      <vt:lpstr>Screenings and assessments Specific learning difficulties (SpLDs) and autism</vt:lpstr>
      <vt:lpstr>Support at Imperial via DAS How can DAS help you</vt:lpstr>
      <vt:lpstr>Visit our website to find out how to  get support from DAS.</vt:lpstr>
      <vt:lpstr>We look forward to  meeting you</vt:lpstr>
      <vt:lpstr>PowerPoint Presentation</vt:lpstr>
      <vt:lpstr>PowerPoint Presentation</vt:lpstr>
      <vt:lpstr>ECRI provision for Doctoral Students 2025 - 26</vt:lpstr>
      <vt:lpstr>ECRI provision for Doctoral Students 2025 - 26</vt:lpstr>
      <vt:lpstr>ECRI provision for Doctoral Students 2025 - 26</vt:lpstr>
      <vt:lpstr>PowerPoint Presentation</vt:lpstr>
      <vt:lpstr>Physoc</vt:lpstr>
      <vt:lpstr>Who Are we?</vt:lpstr>
      <vt:lpstr>What we do:</vt:lpstr>
      <vt:lpstr>Thanks for Listening!</vt:lpstr>
      <vt:lpstr>Library introduction</vt:lpstr>
      <vt:lpstr>Library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Sauer, Ben E</dc:creator>
  <cp:lastModifiedBy>Sanchez Rey, Loli</cp:lastModifiedBy>
  <cp:revision>8</cp:revision>
  <dcterms:created xsi:type="dcterms:W3CDTF">2024-12-03T10:30:30Z</dcterms:created>
  <dcterms:modified xsi:type="dcterms:W3CDTF">2025-12-03T15:54:15Z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0x01010052BFE6661802C145980BAB35A0D502FB</vt:lpwstr>
  </property>
  <property fmtid="{D5CDD505-2E9C-101B-9397-08002B2CF9AE}" pid="3" name="MediaServiceImageTags">
    <vt:lpwstr/>
  </property>
</Properties>
</file>