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57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</p:sldIdLst>
  <p:sldSz cx="12192000" cy="6858000"/>
  <p:notesSz cx="6858000" cy="9144000"/>
  <p:embeddedFontLst>
    <p:embeddedFont>
      <p:font typeface="Imperial Sans Text" panose="020B0503020202020204" pitchFamily="34" charset="0"/>
      <p:regular r:id="rId28"/>
      <p:bold r:id="rId29"/>
    </p:embeddedFont>
    <p:embeddedFont>
      <p:font typeface="Imperial Sans Text Medium" panose="020B0603020202020204" pitchFamily="34" charset="0"/>
      <p:regular r:id="rId30"/>
    </p:embeddedFont>
    <p:embeddedFont>
      <p:font typeface="Imperial Sans Text Semibold" panose="020B0703020202020204" pitchFamily="34" charset="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3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4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CC0732-2E95-AE1D-13E5-F7FFC7BB0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2D6F08-46E5-5EA7-E3A2-67645E5C7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E7C5DD9-4903-8E37-9C71-51843927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8079AE91-4ABF-A9AC-DD3E-25CF3D141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E1CB8A6-5DB1-3B99-A9F8-9597AF152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459D86-11D8-7A68-1B53-2B86FE4F7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74EB628-65B8-A8C0-3304-77AF961E9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7F605DF-643C-8B14-6DAD-2EA5E33AC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</p:sldLayoutIdLst>
  <p:transition>
    <p:fade/>
  </p:transition>
  <p:hf sldNum="0" hd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imperial.ac.uk/admin-services/security/safezone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imperial.ac.uk/admin-services/corestream-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imperial.ac.uk/estates-facilities/customer-services-centre/report-issue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xzR7JyvYaRQ?start=2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BhZk8hZWzb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perial.ac.uk/electrical-engineering/internal/health-safety-and-security/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6C70-3B0C-690C-2FF8-30ECEE79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5E60-AD83-A7CE-4AC3-0AF557FD3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/>
          <a:lstStyle/>
          <a:p>
            <a:r>
              <a:rPr lang="en-GB" dirty="0"/>
              <a:t>Department of Electrical and Electronic 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8A084-C83B-B1BA-F1C8-58ED2C96F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/>
          <a:p>
            <a:r>
              <a:rPr lang="en-GB" dirty="0"/>
              <a:t>Day One Safety Induction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590196-1683-86F1-9CB4-80E5FB811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/>
          <a:lstStyle/>
          <a:p>
            <a:r>
              <a:rPr lang="en-GB" b="1" dirty="0"/>
              <a:t>Zia Rahman</a:t>
            </a:r>
            <a:endParaRPr lang="en-US" dirty="0"/>
          </a:p>
          <a:p>
            <a:r>
              <a:rPr lang="en-US" dirty="0"/>
              <a:t>23/09/2025</a:t>
            </a:r>
          </a:p>
        </p:txBody>
      </p:sp>
    </p:spTree>
    <p:extLst>
      <p:ext uri="{BB962C8B-B14F-4D97-AF65-F5344CB8AC3E}">
        <p14:creationId xmlns:p14="http://schemas.microsoft.com/office/powerpoint/2010/main" val="2668266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9FA2AD-C157-DA78-EB07-F304FF5EE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959D3-5714-EEBF-6117-E9A698EF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C9268-3271-EEB0-CC85-2CE717B0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5584032" cy="378619"/>
          </a:xfrm>
        </p:spPr>
        <p:txBody>
          <a:bodyPr/>
          <a:lstStyle/>
          <a:p>
            <a:r>
              <a:rPr lang="en-US" dirty="0"/>
              <a:t>Electrical Engineering Building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4C47F-E9B7-3AFD-FCEF-0F7B804D8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7" y="1495724"/>
            <a:ext cx="6114509" cy="3744416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E04CC3C8-58F8-0981-0D54-1C57CCECD78A}"/>
              </a:ext>
            </a:extLst>
          </p:cNvPr>
          <p:cNvSpPr txBox="1"/>
          <p:nvPr/>
        </p:nvSpPr>
        <p:spPr>
          <a:xfrm>
            <a:off x="6432513" y="2359819"/>
            <a:ext cx="3491880" cy="215444"/>
          </a:xfrm>
          <a:prstGeom prst="rect">
            <a:avLst/>
          </a:prstGeom>
          <a:solidFill>
            <a:srgbClr val="FFFF00">
              <a:alpha val="62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11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 Control &amp; Power (CAP)</a:t>
            </a:r>
            <a:r>
              <a:rPr lang="en-GB" sz="800" b="1" dirty="0">
                <a:solidFill>
                  <a:srgbClr val="000000"/>
                </a:solidFill>
                <a:latin typeface="+mn-lt"/>
              </a:rPr>
              <a:t> Research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 Group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DE73852-CEF4-7A6D-6231-63053847CF19}"/>
              </a:ext>
            </a:extLst>
          </p:cNvPr>
          <p:cNvSpPr txBox="1"/>
          <p:nvPr/>
        </p:nvSpPr>
        <p:spPr>
          <a:xfrm>
            <a:off x="6432513" y="2647851"/>
            <a:ext cx="3491880" cy="215444"/>
          </a:xfrm>
          <a:prstGeom prst="rect">
            <a:avLst/>
          </a:prstGeom>
          <a:solidFill>
            <a:srgbClr val="FFFF00">
              <a:alpha val="62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10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 Intelligent systems </a:t>
            </a:r>
            <a:r>
              <a:rPr lang="en-GB" sz="800" b="1" dirty="0">
                <a:solidFill>
                  <a:srgbClr val="000000"/>
                </a:solidFill>
                <a:latin typeface="+mn-lt"/>
              </a:rPr>
              <a:t>&amp;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 networks (ISN) Research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312F3-EB65-DCA0-131F-2F2B357876E5}"/>
              </a:ext>
            </a:extLst>
          </p:cNvPr>
          <p:cNvSpPr txBox="1"/>
          <p:nvPr/>
        </p:nvSpPr>
        <p:spPr>
          <a:xfrm>
            <a:off x="6432513" y="2935883"/>
            <a:ext cx="3491880" cy="215444"/>
          </a:xfrm>
          <a:prstGeom prst="rect">
            <a:avLst/>
          </a:prstGeom>
          <a:solidFill>
            <a:srgbClr val="FFFF00">
              <a:alpha val="62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9  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Circuits &amp; Systems (CAS) Research Group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A8693-D0E6-691E-E1CA-6DEA3FB5BC18}"/>
              </a:ext>
            </a:extLst>
          </p:cNvPr>
          <p:cNvSpPr txBox="1"/>
          <p:nvPr/>
        </p:nvSpPr>
        <p:spPr>
          <a:xfrm>
            <a:off x="6432513" y="3223915"/>
            <a:ext cx="3491880" cy="215444"/>
          </a:xfrm>
          <a:prstGeom prst="rect">
            <a:avLst/>
          </a:prstGeom>
          <a:solidFill>
            <a:srgbClr val="FFFF00">
              <a:alpha val="62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8  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</a:t>
            </a:r>
            <a:r>
              <a:rPr lang="en-GB" sz="800" b="1" i="0" u="none" strike="noStrike" kern="1200" cap="none" spc="0" baseline="0" dirty="0" err="1">
                <a:solidFill>
                  <a:srgbClr val="000000"/>
                </a:solidFill>
                <a:uFillTx/>
                <a:latin typeface="+mn-lt"/>
              </a:rPr>
              <a:t>Comm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 &amp; Signal Processing (CSP) Research Group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26813-8779-2B9E-CC0E-5D657DA61945}"/>
              </a:ext>
            </a:extLst>
          </p:cNvPr>
          <p:cNvSpPr txBox="1"/>
          <p:nvPr/>
        </p:nvSpPr>
        <p:spPr>
          <a:xfrm>
            <a:off x="6429247" y="3511947"/>
            <a:ext cx="3528392" cy="215444"/>
          </a:xfrm>
          <a:prstGeom prst="rect">
            <a:avLst/>
          </a:prstGeom>
          <a:solidFill>
            <a:srgbClr val="FFFF00">
              <a:alpha val="62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  <a:cs typeface="Arial" panose="020B0604020202020204" pitchFamily="34" charset="0"/>
              </a:rPr>
              <a:t>Level 7  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cs typeface="Arial" panose="020B0604020202020204" pitchFamily="34" charset="0"/>
              </a:rPr>
              <a:t>&gt; Optical </a:t>
            </a:r>
            <a:r>
              <a:rPr lang="en-GB" sz="8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&amp;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cs typeface="Arial" panose="020B0604020202020204" pitchFamily="34" charset="0"/>
              </a:rPr>
              <a:t> Semiconductor Devices (OSD) Research </a:t>
            </a:r>
            <a:r>
              <a:rPr lang="en-GB" sz="7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cs typeface="Arial" panose="020B0604020202020204" pitchFamily="34" charset="0"/>
              </a:rPr>
              <a:t>Group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783D40-26A5-AF55-9046-9F94C3EE374C}"/>
              </a:ext>
            </a:extLst>
          </p:cNvPr>
          <p:cNvSpPr txBox="1"/>
          <p:nvPr/>
        </p:nvSpPr>
        <p:spPr>
          <a:xfrm>
            <a:off x="6432513" y="3871987"/>
            <a:ext cx="3491880" cy="215444"/>
          </a:xfrm>
          <a:prstGeom prst="rect">
            <a:avLst/>
          </a:prstGeom>
          <a:solidFill>
            <a:srgbClr val="92D050">
              <a:alpha val="75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6  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Education Support Office / Student Wellbeing 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CC2E6-C32C-EC5F-F007-845A9EDAA1F9}"/>
              </a:ext>
            </a:extLst>
          </p:cNvPr>
          <p:cNvSpPr txBox="1"/>
          <p:nvPr/>
        </p:nvSpPr>
        <p:spPr>
          <a:xfrm>
            <a:off x="6432513" y="4160019"/>
            <a:ext cx="3491880" cy="215444"/>
          </a:xfrm>
          <a:prstGeom prst="rect">
            <a:avLst/>
          </a:prstGeom>
          <a:solidFill>
            <a:srgbClr val="92D050">
              <a:alpha val="75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5  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Teaching Rooms / </a:t>
            </a:r>
            <a:r>
              <a:rPr lang="en-GB" sz="800" b="1" i="0" u="none" strike="noStrike" kern="1200" cap="none" spc="0" baseline="0" dirty="0" err="1">
                <a:solidFill>
                  <a:srgbClr val="000000"/>
                </a:solidFill>
                <a:uFillTx/>
                <a:latin typeface="+mn-lt"/>
              </a:rPr>
              <a:t>Yr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 3</a:t>
            </a:r>
            <a:r>
              <a:rPr lang="en-GB" sz="800" b="1" dirty="0">
                <a:solidFill>
                  <a:srgbClr val="000000"/>
                </a:solidFill>
                <a:latin typeface="+mn-lt"/>
              </a:rPr>
              <a:t> &amp;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4 Project and Computer 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35F5C1-D663-849E-56FC-3D2143F22866}"/>
              </a:ext>
            </a:extLst>
          </p:cNvPr>
          <p:cNvSpPr txBox="1"/>
          <p:nvPr/>
        </p:nvSpPr>
        <p:spPr>
          <a:xfrm>
            <a:off x="6432513" y="4448051"/>
            <a:ext cx="3491880" cy="215444"/>
          </a:xfrm>
          <a:prstGeom prst="rect">
            <a:avLst/>
          </a:prstGeom>
          <a:solidFill>
            <a:srgbClr val="92D050">
              <a:alpha val="75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4  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Teaching Rooms / </a:t>
            </a:r>
            <a:r>
              <a:rPr lang="en-GB" sz="800" b="1" kern="0" dirty="0" err="1">
                <a:solidFill>
                  <a:srgbClr val="000000"/>
                </a:solidFill>
                <a:latin typeface="+mn-lt"/>
              </a:rPr>
              <a:t>Yr</a:t>
            </a:r>
            <a:r>
              <a:rPr lang="en-GB" sz="800" b="1" kern="0" dirty="0">
                <a:solidFill>
                  <a:srgbClr val="000000"/>
                </a:solidFill>
                <a:latin typeface="+mn-lt"/>
              </a:rPr>
              <a:t> 1&amp; 2 Comp lab &amp; Breakout room </a:t>
            </a:r>
            <a:endParaRPr lang="en-GB" sz="800" b="1" i="0" u="none" strike="noStrike" kern="1200" cap="none" spc="0" baseline="0" dirty="0">
              <a:solidFill>
                <a:srgbClr val="000000"/>
              </a:solidFill>
              <a:uFillTx/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899DDD-2853-7837-0BC5-56EE8A57FC19}"/>
              </a:ext>
            </a:extLst>
          </p:cNvPr>
          <p:cNvSpPr txBox="1"/>
          <p:nvPr/>
        </p:nvSpPr>
        <p:spPr>
          <a:xfrm>
            <a:off x="6432513" y="4736083"/>
            <a:ext cx="3491880" cy="215444"/>
          </a:xfrm>
          <a:prstGeom prst="rect">
            <a:avLst/>
          </a:prstGeom>
          <a:solidFill>
            <a:srgbClr val="92D050">
              <a:alpha val="75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3  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</a:t>
            </a:r>
            <a:r>
              <a:rPr lang="en-GB" sz="800" b="1" dirty="0">
                <a:solidFill>
                  <a:srgbClr val="000000"/>
                </a:solidFill>
                <a:latin typeface="+mn-lt"/>
              </a:rPr>
              <a:t>Teaching Room /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 </a:t>
            </a:r>
            <a:r>
              <a:rPr lang="en-GB" sz="800" b="1" dirty="0">
                <a:solidFill>
                  <a:srgbClr val="000000"/>
                </a:solidFill>
                <a:latin typeface="+mn-lt"/>
              </a:rPr>
              <a:t>MSc Breakout room &amp;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Comp Lab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9A7FE1-626A-85AF-7E66-F4A3E4820939}"/>
              </a:ext>
            </a:extLst>
          </p:cNvPr>
          <p:cNvSpPr txBox="1"/>
          <p:nvPr/>
        </p:nvSpPr>
        <p:spPr>
          <a:xfrm>
            <a:off x="6432513" y="5024115"/>
            <a:ext cx="3491880" cy="216024"/>
          </a:xfrm>
          <a:prstGeom prst="rect">
            <a:avLst/>
          </a:prstGeom>
          <a:solidFill>
            <a:srgbClr val="92D050">
              <a:alpha val="75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2  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Lumen Cafe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1E1709-4443-457B-DA88-50EBF5516FBB}"/>
              </a:ext>
            </a:extLst>
          </p:cNvPr>
          <p:cNvSpPr txBox="1"/>
          <p:nvPr/>
        </p:nvSpPr>
        <p:spPr>
          <a:xfrm>
            <a:off x="6432513" y="5312147"/>
            <a:ext cx="3491880" cy="216024"/>
          </a:xfrm>
          <a:prstGeom prst="rect">
            <a:avLst/>
          </a:prstGeom>
          <a:solidFill>
            <a:srgbClr val="92D050">
              <a:alpha val="75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1" i="0" u="none" strike="noStrike" kern="1200" cap="none" spc="0" baseline="0" dirty="0">
                <a:solidFill>
                  <a:schemeClr val="bg1"/>
                </a:solidFill>
                <a:uFillTx/>
                <a:latin typeface="+mn-lt"/>
              </a:rPr>
              <a:t>Level 1     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&gt; </a:t>
            </a:r>
            <a:r>
              <a:rPr lang="en-GB" sz="800" b="1" i="0" u="none" strike="noStrike" kern="1200" cap="none" spc="0" baseline="0" dirty="0" err="1">
                <a:solidFill>
                  <a:srgbClr val="000000"/>
                </a:solidFill>
                <a:uFillTx/>
                <a:latin typeface="+mn-lt"/>
              </a:rPr>
              <a:t>Yr</a:t>
            </a:r>
            <a:r>
              <a:rPr lang="en-GB" sz="800" b="1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</a:rPr>
              <a:t> 1 &amp; 2 Electronics Lab and EE Stores</a:t>
            </a:r>
          </a:p>
        </p:txBody>
      </p:sp>
    </p:spTree>
    <p:extLst>
      <p:ext uri="{BB962C8B-B14F-4D97-AF65-F5344CB8AC3E}">
        <p14:creationId xmlns:p14="http://schemas.microsoft.com/office/powerpoint/2010/main" val="26538780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5D6E5DF-FFD2-B4FF-1720-AABBC6D6B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E940-7A64-73E3-3CA3-7ADE8A57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err="1"/>
              <a:t>SafeZone</a:t>
            </a:r>
            <a:r>
              <a:rPr lang="en-GB" dirty="0"/>
              <a:t> App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EA70D-A534-F3F9-2DB2-58DC6CA3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241" y="1394620"/>
            <a:ext cx="3972911" cy="2523111"/>
          </a:xfrm>
        </p:spPr>
        <p:txBody>
          <a:bodyPr/>
          <a:lstStyle/>
          <a:p>
            <a:r>
              <a:rPr lang="en-GB" sz="2400" dirty="0" err="1">
                <a:solidFill>
                  <a:srgbClr val="00B050"/>
                </a:solidFill>
              </a:rPr>
              <a:t>SafeZone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accent1"/>
                </a:solidFill>
              </a:rPr>
              <a:t>has been designed to contact the Security Team and locate you anywhere on campus. </a:t>
            </a:r>
            <a:r>
              <a:rPr lang="en-GB" sz="2400" dirty="0">
                <a:solidFill>
                  <a:schemeClr val="accent6">
                    <a:lumMod val="75000"/>
                    <a:lumOff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the app</a:t>
            </a:r>
            <a:endParaRPr lang="en-GB" sz="24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endParaRPr lang="en-GB" sz="1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5CCCE-9BEA-189D-638D-5F5523B4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7FB30-432E-27F4-22D5-7044BC86E4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0260" y="1276171"/>
            <a:ext cx="2592288" cy="39895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B20AFDCB-751F-F19D-D2CA-B2B326CB1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287" y="1394620"/>
            <a:ext cx="789399" cy="7920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4622130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082B7C-016B-067B-B3BB-E20026E3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B9AD-AD8F-0C12-8906-C8DA9D00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CORESTREAM and Building Defects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E066C-966F-C850-850F-FC5880E10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241" y="1394620"/>
            <a:ext cx="3972911" cy="2523111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</a:rPr>
              <a:t>Please report all </a:t>
            </a:r>
            <a:r>
              <a:rPr lang="en-GB" sz="2400" dirty="0">
                <a:solidFill>
                  <a:srgbClr val="00B050"/>
                </a:solidFill>
              </a:rPr>
              <a:t>accidents and incidents </a:t>
            </a:r>
            <a:r>
              <a:rPr lang="en-GB" sz="2400" dirty="0">
                <a:solidFill>
                  <a:schemeClr val="accent1"/>
                </a:solidFill>
              </a:rPr>
              <a:t>using the online </a:t>
            </a:r>
          </a:p>
          <a:p>
            <a:r>
              <a:rPr lang="en-GB" sz="2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CORESTREAM form</a:t>
            </a:r>
            <a:endParaRPr lang="en-GB" sz="2400" dirty="0">
              <a:solidFill>
                <a:schemeClr val="accent1"/>
              </a:solidFill>
            </a:endParaRPr>
          </a:p>
          <a:p>
            <a:endParaRPr lang="en-GB" sz="1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2BA76-A530-C703-C484-BC66AF53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68EF3-1FBB-2A5B-3BF7-8149F99B0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37" y="1394620"/>
            <a:ext cx="5502676" cy="1675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983A6-EC52-D54E-0282-7320FB41D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241" y="3251950"/>
            <a:ext cx="1736695" cy="2546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0E91CD-FEC6-5B43-08B8-DD96F2CC4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409" y="3395966"/>
            <a:ext cx="2017140" cy="25594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8B9D40-6BA4-4F2F-BCD9-0876B1E247CF}"/>
              </a:ext>
            </a:extLst>
          </p:cNvPr>
          <p:cNvSpPr txBox="1">
            <a:spLocks/>
          </p:cNvSpPr>
          <p:nvPr/>
        </p:nvSpPr>
        <p:spPr>
          <a:xfrm>
            <a:off x="1090448" y="3870591"/>
            <a:ext cx="5442190" cy="2523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dirty="0">
                <a:solidFill>
                  <a:schemeClr val="accent1"/>
                </a:solidFill>
              </a:rPr>
              <a:t>Please report </a:t>
            </a:r>
            <a:r>
              <a:rPr lang="en-GB" sz="2400" dirty="0">
                <a:solidFill>
                  <a:srgbClr val="00B050"/>
                </a:solidFill>
              </a:rPr>
              <a:t>all building defects </a:t>
            </a:r>
            <a:r>
              <a:rPr lang="en-GB" sz="2400" dirty="0">
                <a:solidFill>
                  <a:schemeClr val="accent1"/>
                </a:solidFill>
              </a:rPr>
              <a:t>via the online </a:t>
            </a:r>
            <a:r>
              <a:rPr lang="en-GB" sz="24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Service Centre</a:t>
            </a:r>
            <a:endParaRPr lang="en-GB" sz="2400" dirty="0">
              <a:solidFill>
                <a:schemeClr val="accent1"/>
              </a:solidFill>
            </a:endParaRP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882690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612803-51EA-4CF3-37C5-871729455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DF740-1026-8F72-C531-DC86B388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7F848-451A-75EB-E2F6-25BEC047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35854"/>
            <a:ext cx="7927811" cy="604290"/>
          </a:xfrm>
        </p:spPr>
        <p:txBody>
          <a:bodyPr/>
          <a:lstStyle/>
          <a:p>
            <a:r>
              <a:rPr lang="en-US" sz="3200" dirty="0"/>
              <a:t> FIRE EXIT ROUTE VIA </a:t>
            </a:r>
            <a:r>
              <a:rPr lang="en-US" sz="3200" u="sng" dirty="0"/>
              <a:t>NORTH STAIRCASE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C83FFB-ABA0-C100-9631-707494BB8E57}"/>
              </a:ext>
            </a:extLst>
          </p:cNvPr>
          <p:cNvSpPr txBox="1">
            <a:spLocks noChangeArrowheads="1"/>
          </p:cNvSpPr>
          <p:nvPr/>
        </p:nvSpPr>
        <p:spPr>
          <a:xfrm>
            <a:off x="3778507" y="720779"/>
            <a:ext cx="4634986" cy="604290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85CA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dirty="0">
                <a:solidFill>
                  <a:schemeClr val="accent1"/>
                </a:solidFill>
              </a:rPr>
              <a:t> </a:t>
            </a:r>
            <a:r>
              <a:rPr lang="en-GB" altLang="en-US" dirty="0">
                <a:solidFill>
                  <a:schemeClr val="accent1"/>
                </a:solidFill>
                <a:latin typeface="+mj-lt"/>
              </a:rPr>
              <a:t>Level 1 Loading Bay exit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2A0E11-8806-C838-980A-2FE2A50E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989" y="1653693"/>
            <a:ext cx="3591646" cy="38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81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53BD8F-4251-B0DB-039E-690010395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386D4-449C-02B6-E664-A602BCD7B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9004F-F1A9-D413-2189-A7157D1E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235854"/>
            <a:ext cx="9404131" cy="604290"/>
          </a:xfrm>
        </p:spPr>
        <p:txBody>
          <a:bodyPr/>
          <a:lstStyle/>
          <a:p>
            <a:r>
              <a:rPr lang="en-US" sz="3200" dirty="0"/>
              <a:t> FIRE EXIT ROUTE NEAR </a:t>
            </a:r>
            <a:r>
              <a:rPr lang="en-US" sz="3200" u="sng" dirty="0"/>
              <a:t>CENTRAL STAIRCASE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536DE4-D144-98D0-F03D-7DEB65471952}"/>
              </a:ext>
            </a:extLst>
          </p:cNvPr>
          <p:cNvSpPr txBox="1">
            <a:spLocks noChangeArrowheads="1"/>
          </p:cNvSpPr>
          <p:nvPr/>
        </p:nvSpPr>
        <p:spPr>
          <a:xfrm>
            <a:off x="2806262" y="720779"/>
            <a:ext cx="6582103" cy="604290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85CA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dirty="0">
                <a:solidFill>
                  <a:schemeClr val="accent1"/>
                </a:solidFill>
              </a:rPr>
              <a:t> </a:t>
            </a:r>
            <a:r>
              <a:rPr lang="en-US" altLang="en-US" dirty="0">
                <a:solidFill>
                  <a:schemeClr val="accent1"/>
                </a:solidFill>
                <a:latin typeface="+mj-lt"/>
              </a:rPr>
              <a:t>Level 1 Passenger Lift / Ayrton Road</a:t>
            </a:r>
            <a:endParaRPr lang="en-GB" altLang="en-US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F7327-2D2F-BA5E-7BD2-B079278B2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040" y="1421904"/>
            <a:ext cx="3083268" cy="368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48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7E5A968-1AB6-9234-7D2F-CD9F53A2E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0377C-69FD-A29D-8D0D-F9CA10DD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CA348-9938-842E-4338-0F7528D95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235854"/>
            <a:ext cx="9404131" cy="604290"/>
          </a:xfrm>
        </p:spPr>
        <p:txBody>
          <a:bodyPr/>
          <a:lstStyle/>
          <a:p>
            <a:pPr algn="ctr"/>
            <a:r>
              <a:rPr lang="en-GB" altLang="en-US" sz="3200" dirty="0"/>
              <a:t> FIRE EXIT VIA SOUTH </a:t>
            </a:r>
            <a:r>
              <a:rPr lang="en-GB" altLang="en-US" sz="3200" u="sng" dirty="0"/>
              <a:t>STAIRCASE</a:t>
            </a:r>
            <a:endParaRPr lang="en-US" sz="3200" u="sng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D75DF7-DB61-5A9A-950D-BE3EEA302443}"/>
              </a:ext>
            </a:extLst>
          </p:cNvPr>
          <p:cNvSpPr txBox="1">
            <a:spLocks noChangeArrowheads="1"/>
          </p:cNvSpPr>
          <p:nvPr/>
        </p:nvSpPr>
        <p:spPr>
          <a:xfrm>
            <a:off x="2128346" y="720779"/>
            <a:ext cx="8678916" cy="604290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85CA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dirty="0">
                <a:solidFill>
                  <a:schemeClr val="accent1"/>
                </a:solidFill>
              </a:rPr>
              <a:t> </a:t>
            </a:r>
            <a:r>
              <a:rPr lang="en-US" altLang="en-US" dirty="0">
                <a:solidFill>
                  <a:schemeClr val="accent1"/>
                </a:solidFill>
              </a:rPr>
              <a:t>Level 1 Motorcycle Bays / Assembly Point (F) </a:t>
            </a:r>
            <a:endParaRPr lang="en-GB" altLang="en-US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12598-75DA-E034-6BA7-B0CCB48E2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25" y="1737381"/>
            <a:ext cx="2570588" cy="374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59E15-256E-348D-F8DE-DC7941BD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637" y="1737381"/>
            <a:ext cx="5688632" cy="37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245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9E57032-B5AB-E111-6B7C-04E4534DE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8CC05-7DD7-DC6E-DD82-B36F0B20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14AA7-DBA6-DA79-80B7-CC870A81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169959"/>
            <a:ext cx="9404131" cy="604290"/>
          </a:xfrm>
        </p:spPr>
        <p:txBody>
          <a:bodyPr/>
          <a:lstStyle/>
          <a:p>
            <a:pPr algn="ctr"/>
            <a:r>
              <a:rPr lang="en-GB" altLang="en-US" sz="3200" dirty="0"/>
              <a:t>  Fire Assembly Point</a:t>
            </a:r>
            <a:endParaRPr lang="en-US" sz="32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6137D-724A-EAE7-6194-32AC25A06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36" y="1312644"/>
            <a:ext cx="6212681" cy="460851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2BFB99-D043-8AB9-EA55-F7EC8EE891DF}"/>
              </a:ext>
            </a:extLst>
          </p:cNvPr>
          <p:cNvCxnSpPr>
            <a:cxnSpLocks/>
          </p:cNvCxnSpPr>
          <p:nvPr/>
        </p:nvCxnSpPr>
        <p:spPr>
          <a:xfrm flipH="1">
            <a:off x="4525144" y="3112844"/>
            <a:ext cx="3456384" cy="864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EA15DC-FD89-AC11-8B16-E632A570A6D3}"/>
              </a:ext>
            </a:extLst>
          </p:cNvPr>
          <p:cNvSpPr txBox="1"/>
          <p:nvPr/>
        </p:nvSpPr>
        <p:spPr>
          <a:xfrm>
            <a:off x="7981528" y="2215936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accent1"/>
                </a:solidFill>
                <a:latin typeface="+mn-lt"/>
              </a:rPr>
              <a:t>Follow Fire Exit route from the building to </a:t>
            </a:r>
            <a:r>
              <a:rPr lang="en-GB" sz="1500" dirty="0">
                <a:solidFill>
                  <a:srgbClr val="00B050"/>
                </a:solidFill>
                <a:latin typeface="+mn-lt"/>
              </a:rPr>
              <a:t>Assembly Point F</a:t>
            </a:r>
            <a:r>
              <a:rPr lang="en-GB" sz="1500" dirty="0">
                <a:solidFill>
                  <a:schemeClr val="accent1"/>
                </a:solidFill>
                <a:latin typeface="+mn-lt"/>
              </a:rPr>
              <a:t> (Queen’s Lawn Car Park)</a:t>
            </a:r>
          </a:p>
        </p:txBody>
      </p:sp>
    </p:spTree>
    <p:extLst>
      <p:ext uri="{BB962C8B-B14F-4D97-AF65-F5344CB8AC3E}">
        <p14:creationId xmlns:p14="http://schemas.microsoft.com/office/powerpoint/2010/main" val="186907922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84CF6E-A742-FE7F-DEA0-859BC4D22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73C2-27D1-BBA0-E1FB-155C6A3A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479" y="327026"/>
            <a:ext cx="5153079" cy="402650"/>
          </a:xfrm>
        </p:spPr>
        <p:txBody>
          <a:bodyPr/>
          <a:lstStyle/>
          <a:p>
            <a:r>
              <a:rPr lang="en-US" dirty="0"/>
              <a:t> Introduction to Fire Safety Video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4DB062-36BA-28B2-7309-E133174D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pic>
        <p:nvPicPr>
          <p:cNvPr id="4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0BA6CF9A-BEF8-574A-026C-5F63263567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4761" y="1323059"/>
            <a:ext cx="5972089" cy="335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449EF2-FE79-6515-3295-1A4AAF026C52}"/>
              </a:ext>
            </a:extLst>
          </p:cNvPr>
          <p:cNvSpPr txBox="1"/>
          <p:nvPr/>
        </p:nvSpPr>
        <p:spPr>
          <a:xfrm>
            <a:off x="331411" y="5534941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+mn-lt"/>
              </a:rPr>
              <a:t>(11 mins)</a:t>
            </a:r>
          </a:p>
        </p:txBody>
      </p:sp>
    </p:spTree>
    <p:extLst>
      <p:ext uri="{BB962C8B-B14F-4D97-AF65-F5344CB8AC3E}">
        <p14:creationId xmlns:p14="http://schemas.microsoft.com/office/powerpoint/2010/main" val="211415676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84CF6E-A742-FE7F-DEA0-859BC4D22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73C2-27D1-BBA0-E1FB-155C6A3A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287" y="359566"/>
            <a:ext cx="5153079" cy="402650"/>
          </a:xfrm>
        </p:spPr>
        <p:txBody>
          <a:bodyPr/>
          <a:lstStyle/>
          <a:p>
            <a:r>
              <a:rPr lang="en-US" dirty="0"/>
              <a:t>  First Aid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4DB062-36BA-28B2-7309-E133174D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C50D2-AF4C-AA2C-6F5C-C33B9A97210B}"/>
              </a:ext>
            </a:extLst>
          </p:cNvPr>
          <p:cNvSpPr txBox="1"/>
          <p:nvPr/>
        </p:nvSpPr>
        <p:spPr>
          <a:xfrm>
            <a:off x="1741362" y="118378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/>
                </a:solidFill>
                <a:latin typeface="+mn-lt"/>
              </a:rPr>
              <a:t>Please call </a:t>
            </a:r>
            <a:r>
              <a:rPr lang="en-GB" sz="1800" b="1" dirty="0">
                <a:solidFill>
                  <a:srgbClr val="00B050"/>
                </a:solidFill>
                <a:latin typeface="+mn-lt"/>
              </a:rPr>
              <a:t>4444 (from internal phone) </a:t>
            </a:r>
            <a:r>
              <a:rPr lang="en-GB" sz="1800" dirty="0">
                <a:solidFill>
                  <a:schemeClr val="accent1"/>
                </a:solidFill>
                <a:latin typeface="+mn-lt"/>
              </a:rPr>
              <a:t>or dial </a:t>
            </a:r>
            <a:r>
              <a:rPr lang="en-GB" sz="1800" b="1" dirty="0">
                <a:solidFill>
                  <a:srgbClr val="00B050"/>
                </a:solidFill>
                <a:latin typeface="+mn-lt"/>
              </a:rPr>
              <a:t>0207 589 1000 (from mobile phone)</a:t>
            </a:r>
            <a:r>
              <a:rPr lang="en-GB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GB" sz="1800" dirty="0">
                <a:solidFill>
                  <a:schemeClr val="accent1"/>
                </a:solidFill>
                <a:latin typeface="+mn-lt"/>
              </a:rPr>
              <a:t>to call Security Officers who are all first aid trained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C235D41-A3A3-514A-5724-0FE00D511E18}"/>
              </a:ext>
            </a:extLst>
          </p:cNvPr>
          <p:cNvGrpSpPr/>
          <p:nvPr/>
        </p:nvGrpSpPr>
        <p:grpSpPr>
          <a:xfrm>
            <a:off x="3855991" y="2625941"/>
            <a:ext cx="3181737" cy="2943545"/>
            <a:chOff x="6445157" y="2586206"/>
            <a:chExt cx="3181737" cy="2943545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08D5EE6-DFBE-1A58-B806-20F320F3779A}"/>
                </a:ext>
              </a:extLst>
            </p:cNvPr>
            <p:cNvSpPr/>
            <p:nvPr/>
          </p:nvSpPr>
          <p:spPr>
            <a:xfrm>
              <a:off x="7525740" y="3585307"/>
              <a:ext cx="1080592" cy="999110"/>
            </a:xfrm>
            <a:prstGeom prst="rect">
              <a:avLst/>
            </a:prstGeom>
            <a:solidFill>
              <a:srgbClr val="008000"/>
            </a:solidFill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05AA527A-6374-7B19-B2AE-10EB5188F52A}"/>
                </a:ext>
              </a:extLst>
            </p:cNvPr>
            <p:cNvSpPr/>
            <p:nvPr/>
          </p:nvSpPr>
          <p:spPr>
            <a:xfrm>
              <a:off x="8546302" y="3585307"/>
              <a:ext cx="1080592" cy="999110"/>
            </a:xfrm>
            <a:prstGeom prst="rect">
              <a:avLst/>
            </a:prstGeom>
            <a:solidFill>
              <a:srgbClr val="008000"/>
            </a:solidFill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2C633D64-B437-F6FF-3AEC-7C1085ED6C7E}"/>
                </a:ext>
              </a:extLst>
            </p:cNvPr>
            <p:cNvSpPr/>
            <p:nvPr/>
          </p:nvSpPr>
          <p:spPr>
            <a:xfrm>
              <a:off x="6445157" y="3585307"/>
              <a:ext cx="1080592" cy="999110"/>
            </a:xfrm>
            <a:prstGeom prst="rect">
              <a:avLst/>
            </a:prstGeom>
            <a:solidFill>
              <a:srgbClr val="008000"/>
            </a:solidFill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E72A6B78-7A5C-5077-0E5E-6CAC88F81382}"/>
                </a:ext>
              </a:extLst>
            </p:cNvPr>
            <p:cNvSpPr/>
            <p:nvPr/>
          </p:nvSpPr>
          <p:spPr>
            <a:xfrm>
              <a:off x="7525740" y="2586206"/>
              <a:ext cx="1080592" cy="999110"/>
            </a:xfrm>
            <a:prstGeom prst="rect">
              <a:avLst/>
            </a:prstGeom>
            <a:solidFill>
              <a:srgbClr val="008000"/>
            </a:solidFill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F4ED5B28-AF37-9C90-9132-EA37788EA632}"/>
                </a:ext>
              </a:extLst>
            </p:cNvPr>
            <p:cNvSpPr/>
            <p:nvPr/>
          </p:nvSpPr>
          <p:spPr>
            <a:xfrm>
              <a:off x="7525740" y="4530641"/>
              <a:ext cx="1080592" cy="999110"/>
            </a:xfrm>
            <a:prstGeom prst="rect">
              <a:avLst/>
            </a:prstGeom>
            <a:solidFill>
              <a:srgbClr val="008000"/>
            </a:solidFill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55933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084C-E9F4-D109-4AA0-699C69D7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Personal Emergency Evacuation Plan (PEEP)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DF394-3A60-76CE-D18E-22B27FD57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Should you have a temporary or permanent disability at any time when on site, please contact Zia Rahman to arrange an evacuation plan specific to your needs.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96FEB-8929-72FC-5E87-59775F964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35FF333-5EC9-1346-C419-AA0063332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428" y="2135605"/>
            <a:ext cx="2239977" cy="20162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1D504-0550-33DB-17D5-732657693F3E}"/>
              </a:ext>
            </a:extLst>
          </p:cNvPr>
          <p:cNvSpPr txBox="1"/>
          <p:nvPr/>
        </p:nvSpPr>
        <p:spPr>
          <a:xfrm>
            <a:off x="1248253" y="4284431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accent1"/>
                </a:solidFill>
                <a:latin typeface="+mn-lt"/>
              </a:rPr>
              <a:t>Mr Zia Rahman</a:t>
            </a:r>
          </a:p>
          <a:p>
            <a:pPr algn="ctr"/>
            <a:r>
              <a:rPr lang="en-GB" sz="1800" dirty="0">
                <a:solidFill>
                  <a:schemeClr val="accent1"/>
                </a:solidFill>
                <a:latin typeface="+mn-lt"/>
              </a:rPr>
              <a:t>Department Safety Officer</a:t>
            </a:r>
          </a:p>
          <a:p>
            <a:pPr algn="ctr"/>
            <a:r>
              <a:rPr lang="en-GB" sz="1800" dirty="0">
                <a:solidFill>
                  <a:schemeClr val="accent1"/>
                </a:solidFill>
                <a:latin typeface="+mn-lt"/>
              </a:rPr>
              <a:t>Office: 302</a:t>
            </a:r>
          </a:p>
          <a:p>
            <a:pPr algn="ctr"/>
            <a:r>
              <a:rPr lang="en-GB" sz="1800" dirty="0">
                <a:solidFill>
                  <a:schemeClr val="accent1"/>
                </a:solidFill>
                <a:latin typeface="+mn-lt"/>
              </a:rPr>
              <a:t>Mob: 07852 850 186</a:t>
            </a:r>
          </a:p>
          <a:p>
            <a:pPr algn="ctr"/>
            <a:r>
              <a:rPr lang="en-GB" sz="1800" dirty="0">
                <a:solidFill>
                  <a:schemeClr val="accent1"/>
                </a:solidFill>
                <a:latin typeface="+mn-lt"/>
              </a:rPr>
              <a:t>Email: z.rahman@imperial.ac.uk</a:t>
            </a:r>
          </a:p>
        </p:txBody>
      </p:sp>
    </p:spTree>
    <p:extLst>
      <p:ext uri="{BB962C8B-B14F-4D97-AF65-F5344CB8AC3E}">
        <p14:creationId xmlns:p14="http://schemas.microsoft.com/office/powerpoint/2010/main" val="14527430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84CF6E-A742-FE7F-DEA0-859BC4D22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73C2-27D1-BBA0-E1FB-155C6A3A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479" y="327026"/>
            <a:ext cx="5153079" cy="402650"/>
          </a:xfrm>
        </p:spPr>
        <p:txBody>
          <a:bodyPr/>
          <a:lstStyle/>
          <a:p>
            <a:r>
              <a:rPr lang="en-GB" dirty="0"/>
              <a:t>Postgraduate Safety Video</a:t>
            </a:r>
            <a:endParaRPr lang="en-US" dirty="0"/>
          </a:p>
        </p:txBody>
      </p:sp>
      <p:pic>
        <p:nvPicPr>
          <p:cNvPr id="8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E8F12E4E-00D6-6A40-23A1-F22EFC186E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1154" y="1244231"/>
            <a:ext cx="6264696" cy="352389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4DB062-36BA-28B2-7309-E133174D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39101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1B74-831A-2E05-4438-E1829AE1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/>
              <a:t> Hazardous Areas / Procedures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66B89-674B-2A8F-6910-E8FF2D8DA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867103"/>
            <a:ext cx="11540763" cy="539399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Use of laboratory or workshop equipment is prohibited without permission and UG students must be supervised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GB" sz="1800" b="1" dirty="0">
                <a:solidFill>
                  <a:srgbClr val="00B050"/>
                </a:solidFill>
              </a:rPr>
              <a:t>Department Safety Officer</a:t>
            </a:r>
          </a:p>
          <a:p>
            <a:pPr algn="ctr"/>
            <a:r>
              <a:rPr lang="en-GB" sz="1800" b="1" kern="0" dirty="0">
                <a:solidFill>
                  <a:schemeClr val="accent1"/>
                </a:solidFill>
              </a:rPr>
              <a:t>Zia Rahman : z.Rahman@imperial.ac.uk </a:t>
            </a:r>
          </a:p>
          <a:p>
            <a:pPr algn="ctr"/>
            <a:endParaRPr lang="en-GB" sz="1800" dirty="0">
              <a:solidFill>
                <a:schemeClr val="tx2"/>
              </a:solidFill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kern="0" dirty="0">
                <a:solidFill>
                  <a:srgbClr val="00B050"/>
                </a:solidFill>
              </a:rPr>
              <a:t>Departmental Chemical Safety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kern="0" dirty="0">
                <a:solidFill>
                  <a:schemeClr val="accent1"/>
                </a:solidFill>
              </a:rPr>
              <a:t>Dr Zahid Durrani : z.durrani@imperial.ac.uk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kern="0" dirty="0">
              <a:solidFill>
                <a:srgbClr val="0070C0"/>
              </a:solidFill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kern="0" dirty="0">
                <a:solidFill>
                  <a:srgbClr val="00B050"/>
                </a:solidFill>
              </a:rPr>
              <a:t>Departmental Laser Safety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kern="0" dirty="0">
                <a:solidFill>
                  <a:schemeClr val="accent1"/>
                </a:solidFill>
              </a:rPr>
              <a:t>Prof. Andrew Holmes : a.holmes@imperial.ac.uk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F83C37-209B-3C02-94D0-F68CABBA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69832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325E-B869-5AC2-79F6-F24E4B18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Dept. policy on electrical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977A3-A967-C53B-F9A9-7F6CA137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chemeClr val="accent1"/>
                </a:solidFill>
              </a:rPr>
              <a:t>ALL mains-powered electrical equipment you bring into the building should have a valid </a:t>
            </a:r>
            <a:r>
              <a:rPr lang="en-GB" kern="0" dirty="0">
                <a:solidFill>
                  <a:srgbClr val="00B050"/>
                </a:solidFill>
              </a:rPr>
              <a:t>Portable Appliance Test (PAT) </a:t>
            </a:r>
            <a:r>
              <a:rPr lang="en-GB" kern="0" dirty="0">
                <a:solidFill>
                  <a:schemeClr val="accent1"/>
                </a:solidFill>
              </a:rPr>
              <a:t>label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kern="0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chemeClr val="accent1"/>
                </a:solidFill>
              </a:rPr>
              <a:t>If there is no label, or the test period has expired, you </a:t>
            </a:r>
            <a:r>
              <a:rPr lang="en-GB" kern="0" dirty="0">
                <a:solidFill>
                  <a:srgbClr val="00B050"/>
                </a:solidFill>
              </a:rPr>
              <a:t>MUST NOT</a:t>
            </a:r>
            <a:r>
              <a:rPr lang="en-GB" kern="0" dirty="0">
                <a:solidFill>
                  <a:srgbClr val="0070C0"/>
                </a:solidFill>
              </a:rPr>
              <a:t> </a:t>
            </a:r>
            <a:r>
              <a:rPr lang="en-GB" kern="0" dirty="0">
                <a:solidFill>
                  <a:schemeClr val="accent1"/>
                </a:solidFill>
              </a:rPr>
              <a:t>use the equipment or adaptors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kern="0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chemeClr val="accent1"/>
                </a:solidFill>
              </a:rPr>
              <a:t>Please contact Laboratory Manager Paul Norman (</a:t>
            </a:r>
            <a:r>
              <a:rPr lang="en-GB" dirty="0">
                <a:solidFill>
                  <a:schemeClr val="accent1"/>
                </a:solidFill>
                <a:ea typeface="Verdana" panose="020B0604030504040204" pitchFamily="34" charset="0"/>
              </a:rPr>
              <a:t>p.norman@imperial.ac.uk</a:t>
            </a:r>
            <a:r>
              <a:rPr lang="en-GB" kern="0" dirty="0">
                <a:solidFill>
                  <a:schemeClr val="accent1"/>
                </a:solidFill>
              </a:rPr>
              <a:t>) throughout October to arrange a PAT for all equipment likely to be used on site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55DE7-6637-3549-D836-D3C098F86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71531-EF6A-B401-9C52-CA9BC0E10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987" y="3653631"/>
            <a:ext cx="36766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9414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B421E-F24C-5C44-5129-15ECB358A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21E6-0F08-AC60-02E6-C0B7E93A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Dept. Notices and Safety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B16B7-9BD9-9D77-053B-B7FBF6B14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kern="0" dirty="0">
                <a:solidFill>
                  <a:schemeClr val="accent1"/>
                </a:solidFill>
              </a:rPr>
              <a:t>Department Safety Notice board is located on the level 1 corridor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00" kern="0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kern="0" dirty="0">
                <a:solidFill>
                  <a:schemeClr val="accent1"/>
                </a:solidFill>
              </a:rPr>
              <a:t>Departmental Safety Committee meet three times throughout the academic year. If you have anything you wish to raise, please contact your Undergraduate representative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00" kern="0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kern="0" dirty="0">
                <a:solidFill>
                  <a:schemeClr val="accent1"/>
                </a:solidFill>
              </a:rPr>
              <a:t>Further guidance and information can be found on the </a:t>
            </a:r>
            <a:r>
              <a:rPr lang="en-GB" sz="1800" kern="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EEE Department safety page</a:t>
            </a:r>
            <a:endParaRPr lang="en-GB" sz="1800" kern="0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E1839-43EE-4589-1BC2-63D20D07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85645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870434-9477-94A8-5265-ABD808272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4B915-FC18-90C1-DAAC-4E0B59B1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Contact Numbers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EAC08-C9BC-2102-F852-3CAA0D867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Please dial </a:t>
            </a:r>
            <a:r>
              <a:rPr lang="en-GB" sz="3200" b="1" u="sng" dirty="0">
                <a:solidFill>
                  <a:srgbClr val="00B050"/>
                </a:solidFill>
              </a:rPr>
              <a:t>4444</a:t>
            </a:r>
            <a:r>
              <a:rPr lang="en-GB" sz="3200" dirty="0">
                <a:solidFill>
                  <a:schemeClr val="tx2"/>
                </a:solidFill>
              </a:rPr>
              <a:t> </a:t>
            </a:r>
            <a:r>
              <a:rPr lang="en-GB" sz="3200" dirty="0">
                <a:solidFill>
                  <a:schemeClr val="accent1"/>
                </a:solidFill>
              </a:rPr>
              <a:t>from any internal phone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Store and dial </a:t>
            </a:r>
            <a:r>
              <a:rPr lang="en-GB" sz="3200" b="1" u="sng" dirty="0">
                <a:solidFill>
                  <a:srgbClr val="00B050"/>
                </a:solidFill>
              </a:rPr>
              <a:t>0207 589 1000</a:t>
            </a:r>
            <a:r>
              <a:rPr lang="en-GB" sz="3200" dirty="0">
                <a:solidFill>
                  <a:schemeClr val="tx2"/>
                </a:solidFill>
              </a:rPr>
              <a:t> </a:t>
            </a:r>
            <a:r>
              <a:rPr lang="en-GB" sz="3200" dirty="0">
                <a:solidFill>
                  <a:schemeClr val="accent1"/>
                </a:solidFill>
              </a:rPr>
              <a:t>from your mobile phone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Both numbers will direct you to our </a:t>
            </a:r>
            <a:r>
              <a:rPr lang="en-GB" sz="3200" b="1" u="sng" dirty="0">
                <a:solidFill>
                  <a:srgbClr val="00B050"/>
                </a:solidFill>
              </a:rPr>
              <a:t>24 hour Security Office</a:t>
            </a:r>
            <a:r>
              <a:rPr lang="en-GB" sz="3200" dirty="0">
                <a:solidFill>
                  <a:schemeClr val="tx2"/>
                </a:solidFill>
              </a:rPr>
              <a:t> </a:t>
            </a:r>
            <a:r>
              <a:rPr lang="en-GB" sz="3200" dirty="0">
                <a:solidFill>
                  <a:schemeClr val="accent1"/>
                </a:solidFill>
              </a:rPr>
              <a:t>based in Sherfield Building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Do</a:t>
            </a:r>
            <a:r>
              <a:rPr lang="en-GB" sz="3200" dirty="0">
                <a:solidFill>
                  <a:schemeClr val="tx2"/>
                </a:solidFill>
              </a:rPr>
              <a:t> </a:t>
            </a:r>
            <a:r>
              <a:rPr lang="en-GB" sz="3200" b="1" dirty="0">
                <a:solidFill>
                  <a:srgbClr val="00B050"/>
                </a:solidFill>
              </a:rPr>
              <a:t>NOT</a:t>
            </a:r>
            <a:r>
              <a:rPr lang="en-GB" sz="3200" dirty="0">
                <a:solidFill>
                  <a:schemeClr val="tx2"/>
                </a:solidFill>
              </a:rPr>
              <a:t> </a:t>
            </a:r>
            <a:r>
              <a:rPr lang="en-GB" sz="3200" dirty="0">
                <a:solidFill>
                  <a:schemeClr val="accent1"/>
                </a:solidFill>
              </a:rPr>
              <a:t>dial 999 or 111 as Emergency Services will not be able to gain access in secured areas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28207-E382-BB77-8DAA-EC526407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FBBF4508-E406-6039-E644-DBF838BBE7E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In the event of an emergency anywhere on campus</a:t>
            </a:r>
          </a:p>
        </p:txBody>
      </p:sp>
    </p:spTree>
    <p:extLst>
      <p:ext uri="{BB962C8B-B14F-4D97-AF65-F5344CB8AC3E}">
        <p14:creationId xmlns:p14="http://schemas.microsoft.com/office/powerpoint/2010/main" val="99287962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263E8-CB79-3567-8269-02D286DF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E6160-6DC1-03C3-B332-3ADF4ED4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269" y="1074216"/>
            <a:ext cx="4577276" cy="589046"/>
          </a:xfrm>
        </p:spPr>
        <p:txBody>
          <a:bodyPr/>
          <a:lstStyle/>
          <a:p>
            <a:r>
              <a:rPr lang="en-US" sz="3200" dirty="0"/>
              <a:t>Level 1 floor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E44786-99EA-784E-2761-B9C880EB8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92040" y="2160103"/>
            <a:ext cx="6293470" cy="24482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7F1EB9-1F32-AC79-F24B-F7D794DBEBE0}"/>
              </a:ext>
            </a:extLst>
          </p:cNvPr>
          <p:cNvSpPr/>
          <p:nvPr/>
        </p:nvSpPr>
        <p:spPr>
          <a:xfrm>
            <a:off x="7438575" y="1074216"/>
            <a:ext cx="1080120" cy="648072"/>
          </a:xfrm>
          <a:prstGeom prst="rect">
            <a:avLst/>
          </a:prstGeom>
          <a:solidFill>
            <a:schemeClr val="bg1">
              <a:lumMod val="75000"/>
              <a:alpha val="89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EE Stores [118]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6CD64-FC00-791A-2E85-82CAFA77DA24}"/>
              </a:ext>
            </a:extLst>
          </p:cNvPr>
          <p:cNvSpPr/>
          <p:nvPr/>
        </p:nvSpPr>
        <p:spPr>
          <a:xfrm>
            <a:off x="8341719" y="4678288"/>
            <a:ext cx="1296144" cy="1224136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err="1"/>
              <a:t>Yr</a:t>
            </a:r>
            <a:r>
              <a:rPr lang="en-GB" sz="1600" dirty="0"/>
              <a:t> 1&amp;2</a:t>
            </a:r>
          </a:p>
          <a:p>
            <a:pPr algn="ctr"/>
            <a:r>
              <a:rPr lang="en-GB" sz="1600" dirty="0"/>
              <a:t>Electronics</a:t>
            </a:r>
          </a:p>
          <a:p>
            <a:pPr algn="ctr"/>
            <a:r>
              <a:rPr lang="en-GB" sz="1600" dirty="0"/>
              <a:t>Lab</a:t>
            </a:r>
          </a:p>
          <a:p>
            <a:pPr algn="ctr"/>
            <a:r>
              <a:rPr lang="en-GB" sz="1600" dirty="0"/>
              <a:t>[114]</a:t>
            </a:r>
          </a:p>
        </p:txBody>
      </p:sp>
    </p:spTree>
    <p:extLst>
      <p:ext uri="{BB962C8B-B14F-4D97-AF65-F5344CB8AC3E}">
        <p14:creationId xmlns:p14="http://schemas.microsoft.com/office/powerpoint/2010/main" val="325255384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BC8577D-CD6C-1BFE-36DB-9BC6FDCA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B569-D539-BD91-DE87-62826E625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4DCB2-B28F-0CFE-C3FC-A03DA66D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5584032" cy="378619"/>
          </a:xfrm>
        </p:spPr>
        <p:txBody>
          <a:bodyPr/>
          <a:lstStyle/>
          <a:p>
            <a:r>
              <a:rPr lang="en-US" dirty="0"/>
              <a:t>Level 2 Floor Plan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0E803-BECD-1224-A68F-EEDAB3FC5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18" y="1080195"/>
            <a:ext cx="8010161" cy="49404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C26EE3-AC91-1019-97E7-4EDCC0158766}"/>
              </a:ext>
            </a:extLst>
          </p:cNvPr>
          <p:cNvSpPr/>
          <p:nvPr/>
        </p:nvSpPr>
        <p:spPr>
          <a:xfrm>
            <a:off x="6411872" y="4667142"/>
            <a:ext cx="1512168" cy="720080"/>
          </a:xfrm>
          <a:prstGeom prst="rect">
            <a:avLst/>
          </a:prstGeom>
          <a:solidFill>
            <a:schemeClr val="tx2">
              <a:lumMod val="60000"/>
              <a:lumOff val="40000"/>
              <a:alpha val="6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EE Cafe</a:t>
            </a:r>
          </a:p>
        </p:txBody>
      </p:sp>
    </p:spTree>
    <p:extLst>
      <p:ext uri="{BB962C8B-B14F-4D97-AF65-F5344CB8AC3E}">
        <p14:creationId xmlns:p14="http://schemas.microsoft.com/office/powerpoint/2010/main" val="238411289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F03A22-6053-2C09-69FA-36BDD18AA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9308E-8453-0283-4921-90221E95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2445A-F6E0-D433-66A0-E526236A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5584032" cy="378619"/>
          </a:xfrm>
        </p:spPr>
        <p:txBody>
          <a:bodyPr/>
          <a:lstStyle/>
          <a:p>
            <a:r>
              <a:rPr lang="en-US" dirty="0"/>
              <a:t>Level 3 Floor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7F3D5-BD06-57DD-11AB-C5D03B375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009" y="1162435"/>
            <a:ext cx="8734142" cy="36778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33CB99-108D-4B9B-8E8E-E1AAA431F00F}"/>
              </a:ext>
            </a:extLst>
          </p:cNvPr>
          <p:cNvSpPr/>
          <p:nvPr/>
        </p:nvSpPr>
        <p:spPr>
          <a:xfrm>
            <a:off x="2199185" y="3456497"/>
            <a:ext cx="1872208" cy="1057012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Teaching Space</a:t>
            </a:r>
          </a:p>
          <a:p>
            <a:pPr algn="ctr"/>
            <a:r>
              <a:rPr lang="en-GB" sz="1500" dirty="0"/>
              <a:t>[305]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773469-B3EE-0B88-D8FB-F261A729BB29}"/>
              </a:ext>
            </a:extLst>
          </p:cNvPr>
          <p:cNvSpPr/>
          <p:nvPr/>
        </p:nvSpPr>
        <p:spPr>
          <a:xfrm>
            <a:off x="8607897" y="3456497"/>
            <a:ext cx="1512168" cy="1080120"/>
          </a:xfrm>
          <a:prstGeom prst="rect">
            <a:avLst/>
          </a:prstGeom>
          <a:solidFill>
            <a:srgbClr val="7030A0">
              <a:alpha val="43000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MSc</a:t>
            </a:r>
          </a:p>
          <a:p>
            <a:pPr algn="ctr"/>
            <a:r>
              <a:rPr lang="en-GB" sz="1500" dirty="0"/>
              <a:t>Computer Lab</a:t>
            </a:r>
          </a:p>
          <a:p>
            <a:pPr algn="ctr"/>
            <a:r>
              <a:rPr lang="en-GB" sz="1500" dirty="0"/>
              <a:t>[303]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163059-93C3-4BDA-7572-1FABA8F9E4F7}"/>
              </a:ext>
            </a:extLst>
          </p:cNvPr>
          <p:cNvSpPr/>
          <p:nvPr/>
        </p:nvSpPr>
        <p:spPr>
          <a:xfrm>
            <a:off x="4863481" y="3528505"/>
            <a:ext cx="1440160" cy="1008112"/>
          </a:xfrm>
          <a:prstGeom prst="rect">
            <a:avLst/>
          </a:prstGeom>
          <a:solidFill>
            <a:srgbClr val="7030A0">
              <a:alpha val="43000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Post Graduate</a:t>
            </a:r>
          </a:p>
          <a:p>
            <a:pPr algn="ctr"/>
            <a:r>
              <a:rPr lang="en-GB" sz="1500" dirty="0"/>
              <a:t>Breakout Space</a:t>
            </a:r>
          </a:p>
          <a:p>
            <a:pPr algn="ctr"/>
            <a:r>
              <a:rPr lang="en-GB" sz="1500" dirty="0"/>
              <a:t>[305]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31F45-5917-3FF0-8FB5-787969B7D23D}"/>
              </a:ext>
            </a:extLst>
          </p:cNvPr>
          <p:cNvSpPr/>
          <p:nvPr/>
        </p:nvSpPr>
        <p:spPr>
          <a:xfrm>
            <a:off x="6663681" y="3744529"/>
            <a:ext cx="1440160" cy="792088"/>
          </a:xfrm>
          <a:prstGeom prst="rect">
            <a:avLst/>
          </a:prstGeom>
          <a:solidFill>
            <a:srgbClr val="7030A0">
              <a:alpha val="43000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MSc</a:t>
            </a:r>
          </a:p>
          <a:p>
            <a:pPr algn="ctr"/>
            <a:r>
              <a:rPr lang="en-GB" sz="1500" dirty="0"/>
              <a:t>Study Space</a:t>
            </a:r>
          </a:p>
          <a:p>
            <a:pPr algn="ctr"/>
            <a:r>
              <a:rPr lang="en-GB" sz="1500" dirty="0"/>
              <a:t>[303]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4CB57A-EB92-1AA7-F7F5-C683447B9FA0}"/>
              </a:ext>
            </a:extLst>
          </p:cNvPr>
          <p:cNvSpPr/>
          <p:nvPr/>
        </p:nvSpPr>
        <p:spPr>
          <a:xfrm>
            <a:off x="6807697" y="3240473"/>
            <a:ext cx="1008112" cy="432048"/>
          </a:xfrm>
          <a:prstGeom prst="rect">
            <a:avLst/>
          </a:prstGeom>
          <a:solidFill>
            <a:srgbClr val="7030A0">
              <a:alpha val="43000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MSc Lab [303B]</a:t>
            </a:r>
          </a:p>
        </p:txBody>
      </p:sp>
    </p:spTree>
    <p:extLst>
      <p:ext uri="{BB962C8B-B14F-4D97-AF65-F5344CB8AC3E}">
        <p14:creationId xmlns:p14="http://schemas.microsoft.com/office/powerpoint/2010/main" val="971474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C1278BE-6718-B949-4C2C-47CB07F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6FD41-8D57-9150-E36D-6A1DA7D6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F6B61-EE22-7D84-9385-D96089027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5584032" cy="378619"/>
          </a:xfrm>
        </p:spPr>
        <p:txBody>
          <a:bodyPr/>
          <a:lstStyle/>
          <a:p>
            <a:r>
              <a:rPr lang="en-US" dirty="0"/>
              <a:t>Level 4 Floor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969DE-0E65-F180-EFE0-D470CA3B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77" y="1637567"/>
            <a:ext cx="8872777" cy="37487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67A326-D85F-8C7F-50F4-4B561C554447}"/>
              </a:ext>
            </a:extLst>
          </p:cNvPr>
          <p:cNvSpPr/>
          <p:nvPr/>
        </p:nvSpPr>
        <p:spPr>
          <a:xfrm>
            <a:off x="2042116" y="4016650"/>
            <a:ext cx="1872208" cy="1057012"/>
          </a:xfrm>
          <a:prstGeom prst="rect">
            <a:avLst/>
          </a:prstGeom>
          <a:solidFill>
            <a:srgbClr val="FFC000">
              <a:alpha val="81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Teaching Space</a:t>
            </a:r>
          </a:p>
          <a:p>
            <a:pPr algn="ctr"/>
            <a:r>
              <a:rPr lang="en-GB" sz="1500" dirty="0"/>
              <a:t>[406 / 407A / 407B]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F39D9-05F2-89C0-A9E8-0AD11D10BAA7}"/>
              </a:ext>
            </a:extLst>
          </p:cNvPr>
          <p:cNvSpPr/>
          <p:nvPr/>
        </p:nvSpPr>
        <p:spPr>
          <a:xfrm>
            <a:off x="7802756" y="4016650"/>
            <a:ext cx="1872208" cy="1057012"/>
          </a:xfrm>
          <a:prstGeom prst="rect">
            <a:avLst/>
          </a:prstGeom>
          <a:solidFill>
            <a:srgbClr val="FFC000">
              <a:alpha val="81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Teaching Space</a:t>
            </a:r>
          </a:p>
          <a:p>
            <a:pPr algn="ctr"/>
            <a:r>
              <a:rPr lang="en-GB" sz="1500" dirty="0"/>
              <a:t>[403A / 403B]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7B3CDF-CEBF-1A90-01F4-4FCA32E40624}"/>
              </a:ext>
            </a:extLst>
          </p:cNvPr>
          <p:cNvSpPr/>
          <p:nvPr/>
        </p:nvSpPr>
        <p:spPr>
          <a:xfrm>
            <a:off x="2618180" y="1928418"/>
            <a:ext cx="1656184" cy="1224136"/>
          </a:xfrm>
          <a:prstGeom prst="rect">
            <a:avLst/>
          </a:prstGeom>
          <a:solidFill>
            <a:srgbClr val="FFC000">
              <a:alpha val="81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Lecture Theatre</a:t>
            </a:r>
          </a:p>
          <a:p>
            <a:pPr algn="ctr"/>
            <a:r>
              <a:rPr lang="en-GB" sz="1500" dirty="0"/>
              <a:t>[408]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59A8D9-1A37-1B9B-60F7-12FD4D279533}"/>
              </a:ext>
            </a:extLst>
          </p:cNvPr>
          <p:cNvSpPr/>
          <p:nvPr/>
        </p:nvSpPr>
        <p:spPr>
          <a:xfrm>
            <a:off x="5498500" y="4304682"/>
            <a:ext cx="1512168" cy="792088"/>
          </a:xfrm>
          <a:prstGeom prst="rect">
            <a:avLst/>
          </a:prstGeom>
          <a:solidFill>
            <a:srgbClr val="FF6600">
              <a:alpha val="42745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 err="1"/>
              <a:t>Yr</a:t>
            </a:r>
            <a:r>
              <a:rPr lang="en-GB" sz="1500" dirty="0"/>
              <a:t> 1&amp;2 </a:t>
            </a:r>
          </a:p>
          <a:p>
            <a:pPr algn="ctr"/>
            <a:r>
              <a:rPr lang="en-GB" sz="1500" dirty="0"/>
              <a:t>Study Lab</a:t>
            </a:r>
          </a:p>
          <a:p>
            <a:pPr algn="ctr"/>
            <a:r>
              <a:rPr lang="en-GB" sz="1500" dirty="0"/>
              <a:t>[404]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E8DB71-E69F-3C47-5042-8E8559BA2EE1}"/>
              </a:ext>
            </a:extLst>
          </p:cNvPr>
          <p:cNvSpPr/>
          <p:nvPr/>
        </p:nvSpPr>
        <p:spPr>
          <a:xfrm>
            <a:off x="4490388" y="4232674"/>
            <a:ext cx="792088" cy="864096"/>
          </a:xfrm>
          <a:prstGeom prst="rect">
            <a:avLst/>
          </a:prstGeom>
          <a:solidFill>
            <a:schemeClr val="accent4">
              <a:lumMod val="60000"/>
              <a:lumOff val="40000"/>
              <a:alpha val="38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err="1"/>
              <a:t>Yr</a:t>
            </a:r>
            <a:r>
              <a:rPr lang="en-GB" sz="1200" dirty="0"/>
              <a:t> 1&amp;2 Breakout Space</a:t>
            </a:r>
          </a:p>
          <a:p>
            <a:pPr algn="ctr"/>
            <a:r>
              <a:rPr lang="en-GB" sz="1200" dirty="0"/>
              <a:t>[405]</a:t>
            </a:r>
          </a:p>
        </p:txBody>
      </p:sp>
    </p:spTree>
    <p:extLst>
      <p:ext uri="{BB962C8B-B14F-4D97-AF65-F5344CB8AC3E}">
        <p14:creationId xmlns:p14="http://schemas.microsoft.com/office/powerpoint/2010/main" val="249740596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1EAB872-701F-6BDC-8576-1221E5693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7B019-2DA9-A15B-DC41-9B01FEFE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47283-7DD0-B399-EAB8-C6ECE5660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5584032" cy="378619"/>
          </a:xfrm>
        </p:spPr>
        <p:txBody>
          <a:bodyPr/>
          <a:lstStyle/>
          <a:p>
            <a:r>
              <a:rPr lang="en-US" dirty="0"/>
              <a:t>Level 5 Floor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52E90-A54E-BE7D-E0B0-A11C69197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46711"/>
            <a:ext cx="9144000" cy="3841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2500E6-21E5-3977-7559-2318DE8AF117}"/>
              </a:ext>
            </a:extLst>
          </p:cNvPr>
          <p:cNvSpPr/>
          <p:nvPr/>
        </p:nvSpPr>
        <p:spPr>
          <a:xfrm>
            <a:off x="2783632" y="2250767"/>
            <a:ext cx="1800200" cy="1057012"/>
          </a:xfrm>
          <a:prstGeom prst="rect">
            <a:avLst/>
          </a:prstGeom>
          <a:solidFill>
            <a:srgbClr val="FFC000">
              <a:alpha val="81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/>
              <a:t>Teaching Space</a:t>
            </a:r>
          </a:p>
          <a:p>
            <a:pPr algn="ctr"/>
            <a:r>
              <a:rPr lang="en-GB" sz="1500" dirty="0"/>
              <a:t>[508A / 508B]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ECE66B-E624-4480-76B9-DD5CB9166EF4}"/>
              </a:ext>
            </a:extLst>
          </p:cNvPr>
          <p:cNvSpPr/>
          <p:nvPr/>
        </p:nvSpPr>
        <p:spPr>
          <a:xfrm>
            <a:off x="4727848" y="4699039"/>
            <a:ext cx="1800200" cy="648072"/>
          </a:xfrm>
          <a:prstGeom prst="rect">
            <a:avLst/>
          </a:prstGeom>
          <a:solidFill>
            <a:schemeClr val="accent4">
              <a:lumMod val="60000"/>
              <a:lumOff val="40000"/>
              <a:alpha val="38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err="1"/>
              <a:t>Yr</a:t>
            </a:r>
            <a:r>
              <a:rPr lang="en-GB" sz="1400" dirty="0"/>
              <a:t> 3&amp;4 Breakout 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FC9625-99A3-D18A-C225-5227A95C1ADC}"/>
              </a:ext>
            </a:extLst>
          </p:cNvPr>
          <p:cNvSpPr/>
          <p:nvPr/>
        </p:nvSpPr>
        <p:spPr>
          <a:xfrm>
            <a:off x="9624392" y="4122975"/>
            <a:ext cx="864096" cy="1152128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Imperial</a:t>
            </a:r>
          </a:p>
          <a:p>
            <a:pPr algn="ctr"/>
            <a:r>
              <a:rPr lang="en-GB" sz="1200" b="1" dirty="0"/>
              <a:t>College</a:t>
            </a:r>
          </a:p>
          <a:p>
            <a:pPr algn="ctr"/>
            <a:r>
              <a:rPr lang="en-GB" sz="1200" b="1" dirty="0"/>
              <a:t>Robotics</a:t>
            </a:r>
          </a:p>
          <a:p>
            <a:pPr algn="ctr"/>
            <a:r>
              <a:rPr lang="en-GB" sz="1200" b="1" dirty="0"/>
              <a:t>Society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B137F6-9679-16B4-807C-5AD64939CA2D}"/>
              </a:ext>
            </a:extLst>
          </p:cNvPr>
          <p:cNvSpPr/>
          <p:nvPr/>
        </p:nvSpPr>
        <p:spPr>
          <a:xfrm>
            <a:off x="2207568" y="4194983"/>
            <a:ext cx="1872208" cy="1080120"/>
          </a:xfrm>
          <a:prstGeom prst="rect">
            <a:avLst/>
          </a:prstGeom>
          <a:solidFill>
            <a:srgbClr val="FF6600">
              <a:alpha val="42745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 err="1"/>
              <a:t>Yr</a:t>
            </a:r>
            <a:r>
              <a:rPr lang="en-GB" sz="1500" dirty="0"/>
              <a:t> 3&amp;4</a:t>
            </a:r>
          </a:p>
          <a:p>
            <a:pPr algn="ctr"/>
            <a:r>
              <a:rPr lang="en-GB" sz="1500" dirty="0"/>
              <a:t>Computer Lab and Teaching Room</a:t>
            </a:r>
          </a:p>
          <a:p>
            <a:pPr algn="ctr"/>
            <a:r>
              <a:rPr lang="en-GB" sz="1500" dirty="0"/>
              <a:t>[507]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D7C52-D6CE-4E83-D62C-866705FE0F36}"/>
              </a:ext>
            </a:extLst>
          </p:cNvPr>
          <p:cNvSpPr/>
          <p:nvPr/>
        </p:nvSpPr>
        <p:spPr>
          <a:xfrm>
            <a:off x="7104112" y="4411007"/>
            <a:ext cx="2232248" cy="864096"/>
          </a:xfrm>
          <a:prstGeom prst="rect">
            <a:avLst/>
          </a:prstGeom>
          <a:solidFill>
            <a:srgbClr val="FF6600">
              <a:alpha val="42745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 err="1"/>
              <a:t>Yr</a:t>
            </a:r>
            <a:r>
              <a:rPr lang="en-GB" sz="1500" dirty="0"/>
              <a:t> 3&amp;4</a:t>
            </a:r>
          </a:p>
          <a:p>
            <a:pPr algn="ctr"/>
            <a:r>
              <a:rPr lang="en-GB" sz="1500" dirty="0"/>
              <a:t>Projects Lab</a:t>
            </a:r>
          </a:p>
          <a:p>
            <a:pPr algn="ctr"/>
            <a:r>
              <a:rPr lang="en-GB" sz="1500" dirty="0"/>
              <a:t>[505]</a:t>
            </a:r>
          </a:p>
        </p:txBody>
      </p:sp>
    </p:spTree>
    <p:extLst>
      <p:ext uri="{BB962C8B-B14F-4D97-AF65-F5344CB8AC3E}">
        <p14:creationId xmlns:p14="http://schemas.microsoft.com/office/powerpoint/2010/main" val="238918921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030FDC9-1C77-7A78-DE9A-E9E2979E2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97AC8-8069-484A-9596-11B9D20A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325" y="6393657"/>
            <a:ext cx="3423444" cy="137319"/>
          </a:xfrm>
        </p:spPr>
        <p:txBody>
          <a:bodyPr/>
          <a:lstStyle/>
          <a:p>
            <a:r>
              <a:rPr lang="en-US"/>
              <a:t>Department of Electrical and Electronic Engineering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8DDF-2AD8-8C2C-4004-05071F3E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5584032" cy="378619"/>
          </a:xfrm>
        </p:spPr>
        <p:txBody>
          <a:bodyPr/>
          <a:lstStyle/>
          <a:p>
            <a:r>
              <a:rPr lang="en-US" dirty="0"/>
              <a:t>Level 6 Floor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3B60D-8E0E-2E46-4276-011AD1B70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27" y="1821578"/>
            <a:ext cx="8959284" cy="29377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0FCECD-6B96-A7F1-2C60-39C648FADE83}"/>
              </a:ext>
            </a:extLst>
          </p:cNvPr>
          <p:cNvSpPr/>
          <p:nvPr/>
        </p:nvSpPr>
        <p:spPr>
          <a:xfrm>
            <a:off x="6165711" y="3621778"/>
            <a:ext cx="1872208" cy="648072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EE Education Support</a:t>
            </a:r>
          </a:p>
          <a:p>
            <a:pPr algn="ctr"/>
            <a:r>
              <a:rPr lang="en-GB" sz="1200" b="1" dirty="0"/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4550740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9379B5C2-89E2-4436-AAC2-A0EB58951E1D}" vid="{86F68850-0020-4398-8624-9E78985566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02770DCAEC734E8EB73418E6EC8A3D" ma:contentTypeVersion="16" ma:contentTypeDescription="Create a new document." ma:contentTypeScope="" ma:versionID="8bcc40bd5b801379c56b4acbdd04162b">
  <xsd:schema xmlns:xsd="http://www.w3.org/2001/XMLSchema" xmlns:xs="http://www.w3.org/2001/XMLSchema" xmlns:p="http://schemas.microsoft.com/office/2006/metadata/properties" xmlns:ns2="8dc0456f-2036-4fc4-9de1-a80949446cb6" xmlns:ns3="012b7256-b6cf-40b6-b733-1f7ee20e4e65" targetNamespace="http://schemas.microsoft.com/office/2006/metadata/properties" ma:root="true" ma:fieldsID="114ff6e1b0fca9f8ebae9aca90d60b38" ns2:_="" ns3:_="">
    <xsd:import namespace="8dc0456f-2036-4fc4-9de1-a80949446cb6"/>
    <xsd:import namespace="012b7256-b6cf-40b6-b733-1f7ee20e4e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c0456f-2036-4fc4-9de1-a80949446c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b7256-b6cf-40b6-b733-1f7ee20e4e6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5f9a87b-cc16-411d-b963-0acf5740a56a}" ma:internalName="TaxCatchAll" ma:showField="CatchAllData" ma:web="012b7256-b6cf-40b6-b733-1f7ee20e4e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c0456f-2036-4fc4-9de1-a80949446cb6">
      <Terms xmlns="http://schemas.microsoft.com/office/infopath/2007/PartnerControls"/>
    </lcf76f155ced4ddcb4097134ff3c332f>
    <TaxCatchAll xmlns="012b7256-b6cf-40b6-b733-1f7ee20e4e65" xsi:nil="true"/>
  </documentManagement>
</p:properties>
</file>

<file path=customXml/itemProps1.xml><?xml version="1.0" encoding="utf-8"?>
<ds:datastoreItem xmlns:ds="http://schemas.openxmlformats.org/officeDocument/2006/customXml" ds:itemID="{6447FF46-4188-4CD2-9880-0DC8FE009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c0456f-2036-4fc4-9de1-a80949446cb6"/>
    <ds:schemaRef ds:uri="012b7256-b6cf-40b6-b733-1f7ee20e4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75442D-EDD0-4B0D-BA65-F424A16828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8B7719-18B9-4498-8913-2EA6F91DDFA4}">
  <ds:schemaRefs>
    <ds:schemaRef ds:uri="http://schemas.microsoft.com/office/2006/metadata/properties"/>
    <ds:schemaRef ds:uri="http://schemas.microsoft.com/office/infopath/2007/PartnerControls"/>
    <ds:schemaRef ds:uri="8dc0456f-2036-4fc4-9de1-a80949446cb6"/>
    <ds:schemaRef ds:uri="012b7256-b6cf-40b6-b733-1f7ee20e4e6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Imperial_PowerPoint 16_9 template</Template>
  <TotalTime>27</TotalTime>
  <Words>896</Words>
  <Application>Microsoft Office PowerPoint</Application>
  <PresentationFormat>Widescreen</PresentationFormat>
  <Paragraphs>142</Paragraphs>
  <Slides>22</Slides>
  <Notes>0</Notes>
  <HiddenSlides>17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Imperial Sans Text</vt:lpstr>
      <vt:lpstr>Imperial Sans Text Semibold</vt:lpstr>
      <vt:lpstr>Calibri</vt:lpstr>
      <vt:lpstr>Arial</vt:lpstr>
      <vt:lpstr>Verdana</vt:lpstr>
      <vt:lpstr>Imperial Sans Text Medium</vt:lpstr>
      <vt:lpstr>ICL PPT Theme</vt:lpstr>
      <vt:lpstr>Department of Electrical and Electronic Engineering</vt:lpstr>
      <vt:lpstr>Postgraduate Safety Video</vt:lpstr>
      <vt:lpstr>Emergency Contact Numbers</vt:lpstr>
      <vt:lpstr>Level 1 floor plan</vt:lpstr>
      <vt:lpstr>Level 2 Floor Plan</vt:lpstr>
      <vt:lpstr>Level 3 Floor Plan</vt:lpstr>
      <vt:lpstr>Level 4 Floor Plan</vt:lpstr>
      <vt:lpstr>Level 5 Floor Plan</vt:lpstr>
      <vt:lpstr>Level 6 Floor Plan</vt:lpstr>
      <vt:lpstr>Electrical Engineering Building Plan</vt:lpstr>
      <vt:lpstr> SafeZone App</vt:lpstr>
      <vt:lpstr> CORESTREAM and Building Defects</vt:lpstr>
      <vt:lpstr> FIRE EXIT ROUTE VIA NORTH STAIRCASE</vt:lpstr>
      <vt:lpstr> FIRE EXIT ROUTE NEAR CENTRAL STAIRCASE</vt:lpstr>
      <vt:lpstr> FIRE EXIT VIA SOUTH STAIRCASE</vt:lpstr>
      <vt:lpstr>  Fire Assembly Point</vt:lpstr>
      <vt:lpstr> Introduction to Fire Safety Video</vt:lpstr>
      <vt:lpstr>  First Aid</vt:lpstr>
      <vt:lpstr> Personal Emergency Evacuation Plan (PEEP)</vt:lpstr>
      <vt:lpstr> Hazardous Areas / Procedures</vt:lpstr>
      <vt:lpstr> Dept. policy on electrical equipment</vt:lpstr>
      <vt:lpstr> Dept. Notices and Safety Committee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Brazinskaite, Lina</dc:creator>
  <cp:lastModifiedBy>Victor-Smith, Jennifer S</cp:lastModifiedBy>
  <cp:revision>5</cp:revision>
  <dcterms:created xsi:type="dcterms:W3CDTF">2024-09-22T19:25:38Z</dcterms:created>
  <dcterms:modified xsi:type="dcterms:W3CDTF">2025-09-24T08:40:48Z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0x0101000C02770DCAEC734E8EB73418E6EC8A3D</vt:lpwstr>
  </property>
</Properties>
</file>