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5">
  <p:sldMasterIdLst>
    <p:sldMasterId id="2147483648" r:id="rId1"/>
  </p:sldMasterIdLst>
  <p:notesMasterIdLst>
    <p:notesMasterId r:id="rId17"/>
  </p:notesMasterIdLst>
  <p:sldIdLst>
    <p:sldId id="272" r:id="rId2"/>
    <p:sldId id="318" r:id="rId3"/>
    <p:sldId id="339" r:id="rId4"/>
    <p:sldId id="340" r:id="rId5"/>
    <p:sldId id="348" r:id="rId6"/>
    <p:sldId id="341" r:id="rId7"/>
    <p:sldId id="342" r:id="rId8"/>
    <p:sldId id="345" r:id="rId9"/>
    <p:sldId id="343" r:id="rId10"/>
    <p:sldId id="344" r:id="rId11"/>
    <p:sldId id="346" r:id="rId12"/>
    <p:sldId id="347" r:id="rId13"/>
    <p:sldId id="349" r:id="rId14"/>
    <p:sldId id="31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9A6"/>
    <a:srgbClr val="4CAB30"/>
    <a:srgbClr val="008800"/>
    <a:srgbClr val="12641C"/>
    <a:srgbClr val="84E291"/>
    <a:srgbClr val="0D4714"/>
    <a:srgbClr val="46774A"/>
    <a:srgbClr val="FBFDFB"/>
    <a:srgbClr val="46B250"/>
    <a:srgbClr val="C7B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3EDAA-1DF5-D72C-1406-2A3E50B2776A}" v="114" dt="2025-01-13T11:30:58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5" autoAdjust="0"/>
    <p:restoredTop sz="93584" autoAdjust="0"/>
  </p:normalViewPr>
  <p:slideViewPr>
    <p:cSldViewPr snapToGrid="0">
      <p:cViewPr varScale="1">
        <p:scale>
          <a:sx n="60" d="100"/>
          <a:sy n="60" d="100"/>
        </p:scale>
        <p:origin x="99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lee\Downloads\nrg_cb_pem$defaultview_spread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d21\Documents\appdata\Microsoft\Excel\Table%20of%20Literature%20on%20UHS%20(version%202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25071207462233"/>
          <c:y val="0.14656954601971783"/>
          <c:w val="0.75477077120385683"/>
          <c:h val="0.565537051722618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 1'!$B$9:$U$9</c:f>
              <c:strCache>
                <c:ptCount val="19"/>
                <c:pt idx="0">
                  <c:v>2021-09</c:v>
                </c:pt>
                <c:pt idx="2">
                  <c:v>2021-10</c:v>
                </c:pt>
                <c:pt idx="4">
                  <c:v>2021-11</c:v>
                </c:pt>
                <c:pt idx="6">
                  <c:v>2021-12</c:v>
                </c:pt>
                <c:pt idx="8">
                  <c:v>2022-01</c:v>
                </c:pt>
                <c:pt idx="10">
                  <c:v>2022-02</c:v>
                </c:pt>
                <c:pt idx="12">
                  <c:v>2022-03</c:v>
                </c:pt>
                <c:pt idx="14">
                  <c:v>2022-04</c:v>
                </c:pt>
                <c:pt idx="16">
                  <c:v>2022-05</c:v>
                </c:pt>
                <c:pt idx="18">
                  <c:v>2022-06</c:v>
                </c:pt>
              </c:strCache>
            </c:strRef>
          </c:cat>
          <c:val>
            <c:numRef>
              <c:f>'Sheet 1'!$B$22:$T$22</c:f>
              <c:numCache>
                <c:formatCode>#,##0</c:formatCode>
                <c:ptCount val="19"/>
                <c:pt idx="0" formatCode="#,##0.##########">
                  <c:v>38932.680999999997</c:v>
                </c:pt>
                <c:pt idx="1">
                  <c:v>0</c:v>
                </c:pt>
                <c:pt idx="2" formatCode="#,##0.##########">
                  <c:v>42245.125999999997</c:v>
                </c:pt>
                <c:pt idx="3">
                  <c:v>0</c:v>
                </c:pt>
                <c:pt idx="4" formatCode="#,##0.##########">
                  <c:v>45119.103999999999</c:v>
                </c:pt>
                <c:pt idx="5">
                  <c:v>0</c:v>
                </c:pt>
                <c:pt idx="6" formatCode="#,##0.##########">
                  <c:v>48871.637999999999</c:v>
                </c:pt>
                <c:pt idx="7">
                  <c:v>0</c:v>
                </c:pt>
                <c:pt idx="8" formatCode="#,##0.##########">
                  <c:v>52922.332000000002</c:v>
                </c:pt>
                <c:pt idx="9">
                  <c:v>0</c:v>
                </c:pt>
                <c:pt idx="10" formatCode="#,##0.##########">
                  <c:v>46306.002999999997</c:v>
                </c:pt>
                <c:pt idx="11">
                  <c:v>0</c:v>
                </c:pt>
                <c:pt idx="12" formatCode="#,##0.##########">
                  <c:v>43244.911</c:v>
                </c:pt>
                <c:pt idx="13">
                  <c:v>0</c:v>
                </c:pt>
                <c:pt idx="14" formatCode="#,##0.##########">
                  <c:v>36894.067000000003</c:v>
                </c:pt>
                <c:pt idx="15">
                  <c:v>0</c:v>
                </c:pt>
                <c:pt idx="16" formatCode="#,##0.##########">
                  <c:v>34181.928</c:v>
                </c:pt>
                <c:pt idx="17">
                  <c:v>0</c:v>
                </c:pt>
                <c:pt idx="18" formatCode="#,##0.##########">
                  <c:v>31921.412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6-4E96-8B8C-96327C5A4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8178143"/>
        <c:axId val="118204351"/>
      </c:barChart>
      <c:catAx>
        <c:axId val="1181781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GB" dirty="0"/>
                  <a:t>Date</a:t>
                </a:r>
              </a:p>
            </c:rich>
          </c:tx>
          <c:layout>
            <c:manualLayout>
              <c:xMode val="edge"/>
              <c:yMode val="edge"/>
              <c:x val="0.49851568203006003"/>
              <c:y val="0.92539567852282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  <c:crossAx val="118204351"/>
        <c:crosses val="autoZero"/>
        <c:auto val="1"/>
        <c:lblAlgn val="ctr"/>
        <c:lblOffset val="100"/>
        <c:noMultiLvlLbl val="0"/>
      </c:catAx>
      <c:valAx>
        <c:axId val="1182043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en-GB" dirty="0"/>
                  <a:t>GWh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#,##0.#########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  <c:crossAx val="1181781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Sgc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'table of sgc and PD rate'!$A$2:$A$17</c:f>
              <c:strCache>
                <c:ptCount val="16"/>
                <c:pt idx="0">
                  <c:v>Kamath &amp; Boyer (1995)</c:v>
                </c:pt>
                <c:pt idx="1">
                  <c:v>Kamath &amp; Boyer (1995)</c:v>
                </c:pt>
                <c:pt idx="2">
                  <c:v>Egermann &amp; Vizika (2000)</c:v>
                </c:pt>
                <c:pt idx="3">
                  <c:v>Egermann &amp; Vizika (2000)</c:v>
                </c:pt>
                <c:pt idx="4">
                  <c:v>Petersen et al. (2004)</c:v>
                </c:pt>
                <c:pt idx="5">
                  <c:v>Petersen et al. (2004)</c:v>
                </c:pt>
                <c:pt idx="6">
                  <c:v>Petersen et al. (2004)</c:v>
                </c:pt>
                <c:pt idx="7">
                  <c:v>Zuo et al. (2012)</c:v>
                </c:pt>
                <c:pt idx="8">
                  <c:v>Zuo et al. (2012)</c:v>
                </c:pt>
                <c:pt idx="9">
                  <c:v>Sun et al. (2018)</c:v>
                </c:pt>
                <c:pt idx="10">
                  <c:v>Sun et al. (2018)</c:v>
                </c:pt>
                <c:pt idx="11">
                  <c:v>Sun et al. (2018)</c:v>
                </c:pt>
                <c:pt idx="12">
                  <c:v>Berg et al. (2020)</c:v>
                </c:pt>
                <c:pt idx="13">
                  <c:v>Al-Masri &amp; Shapiro (2021)</c:v>
                </c:pt>
                <c:pt idx="14">
                  <c:v>Al-Masri &amp; Shapiro (2021)</c:v>
                </c:pt>
                <c:pt idx="15">
                  <c:v>Moghadasi et al. (2025)</c:v>
                </c:pt>
              </c:strCache>
            </c:strRef>
          </c:cat>
          <c:val>
            <c:numRef>
              <c:f>'table of sgc and PD rate'!$C$2:$C$17</c:f>
              <c:numCache>
                <c:formatCode>General</c:formatCode>
                <c:ptCount val="16"/>
                <c:pt idx="0">
                  <c:v>0.1</c:v>
                </c:pt>
                <c:pt idx="1">
                  <c:v>0.1</c:v>
                </c:pt>
                <c:pt idx="2">
                  <c:v>0.2</c:v>
                </c:pt>
                <c:pt idx="3">
                  <c:v>0.48</c:v>
                </c:pt>
                <c:pt idx="4">
                  <c:v>0.05</c:v>
                </c:pt>
                <c:pt idx="5">
                  <c:v>0.09</c:v>
                </c:pt>
                <c:pt idx="6">
                  <c:v>0.13</c:v>
                </c:pt>
                <c:pt idx="7">
                  <c:v>0.11</c:v>
                </c:pt>
                <c:pt idx="8">
                  <c:v>0.155</c:v>
                </c:pt>
                <c:pt idx="9">
                  <c:v>3.5999999999999997E-2</c:v>
                </c:pt>
                <c:pt idx="10">
                  <c:v>4.7E-2</c:v>
                </c:pt>
                <c:pt idx="11">
                  <c:v>5.8799999999999998E-2</c:v>
                </c:pt>
                <c:pt idx="12">
                  <c:v>0.2</c:v>
                </c:pt>
                <c:pt idx="13">
                  <c:v>0.08</c:v>
                </c:pt>
                <c:pt idx="14">
                  <c:v>0.26</c:v>
                </c:pt>
                <c:pt idx="15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B1-4E7F-BCF8-610FCC377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710304"/>
        <c:axId val="184710784"/>
      </c:barChart>
      <c:scatterChart>
        <c:scatterStyle val="lineMarker"/>
        <c:varyColors val="0"/>
        <c:ser>
          <c:idx val="1"/>
          <c:order val="1"/>
          <c:tx>
            <c:v>Pressure decline rate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'table of sgc and PD rate'!$B$2:$B$17</c:f>
              <c:numCache>
                <c:formatCode>General</c:formatCode>
                <c:ptCount val="16"/>
                <c:pt idx="0">
                  <c:v>9.6000000000000002E-2</c:v>
                </c:pt>
                <c:pt idx="1">
                  <c:v>0.47899999999999998</c:v>
                </c:pt>
                <c:pt idx="2">
                  <c:v>16.7</c:v>
                </c:pt>
                <c:pt idx="3">
                  <c:v>16.7</c:v>
                </c:pt>
                <c:pt idx="4">
                  <c:v>0.55000000000000004</c:v>
                </c:pt>
                <c:pt idx="5">
                  <c:v>1.43</c:v>
                </c:pt>
                <c:pt idx="6">
                  <c:v>3.5</c:v>
                </c:pt>
                <c:pt idx="7">
                  <c:v>20</c:v>
                </c:pt>
                <c:pt idx="8">
                  <c:v>1000</c:v>
                </c:pt>
                <c:pt idx="9">
                  <c:v>6.7</c:v>
                </c:pt>
                <c:pt idx="10">
                  <c:v>13.3</c:v>
                </c:pt>
                <c:pt idx="11">
                  <c:v>26.7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EB1-4E7F-BCF8-610FCC377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717024"/>
        <c:axId val="184726144"/>
      </c:scatterChart>
      <c:catAx>
        <c:axId val="18471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0784"/>
        <c:crosses val="autoZero"/>
        <c:auto val="1"/>
        <c:lblAlgn val="ctr"/>
        <c:lblOffset val="100"/>
        <c:noMultiLvlLbl val="0"/>
      </c:catAx>
      <c:valAx>
        <c:axId val="18471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Critical gas saturation (</a:t>
                </a:r>
                <a:r>
                  <a:rPr lang="en-GB" b="1" i="1" dirty="0" err="1">
                    <a:solidFill>
                      <a:schemeClr val="accent6">
                        <a:lumMod val="75000"/>
                      </a:schemeClr>
                    </a:solidFill>
                  </a:rPr>
                  <a:t>S</a:t>
                </a:r>
                <a:r>
                  <a:rPr lang="en-GB" b="1" i="1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gc</a:t>
                </a: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0304"/>
        <c:crosses val="autoZero"/>
        <c:crossBetween val="between"/>
      </c:valAx>
      <c:valAx>
        <c:axId val="184726144"/>
        <c:scaling>
          <c:logBase val="10"/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rgbClr val="C00000"/>
                    </a:solidFill>
                  </a:rPr>
                  <a:t>Pressure decline rate (kPa/min)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17024"/>
        <c:crosses val="max"/>
        <c:crossBetween val="midCat"/>
      </c:valAx>
      <c:valAx>
        <c:axId val="184717024"/>
        <c:scaling>
          <c:orientation val="minMax"/>
        </c:scaling>
        <c:delete val="1"/>
        <c:axPos val="b"/>
        <c:majorTickMark val="out"/>
        <c:minorTickMark val="none"/>
        <c:tickLblPos val="nextTo"/>
        <c:crossAx val="184726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4FD83-B6A7-41CA-A514-4EE8410B1E08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1AA65-BE97-43D6-833B-10656EACAF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20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372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7643-C6E8-C951-2B05-F6C8DC9B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F80BB1-A990-D799-B7F2-EF90E899A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B2F90-1797-68B5-C3B7-5F40E722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4D121-0495-5418-8860-7481C5FB3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055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4399-7D7D-5FF6-790B-C957049B6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A4036-FF9A-BE6E-95CB-7D17F0777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C5BC9-8E0D-CBE5-F1B1-814665FC4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3D26B-1EDE-23B1-1F6B-76DF5891D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83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B39D2-E66F-33CD-4D2C-C0FCF2414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B44CF-74ED-BA70-73D6-937938938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88601-BE10-9457-3FCB-CD8123E01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B6DA5-D72F-FD24-4548-6EB1A046E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93ECA-738D-2F4C-B9D6-4D1F112C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F50D95-19C2-3B91-5A6D-4502FEA18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9086E-1A98-E3C3-7066-08A7C2E9E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623D-D71C-E451-C732-62518AA30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806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6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C09B5-4A2A-CA49-8959-AD75E9FD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29103-B04E-541F-22E8-2DF0F14F3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A5BE5-022F-B4D2-5AFE-316448641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B4427-94FC-12B3-CA8D-30082E3CB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6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9C652-4F5B-25D8-9DCD-93637CDEC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D1CB2B-0134-4AC0-D8B6-F59926A0A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144F6-5B15-7D78-1FE2-E523E02DE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E8B83-3B70-B725-D0C1-192777120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94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B1EAB-54F6-0C5C-0944-C43F9C5D7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67F88-FF29-47A5-FB24-9ABEE5E75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6FFFF-5CE8-904F-DBEB-47E8364D8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E3827-E5AF-39A5-E94C-AC445B2D4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87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97CE6-3D6B-C54A-713D-ECA36824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5585F-3C49-C4E6-3AF2-D55168DE9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C6147-0BE1-E873-F5BC-A14D2A1CB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655E2-12E8-F8C2-9240-3989E8609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9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FA311-F7E3-5DE4-B78D-2617B5EDF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B07D6-DA93-D690-A745-A193850A3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F81BB3-931B-D5C5-5291-49B1150D5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F719B-6323-ED05-BE14-C6C75F7D8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2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87E96-3878-3B8D-8531-954C67BE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EF74E5-A898-9256-91BC-3CC97A844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1D9D-1059-A9C9-2FB4-E7654FC67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12EED-DF60-136F-7B05-15FB5A176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4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CDB3D-F813-D8F4-2AA9-7A25F3B0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0844B-F094-A399-C055-E9AD76F40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C8324-0B94-C4E1-DC4B-06C646C6E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36ABB-E83A-AB3C-857B-B37EEF614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1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6492A-D691-415F-EFBC-CB2FC583D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54666-9CD2-DFC0-313E-9678AAB27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8F980-0F31-F780-90C8-2603A705D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B5B6A-76FF-550E-C459-0FA52307C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1AA65-BE97-43D6-833B-10656EACAF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5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DAA6-B36A-7BD5-FBC5-BAEAEC573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6C8BB-AC69-5A67-2F6B-4B5414646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F1D76-77C1-19F5-A4EB-8B2F34F8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3C3C-B754-4A26-B476-5C61D0DF5506}" type="datetime1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CFC2C-8A9D-F9C5-AD4D-71CAF14E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8F148-844F-B68A-A357-A127BF8B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80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8E0A-E668-9389-2098-21D694F1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F585C-6332-A55B-5597-E6ED4A136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F06A2-904E-4DFA-5351-61151C6E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6C7C-450D-41A0-970D-7B47C4D8377E}" type="datetime1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E1335-2494-F816-76FE-499B5F87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A547C-FDEA-BD88-8DB5-52A1C5E3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8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2E0D1-4DA7-24E5-1846-F8F5062C6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867AF-C1E6-CD9E-FB1F-6D39ECDF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89BB-7174-0B8E-1B4F-87C8E571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DE4C-EB84-4629-929D-9D9F54205883}" type="datetime1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67273-949C-5FBA-D3BF-E2750FCB5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05C71-357D-4F96-F908-1E3B097E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5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2FDC-84DF-718C-F098-A2A5D632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AFDA5-5262-1B88-8803-F56B01A19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DF672-F566-E967-4871-87777445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9731-03EA-4159-9853-9976942EA0C0}" type="datetime1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2640C-28F9-26C1-CAEF-0CFF398A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237E-5E6B-5296-EE8A-734120E4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48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EA5-7897-33C6-6839-0E4F1D06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77ADD-AA60-104C-A075-44838B544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BEA-2D7F-2438-8169-1799D76B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DD99-55D5-484E-845E-30807B74B269}" type="datetime1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24150-9380-89CA-AA41-CECC047E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CB5F-68E6-F2D8-18BE-D35E50C2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48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8F3F-D3B2-DD28-3B42-8F6D7BF5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083B-612C-52CC-95DA-CF28679BE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756CB-D1A7-23C1-79B3-61E4ECFD1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BE3B8-1153-9CFA-65E8-089DD041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065-5335-4AC6-85CA-A2C5C04C7D23}" type="datetime1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96C4D-5BEB-1A69-F087-7FC95230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F3598-2255-BDBA-1F93-643B9242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6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23CF-0D5E-D70F-A291-60953E1D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3722-0E0C-6EF0-B589-E73862D59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2CB32-D069-B4A8-3392-796E9B000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FE1E-86BF-A8F4-CD56-6D411E174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DC501-E60C-4781-C888-80F66241B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DDEC7-B9CE-B4CB-F690-F179DBC6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F142-706C-49D2-B796-410E79C66397}" type="datetime1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4DF8C-D125-69EA-B673-8BE17994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BC040-3A17-9787-E636-89EDF3F3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EF03-07F4-A974-0B94-A69D0416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1E84A-E4A4-E72D-8218-450EA905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4A87-A2F9-4255-B614-9511B5274869}" type="datetime1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1D8B6-2576-A0FB-2458-E7667969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FF75D-1EA1-B727-DDA3-CF04DD5B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3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E7E595-EE24-0212-68D2-6679FA93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5560C-F3E2-4C69-B386-8E6737B9B26D}" type="datetime1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77DA2-1590-23F7-5F3A-2A3BEBE4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2BBEB-A486-4C8D-FE7D-7F408D2A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19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AC1B-D4E4-1883-438F-18698F96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7D21-B980-D140-1930-6145F783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1F2E9-201F-6A23-CDFE-D60B486B0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6CDEB-0654-9CE0-C2E3-BD70B4F3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4D38-385A-4AA7-A447-B5BD3CC5F721}" type="datetime1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E592C-B00C-870F-2BE0-F867F641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60628-A0DB-7A67-D42E-E196AA0B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4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034A-F2C6-0A2E-1B3F-421EDD9F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1E24C-189A-5E08-9843-C94F9B731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6983F-0D97-369D-BC66-7CA279CB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19E9B-08F7-A2B6-A3FD-E0256620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0ACE-1A47-458A-97DF-6491F107EC3E}" type="datetime1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96EBF-1B18-AE61-B5BE-6AA51011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72F3A-ABCF-B2A5-F219-7E9A8F03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0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1C40E-50D0-E19F-46DE-E43B4805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B37D3-2569-1FB8-CF29-E1CBF8F5B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3BA23-56D6-CBE2-B05F-36D1D2A08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DEB0-D2CE-4BB5-9130-E01E7F1E4F34}" type="datetime1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BAC48-BB23-1EBB-990A-36F4942FE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693D0-62F5-D93C-9682-4336F14A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52249-FD07-4188-8D73-6F3A2E111F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20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chart" Target="../charts/chart1.xml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3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Imperial logo | Staff | Imperial College London">
            <a:extLst>
              <a:ext uri="{FF2B5EF4-FFF2-40B4-BE49-F238E27FC236}">
                <a16:creationId xmlns:a16="http://schemas.microsoft.com/office/drawing/2014/main" id="{6BA211F2-AC03-0A1D-63D7-E2FF16983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28398" r="8562" b="21735"/>
          <a:stretch/>
        </p:blipFill>
        <p:spPr bwMode="auto">
          <a:xfrm>
            <a:off x="7012088" y="68329"/>
            <a:ext cx="2289249" cy="9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C83131F2-DAC8-B18C-D592-ED0ECA4D6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9899" y="1706622"/>
            <a:ext cx="7816520" cy="681942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Underground Hydrogen Storage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2C9B893A-E25F-AF83-93B1-59192096495B}"/>
              </a:ext>
            </a:extLst>
          </p:cNvPr>
          <p:cNvSpPr txBox="1">
            <a:spLocks/>
          </p:cNvSpPr>
          <p:nvPr/>
        </p:nvSpPr>
        <p:spPr>
          <a:xfrm>
            <a:off x="4248452" y="4425002"/>
            <a:ext cx="2595739" cy="45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Waleed Dokhon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4304A82D-E931-F804-F916-D05C0FDC7398}"/>
              </a:ext>
            </a:extLst>
          </p:cNvPr>
          <p:cNvSpPr txBox="1">
            <a:spLocks/>
          </p:cNvSpPr>
          <p:nvPr/>
        </p:nvSpPr>
        <p:spPr>
          <a:xfrm>
            <a:off x="6844191" y="4425002"/>
            <a:ext cx="2595739" cy="45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Martin J. Blunt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E83BB181-E7E5-F8C6-2B4F-520B6B36F1B5}"/>
              </a:ext>
            </a:extLst>
          </p:cNvPr>
          <p:cNvSpPr txBox="1">
            <a:spLocks/>
          </p:cNvSpPr>
          <p:nvPr/>
        </p:nvSpPr>
        <p:spPr>
          <a:xfrm>
            <a:off x="9394379" y="4425002"/>
            <a:ext cx="2595739" cy="45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cs typeface="Arial" panose="020B0604020202020204" pitchFamily="34" charset="0"/>
              </a:rPr>
              <a:t>Branko Bijeljic</a:t>
            </a:r>
          </a:p>
        </p:txBody>
      </p:sp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5ED2FEE6-4535-B8BC-A0CF-926D6BD07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80" y="163329"/>
            <a:ext cx="2595739" cy="52397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F07AD1A-F37D-2282-4C66-7F2C649CE666}"/>
              </a:ext>
            </a:extLst>
          </p:cNvPr>
          <p:cNvSpPr txBox="1">
            <a:spLocks/>
          </p:cNvSpPr>
          <p:nvPr/>
        </p:nvSpPr>
        <p:spPr>
          <a:xfrm>
            <a:off x="4248452" y="2717107"/>
            <a:ext cx="7816519" cy="1364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The combined effects of displacement, exsolution and pressure decline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039014-9BB5-3EF4-4B71-2BA90FE58144}"/>
              </a:ext>
            </a:extLst>
          </p:cNvPr>
          <p:cNvGrpSpPr>
            <a:grpSpLocks noChangeAspect="1"/>
          </p:cNvGrpSpPr>
          <p:nvPr/>
        </p:nvGrpSpPr>
        <p:grpSpPr>
          <a:xfrm>
            <a:off x="103516" y="68329"/>
            <a:ext cx="3922321" cy="6584953"/>
            <a:chOff x="82860" y="76694"/>
            <a:chExt cx="3854654" cy="64713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F102C1-B5CE-30FC-FFE5-4762651EBCA4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FA9E355-AA39-6577-3AD0-9AE17FF8DB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8" name="Teardrop 37">
                <a:extLst>
                  <a:ext uri="{FF2B5EF4-FFF2-40B4-BE49-F238E27FC236}">
                    <a16:creationId xmlns:a16="http://schemas.microsoft.com/office/drawing/2014/main" id="{A8296986-5FA4-9394-6861-51238E12A837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702E7529-2B0D-FEC6-1493-84909EC973D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01ADD6-1DDE-69C1-B2AC-490D535D72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51E12D0-12BB-F7C8-4A8A-7138C024D1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5" name="Teardrop 34">
                <a:extLst>
                  <a:ext uri="{FF2B5EF4-FFF2-40B4-BE49-F238E27FC236}">
                    <a16:creationId xmlns:a16="http://schemas.microsoft.com/office/drawing/2014/main" id="{5D6EC843-9F01-DF59-33C6-85F314D9C1A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ardrop 35">
                <a:extLst>
                  <a:ext uri="{FF2B5EF4-FFF2-40B4-BE49-F238E27FC236}">
                    <a16:creationId xmlns:a16="http://schemas.microsoft.com/office/drawing/2014/main" id="{72C6BB7F-E839-AC9F-62EA-F254CE95A0BC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94D7B00-8533-5B4F-048C-E7B384D6A4D6}"/>
                </a:ext>
              </a:extLst>
            </p:cNvPr>
            <p:cNvSpPr/>
            <p:nvPr/>
          </p:nvSpPr>
          <p:spPr>
            <a:xfrm>
              <a:off x="93305" y="7669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478967-ADDA-BBE5-9901-8E4EECD08A57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7113800-265F-BCDF-F7B2-910C5E89D6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4321" y="1950667"/>
              <a:ext cx="1821916" cy="1794841"/>
              <a:chOff x="5686904" y="1051057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60874BE-099A-B728-BE5E-47A70D2102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6F37E7A5-6ABD-46DE-B4A4-EB94DEDF2C8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2A03327A-735F-6338-294A-16F7D406CFE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FEB321-FDA2-0821-4A69-8C82FE7C28C7}"/>
                </a:ext>
              </a:extLst>
            </p:cNvPr>
            <p:cNvSpPr/>
            <p:nvPr/>
          </p:nvSpPr>
          <p:spPr>
            <a:xfrm>
              <a:off x="207406" y="189363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3B925F-A1E2-4B73-B6DF-19FE71B21EE8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2129135" y="3744794"/>
              <a:ext cx="1821917" cy="1794841"/>
              <a:chOff x="5686904" y="1035300"/>
              <a:chExt cx="3076575" cy="303085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31F9AA-EDE5-6935-A051-5DC46A541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EA26809E-FC60-F286-6413-74BFB933E3F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48473AC7-3F1B-B148-8232-FE2EACEDB326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0BE332-9689-67A7-A9A9-EFD8B47FCA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8097" y="2917807"/>
              <a:ext cx="1821916" cy="1794841"/>
              <a:chOff x="5702661" y="1051057"/>
              <a:chExt cx="3076575" cy="30308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A39E2EE-CC28-62E9-8B21-27DE899F0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02661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ADFEFE49-366E-750E-9DC8-5651473D8599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96D31520-33DD-1697-2A1C-4EF684C599AB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5EDD3B-6106-E412-FEDE-09368DF00B5A}"/>
                </a:ext>
              </a:extLst>
            </p:cNvPr>
            <p:cNvSpPr/>
            <p:nvPr/>
          </p:nvSpPr>
          <p:spPr>
            <a:xfrm>
              <a:off x="1158385" y="2851237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D217A15-AFA8-1B77-B93B-308A23758DB6}"/>
                </a:ext>
              </a:extLst>
            </p:cNvPr>
            <p:cNvSpPr/>
            <p:nvPr/>
          </p:nvSpPr>
          <p:spPr>
            <a:xfrm>
              <a:off x="3025814" y="3649861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D9648F-4D70-BE72-3DD7-7DA7E2E130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226" y="4753205"/>
              <a:ext cx="1821916" cy="1794841"/>
              <a:chOff x="5686904" y="1035300"/>
              <a:chExt cx="3076575" cy="303085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7915AD2-3A6E-C497-5821-6F27D97735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504BA56A-604E-F3EE-41A5-2740B742D2C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id="{E90F3A15-C59F-5C78-3735-96DE6A894F13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11A9FA-756A-AEFC-F415-994B464241C0}"/>
                </a:ext>
              </a:extLst>
            </p:cNvPr>
            <p:cNvSpPr/>
            <p:nvPr/>
          </p:nvSpPr>
          <p:spPr>
            <a:xfrm>
              <a:off x="1273981" y="4686840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5682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CBD67C-1A2A-AA4D-C758-08D798E4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BA27A3EA-8131-7F85-F850-3CE362FFF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Results: Tracking saturation and volume changes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44AC85-3A60-08DE-A9DB-6E329B079273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1948DA-16EC-9933-3C39-B9B2DDF5439C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9A54DDF-A0FC-2C49-1D86-A5C736D5F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7A263EFD-0EB3-4166-ED0D-09140B2C6F7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1438E246-55E8-E7E0-065F-5500E0E47760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9DDC7C-F454-DBAE-639B-A65C9B0810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0150CE-4D74-0A10-DED4-38C6520EF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0C6C3517-3FD1-6454-E0D0-4403B74F4D4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235A293D-C934-D639-AC62-D199EC68B27C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491EB22-6663-A981-1F0D-AD172DCB0F0B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B980BF-0588-FD21-3B79-1E380BACC594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4307A1-C79F-4052-DD04-9E1D1599728C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2687D1-CD02-9A76-B671-B90252236926}"/>
              </a:ext>
            </a:extLst>
          </p:cNvPr>
          <p:cNvSpPr txBox="1"/>
          <p:nvPr/>
        </p:nvSpPr>
        <p:spPr>
          <a:xfrm>
            <a:off x="147634" y="866171"/>
            <a:ext cx="10044116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Pressure decline increases gas saturation despite continuous brine injection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Gas saturation increase scales approximately with fractional pressure drop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Similar expansion behaviour observed at both brine flow rates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Pressure decline starting at </a:t>
            </a:r>
            <a:r>
              <a:rPr lang="en-GB" sz="1900" dirty="0" err="1">
                <a:cs typeface="Times New Roman"/>
              </a:rPr>
              <a:t>Sgi</a:t>
            </a:r>
            <a:r>
              <a:rPr lang="en-GB" sz="1900" dirty="0">
                <a:cs typeface="Times New Roman"/>
              </a:rPr>
              <a:t> yields higher remaining gas saturation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Most of the gas was produced by expansion rather than normal displacement.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3678C5-4C33-2D5F-E0E4-A3C98E1B31E4}"/>
              </a:ext>
            </a:extLst>
          </p:cNvPr>
          <p:cNvSpPr txBox="1"/>
          <p:nvPr/>
        </p:nvSpPr>
        <p:spPr>
          <a:xfrm>
            <a:off x="1521532" y="2725664"/>
            <a:ext cx="34886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saturation profiles for every case</a:t>
            </a:r>
          </a:p>
        </p:txBody>
      </p:sp>
      <p:pic>
        <p:nvPicPr>
          <p:cNvPr id="6" name="Picture 5" descr="A group of graphs showing different colored lines&#10;&#10;AI-generated content may be incorrect.">
            <a:extLst>
              <a:ext uri="{FF2B5EF4-FFF2-40B4-BE49-F238E27FC236}">
                <a16:creationId xmlns:a16="http://schemas.microsoft.com/office/drawing/2014/main" id="{F5B82620-E7A4-08EC-BA5C-27F6DBE03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4" y="3038903"/>
            <a:ext cx="5734371" cy="3777873"/>
          </a:xfrm>
          <a:prstGeom prst="rect">
            <a:avLst/>
          </a:prstGeom>
        </p:spPr>
      </p:pic>
      <p:pic>
        <p:nvPicPr>
          <p:cNvPr id="7" name="Picture 6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D44D7D5D-C4CE-53C6-D7A0-DA6AFB71FD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584" y="2999500"/>
            <a:ext cx="4850508" cy="3858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BBA4-A76B-0ED3-4292-180880BD9B18}"/>
              </a:ext>
            </a:extLst>
          </p:cNvPr>
          <p:cNvSpPr txBox="1"/>
          <p:nvPr/>
        </p:nvSpPr>
        <p:spPr>
          <a:xfrm>
            <a:off x="6619879" y="2739641"/>
            <a:ext cx="4745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Ganglia counts (left) and volume (right)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219628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69684C-A00A-E677-7349-0F5249E1E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370D3B04-8369-74F9-6157-31F05C3F1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1069491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Results: Exsolved gas and gas dissolution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E3D99A-5F29-4488-F89C-A0CB873F1798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409CF3-F887-4EB1-BE7F-1B227728E08E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700A6D0-26BC-50CC-648C-06A79101D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B561C849-63DD-6E41-3E33-E65B4CDCFEB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8DCD5073-AE86-7263-1CBD-207975E1E4A5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B128E0-D824-72CA-A50C-DB1AE4E1A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A9DDAA-B1B6-BBC3-813A-0FC6C2F08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2FE38AD5-06BC-B145-9134-7A39058E4C39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3E0878B2-EA84-6A8D-B0BB-3D7043F420B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A8108F-6254-A4A7-3CDC-3864A307C650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E1C975-70B3-B3BC-CA84-1C9A5E57D5CE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C51405-31AF-E369-1578-26235990D6E9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37548E-EB48-7935-F9E6-D359C2DD4A98}"/>
              </a:ext>
            </a:extLst>
          </p:cNvPr>
          <p:cNvSpPr txBox="1"/>
          <p:nvPr/>
        </p:nvSpPr>
        <p:spPr>
          <a:xfrm>
            <a:off x="147634" y="866171"/>
            <a:ext cx="10044116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Exsolved gas contribution in orders of magnitude smaller than expansion-driven saturation change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Exsolution increases slightly at lower gas saturation due to the higher brine volume.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Minimal gas dissolution observed at low injected pore volume (&lt; 3 PV).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Inlet-side dissolution more pronounced due to pressure equilibration offset.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99DCEB-E27D-56C2-DA1A-065B16BBE30F}"/>
              </a:ext>
            </a:extLst>
          </p:cNvPr>
          <p:cNvSpPr txBox="1"/>
          <p:nvPr/>
        </p:nvSpPr>
        <p:spPr>
          <a:xfrm>
            <a:off x="793934" y="3074161"/>
            <a:ext cx="41174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Exsolved gas contribution to the saturation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41F4E-D9AC-0C60-C87C-5960010B1437}"/>
              </a:ext>
            </a:extLst>
          </p:cNvPr>
          <p:cNvSpPr txBox="1"/>
          <p:nvPr/>
        </p:nvSpPr>
        <p:spPr>
          <a:xfrm>
            <a:off x="6559400" y="2905780"/>
            <a:ext cx="47272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Comparing gas dissolution assuming no pre-equilibration (orange) vs observed gas saturation (blue)</a:t>
            </a:r>
          </a:p>
        </p:txBody>
      </p:sp>
      <p:pic>
        <p:nvPicPr>
          <p:cNvPr id="13" name="Picture 12" descr="A graph of a bar chart&#10;&#10;AI-generated content may be incorrect.">
            <a:extLst>
              <a:ext uri="{FF2B5EF4-FFF2-40B4-BE49-F238E27FC236}">
                <a16:creationId xmlns:a16="http://schemas.microsoft.com/office/drawing/2014/main" id="{865E50B2-D819-69BB-2FD0-ECEEC723D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02" y="3382146"/>
            <a:ext cx="5295900" cy="2727175"/>
          </a:xfrm>
          <a:prstGeom prst="rect">
            <a:avLst/>
          </a:prstGeom>
        </p:spPr>
      </p:pic>
      <p:pic>
        <p:nvPicPr>
          <p:cNvPr id="14" name="Picture 13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B8C59FC6-6E45-F8F2-1391-110626E41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455" y="3429000"/>
            <a:ext cx="6501095" cy="26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A6F3-9525-8CA5-A0AE-276B95821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DE8850F3-506B-6871-6908-4C0DCB089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1069491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Results: 3D images of ganglia volumes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AC2847-EDAA-BD4E-8339-67EF93D04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48"/>
          <a:stretch>
            <a:fillRect/>
          </a:stretch>
        </p:blipFill>
        <p:spPr>
          <a:xfrm>
            <a:off x="2003700" y="626946"/>
            <a:ext cx="8313836" cy="61898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13FBBE-BBC9-4354-ADB0-E704DADB089B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1C46A2-F8B1-DB19-0DE3-8E019183F6AE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8C1472C-E194-A61B-D03D-E09A66ED9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812F5E47-B89A-BE96-CA88-FF705248179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DD6E4EAF-2FBE-039B-03B6-1BEA0927B46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4BB436-45C0-894F-87C5-EE7F4E2751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A40FDF7-93B1-E674-15A6-8E260407B3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B4C69497-502C-8539-BB35-45A6981D555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045D70E5-5F6D-E445-BDB8-A1DC2B09B0BC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30ED4D-41A1-35B2-53EB-65045563304A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3237AB-4C1D-9FF3-5567-91C3E330EFC5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57E41E-94F0-1FCE-430C-A2365B9D3A2F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E99282D-F64C-09E7-C8D5-4A4EB418B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4" y="1175827"/>
            <a:ext cx="1838582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6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FAF5B-51CD-F028-AEBD-D2DD8A077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0CB4370A-2FE6-D42E-13E0-651F16A88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1069491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Conclusions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109C84-5DEE-56AF-0A45-66E0C8877E37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8990C23-7A54-A59D-A0C7-A4757862214F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B1AC129-CB5C-EA3E-FC36-6FAAF23CF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B245E146-47DA-F1E0-F336-BBD332973467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5F0B0961-4F08-A77C-FD7C-E923468B78F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B2DF31-1FA5-DBA3-FD39-070025855F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ABD91A-37BF-63DA-AFF6-1F75D45CF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5B7D30F3-AAED-503C-7168-CEB58E71C9CA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50486D9-AD88-2D9B-DDBB-8F0E8BC5593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CC94C9-4420-1009-84EC-E0D75EB09E55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197CED-BFC1-1AE8-EA37-4CBF6E092452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B2E84D-DC6F-FC9D-6DDD-F1AACA8705F4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5E15505-C9AA-1126-3E5A-F2013158782C}"/>
              </a:ext>
            </a:extLst>
          </p:cNvPr>
          <p:cNvSpPr txBox="1"/>
          <p:nvPr/>
        </p:nvSpPr>
        <p:spPr>
          <a:xfrm>
            <a:off x="147634" y="866171"/>
            <a:ext cx="11263316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Pressure decline shows drainage-dominated displacement at the pore-scale, even during continuous brine injection.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Gas saturation increases approximately proportional to the fractional pressure decline.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Better gas connectivity is observed when the initial condition is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gi</a:t>
            </a:r>
            <a:r>
              <a:rPr lang="en-GB" sz="1900" i="1" dirty="0">
                <a:cs typeface="Times New Roman"/>
              </a:rPr>
              <a:t>.</a:t>
            </a:r>
            <a:endParaRPr lang="en-GB" sz="1900" i="1" baseline="-25000" dirty="0"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Hydrogen exsolution is negligible; gas expansion is the dominant mechanism.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The critical gas saturation was estimated to be larger than 0.55 at these conditions.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A9EF0C-158A-D2BE-EAE6-A7FAD316F82A}"/>
              </a:ext>
            </a:extLst>
          </p:cNvPr>
          <p:cNvSpPr txBox="1">
            <a:spLocks/>
          </p:cNvSpPr>
          <p:nvPr/>
        </p:nvSpPr>
        <p:spPr>
          <a:xfrm>
            <a:off x="712934" y="3213049"/>
            <a:ext cx="11069491" cy="681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Future 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404B2F-3A7B-E3D3-F749-263ED58D3779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3250184"/>
            <a:ext cx="638755" cy="666262"/>
            <a:chOff x="57564" y="42309"/>
            <a:chExt cx="2804045" cy="281386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099723-655F-D045-73B0-BCDDFE8B95C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B9E2397-3A82-02C4-DB63-F2F91233D2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9C84BF52-52FA-4B96-A9E2-1DF03C37D5A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90C31843-EC64-06AE-314C-F75F8A3272B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019369-44A6-CB61-FD4E-853C6EF096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C8305A-AA15-1A35-EACE-167B0BB72B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8CCD394A-262E-7338-F9CA-667601BB844D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DDFA64C1-6807-5C61-4FD5-839FC4E978D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BB9722-3E5D-C73D-7B9D-2F56344FD192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3B8B690-73A2-5F61-6F8B-97194ECFAEEC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8FEDF6C-295B-349F-F69C-0DDD7AD61979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CF0ED12-D28C-F670-7238-6F07CF42A152}"/>
              </a:ext>
            </a:extLst>
          </p:cNvPr>
          <p:cNvSpPr txBox="1"/>
          <p:nvPr/>
        </p:nvSpPr>
        <p:spPr>
          <a:xfrm>
            <a:off x="198091" y="4084416"/>
            <a:ext cx="10044116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Measure gas relative permeability during pressure decline under steady-state conditions.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Evaluate the solution-gas drive by injecting H</a:t>
            </a:r>
            <a:r>
              <a:rPr lang="en-GB" sz="1900" baseline="-25000" dirty="0">
                <a:cs typeface="Times New Roman"/>
              </a:rPr>
              <a:t>2</a:t>
            </a:r>
            <a:r>
              <a:rPr lang="en-GB" sz="1900" dirty="0">
                <a:cs typeface="Times New Roman"/>
              </a:rPr>
              <a:t>-saturated brine and drop the pressure (gas nucleation).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Investigate the effects of wettability and heterogeneity.</a:t>
            </a:r>
          </a:p>
        </p:txBody>
      </p:sp>
    </p:spTree>
    <p:extLst>
      <p:ext uri="{BB962C8B-B14F-4D97-AF65-F5344CB8AC3E}">
        <p14:creationId xmlns:p14="http://schemas.microsoft.com/office/powerpoint/2010/main" val="1306866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2B19B9-2E94-D876-E485-3F3AA281B463}"/>
              </a:ext>
            </a:extLst>
          </p:cNvPr>
          <p:cNvSpPr txBox="1"/>
          <p:nvPr/>
        </p:nvSpPr>
        <p:spPr>
          <a:xfrm>
            <a:off x="717565" y="103272"/>
            <a:ext cx="71179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Published work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538B09-E77D-B36C-3C5B-16375D83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105"/>
            <a:ext cx="6255707" cy="40373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D2B2C0-B5B0-79CA-5C15-5FDD2BCF2C27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E10378-AD65-8E38-AA95-3FA53D647BCE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EBC782-D71D-9CAE-087F-4B4FA62B72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3AF1EC77-C510-183D-212A-6E6488F21DA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434ACAD1-BFF3-5166-0F20-5BF86055FE0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88765A-C3CF-B571-AD2F-BC524E0A12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B34092-6D73-6EEC-7FBC-2B5E7469A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00FDD366-EB3C-87CC-FA18-D813BA65F710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14" name="Teardrop 13">
                <a:extLst>
                  <a:ext uri="{FF2B5EF4-FFF2-40B4-BE49-F238E27FC236}">
                    <a16:creationId xmlns:a16="http://schemas.microsoft.com/office/drawing/2014/main" id="{BB37B9C0-2BC8-8CE6-95AB-DEED3CF875E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FEE4DE-CA03-D862-8E1C-0DFE0C703308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8AB91B-87EB-6E7C-6964-A0149563FCE8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26F99B-2DE8-63D0-72C5-801582A59E77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B04AF4B-33F3-4907-B9C7-E3501534B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5" y="1134648"/>
            <a:ext cx="5877415" cy="47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97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Imperial logo | Staff | Imperial College London">
            <a:extLst>
              <a:ext uri="{FF2B5EF4-FFF2-40B4-BE49-F238E27FC236}">
                <a16:creationId xmlns:a16="http://schemas.microsoft.com/office/drawing/2014/main" id="{6BA211F2-AC03-0A1D-63D7-E2FF16983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28398" r="8562" b="21735"/>
          <a:stretch/>
        </p:blipFill>
        <p:spPr bwMode="auto">
          <a:xfrm>
            <a:off x="5033281" y="162431"/>
            <a:ext cx="2222627" cy="8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C83131F2-DAC8-B18C-D592-ED0ECA4D6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867" y="1131490"/>
            <a:ext cx="9420134" cy="320937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+mn-lt"/>
                <a:cs typeface="Arial" panose="020B0604020202020204" pitchFamily="34" charset="0"/>
              </a:rPr>
              <a:t>Thank you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>Happy to discuss and answer questions!</a:t>
            </a:r>
          </a:p>
        </p:txBody>
      </p:sp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5ED2FEE6-4535-B8BC-A0CF-926D6BD07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71" y="223456"/>
            <a:ext cx="2409397" cy="4863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8E626B0-8E52-5C96-CC5C-A311F6577F09}"/>
              </a:ext>
            </a:extLst>
          </p:cNvPr>
          <p:cNvSpPr txBox="1">
            <a:spLocks/>
          </p:cNvSpPr>
          <p:nvPr/>
        </p:nvSpPr>
        <p:spPr>
          <a:xfrm>
            <a:off x="4745092" y="4477814"/>
            <a:ext cx="6865381" cy="599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24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Email - waleed.dokhon21@imperial.ac.uk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047F7FE-27AD-3695-89FB-60EBE6B3E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75" y="5084026"/>
            <a:ext cx="1726220" cy="17262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DA902B-C512-078C-BCE3-44AAFA941D61}"/>
              </a:ext>
            </a:extLst>
          </p:cNvPr>
          <p:cNvSpPr txBox="1">
            <a:spLocks/>
          </p:cNvSpPr>
          <p:nvPr/>
        </p:nvSpPr>
        <p:spPr>
          <a:xfrm>
            <a:off x="4280926" y="5623466"/>
            <a:ext cx="3459099" cy="51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0A66C2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LinkedIn</a:t>
            </a:r>
            <a:r>
              <a:rPr lang="en-GB" sz="2400" dirty="0">
                <a:solidFill>
                  <a:srgbClr val="0087C4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profile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9B4905-B298-AA70-8801-7780DA033505}"/>
              </a:ext>
            </a:extLst>
          </p:cNvPr>
          <p:cNvGrpSpPr>
            <a:grpSpLocks noChangeAspect="1"/>
          </p:cNvGrpSpPr>
          <p:nvPr/>
        </p:nvGrpSpPr>
        <p:grpSpPr>
          <a:xfrm>
            <a:off x="103516" y="68329"/>
            <a:ext cx="3922321" cy="6584953"/>
            <a:chOff x="82860" y="76694"/>
            <a:chExt cx="3854654" cy="64713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937AFB-7BD1-7840-8033-38975279A4D2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E9CA038-E246-F270-2F94-D1FDD57CE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42" name="Teardrop 41">
                <a:extLst>
                  <a:ext uri="{FF2B5EF4-FFF2-40B4-BE49-F238E27FC236}">
                    <a16:creationId xmlns:a16="http://schemas.microsoft.com/office/drawing/2014/main" id="{0C10BFD6-400F-102D-3575-BF1F8CAA7DF9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ardrop 42">
                <a:extLst>
                  <a:ext uri="{FF2B5EF4-FFF2-40B4-BE49-F238E27FC236}">
                    <a16:creationId xmlns:a16="http://schemas.microsoft.com/office/drawing/2014/main" id="{18229EFC-2374-BAD5-2311-EFEC8E0A105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8C3B7B-23FB-5F88-3159-7C2DBFD6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65F6EB2-4C36-895C-093D-2488AB246D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86224D0B-18F8-ABC2-CC00-EB95E2750CBA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ardrop 39">
                <a:extLst>
                  <a:ext uri="{FF2B5EF4-FFF2-40B4-BE49-F238E27FC236}">
                    <a16:creationId xmlns:a16="http://schemas.microsoft.com/office/drawing/2014/main" id="{57E603F5-71F6-CE9F-F176-46E8B7BA6827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4BA743-FDF2-4035-A6E3-14549DF586DA}"/>
                </a:ext>
              </a:extLst>
            </p:cNvPr>
            <p:cNvSpPr/>
            <p:nvPr/>
          </p:nvSpPr>
          <p:spPr>
            <a:xfrm>
              <a:off x="93305" y="7669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BA077B-3436-18B3-4E20-976679C1A7BF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62E8FDE-91C0-615E-57AF-0D3CCF9F40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4321" y="1950667"/>
              <a:ext cx="1821916" cy="1794841"/>
              <a:chOff x="5686904" y="1051057"/>
              <a:chExt cx="3076575" cy="30308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C7820B3-5538-11AD-5382-157DEAFB8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6" name="Teardrop 35">
                <a:extLst>
                  <a:ext uri="{FF2B5EF4-FFF2-40B4-BE49-F238E27FC236}">
                    <a16:creationId xmlns:a16="http://schemas.microsoft.com/office/drawing/2014/main" id="{B2BABDB5-0D81-C1DA-E527-C2D3755A5282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Teardrop 36">
                <a:extLst>
                  <a:ext uri="{FF2B5EF4-FFF2-40B4-BE49-F238E27FC236}">
                    <a16:creationId xmlns:a16="http://schemas.microsoft.com/office/drawing/2014/main" id="{BDEC12C6-20C0-00D8-D43A-E3BC2C1A6BE9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7D54A16-57ED-10DD-EC9B-EDA1A382122F}"/>
                </a:ext>
              </a:extLst>
            </p:cNvPr>
            <p:cNvSpPr/>
            <p:nvPr/>
          </p:nvSpPr>
          <p:spPr>
            <a:xfrm>
              <a:off x="207406" y="1893634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C27F6E3-754F-4261-5D04-5EDB7AF83D77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2129135" y="3744794"/>
              <a:ext cx="1821917" cy="1794841"/>
              <a:chOff x="5686904" y="1035300"/>
              <a:chExt cx="3076575" cy="303085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96D6067-5106-4EAE-7B72-292E7463F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D35AC39-D494-EBFB-4F56-907E904762D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C27DF6FD-8581-B1EC-055D-15779940EA76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87F7AB7-1FFB-7612-C68E-8C44CF47CF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8097" y="2917807"/>
              <a:ext cx="1821916" cy="1794841"/>
              <a:chOff x="5702661" y="1051057"/>
              <a:chExt cx="3076575" cy="303085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FB02FD-AEF5-BCE9-8F22-2658555BCE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02661" y="1051057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FF70EFB5-B1CE-2EE5-AD26-74B2B522DB9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ardrop 30">
                <a:extLst>
                  <a:ext uri="{FF2B5EF4-FFF2-40B4-BE49-F238E27FC236}">
                    <a16:creationId xmlns:a16="http://schemas.microsoft.com/office/drawing/2014/main" id="{FEE588EC-49F9-179B-C580-E5DAB4C10B43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B76FA69-884B-5976-9CB6-355FF9DA65CC}"/>
                </a:ext>
              </a:extLst>
            </p:cNvPr>
            <p:cNvSpPr/>
            <p:nvPr/>
          </p:nvSpPr>
          <p:spPr>
            <a:xfrm>
              <a:off x="1158385" y="2851237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4066E1-96DF-CD33-BF7D-0761ED979B5A}"/>
                </a:ext>
              </a:extLst>
            </p:cNvPr>
            <p:cNvSpPr/>
            <p:nvPr/>
          </p:nvSpPr>
          <p:spPr>
            <a:xfrm>
              <a:off x="3025814" y="3649861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7C8F9F-DC49-AD2E-84A2-A33ECC9A2C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226" y="4753205"/>
              <a:ext cx="1821916" cy="1794841"/>
              <a:chOff x="5686904" y="1035300"/>
              <a:chExt cx="3076575" cy="303085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7390FFD-335F-3C6A-B833-9D5B6E324A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DDC71A93-E8EF-C7D6-F235-D1E3CC4BF9C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62A5C921-125E-E5E4-53DD-FBE5FB97D8F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676B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C26B71-A99D-034E-2185-BBE65A4BF78B}"/>
                </a:ext>
              </a:extLst>
            </p:cNvPr>
            <p:cNvSpPr/>
            <p:nvPr/>
          </p:nvSpPr>
          <p:spPr>
            <a:xfrm>
              <a:off x="1273981" y="4686840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225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B8686F-E111-A11F-7CCC-3B65A3AE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3430BBFC-53F0-DC99-7F6F-74BB4BF52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Why pressure decline in UHS is different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A5945-8D81-1A1A-5B03-83AD6910F144}"/>
              </a:ext>
            </a:extLst>
          </p:cNvPr>
          <p:cNvSpPr txBox="1"/>
          <p:nvPr/>
        </p:nvSpPr>
        <p:spPr>
          <a:xfrm>
            <a:off x="147633" y="866171"/>
            <a:ext cx="7623928" cy="31171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Rapid hydrogen withdrawal required to meet intermittent renewable power demand.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UHS operates fast pressure cycles (months), unlike decades-long oil and gas production.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 panose="02020603050405020304" pitchFamily="18" charset="0"/>
              </a:rPr>
              <a:t>UHS may experience significant pressure decline.</a:t>
            </a:r>
            <a:endParaRPr lang="en-GB" sz="19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US" sz="1900" dirty="0">
                <a:cs typeface="Times New Roman"/>
              </a:rPr>
              <a:t>Rates of pressure decline can differ depending on aquifer strength (Alobaidan et al., 2025)</a:t>
            </a:r>
            <a:r>
              <a:rPr lang="en-GB" sz="1900" dirty="0">
                <a:cs typeface="Times New Roman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6DA7B-C89F-92C3-4C9D-2C2E6420C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507" y="2098543"/>
            <a:ext cx="1355774" cy="1144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B7B951-66F2-D638-4599-BEA2D76A22DF}"/>
              </a:ext>
            </a:extLst>
          </p:cNvPr>
          <p:cNvSpPr txBox="1"/>
          <p:nvPr/>
        </p:nvSpPr>
        <p:spPr>
          <a:xfrm>
            <a:off x="8075689" y="1510107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Oil &amp; Gas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48CAF-40FA-4FE1-CECC-EF0FAF5CBCAF}"/>
              </a:ext>
            </a:extLst>
          </p:cNvPr>
          <p:cNvSpPr txBox="1"/>
          <p:nvPr/>
        </p:nvSpPr>
        <p:spPr>
          <a:xfrm>
            <a:off x="10158829" y="1496773"/>
            <a:ext cx="1523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CO</a:t>
            </a:r>
            <a:r>
              <a:rPr lang="en-GB" sz="1400" b="1" baseline="-25000" dirty="0">
                <a:cs typeface="Arial" panose="020B0604020202020204" pitchFamily="34" charset="0"/>
              </a:rPr>
              <a:t>2 </a:t>
            </a:r>
            <a:r>
              <a:rPr lang="en-GB" sz="1400" b="1" dirty="0">
                <a:cs typeface="Arial" panose="020B0604020202020204" pitchFamily="34" charset="0"/>
              </a:rPr>
              <a:t>Sequestration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3A4444-FA92-D32B-1E0C-98D827BC712D}"/>
              </a:ext>
            </a:extLst>
          </p:cNvPr>
          <p:cNvSpPr/>
          <p:nvPr/>
        </p:nvSpPr>
        <p:spPr>
          <a:xfrm rot="16200000">
            <a:off x="8597291" y="1865573"/>
            <a:ext cx="385010" cy="2887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F787D91-6C05-2C15-5214-1C386EA9B9CC}"/>
              </a:ext>
            </a:extLst>
          </p:cNvPr>
          <p:cNvSpPr/>
          <p:nvPr/>
        </p:nvSpPr>
        <p:spPr>
          <a:xfrm rot="5400000">
            <a:off x="8062342" y="1862425"/>
            <a:ext cx="385010" cy="28876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C612E-A552-E307-9423-F2F92C588646}"/>
              </a:ext>
            </a:extLst>
          </p:cNvPr>
          <p:cNvSpPr txBox="1"/>
          <p:nvPr/>
        </p:nvSpPr>
        <p:spPr>
          <a:xfrm>
            <a:off x="7425465" y="3233299"/>
            <a:ext cx="309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Continuous production/injection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Pressure is mostly maintained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27F197-43C4-53F8-8DEB-24350E6D1A24}"/>
              </a:ext>
            </a:extLst>
          </p:cNvPr>
          <p:cNvSpPr txBox="1"/>
          <p:nvPr/>
        </p:nvSpPr>
        <p:spPr>
          <a:xfrm>
            <a:off x="10140989" y="3237028"/>
            <a:ext cx="1806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Mostly injection only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400" dirty="0">
                <a:cs typeface="Arial" panose="020B0604020202020204" pitchFamily="34" charset="0"/>
              </a:rPr>
              <a:t>Pressure increases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6BE44A-5BE2-1BAD-50B0-B42992C8E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902" y="2062739"/>
            <a:ext cx="1385914" cy="1187420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7EED880F-3606-20BC-932C-B69142967B43}"/>
              </a:ext>
            </a:extLst>
          </p:cNvPr>
          <p:cNvSpPr/>
          <p:nvPr/>
        </p:nvSpPr>
        <p:spPr>
          <a:xfrm rot="5400000">
            <a:off x="10788517" y="1828413"/>
            <a:ext cx="385010" cy="28876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9E518D7-5AC3-0E30-EFF9-28916EC0A356}"/>
              </a:ext>
            </a:extLst>
          </p:cNvPr>
          <p:cNvGrpSpPr/>
          <p:nvPr/>
        </p:nvGrpSpPr>
        <p:grpSpPr>
          <a:xfrm>
            <a:off x="7628973" y="3979070"/>
            <a:ext cx="4688885" cy="2276602"/>
            <a:chOff x="3868699" y="4097845"/>
            <a:chExt cx="4688885" cy="22766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B1A67D-E03B-3D4D-58CE-66B69287980B}"/>
                </a:ext>
              </a:extLst>
            </p:cNvPr>
            <p:cNvSpPr txBox="1"/>
            <p:nvPr/>
          </p:nvSpPr>
          <p:spPr>
            <a:xfrm>
              <a:off x="5597268" y="4097845"/>
              <a:ext cx="546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cs typeface="Arial" panose="020B0604020202020204" pitchFamily="34" charset="0"/>
                </a:rPr>
                <a:t>UHS</a:t>
              </a:r>
            </a:p>
          </p:txBody>
        </p:sp>
        <p:pic>
          <p:nvPicPr>
            <p:cNvPr id="16" name="Graphic 15" descr="Daily calendar outline">
              <a:extLst>
                <a:ext uri="{FF2B5EF4-FFF2-40B4-BE49-F238E27FC236}">
                  <a16:creationId xmlns:a16="http://schemas.microsoft.com/office/drawing/2014/main" id="{EB9545EC-B1D4-03C0-A816-55A36122F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77106" y="4644559"/>
              <a:ext cx="790894" cy="790894"/>
            </a:xfrm>
            <a:prstGeom prst="rect">
              <a:avLst/>
            </a:prstGeom>
          </p:spPr>
        </p:pic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1C87B601-360B-F7E4-354E-F941346803D7}"/>
                </a:ext>
              </a:extLst>
            </p:cNvPr>
            <p:cNvSpPr/>
            <p:nvPr/>
          </p:nvSpPr>
          <p:spPr>
            <a:xfrm>
              <a:off x="5513185" y="4602355"/>
              <a:ext cx="790894" cy="264671"/>
            </a:xfrm>
            <a:prstGeom prst="curvedDownArrow">
              <a:avLst>
                <a:gd name="adj1" fmla="val 0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Arrow: Curved Down 17">
              <a:extLst>
                <a:ext uri="{FF2B5EF4-FFF2-40B4-BE49-F238E27FC236}">
                  <a16:creationId xmlns:a16="http://schemas.microsoft.com/office/drawing/2014/main" id="{4289EA3D-D5D4-046A-926F-38D65646A8C4}"/>
                </a:ext>
              </a:extLst>
            </p:cNvPr>
            <p:cNvSpPr/>
            <p:nvPr/>
          </p:nvSpPr>
          <p:spPr>
            <a:xfrm rot="10800000">
              <a:off x="5436529" y="5256438"/>
              <a:ext cx="831469" cy="216319"/>
            </a:xfrm>
            <a:prstGeom prst="curvedDownArrow">
              <a:avLst>
                <a:gd name="adj1" fmla="val 0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64585A-63C8-3597-C8F1-C412EFDD8B8C}"/>
                </a:ext>
              </a:extLst>
            </p:cNvPr>
            <p:cNvSpPr txBox="1"/>
            <p:nvPr/>
          </p:nvSpPr>
          <p:spPr>
            <a:xfrm>
              <a:off x="3868699" y="5635783"/>
              <a:ext cx="46888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400" dirty="0">
                  <a:cs typeface="Arial" panose="020B0604020202020204" pitchFamily="34" charset="0"/>
                </a:rPr>
                <a:t>Injection during excess energy =&gt; Pressure increases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1400" dirty="0">
                  <a:cs typeface="Arial" panose="020B0604020202020204" pitchFamily="34" charset="0"/>
                </a:rPr>
                <a:t>Withdrawal during high demand (typically for 90 days) =&gt; Pressure declines, likely at a high rate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E43C4A-2C09-7BFE-B710-55342D2C5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4368" y="4480107"/>
              <a:ext cx="1235707" cy="10587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75652F-B375-E1C7-99C7-8D5CCE572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8010" y="4412674"/>
              <a:ext cx="1333974" cy="1142919"/>
            </a:xfrm>
            <a:prstGeom prst="rect">
              <a:avLst/>
            </a:prstGeom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0618CE6F-CA47-DF0D-36EF-508858DBC2F9}"/>
                </a:ext>
              </a:extLst>
            </p:cNvPr>
            <p:cNvSpPr/>
            <p:nvPr/>
          </p:nvSpPr>
          <p:spPr>
            <a:xfrm rot="5400000">
              <a:off x="4446414" y="4349502"/>
              <a:ext cx="385010" cy="288760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2254B0E2-8D1E-92D1-F9C2-685061C2B0CA}"/>
                </a:ext>
              </a:extLst>
            </p:cNvPr>
            <p:cNvSpPr/>
            <p:nvPr/>
          </p:nvSpPr>
          <p:spPr>
            <a:xfrm rot="16200000">
              <a:off x="7010759" y="4329070"/>
              <a:ext cx="385010" cy="288760"/>
            </a:xfrm>
            <a:prstGeom prst="right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DE38678-F4FB-99B3-D098-8621B1D9ED0D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3203B3-4190-DFD5-EBED-49371B82FE9F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7748B51-D835-8EB0-8C3A-183E166A9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87F83319-D853-71E7-AC1C-111D3252845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2E91F7A8-F6B7-59F4-7A5A-4CBC448DC5B9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876A09-66B2-2059-4872-F581CBFA30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CDAD9A-5B9B-38A7-4353-DD4DFF253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1327A48E-5C10-D7DF-9BC8-08C17DECE138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3B8979A6-F706-611C-C5D2-93C9F0AE2A0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1C7B27-2C41-6C28-73F4-9870159A3231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BA0F56-61E4-EFB4-B9BE-AC603161ADFB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FB0FA9-81FF-45CD-69C7-23C7E52A8D76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97B8B5-B6B5-90BB-FADE-FC8E48A15328}"/>
              </a:ext>
            </a:extLst>
          </p:cNvPr>
          <p:cNvGrpSpPr/>
          <p:nvPr/>
        </p:nvGrpSpPr>
        <p:grpSpPr>
          <a:xfrm>
            <a:off x="50125" y="3912433"/>
            <a:ext cx="3754994" cy="2882098"/>
            <a:chOff x="8162850" y="3804635"/>
            <a:chExt cx="3754994" cy="2882098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D2730DBD-84DB-E5D4-5992-C262B454B9B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37812630"/>
                </p:ext>
              </p:extLst>
            </p:nvPr>
          </p:nvGraphicFramePr>
          <p:xfrm>
            <a:off x="8162850" y="4122810"/>
            <a:ext cx="3754994" cy="25535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B05DF9-8D64-AA67-9854-9882F553C83C}"/>
                </a:ext>
              </a:extLst>
            </p:cNvPr>
            <p:cNvSpPr txBox="1"/>
            <p:nvPr/>
          </p:nvSpPr>
          <p:spPr>
            <a:xfrm>
              <a:off x="10390699" y="6409734"/>
              <a:ext cx="1244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i="1" dirty="0">
                  <a:ea typeface="Verdana" panose="020B0604030504040204" pitchFamily="34" charset="0"/>
                  <a:cs typeface="Arial" panose="020B0604020202020204" pitchFamily="34" charset="0"/>
                </a:rPr>
                <a:t>Source: EuroStat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5F8398D-B2CF-8E73-C9FD-E01FBEAB76D5}"/>
                </a:ext>
              </a:extLst>
            </p:cNvPr>
            <p:cNvSpPr/>
            <p:nvPr/>
          </p:nvSpPr>
          <p:spPr>
            <a:xfrm>
              <a:off x="9579801" y="4632005"/>
              <a:ext cx="1048781" cy="1297165"/>
            </a:xfrm>
            <a:prstGeom prst="round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A24FCE2-1EF4-1C4B-410F-400CC23C810D}"/>
                </a:ext>
              </a:extLst>
            </p:cNvPr>
            <p:cNvSpPr/>
            <p:nvPr/>
          </p:nvSpPr>
          <p:spPr>
            <a:xfrm>
              <a:off x="10660010" y="4900933"/>
              <a:ext cx="1257834" cy="10282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D421E2-4B88-1E5C-97B1-94EBCA3173EE}"/>
                </a:ext>
              </a:extLst>
            </p:cNvPr>
            <p:cNvSpPr txBox="1"/>
            <p:nvPr/>
          </p:nvSpPr>
          <p:spPr>
            <a:xfrm flipH="1">
              <a:off x="8584704" y="3804635"/>
              <a:ext cx="3121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Monthly energy demand in France</a:t>
              </a: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1123EA84-6B2D-8660-2F8D-22573F70A701}"/>
                </a:ext>
              </a:extLst>
            </p:cNvPr>
            <p:cNvSpPr txBox="1">
              <a:spLocks/>
            </p:cNvSpPr>
            <p:nvPr/>
          </p:nvSpPr>
          <p:spPr>
            <a:xfrm>
              <a:off x="9461251" y="4120408"/>
              <a:ext cx="1223898" cy="43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High demand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(withdrawal)</a:t>
              </a: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B45DC622-24A8-2F41-3F29-E45BC30347AA}"/>
                </a:ext>
              </a:extLst>
            </p:cNvPr>
            <p:cNvSpPr txBox="1">
              <a:spLocks/>
            </p:cNvSpPr>
            <p:nvPr/>
          </p:nvSpPr>
          <p:spPr>
            <a:xfrm>
              <a:off x="10764536" y="4199781"/>
              <a:ext cx="1048781" cy="624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Low demand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GB" sz="1200" b="1" dirty="0">
                  <a:solidFill>
                    <a:schemeClr val="bg2">
                      <a:lumMod val="2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(storage)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FE5D81-2B24-A241-2C25-7552C104D209}"/>
              </a:ext>
            </a:extLst>
          </p:cNvPr>
          <p:cNvGrpSpPr/>
          <p:nvPr/>
        </p:nvGrpSpPr>
        <p:grpSpPr>
          <a:xfrm>
            <a:off x="3893702" y="3817043"/>
            <a:ext cx="3793909" cy="2656715"/>
            <a:chOff x="0" y="3938222"/>
            <a:chExt cx="3793909" cy="265671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CB95D9D-897F-65E5-2A59-F2D6B7CE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468" t="3432" r="5034" b="2562"/>
            <a:stretch/>
          </p:blipFill>
          <p:spPr>
            <a:xfrm>
              <a:off x="114595" y="4591163"/>
              <a:ext cx="3618352" cy="200377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7BE849-AD23-5A7E-B5C9-97AA0925833F}"/>
                </a:ext>
              </a:extLst>
            </p:cNvPr>
            <p:cNvSpPr txBox="1"/>
            <p:nvPr/>
          </p:nvSpPr>
          <p:spPr>
            <a:xfrm>
              <a:off x="0" y="3938222"/>
              <a:ext cx="37939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Figure</a:t>
              </a:r>
              <a:r>
                <a:rPr lang="en-GB" sz="1400" b="1" dirty="0">
                  <a:cs typeface="Arial" panose="020B0604020202020204" pitchFamily="34" charset="0"/>
                </a:rPr>
                <a:t>: </a:t>
              </a:r>
              <a:r>
                <a:rPr lang="en-GB" sz="1400" dirty="0">
                  <a:cs typeface="Arial" panose="020B0604020202020204" pitchFamily="34" charset="0"/>
                </a:rPr>
                <a:t>Depressurisation in an UGS reservoir</a:t>
              </a:r>
            </a:p>
            <a:p>
              <a:pPr algn="ctr"/>
              <a:r>
                <a:rPr lang="en-US" sz="1400" dirty="0">
                  <a:cs typeface="Arial" panose="020B0604020202020204" pitchFamily="34" charset="0"/>
                </a:rPr>
                <a:t>(</a:t>
              </a:r>
              <a:r>
                <a:rPr lang="en-US" sz="1400" dirty="0" err="1">
                  <a:cs typeface="Arial" panose="020B0604020202020204" pitchFamily="34" charset="0"/>
                </a:rPr>
                <a:t>Egermann</a:t>
              </a:r>
              <a:r>
                <a:rPr lang="en-US" sz="1400" dirty="0">
                  <a:cs typeface="Arial" panose="020B0604020202020204" pitchFamily="34" charset="0"/>
                </a:rPr>
                <a:t> et al., 2010)</a:t>
              </a:r>
              <a:endParaRPr lang="en-GB" sz="1400" dirty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8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F3B47-3021-A8F6-D948-00B3C4FA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3B24A017-489B-AAE0-8799-677C3633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Has pressure decline been studied elsewhere?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8FD66-6C01-9D80-7F02-F85168C8DA4B}"/>
              </a:ext>
            </a:extLst>
          </p:cNvPr>
          <p:cNvSpPr txBox="1"/>
          <p:nvPr/>
        </p:nvSpPr>
        <p:spPr>
          <a:xfrm>
            <a:off x="147633" y="866171"/>
            <a:ext cx="9767892" cy="18013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Extensively studied in oil reservoirs via solution-gas drive and depressurisation.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Focus on gas exsolution and measuring the critical gas saturation.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 panose="02020603050405020304" pitchFamily="18" charset="0"/>
              </a:rPr>
              <a:t>Pressure decline rate has weak influence on the critical gas saturation (</a:t>
            </a:r>
            <a:r>
              <a:rPr lang="en-GB" sz="1900" dirty="0" err="1">
                <a:cs typeface="Times New Roman" panose="02020603050405020304" pitchFamily="18" charset="0"/>
              </a:rPr>
              <a:t>Bagudu</a:t>
            </a:r>
            <a:r>
              <a:rPr lang="en-GB" sz="1900" dirty="0">
                <a:cs typeface="Times New Roman" panose="02020603050405020304" pitchFamily="18" charset="0"/>
              </a:rPr>
              <a:t> et al., 2018). </a:t>
            </a:r>
            <a:endParaRPr lang="en-GB" sz="19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900" dirty="0">
                <a:cs typeface="Times New Roman"/>
              </a:rPr>
              <a:t>Measuring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gc</a:t>
            </a:r>
            <a:r>
              <a:rPr lang="en-GB" sz="1900" dirty="0">
                <a:cs typeface="Times New Roman"/>
              </a:rPr>
              <a:t> at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gi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or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gr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shows different results (</a:t>
            </a:r>
            <a:r>
              <a:rPr lang="en-GB" sz="1900" dirty="0" err="1">
                <a:cs typeface="Times New Roman"/>
              </a:rPr>
              <a:t>Egermann</a:t>
            </a:r>
            <a:r>
              <a:rPr lang="en-GB" sz="1900" dirty="0">
                <a:cs typeface="Times New Roman"/>
              </a:rPr>
              <a:t> &amp; </a:t>
            </a:r>
            <a:r>
              <a:rPr lang="en-GB" sz="1900" dirty="0" err="1">
                <a:cs typeface="Times New Roman"/>
              </a:rPr>
              <a:t>Vizika</a:t>
            </a:r>
            <a:r>
              <a:rPr lang="en-GB" sz="1900" dirty="0">
                <a:cs typeface="Times New Roman"/>
              </a:rPr>
              <a:t>, 2000).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061289-F7F7-7446-45A8-8FBB7290D451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58166D-02A0-27A9-2A3B-6A3F7C7C8F7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3AECD9D-F52C-D3FB-FA03-1F6A4AD14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5DDC3726-D99F-74B6-859A-C91E3B5CEE2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2474B79-3CB0-DA77-202D-C2FD09CE92E8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7042B-EA78-25B1-8033-442A74CF4C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CD911E-0003-B61C-FDA0-920A9ADB41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91F50D2B-9A08-83CC-AEF6-E47723A7A2F1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D05552F-179E-06A6-72E6-78163BD41CB4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D1E2F1-C0B3-711E-837B-ADCA4A71B4D8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410FBF-E82C-9958-4C45-F7126EB69CF4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411410-A4BE-02D9-8F7F-91876ED6270F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89E6BBF7-6C16-E075-3938-6368293F3A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367912"/>
              </p:ext>
            </p:extLst>
          </p:nvPr>
        </p:nvGraphicFramePr>
        <p:xfrm>
          <a:off x="183025" y="3230613"/>
          <a:ext cx="5581650" cy="3586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FBD2A766-1D84-FBD4-4874-9286067E992C}"/>
              </a:ext>
            </a:extLst>
          </p:cNvPr>
          <p:cNvSpPr txBox="1"/>
          <p:nvPr/>
        </p:nvSpPr>
        <p:spPr>
          <a:xfrm>
            <a:off x="1476375" y="4633884"/>
            <a:ext cx="452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Swir</a:t>
            </a:r>
            <a:endParaRPr lang="en-GB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3E023B-21E3-07B4-6B98-EC45D7B15890}"/>
              </a:ext>
            </a:extLst>
          </p:cNvPr>
          <p:cNvSpPr txBox="1"/>
          <p:nvPr/>
        </p:nvSpPr>
        <p:spPr>
          <a:xfrm>
            <a:off x="1697424" y="3780920"/>
            <a:ext cx="399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Swi</a:t>
            </a:r>
            <a:endParaRPr lang="en-GB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256ABD-5CB5-6020-4EF1-D7F5450C0E13}"/>
              </a:ext>
            </a:extLst>
          </p:cNvPr>
          <p:cNvSpPr txBox="1"/>
          <p:nvPr/>
        </p:nvSpPr>
        <p:spPr>
          <a:xfrm>
            <a:off x="883802" y="2810530"/>
            <a:ext cx="37939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Experimentally measured </a:t>
            </a:r>
            <a:r>
              <a:rPr lang="en-GB" sz="1400" i="1" dirty="0" err="1">
                <a:cs typeface="Arial" panose="020B0604020202020204" pitchFamily="34" charset="0"/>
              </a:rPr>
              <a:t>S</a:t>
            </a:r>
            <a:r>
              <a:rPr lang="en-GB" sz="1400" i="1" baseline="-25000" dirty="0" err="1">
                <a:cs typeface="Arial" panose="020B0604020202020204" pitchFamily="34" charset="0"/>
              </a:rPr>
              <a:t>gc</a:t>
            </a:r>
            <a:r>
              <a:rPr lang="en-GB" sz="1400" dirty="0">
                <a:cs typeface="Arial" panose="020B0604020202020204" pitchFamily="34" charset="0"/>
              </a:rPr>
              <a:t> from previous studies and their PD rates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950C16D-8A6B-EECB-ADEB-3A9E727E4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1263" y="3595270"/>
            <a:ext cx="1257545" cy="277173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6BAC0A6-E523-7E7F-2B27-2E31E6E5B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789" y="3558773"/>
            <a:ext cx="1283210" cy="285728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DAEB145-CB36-9F77-B3A7-0D12E0D0241F}"/>
              </a:ext>
            </a:extLst>
          </p:cNvPr>
          <p:cNvSpPr txBox="1"/>
          <p:nvPr/>
        </p:nvSpPr>
        <p:spPr>
          <a:xfrm>
            <a:off x="7725615" y="3303806"/>
            <a:ext cx="72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8 MPa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5B99BB-E811-EB8D-249E-054293802C2A}"/>
              </a:ext>
            </a:extLst>
          </p:cNvPr>
          <p:cNvSpPr txBox="1"/>
          <p:nvPr/>
        </p:nvSpPr>
        <p:spPr>
          <a:xfrm>
            <a:off x="9649145" y="3303806"/>
            <a:ext cx="72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6 MPa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A25D18-B512-BAB6-66F1-9DFF9CBE2C92}"/>
              </a:ext>
            </a:extLst>
          </p:cNvPr>
          <p:cNvSpPr txBox="1"/>
          <p:nvPr/>
        </p:nvSpPr>
        <p:spPr>
          <a:xfrm>
            <a:off x="7577181" y="6381441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Sg = 0.58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EF51D3-566D-A632-6301-CF15D980DA05}"/>
              </a:ext>
            </a:extLst>
          </p:cNvPr>
          <p:cNvSpPr txBox="1"/>
          <p:nvPr/>
        </p:nvSpPr>
        <p:spPr>
          <a:xfrm>
            <a:off x="9500712" y="6381441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Sg = 0.62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E5402FF-73C7-277F-8493-F0A70B166A7E}"/>
              </a:ext>
            </a:extLst>
          </p:cNvPr>
          <p:cNvSpPr/>
          <p:nvPr/>
        </p:nvSpPr>
        <p:spPr>
          <a:xfrm>
            <a:off x="10709213" y="3473083"/>
            <a:ext cx="123825" cy="1221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7EC8DA-1C32-4F8C-7594-D0C93DAF9265}"/>
              </a:ext>
            </a:extLst>
          </p:cNvPr>
          <p:cNvSpPr/>
          <p:nvPr/>
        </p:nvSpPr>
        <p:spPr>
          <a:xfrm>
            <a:off x="10709212" y="3737640"/>
            <a:ext cx="123825" cy="122187"/>
          </a:xfrm>
          <a:prstGeom prst="rect">
            <a:avLst/>
          </a:prstGeom>
          <a:solidFill>
            <a:srgbClr val="00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E2F2C2-665C-E132-6997-7FD1FC45FDE5}"/>
              </a:ext>
            </a:extLst>
          </p:cNvPr>
          <p:cNvSpPr txBox="1"/>
          <p:nvPr/>
        </p:nvSpPr>
        <p:spPr>
          <a:xfrm>
            <a:off x="10833037" y="3364899"/>
            <a:ext cx="120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Trapped gas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B5E5B-AAA5-1C88-ABE4-59124E2A6057}"/>
              </a:ext>
            </a:extLst>
          </p:cNvPr>
          <p:cNvSpPr txBox="1"/>
          <p:nvPr/>
        </p:nvSpPr>
        <p:spPr>
          <a:xfrm>
            <a:off x="10837799" y="3629456"/>
            <a:ext cx="129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Spanning gas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07D30A-3E5E-A11D-B4ED-D7D906993A95}"/>
              </a:ext>
            </a:extLst>
          </p:cNvPr>
          <p:cNvSpPr txBox="1"/>
          <p:nvPr/>
        </p:nvSpPr>
        <p:spPr>
          <a:xfrm>
            <a:off x="6913263" y="2748412"/>
            <a:ext cx="42690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Stepwise pressure decline in CO</a:t>
            </a:r>
            <a:r>
              <a:rPr lang="en-GB" sz="1400" baseline="-25000" dirty="0">
                <a:cs typeface="Arial" panose="020B0604020202020204" pitchFamily="34" charset="0"/>
              </a:rPr>
              <a:t>2</a:t>
            </a:r>
            <a:r>
              <a:rPr lang="en-GB" sz="1400" dirty="0">
                <a:cs typeface="Arial" panose="020B0604020202020204" pitchFamily="34" charset="0"/>
              </a:rPr>
              <a:t>-brine system (</a:t>
            </a:r>
            <a:r>
              <a:rPr lang="en-GB" sz="1400" dirty="0" err="1">
                <a:cs typeface="Arial" panose="020B0604020202020204" pitchFamily="34" charset="0"/>
              </a:rPr>
              <a:t>Moghadasi</a:t>
            </a:r>
            <a:r>
              <a:rPr lang="en-GB" sz="1400" dirty="0">
                <a:cs typeface="Arial" panose="020B0604020202020204" pitchFamily="34" charset="0"/>
              </a:rPr>
              <a:t> et al., 2025)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E0BE4D-DF4E-BCB0-349E-81A250D3230D}"/>
              </a:ext>
            </a:extLst>
          </p:cNvPr>
          <p:cNvCxnSpPr>
            <a:cxnSpLocks/>
            <a:stCxn id="49" idx="3"/>
            <a:endCxn id="51" idx="1"/>
          </p:cNvCxnSpPr>
          <p:nvPr/>
        </p:nvCxnSpPr>
        <p:spPr>
          <a:xfrm>
            <a:off x="8748808" y="4981137"/>
            <a:ext cx="597981" cy="6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4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 animBg="1"/>
      <p:bldP spid="57" grpId="0" animBg="1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10A36-548A-3100-F7DF-7FE304DD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4B63ABE3-E78F-C748-2919-2153D5900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445"/>
          <a:stretch>
            <a:fillRect/>
          </a:stretch>
        </p:blipFill>
        <p:spPr>
          <a:xfrm>
            <a:off x="1323351" y="3184278"/>
            <a:ext cx="5771835" cy="3271860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C18253DF-2B36-A902-D682-34A6874ED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Pressure decline in UHS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863B4-6B08-63FA-399A-3232447EE3FC}"/>
              </a:ext>
            </a:extLst>
          </p:cNvPr>
          <p:cNvSpPr txBox="1"/>
          <p:nvPr/>
        </p:nvSpPr>
        <p:spPr>
          <a:xfrm>
            <a:off x="147633" y="866171"/>
            <a:ext cx="10544014" cy="18013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sz="1900" dirty="0">
                <a:cs typeface="Times New Roman"/>
              </a:rPr>
              <a:t>Most studies examine solution-gas drive, not the expansion of pre-existing trapped gas.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sz="1900" dirty="0">
                <a:cs typeface="Times New Roman"/>
              </a:rPr>
              <a:t>Pressure decline is usually studied without simultaneous water injection to simulate withdrawal.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sz="1900" dirty="0">
                <a:cs typeface="Times New Roman"/>
              </a:rPr>
              <a:t>Most studies ignore testing the impact of different initial conditions (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gr</a:t>
            </a:r>
            <a:r>
              <a:rPr lang="en-GB" sz="1900" baseline="-25000" dirty="0">
                <a:cs typeface="Times New Roman"/>
              </a:rPr>
              <a:t> </a:t>
            </a:r>
            <a:r>
              <a:rPr lang="en-GB" sz="1900" dirty="0">
                <a:cs typeface="Times New Roman"/>
              </a:rPr>
              <a:t>vs </a:t>
            </a:r>
            <a:r>
              <a:rPr lang="en-GB" sz="1900" i="1" dirty="0" err="1">
                <a:cs typeface="Times New Roman"/>
              </a:rPr>
              <a:t>S</a:t>
            </a:r>
            <a:r>
              <a:rPr lang="en-GB" sz="1900" i="1" baseline="-25000" dirty="0" err="1">
                <a:cs typeface="Times New Roman"/>
              </a:rPr>
              <a:t>gi</a:t>
            </a:r>
            <a:r>
              <a:rPr lang="en-GB" sz="1900" dirty="0">
                <a:cs typeface="Times New Roman"/>
              </a:rPr>
              <a:t>).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4"/>
              </a:buBlip>
            </a:pPr>
            <a:r>
              <a:rPr lang="en-GB" sz="1900" dirty="0">
                <a:cs typeface="Times New Roman" panose="02020603050405020304" pitchFamily="18" charset="0"/>
              </a:rPr>
              <a:t>CO</a:t>
            </a:r>
            <a:r>
              <a:rPr lang="en-GB" sz="1900" baseline="-25000" dirty="0">
                <a:cs typeface="Times New Roman" panose="02020603050405020304" pitchFamily="18" charset="0"/>
              </a:rPr>
              <a:t>2</a:t>
            </a:r>
            <a:r>
              <a:rPr lang="en-GB" sz="1900" dirty="0">
                <a:cs typeface="Times New Roman" panose="02020603050405020304" pitchFamily="18" charset="0"/>
              </a:rPr>
              <a:t> and oil systems involve much higher gas solubility.</a:t>
            </a:r>
            <a:endParaRPr lang="en-GB" sz="1900" dirty="0">
              <a:cs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76AF08-2302-306F-025A-BD6F6F31B7F7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7336BC-229B-DFC7-AC97-436EB28592EB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7F8EA56-0F44-E036-2F7F-BD7198DBA9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AB6729AC-C092-5D04-FE42-FDF4F8D8A14A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8E819594-ADF5-5B8A-7C20-5B84E819CAC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85A9FD-83E1-1F06-C135-9B945D5C5A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DADB05D-2454-CECC-99B3-EA3C1A557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063417A8-B580-907E-593C-345C45B33D05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54788A6-CDEF-B097-6697-BB72571F5E0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2980A0D-E537-2C9B-5FEF-498B75CDFD1B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1C11A9-06A9-122C-AE2D-6216E0015D28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5C8457C-6B9E-9E26-B2AB-61EC9980A870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43C3398-D733-23B1-38B0-00BFD56C0610}"/>
              </a:ext>
            </a:extLst>
          </p:cNvPr>
          <p:cNvSpPr txBox="1"/>
          <p:nvPr/>
        </p:nvSpPr>
        <p:spPr>
          <a:xfrm>
            <a:off x="2136325" y="2727640"/>
            <a:ext cx="44843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Schematic of UHS in an aquifer showing the sequence of displacement events (</a:t>
            </a:r>
            <a:r>
              <a:rPr lang="en-GB" sz="1400" dirty="0" err="1">
                <a:cs typeface="Arial" panose="020B0604020202020204" pitchFamily="34" charset="0"/>
              </a:rPr>
              <a:t>Dokhon</a:t>
            </a:r>
            <a:r>
              <a:rPr lang="en-GB" sz="1400" dirty="0">
                <a:cs typeface="Arial" panose="020B0604020202020204" pitchFamily="34" charset="0"/>
              </a:rPr>
              <a:t> et al., 2025)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84B6B2-8275-1091-9BAA-7D01355523ED}"/>
              </a:ext>
            </a:extLst>
          </p:cNvPr>
          <p:cNvGrpSpPr>
            <a:grpSpLocks noChangeAspect="1"/>
          </p:cNvGrpSpPr>
          <p:nvPr/>
        </p:nvGrpSpPr>
        <p:grpSpPr>
          <a:xfrm>
            <a:off x="7915845" y="3568464"/>
            <a:ext cx="782974" cy="1161095"/>
            <a:chOff x="2601472" y="2150597"/>
            <a:chExt cx="679791" cy="10080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F5F192-94F0-5AB8-04CE-DFA4CF3F8AED}"/>
                </a:ext>
              </a:extLst>
            </p:cNvPr>
            <p:cNvSpPr/>
            <p:nvPr/>
          </p:nvSpPr>
          <p:spPr>
            <a:xfrm>
              <a:off x="2601472" y="2150597"/>
              <a:ext cx="679791" cy="1008082"/>
            </a:xfrm>
            <a:prstGeom prst="rect">
              <a:avLst/>
            </a:prstGeom>
            <a:solidFill>
              <a:srgbClr val="8AD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B71ADAA-9B82-C069-098E-429DA20B427F}"/>
                </a:ext>
              </a:extLst>
            </p:cNvPr>
            <p:cNvSpPr/>
            <p:nvPr/>
          </p:nvSpPr>
          <p:spPr>
            <a:xfrm>
              <a:off x="2650051" y="2498461"/>
              <a:ext cx="339096" cy="421516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E4FDAC-A3A8-3B37-D074-DF1B33EE3D6B}"/>
                </a:ext>
              </a:extLst>
            </p:cNvPr>
            <p:cNvSpPr/>
            <p:nvPr/>
          </p:nvSpPr>
          <p:spPr>
            <a:xfrm>
              <a:off x="2726619" y="2790586"/>
              <a:ext cx="339096" cy="365592"/>
            </a:xfrm>
            <a:custGeom>
              <a:avLst/>
              <a:gdLst>
                <a:gd name="connsiteX0" fmla="*/ 134055 w 234620"/>
                <a:gd name="connsiteY0" fmla="*/ 3426 h 634671"/>
                <a:gd name="connsiteX1" fmla="*/ 165805 w 234620"/>
                <a:gd name="connsiteY1" fmla="*/ 270126 h 634671"/>
                <a:gd name="connsiteX2" fmla="*/ 229305 w 234620"/>
                <a:gd name="connsiteY2" fmla="*/ 549526 h 634671"/>
                <a:gd name="connsiteX3" fmla="*/ 13405 w 234620"/>
                <a:gd name="connsiteY3" fmla="*/ 632076 h 634671"/>
                <a:gd name="connsiteX4" fmla="*/ 26105 w 234620"/>
                <a:gd name="connsiteY4" fmla="*/ 473326 h 634671"/>
                <a:gd name="connsiteX5" fmla="*/ 51505 w 234620"/>
                <a:gd name="connsiteY5" fmla="*/ 232026 h 634671"/>
                <a:gd name="connsiteX6" fmla="*/ 95955 w 234620"/>
                <a:gd name="connsiteY6" fmla="*/ 124076 h 634671"/>
                <a:gd name="connsiteX7" fmla="*/ 134055 w 234620"/>
                <a:gd name="connsiteY7" fmla="*/ 3426 h 63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620" h="634671">
                  <a:moveTo>
                    <a:pt x="134055" y="3426"/>
                  </a:moveTo>
                  <a:cubicBezTo>
                    <a:pt x="145697" y="27768"/>
                    <a:pt x="149930" y="179109"/>
                    <a:pt x="165805" y="270126"/>
                  </a:cubicBezTo>
                  <a:cubicBezTo>
                    <a:pt x="181680" y="361143"/>
                    <a:pt x="254705" y="489201"/>
                    <a:pt x="229305" y="549526"/>
                  </a:cubicBezTo>
                  <a:cubicBezTo>
                    <a:pt x="203905" y="609851"/>
                    <a:pt x="47272" y="644776"/>
                    <a:pt x="13405" y="632076"/>
                  </a:cubicBezTo>
                  <a:cubicBezTo>
                    <a:pt x="-20462" y="619376"/>
                    <a:pt x="19755" y="540001"/>
                    <a:pt x="26105" y="473326"/>
                  </a:cubicBezTo>
                  <a:cubicBezTo>
                    <a:pt x="32455" y="406651"/>
                    <a:pt x="39863" y="290234"/>
                    <a:pt x="51505" y="232026"/>
                  </a:cubicBezTo>
                  <a:cubicBezTo>
                    <a:pt x="63147" y="173818"/>
                    <a:pt x="83255" y="156884"/>
                    <a:pt x="95955" y="124076"/>
                  </a:cubicBezTo>
                  <a:cubicBezTo>
                    <a:pt x="108655" y="91268"/>
                    <a:pt x="122413" y="-20916"/>
                    <a:pt x="134055" y="3426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C1E05AC-9465-EC62-973A-71C0E08299FD}"/>
                </a:ext>
              </a:extLst>
            </p:cNvPr>
            <p:cNvSpPr/>
            <p:nvPr/>
          </p:nvSpPr>
          <p:spPr>
            <a:xfrm>
              <a:off x="2893339" y="2173075"/>
              <a:ext cx="369051" cy="983102"/>
            </a:xfrm>
            <a:custGeom>
              <a:avLst/>
              <a:gdLst>
                <a:gd name="connsiteX0" fmla="*/ 63898 w 203869"/>
                <a:gd name="connsiteY0" fmla="*/ 499007 h 670619"/>
                <a:gd name="connsiteX1" fmla="*/ 398 w 203869"/>
                <a:gd name="connsiteY1" fmla="*/ 283107 h 670619"/>
                <a:gd name="connsiteX2" fmla="*/ 44848 w 203869"/>
                <a:gd name="connsiteY2" fmla="*/ 29107 h 670619"/>
                <a:gd name="connsiteX3" fmla="*/ 190898 w 203869"/>
                <a:gd name="connsiteY3" fmla="*/ 41807 h 670619"/>
                <a:gd name="connsiteX4" fmla="*/ 159148 w 203869"/>
                <a:gd name="connsiteY4" fmla="*/ 352957 h 670619"/>
                <a:gd name="connsiteX5" fmla="*/ 203598 w 203869"/>
                <a:gd name="connsiteY5" fmla="*/ 518057 h 670619"/>
                <a:gd name="connsiteX6" fmla="*/ 133748 w 203869"/>
                <a:gd name="connsiteY6" fmla="*/ 670457 h 670619"/>
                <a:gd name="connsiteX7" fmla="*/ 82948 w 203869"/>
                <a:gd name="connsiteY7" fmla="*/ 549807 h 670619"/>
                <a:gd name="connsiteX8" fmla="*/ 82948 w 203869"/>
                <a:gd name="connsiteY8" fmla="*/ 549807 h 670619"/>
                <a:gd name="connsiteX9" fmla="*/ 82948 w 203869"/>
                <a:gd name="connsiteY9" fmla="*/ 549807 h 67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69" h="670619">
                  <a:moveTo>
                    <a:pt x="63898" y="499007"/>
                  </a:moveTo>
                  <a:cubicBezTo>
                    <a:pt x="33735" y="430215"/>
                    <a:pt x="3573" y="361424"/>
                    <a:pt x="398" y="283107"/>
                  </a:cubicBezTo>
                  <a:cubicBezTo>
                    <a:pt x="-2777" y="204790"/>
                    <a:pt x="13098" y="69324"/>
                    <a:pt x="44848" y="29107"/>
                  </a:cubicBezTo>
                  <a:cubicBezTo>
                    <a:pt x="76598" y="-11110"/>
                    <a:pt x="171848" y="-12168"/>
                    <a:pt x="190898" y="41807"/>
                  </a:cubicBezTo>
                  <a:cubicBezTo>
                    <a:pt x="209948" y="95782"/>
                    <a:pt x="157031" y="273582"/>
                    <a:pt x="159148" y="352957"/>
                  </a:cubicBezTo>
                  <a:cubicBezTo>
                    <a:pt x="161265" y="432332"/>
                    <a:pt x="207831" y="465140"/>
                    <a:pt x="203598" y="518057"/>
                  </a:cubicBezTo>
                  <a:cubicBezTo>
                    <a:pt x="199365" y="570974"/>
                    <a:pt x="153856" y="665165"/>
                    <a:pt x="133748" y="670457"/>
                  </a:cubicBezTo>
                  <a:cubicBezTo>
                    <a:pt x="113640" y="675749"/>
                    <a:pt x="82948" y="549807"/>
                    <a:pt x="82948" y="549807"/>
                  </a:cubicBezTo>
                  <a:lnTo>
                    <a:pt x="82948" y="549807"/>
                  </a:lnTo>
                  <a:lnTo>
                    <a:pt x="82948" y="549807"/>
                  </a:lnTo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D103AC-28BB-ACE7-A816-0C3FC1D7E944}"/>
                </a:ext>
              </a:extLst>
            </p:cNvPr>
            <p:cNvSpPr/>
            <p:nvPr/>
          </p:nvSpPr>
          <p:spPr>
            <a:xfrm>
              <a:off x="2620701" y="2173075"/>
              <a:ext cx="339096" cy="441743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9A139B1-6598-F8E9-3182-70D38D2FE52D}"/>
                </a:ext>
              </a:extLst>
            </p:cNvPr>
            <p:cNvGrpSpPr>
              <a:grpSpLocks noChangeAspect="1"/>
            </p:cNvGrpSpPr>
            <p:nvPr/>
          </p:nvGrpSpPr>
          <p:grpSpPr>
            <a:xfrm rot="5125953">
              <a:off x="2470372" y="2324187"/>
              <a:ext cx="947133" cy="640799"/>
              <a:chOff x="1706729" y="3675751"/>
              <a:chExt cx="1685451" cy="1351407"/>
            </a:xfrm>
            <a:solidFill>
              <a:srgbClr val="AEAEAE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F2716E2-2778-1806-2A55-2F48C93934AF}"/>
                  </a:ext>
                </a:extLst>
              </p:cNvPr>
              <p:cNvSpPr/>
              <p:nvPr/>
            </p:nvSpPr>
            <p:spPr>
              <a:xfrm>
                <a:off x="3011783" y="4115943"/>
                <a:ext cx="297954" cy="274591"/>
              </a:xfrm>
              <a:custGeom>
                <a:avLst/>
                <a:gdLst>
                  <a:gd name="connsiteX0" fmla="*/ 105531 w 342411"/>
                  <a:gd name="connsiteY0" fmla="*/ 1901 h 389822"/>
                  <a:gd name="connsiteX1" fmla="*/ 329465 w 342411"/>
                  <a:gd name="connsiteY1" fmla="*/ 141860 h 389822"/>
                  <a:gd name="connsiteX2" fmla="*/ 282812 w 342411"/>
                  <a:gd name="connsiteY2" fmla="*/ 384456 h 389822"/>
                  <a:gd name="connsiteX3" fmla="*/ 12225 w 342411"/>
                  <a:gd name="connsiteY3" fmla="*/ 291150 h 389822"/>
                  <a:gd name="connsiteX4" fmla="*/ 49547 w 342411"/>
                  <a:gd name="connsiteY4" fmla="*/ 76546 h 389822"/>
                  <a:gd name="connsiteX5" fmla="*/ 105531 w 342411"/>
                  <a:gd name="connsiteY5" fmla="*/ 1901 h 3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411" h="389822">
                    <a:moveTo>
                      <a:pt x="105531" y="1901"/>
                    </a:moveTo>
                    <a:cubicBezTo>
                      <a:pt x="152184" y="12787"/>
                      <a:pt x="299918" y="78101"/>
                      <a:pt x="329465" y="141860"/>
                    </a:cubicBezTo>
                    <a:cubicBezTo>
                      <a:pt x="359012" y="205619"/>
                      <a:pt x="335685" y="359574"/>
                      <a:pt x="282812" y="384456"/>
                    </a:cubicBezTo>
                    <a:cubicBezTo>
                      <a:pt x="229939" y="409338"/>
                      <a:pt x="51103" y="342468"/>
                      <a:pt x="12225" y="291150"/>
                    </a:cubicBezTo>
                    <a:cubicBezTo>
                      <a:pt x="-26653" y="239832"/>
                      <a:pt x="38661" y="124754"/>
                      <a:pt x="49547" y="76546"/>
                    </a:cubicBezTo>
                    <a:cubicBezTo>
                      <a:pt x="60433" y="28338"/>
                      <a:pt x="58878" y="-8985"/>
                      <a:pt x="105531" y="190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6812621-A678-653A-01BF-EF233572D743}"/>
                  </a:ext>
                </a:extLst>
              </p:cNvPr>
              <p:cNvSpPr/>
              <p:nvPr/>
            </p:nvSpPr>
            <p:spPr>
              <a:xfrm>
                <a:off x="1885543" y="4551050"/>
                <a:ext cx="295817" cy="294672"/>
              </a:xfrm>
              <a:custGeom>
                <a:avLst/>
                <a:gdLst>
                  <a:gd name="connsiteX0" fmla="*/ 102935 w 295817"/>
                  <a:gd name="connsiteY0" fmla="*/ 75112 h 294672"/>
                  <a:gd name="connsiteX1" fmla="*/ 289547 w 295817"/>
                  <a:gd name="connsiteY1" fmla="*/ 140426 h 294672"/>
                  <a:gd name="connsiteX2" fmla="*/ 233564 w 295817"/>
                  <a:gd name="connsiteY2" fmla="*/ 280385 h 294672"/>
                  <a:gd name="connsiteX3" fmla="*/ 56282 w 295817"/>
                  <a:gd name="connsiteY3" fmla="*/ 271055 h 294672"/>
                  <a:gd name="connsiteX4" fmla="*/ 298 w 295817"/>
                  <a:gd name="connsiteY4" fmla="*/ 112434 h 294672"/>
                  <a:gd name="connsiteX5" fmla="*/ 37621 w 295817"/>
                  <a:gd name="connsiteY5" fmla="*/ 467 h 294672"/>
                  <a:gd name="connsiteX6" fmla="*/ 102935 w 295817"/>
                  <a:gd name="connsiteY6" fmla="*/ 75112 h 2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17" h="294672">
                    <a:moveTo>
                      <a:pt x="102935" y="75112"/>
                    </a:moveTo>
                    <a:cubicBezTo>
                      <a:pt x="144923" y="98438"/>
                      <a:pt x="267776" y="106214"/>
                      <a:pt x="289547" y="140426"/>
                    </a:cubicBezTo>
                    <a:cubicBezTo>
                      <a:pt x="311318" y="174638"/>
                      <a:pt x="272441" y="258614"/>
                      <a:pt x="233564" y="280385"/>
                    </a:cubicBezTo>
                    <a:cubicBezTo>
                      <a:pt x="194687" y="302156"/>
                      <a:pt x="95160" y="299047"/>
                      <a:pt x="56282" y="271055"/>
                    </a:cubicBezTo>
                    <a:cubicBezTo>
                      <a:pt x="17404" y="243063"/>
                      <a:pt x="3408" y="157532"/>
                      <a:pt x="298" y="112434"/>
                    </a:cubicBezTo>
                    <a:cubicBezTo>
                      <a:pt x="-2812" y="67336"/>
                      <a:pt x="18960" y="6687"/>
                      <a:pt x="37621" y="467"/>
                    </a:cubicBezTo>
                    <a:cubicBezTo>
                      <a:pt x="56282" y="-5753"/>
                      <a:pt x="60947" y="51786"/>
                      <a:pt x="102935" y="751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BC95BA9-B6DF-9C46-69F9-2CFD5A557342}"/>
                  </a:ext>
                </a:extLst>
              </p:cNvPr>
              <p:cNvSpPr/>
              <p:nvPr/>
            </p:nvSpPr>
            <p:spPr>
              <a:xfrm>
                <a:off x="2258277" y="4786601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114DEB6-67EE-1FE1-BDEF-6CF210163055}"/>
                  </a:ext>
                </a:extLst>
              </p:cNvPr>
              <p:cNvSpPr/>
              <p:nvPr/>
            </p:nvSpPr>
            <p:spPr>
              <a:xfrm>
                <a:off x="2038537" y="4004926"/>
                <a:ext cx="242036" cy="233646"/>
              </a:xfrm>
              <a:custGeom>
                <a:avLst/>
                <a:gdLst>
                  <a:gd name="connsiteX0" fmla="*/ 91375 w 242036"/>
                  <a:gd name="connsiteY0" fmla="*/ 65 h 233646"/>
                  <a:gd name="connsiteX1" fmla="*/ 184681 w 242036"/>
                  <a:gd name="connsiteY1" fmla="*/ 56049 h 233646"/>
                  <a:gd name="connsiteX2" fmla="*/ 240665 w 242036"/>
                  <a:gd name="connsiteY2" fmla="*/ 186678 h 233646"/>
                  <a:gd name="connsiteX3" fmla="*/ 128697 w 242036"/>
                  <a:gd name="connsiteY3" fmla="*/ 233331 h 233646"/>
                  <a:gd name="connsiteX4" fmla="*/ 7399 w 242036"/>
                  <a:gd name="connsiteY4" fmla="*/ 168016 h 233646"/>
                  <a:gd name="connsiteX5" fmla="*/ 16730 w 242036"/>
                  <a:gd name="connsiteY5" fmla="*/ 65380 h 233646"/>
                  <a:gd name="connsiteX6" fmla="*/ 91375 w 242036"/>
                  <a:gd name="connsiteY6" fmla="*/ 65 h 2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036" h="233646">
                    <a:moveTo>
                      <a:pt x="91375" y="65"/>
                    </a:moveTo>
                    <a:cubicBezTo>
                      <a:pt x="119367" y="-1490"/>
                      <a:pt x="159799" y="24947"/>
                      <a:pt x="184681" y="56049"/>
                    </a:cubicBezTo>
                    <a:cubicBezTo>
                      <a:pt x="209563" y="87151"/>
                      <a:pt x="249996" y="157131"/>
                      <a:pt x="240665" y="186678"/>
                    </a:cubicBezTo>
                    <a:cubicBezTo>
                      <a:pt x="231334" y="216225"/>
                      <a:pt x="167575" y="236441"/>
                      <a:pt x="128697" y="233331"/>
                    </a:cubicBezTo>
                    <a:cubicBezTo>
                      <a:pt x="89819" y="230221"/>
                      <a:pt x="26060" y="196008"/>
                      <a:pt x="7399" y="168016"/>
                    </a:cubicBezTo>
                    <a:cubicBezTo>
                      <a:pt x="-11262" y="140024"/>
                      <a:pt x="10510" y="91816"/>
                      <a:pt x="16730" y="65380"/>
                    </a:cubicBezTo>
                    <a:cubicBezTo>
                      <a:pt x="22950" y="38944"/>
                      <a:pt x="63383" y="1620"/>
                      <a:pt x="91375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1412E2-3D98-4D9E-0CB5-65A0655FADEA}"/>
                  </a:ext>
                </a:extLst>
              </p:cNvPr>
              <p:cNvSpPr/>
              <p:nvPr/>
            </p:nvSpPr>
            <p:spPr>
              <a:xfrm>
                <a:off x="2403371" y="4034818"/>
                <a:ext cx="297953" cy="325601"/>
              </a:xfrm>
              <a:custGeom>
                <a:avLst/>
                <a:gdLst>
                  <a:gd name="connsiteX0" fmla="*/ 163650 w 297953"/>
                  <a:gd name="connsiteY0" fmla="*/ 98643 h 325601"/>
                  <a:gd name="connsiteX1" fmla="*/ 284948 w 297953"/>
                  <a:gd name="connsiteY1" fmla="*/ 201280 h 325601"/>
                  <a:gd name="connsiteX2" fmla="*/ 275618 w 297953"/>
                  <a:gd name="connsiteY2" fmla="*/ 322578 h 325601"/>
                  <a:gd name="connsiteX3" fmla="*/ 116997 w 297953"/>
                  <a:gd name="connsiteY3" fmla="*/ 275925 h 325601"/>
                  <a:gd name="connsiteX4" fmla="*/ 5030 w 297953"/>
                  <a:gd name="connsiteY4" fmla="*/ 135965 h 325601"/>
                  <a:gd name="connsiteX5" fmla="*/ 33022 w 297953"/>
                  <a:gd name="connsiteY5" fmla="*/ 5337 h 325601"/>
                  <a:gd name="connsiteX6" fmla="*/ 154320 w 297953"/>
                  <a:gd name="connsiteY6" fmla="*/ 33329 h 325601"/>
                  <a:gd name="connsiteX7" fmla="*/ 163650 w 297953"/>
                  <a:gd name="connsiteY7" fmla="*/ 98643 h 32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53" h="325601">
                    <a:moveTo>
                      <a:pt x="163650" y="98643"/>
                    </a:moveTo>
                    <a:cubicBezTo>
                      <a:pt x="185421" y="126635"/>
                      <a:pt x="266287" y="163958"/>
                      <a:pt x="284948" y="201280"/>
                    </a:cubicBezTo>
                    <a:cubicBezTo>
                      <a:pt x="303609" y="238603"/>
                      <a:pt x="303610" y="310137"/>
                      <a:pt x="275618" y="322578"/>
                    </a:cubicBezTo>
                    <a:cubicBezTo>
                      <a:pt x="247626" y="335019"/>
                      <a:pt x="162095" y="307027"/>
                      <a:pt x="116997" y="275925"/>
                    </a:cubicBezTo>
                    <a:cubicBezTo>
                      <a:pt x="71899" y="244823"/>
                      <a:pt x="19026" y="181063"/>
                      <a:pt x="5030" y="135965"/>
                    </a:cubicBezTo>
                    <a:cubicBezTo>
                      <a:pt x="-8966" y="90867"/>
                      <a:pt x="8140" y="22443"/>
                      <a:pt x="33022" y="5337"/>
                    </a:cubicBezTo>
                    <a:cubicBezTo>
                      <a:pt x="57904" y="-11769"/>
                      <a:pt x="126328" y="16223"/>
                      <a:pt x="154320" y="33329"/>
                    </a:cubicBezTo>
                    <a:cubicBezTo>
                      <a:pt x="182312" y="50435"/>
                      <a:pt x="141879" y="70651"/>
                      <a:pt x="163650" y="9864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3C6A1DA-5431-8032-5DB8-858BB1BA3B99}"/>
                  </a:ext>
                </a:extLst>
              </p:cNvPr>
              <p:cNvSpPr/>
              <p:nvPr/>
            </p:nvSpPr>
            <p:spPr>
              <a:xfrm>
                <a:off x="2190051" y="3675751"/>
                <a:ext cx="266163" cy="258507"/>
              </a:xfrm>
              <a:custGeom>
                <a:avLst/>
                <a:gdLst>
                  <a:gd name="connsiteX0" fmla="*/ 131429 w 266163"/>
                  <a:gd name="connsiteY0" fmla="*/ 38603 h 258507"/>
                  <a:gd name="connsiteX1" fmla="*/ 262058 w 266163"/>
                  <a:gd name="connsiteY1" fmla="*/ 94586 h 258507"/>
                  <a:gd name="connsiteX2" fmla="*/ 215405 w 266163"/>
                  <a:gd name="connsiteY2" fmla="*/ 253207 h 258507"/>
                  <a:gd name="connsiteX3" fmla="*/ 38123 w 266163"/>
                  <a:gd name="connsiteY3" fmla="*/ 206554 h 258507"/>
                  <a:gd name="connsiteX4" fmla="*/ 800 w 266163"/>
                  <a:gd name="connsiteY4" fmla="*/ 66594 h 258507"/>
                  <a:gd name="connsiteX5" fmla="*/ 56784 w 266163"/>
                  <a:gd name="connsiteY5" fmla="*/ 1280 h 258507"/>
                  <a:gd name="connsiteX6" fmla="*/ 131429 w 266163"/>
                  <a:gd name="connsiteY6" fmla="*/ 38603 h 25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163" h="258507">
                    <a:moveTo>
                      <a:pt x="131429" y="38603"/>
                    </a:moveTo>
                    <a:cubicBezTo>
                      <a:pt x="165641" y="54154"/>
                      <a:pt x="248062" y="58819"/>
                      <a:pt x="262058" y="94586"/>
                    </a:cubicBezTo>
                    <a:cubicBezTo>
                      <a:pt x="276054" y="130353"/>
                      <a:pt x="252728" y="234546"/>
                      <a:pt x="215405" y="253207"/>
                    </a:cubicBezTo>
                    <a:cubicBezTo>
                      <a:pt x="178083" y="271868"/>
                      <a:pt x="73890" y="237656"/>
                      <a:pt x="38123" y="206554"/>
                    </a:cubicBezTo>
                    <a:cubicBezTo>
                      <a:pt x="2356" y="175452"/>
                      <a:pt x="-2310" y="100806"/>
                      <a:pt x="800" y="66594"/>
                    </a:cubicBezTo>
                    <a:cubicBezTo>
                      <a:pt x="3910" y="32382"/>
                      <a:pt x="36568" y="9055"/>
                      <a:pt x="56784" y="1280"/>
                    </a:cubicBezTo>
                    <a:cubicBezTo>
                      <a:pt x="77000" y="-6496"/>
                      <a:pt x="97217" y="23052"/>
                      <a:pt x="131429" y="3860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9867AD5-E3B4-BA11-C716-20154614A3B7}"/>
                  </a:ext>
                </a:extLst>
              </p:cNvPr>
              <p:cNvSpPr/>
              <p:nvPr/>
            </p:nvSpPr>
            <p:spPr>
              <a:xfrm>
                <a:off x="2911784" y="4777048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90D5D1-E3FA-9C0A-F602-7B7376C5D11E}"/>
                  </a:ext>
                </a:extLst>
              </p:cNvPr>
              <p:cNvSpPr/>
              <p:nvPr/>
            </p:nvSpPr>
            <p:spPr>
              <a:xfrm>
                <a:off x="3166638" y="4679556"/>
                <a:ext cx="225542" cy="274590"/>
              </a:xfrm>
              <a:custGeom>
                <a:avLst/>
                <a:gdLst>
                  <a:gd name="connsiteX0" fmla="*/ 243403 w 336936"/>
                  <a:gd name="connsiteY0" fmla="*/ 13437 h 358742"/>
                  <a:gd name="connsiteX1" fmla="*/ 336709 w 336936"/>
                  <a:gd name="connsiteY1" fmla="*/ 209380 h 358742"/>
                  <a:gd name="connsiteX2" fmla="*/ 215411 w 336936"/>
                  <a:gd name="connsiteY2" fmla="*/ 340009 h 358742"/>
                  <a:gd name="connsiteX3" fmla="*/ 47460 w 336936"/>
                  <a:gd name="connsiteY3" fmla="*/ 340009 h 358742"/>
                  <a:gd name="connsiteX4" fmla="*/ 807 w 336936"/>
                  <a:gd name="connsiteY4" fmla="*/ 172058 h 358742"/>
                  <a:gd name="connsiteX5" fmla="*/ 75452 w 336936"/>
                  <a:gd name="connsiteY5" fmla="*/ 4107 h 358742"/>
                  <a:gd name="connsiteX6" fmla="*/ 159428 w 336936"/>
                  <a:gd name="connsiteY6" fmla="*/ 50760 h 358742"/>
                  <a:gd name="connsiteX7" fmla="*/ 243403 w 336936"/>
                  <a:gd name="connsiteY7" fmla="*/ 13437 h 35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936" h="358742">
                    <a:moveTo>
                      <a:pt x="243403" y="13437"/>
                    </a:moveTo>
                    <a:cubicBezTo>
                      <a:pt x="272950" y="39874"/>
                      <a:pt x="341374" y="154951"/>
                      <a:pt x="336709" y="209380"/>
                    </a:cubicBezTo>
                    <a:cubicBezTo>
                      <a:pt x="332044" y="263809"/>
                      <a:pt x="263619" y="318238"/>
                      <a:pt x="215411" y="340009"/>
                    </a:cubicBezTo>
                    <a:cubicBezTo>
                      <a:pt x="167203" y="361780"/>
                      <a:pt x="83227" y="368001"/>
                      <a:pt x="47460" y="340009"/>
                    </a:cubicBezTo>
                    <a:cubicBezTo>
                      <a:pt x="11693" y="312017"/>
                      <a:pt x="-3858" y="228042"/>
                      <a:pt x="807" y="172058"/>
                    </a:cubicBezTo>
                    <a:cubicBezTo>
                      <a:pt x="5472" y="116074"/>
                      <a:pt x="49015" y="24323"/>
                      <a:pt x="75452" y="4107"/>
                    </a:cubicBezTo>
                    <a:cubicBezTo>
                      <a:pt x="101889" y="-16109"/>
                      <a:pt x="136102" y="44540"/>
                      <a:pt x="159428" y="50760"/>
                    </a:cubicBezTo>
                    <a:cubicBezTo>
                      <a:pt x="182754" y="56980"/>
                      <a:pt x="213856" y="-13000"/>
                      <a:pt x="243403" y="13437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324B6E-81EF-0E89-745E-A271CDD16401}"/>
                  </a:ext>
                </a:extLst>
              </p:cNvPr>
              <p:cNvSpPr/>
              <p:nvPr/>
            </p:nvSpPr>
            <p:spPr>
              <a:xfrm>
                <a:off x="2424966" y="4561770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88C9FC4-24A6-B26C-C80B-547C92808C27}"/>
                  </a:ext>
                </a:extLst>
              </p:cNvPr>
              <p:cNvSpPr/>
              <p:nvPr/>
            </p:nvSpPr>
            <p:spPr>
              <a:xfrm>
                <a:off x="2109021" y="4360419"/>
                <a:ext cx="162082" cy="180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0797597-C203-07B7-EFB4-8E7932E3D7BB}"/>
                  </a:ext>
                </a:extLst>
              </p:cNvPr>
              <p:cNvSpPr/>
              <p:nvPr/>
            </p:nvSpPr>
            <p:spPr>
              <a:xfrm>
                <a:off x="2763465" y="4019593"/>
                <a:ext cx="186177" cy="23364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1602689-2C84-D7FF-11EF-32323294166E}"/>
                  </a:ext>
                </a:extLst>
              </p:cNvPr>
              <p:cNvSpPr/>
              <p:nvPr/>
            </p:nvSpPr>
            <p:spPr>
              <a:xfrm>
                <a:off x="2977620" y="4443358"/>
                <a:ext cx="336936" cy="195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F320D5A-78B1-440B-E398-26EC8C923643}"/>
                  </a:ext>
                </a:extLst>
              </p:cNvPr>
              <p:cNvSpPr/>
              <p:nvPr/>
            </p:nvSpPr>
            <p:spPr>
              <a:xfrm>
                <a:off x="2572405" y="3706596"/>
                <a:ext cx="201274" cy="285057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F358392-86FA-B8F2-8997-D0B884416A1A}"/>
                  </a:ext>
                </a:extLst>
              </p:cNvPr>
              <p:cNvSpPr/>
              <p:nvPr/>
            </p:nvSpPr>
            <p:spPr>
              <a:xfrm>
                <a:off x="1706729" y="4153393"/>
                <a:ext cx="309727" cy="386219"/>
              </a:xfrm>
              <a:custGeom>
                <a:avLst/>
                <a:gdLst>
                  <a:gd name="connsiteX0" fmla="*/ 75977 w 337396"/>
                  <a:gd name="connsiteY0" fmla="*/ 2281 h 358386"/>
                  <a:gd name="connsiteX1" fmla="*/ 337234 w 337396"/>
                  <a:gd name="connsiteY1" fmla="*/ 207555 h 358386"/>
                  <a:gd name="connsiteX2" fmla="*/ 113299 w 337396"/>
                  <a:gd name="connsiteY2" fmla="*/ 356844 h 358386"/>
                  <a:gd name="connsiteX3" fmla="*/ 1332 w 337396"/>
                  <a:gd name="connsiteY3" fmla="*/ 114249 h 358386"/>
                  <a:gd name="connsiteX4" fmla="*/ 75977 w 337396"/>
                  <a:gd name="connsiteY4" fmla="*/ 2281 h 3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396" h="358386">
                    <a:moveTo>
                      <a:pt x="75977" y="2281"/>
                    </a:moveTo>
                    <a:cubicBezTo>
                      <a:pt x="131961" y="17832"/>
                      <a:pt x="331014" y="148461"/>
                      <a:pt x="337234" y="207555"/>
                    </a:cubicBezTo>
                    <a:cubicBezTo>
                      <a:pt x="343454" y="266649"/>
                      <a:pt x="169283" y="372395"/>
                      <a:pt x="113299" y="356844"/>
                    </a:cubicBezTo>
                    <a:cubicBezTo>
                      <a:pt x="57315" y="341293"/>
                      <a:pt x="9107" y="174898"/>
                      <a:pt x="1332" y="114249"/>
                    </a:cubicBezTo>
                    <a:cubicBezTo>
                      <a:pt x="-6444" y="53600"/>
                      <a:pt x="19993" y="-13270"/>
                      <a:pt x="75977" y="228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F529F6A-2076-F051-5794-14BA558105E9}"/>
                  </a:ext>
                </a:extLst>
              </p:cNvPr>
              <p:cNvSpPr/>
              <p:nvPr/>
            </p:nvSpPr>
            <p:spPr>
              <a:xfrm>
                <a:off x="2640249" y="4416298"/>
                <a:ext cx="261802" cy="145227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ADFED3-0D95-8D4A-0602-AC9BD3ABA004}"/>
                  </a:ext>
                </a:extLst>
              </p:cNvPr>
              <p:cNvSpPr/>
              <p:nvPr/>
            </p:nvSpPr>
            <p:spPr>
              <a:xfrm>
                <a:off x="2966750" y="3795196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89569FE-7FCB-458F-CB12-C75F1F9F3C54}"/>
                  </a:ext>
                </a:extLst>
              </p:cNvPr>
              <p:cNvSpPr/>
              <p:nvPr/>
            </p:nvSpPr>
            <p:spPr>
              <a:xfrm rot="16200000">
                <a:off x="1790239" y="3814795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467881-B617-E744-B9BE-6FD8652BE696}"/>
                  </a:ext>
                </a:extLst>
              </p:cNvPr>
              <p:cNvSpPr/>
              <p:nvPr/>
            </p:nvSpPr>
            <p:spPr>
              <a:xfrm>
                <a:off x="2311292" y="4288453"/>
                <a:ext cx="162082" cy="251160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873CD9F-F637-CC1C-67DF-410FB184311D}"/>
                  </a:ext>
                </a:extLst>
              </p:cNvPr>
              <p:cNvSpPr/>
              <p:nvPr/>
            </p:nvSpPr>
            <p:spPr>
              <a:xfrm>
                <a:off x="2714184" y="4608922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28870-7516-2A95-4D58-AB4A64610FBB}"/>
              </a:ext>
            </a:extLst>
          </p:cNvPr>
          <p:cNvSpPr txBox="1"/>
          <p:nvPr/>
        </p:nvSpPr>
        <p:spPr>
          <a:xfrm>
            <a:off x="7408542" y="3065492"/>
            <a:ext cx="18303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Connected gas phase</a:t>
            </a:r>
          </a:p>
          <a:p>
            <a:pPr algn="ctr"/>
            <a:r>
              <a:rPr lang="en-GB" sz="1300" b="1" dirty="0">
                <a:cs typeface="Arial" panose="020B0604020202020204" pitchFamily="34" charset="0"/>
              </a:rPr>
              <a:t>(Above GWC)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13D872-8683-98A4-1EC8-8EED69321DC9}"/>
              </a:ext>
            </a:extLst>
          </p:cNvPr>
          <p:cNvGrpSpPr>
            <a:grpSpLocks noChangeAspect="1"/>
          </p:cNvGrpSpPr>
          <p:nvPr/>
        </p:nvGrpSpPr>
        <p:grpSpPr>
          <a:xfrm>
            <a:off x="7885578" y="5405724"/>
            <a:ext cx="768320" cy="1139364"/>
            <a:chOff x="3663525" y="2159801"/>
            <a:chExt cx="679791" cy="100808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F2F5224-8755-A675-DAC6-E2ADFE199035}"/>
                </a:ext>
              </a:extLst>
            </p:cNvPr>
            <p:cNvSpPr/>
            <p:nvPr/>
          </p:nvSpPr>
          <p:spPr>
            <a:xfrm>
              <a:off x="3663525" y="2159801"/>
              <a:ext cx="679791" cy="1008082"/>
            </a:xfrm>
            <a:prstGeom prst="rect">
              <a:avLst/>
            </a:prstGeom>
            <a:solidFill>
              <a:srgbClr val="8AD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9A65061-32C7-0784-6EB6-72F6F01D4732}"/>
                </a:ext>
              </a:extLst>
            </p:cNvPr>
            <p:cNvSpPr/>
            <p:nvPr/>
          </p:nvSpPr>
          <p:spPr>
            <a:xfrm>
              <a:off x="3764338" y="2622425"/>
              <a:ext cx="286862" cy="229275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798DA4-6C13-EA3E-CB82-3044036461C1}"/>
                </a:ext>
              </a:extLst>
            </p:cNvPr>
            <p:cNvSpPr/>
            <p:nvPr/>
          </p:nvSpPr>
          <p:spPr>
            <a:xfrm>
              <a:off x="3877230" y="3002697"/>
              <a:ext cx="250538" cy="162683"/>
            </a:xfrm>
            <a:custGeom>
              <a:avLst/>
              <a:gdLst>
                <a:gd name="connsiteX0" fmla="*/ 134055 w 234620"/>
                <a:gd name="connsiteY0" fmla="*/ 3426 h 634671"/>
                <a:gd name="connsiteX1" fmla="*/ 165805 w 234620"/>
                <a:gd name="connsiteY1" fmla="*/ 270126 h 634671"/>
                <a:gd name="connsiteX2" fmla="*/ 229305 w 234620"/>
                <a:gd name="connsiteY2" fmla="*/ 549526 h 634671"/>
                <a:gd name="connsiteX3" fmla="*/ 13405 w 234620"/>
                <a:gd name="connsiteY3" fmla="*/ 632076 h 634671"/>
                <a:gd name="connsiteX4" fmla="*/ 26105 w 234620"/>
                <a:gd name="connsiteY4" fmla="*/ 473326 h 634671"/>
                <a:gd name="connsiteX5" fmla="*/ 51505 w 234620"/>
                <a:gd name="connsiteY5" fmla="*/ 232026 h 634671"/>
                <a:gd name="connsiteX6" fmla="*/ 95955 w 234620"/>
                <a:gd name="connsiteY6" fmla="*/ 124076 h 634671"/>
                <a:gd name="connsiteX7" fmla="*/ 134055 w 234620"/>
                <a:gd name="connsiteY7" fmla="*/ 3426 h 63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620" h="634671">
                  <a:moveTo>
                    <a:pt x="134055" y="3426"/>
                  </a:moveTo>
                  <a:cubicBezTo>
                    <a:pt x="145697" y="27768"/>
                    <a:pt x="149930" y="179109"/>
                    <a:pt x="165805" y="270126"/>
                  </a:cubicBezTo>
                  <a:cubicBezTo>
                    <a:pt x="181680" y="361143"/>
                    <a:pt x="254705" y="489201"/>
                    <a:pt x="229305" y="549526"/>
                  </a:cubicBezTo>
                  <a:cubicBezTo>
                    <a:pt x="203905" y="609851"/>
                    <a:pt x="47272" y="644776"/>
                    <a:pt x="13405" y="632076"/>
                  </a:cubicBezTo>
                  <a:cubicBezTo>
                    <a:pt x="-20462" y="619376"/>
                    <a:pt x="19755" y="540001"/>
                    <a:pt x="26105" y="473326"/>
                  </a:cubicBezTo>
                  <a:cubicBezTo>
                    <a:pt x="32455" y="406651"/>
                    <a:pt x="39863" y="290234"/>
                    <a:pt x="51505" y="232026"/>
                  </a:cubicBezTo>
                  <a:cubicBezTo>
                    <a:pt x="63147" y="173818"/>
                    <a:pt x="83255" y="156884"/>
                    <a:pt x="95955" y="124076"/>
                  </a:cubicBezTo>
                  <a:cubicBezTo>
                    <a:pt x="108655" y="91268"/>
                    <a:pt x="122413" y="-20916"/>
                    <a:pt x="134055" y="3426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C30C471-6763-D171-F0E4-08F9D723C018}"/>
                </a:ext>
              </a:extLst>
            </p:cNvPr>
            <p:cNvSpPr/>
            <p:nvPr/>
          </p:nvSpPr>
          <p:spPr>
            <a:xfrm>
              <a:off x="4154528" y="2169005"/>
              <a:ext cx="169914" cy="538093"/>
            </a:xfrm>
            <a:custGeom>
              <a:avLst/>
              <a:gdLst>
                <a:gd name="connsiteX0" fmla="*/ 63898 w 203869"/>
                <a:gd name="connsiteY0" fmla="*/ 499007 h 670619"/>
                <a:gd name="connsiteX1" fmla="*/ 398 w 203869"/>
                <a:gd name="connsiteY1" fmla="*/ 283107 h 670619"/>
                <a:gd name="connsiteX2" fmla="*/ 44848 w 203869"/>
                <a:gd name="connsiteY2" fmla="*/ 29107 h 670619"/>
                <a:gd name="connsiteX3" fmla="*/ 190898 w 203869"/>
                <a:gd name="connsiteY3" fmla="*/ 41807 h 670619"/>
                <a:gd name="connsiteX4" fmla="*/ 159148 w 203869"/>
                <a:gd name="connsiteY4" fmla="*/ 352957 h 670619"/>
                <a:gd name="connsiteX5" fmla="*/ 203598 w 203869"/>
                <a:gd name="connsiteY5" fmla="*/ 518057 h 670619"/>
                <a:gd name="connsiteX6" fmla="*/ 133748 w 203869"/>
                <a:gd name="connsiteY6" fmla="*/ 670457 h 670619"/>
                <a:gd name="connsiteX7" fmla="*/ 82948 w 203869"/>
                <a:gd name="connsiteY7" fmla="*/ 549807 h 670619"/>
                <a:gd name="connsiteX8" fmla="*/ 82948 w 203869"/>
                <a:gd name="connsiteY8" fmla="*/ 549807 h 670619"/>
                <a:gd name="connsiteX9" fmla="*/ 82948 w 203869"/>
                <a:gd name="connsiteY9" fmla="*/ 549807 h 67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69" h="670619">
                  <a:moveTo>
                    <a:pt x="63898" y="499007"/>
                  </a:moveTo>
                  <a:cubicBezTo>
                    <a:pt x="33735" y="430215"/>
                    <a:pt x="3573" y="361424"/>
                    <a:pt x="398" y="283107"/>
                  </a:cubicBezTo>
                  <a:cubicBezTo>
                    <a:pt x="-2777" y="204790"/>
                    <a:pt x="13098" y="69324"/>
                    <a:pt x="44848" y="29107"/>
                  </a:cubicBezTo>
                  <a:cubicBezTo>
                    <a:pt x="76598" y="-11110"/>
                    <a:pt x="171848" y="-12168"/>
                    <a:pt x="190898" y="41807"/>
                  </a:cubicBezTo>
                  <a:cubicBezTo>
                    <a:pt x="209948" y="95782"/>
                    <a:pt x="157031" y="273582"/>
                    <a:pt x="159148" y="352957"/>
                  </a:cubicBezTo>
                  <a:cubicBezTo>
                    <a:pt x="161265" y="432332"/>
                    <a:pt x="207831" y="465140"/>
                    <a:pt x="203598" y="518057"/>
                  </a:cubicBezTo>
                  <a:cubicBezTo>
                    <a:pt x="199365" y="570974"/>
                    <a:pt x="153856" y="665165"/>
                    <a:pt x="133748" y="670457"/>
                  </a:cubicBezTo>
                  <a:cubicBezTo>
                    <a:pt x="113640" y="675749"/>
                    <a:pt x="82948" y="549807"/>
                    <a:pt x="82948" y="549807"/>
                  </a:cubicBezTo>
                  <a:lnTo>
                    <a:pt x="82948" y="549807"/>
                  </a:lnTo>
                  <a:lnTo>
                    <a:pt x="82948" y="549807"/>
                  </a:lnTo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692278C-8AF1-61B1-43B4-0685ED7D8F41}"/>
                </a:ext>
              </a:extLst>
            </p:cNvPr>
            <p:cNvSpPr/>
            <p:nvPr/>
          </p:nvSpPr>
          <p:spPr>
            <a:xfrm>
              <a:off x="3675981" y="2198802"/>
              <a:ext cx="227110" cy="291544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29CA3B3-9CEC-5620-9FB0-2FDD006AF6D4}"/>
                </a:ext>
              </a:extLst>
            </p:cNvPr>
            <p:cNvGrpSpPr>
              <a:grpSpLocks noChangeAspect="1"/>
            </p:cNvGrpSpPr>
            <p:nvPr/>
          </p:nvGrpSpPr>
          <p:grpSpPr>
            <a:xfrm rot="5125953">
              <a:off x="3533684" y="2334554"/>
              <a:ext cx="944801" cy="640799"/>
              <a:chOff x="1710879" y="3675751"/>
              <a:chExt cx="1681301" cy="1351407"/>
            </a:xfrm>
            <a:solidFill>
              <a:srgbClr val="AEAEAE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51BDF75-40C8-E213-3CDE-0D81453CD438}"/>
                  </a:ext>
                </a:extLst>
              </p:cNvPr>
              <p:cNvSpPr/>
              <p:nvPr/>
            </p:nvSpPr>
            <p:spPr>
              <a:xfrm>
                <a:off x="3011783" y="4115943"/>
                <a:ext cx="297954" cy="274591"/>
              </a:xfrm>
              <a:custGeom>
                <a:avLst/>
                <a:gdLst>
                  <a:gd name="connsiteX0" fmla="*/ 105531 w 342411"/>
                  <a:gd name="connsiteY0" fmla="*/ 1901 h 389822"/>
                  <a:gd name="connsiteX1" fmla="*/ 329465 w 342411"/>
                  <a:gd name="connsiteY1" fmla="*/ 141860 h 389822"/>
                  <a:gd name="connsiteX2" fmla="*/ 282812 w 342411"/>
                  <a:gd name="connsiteY2" fmla="*/ 384456 h 389822"/>
                  <a:gd name="connsiteX3" fmla="*/ 12225 w 342411"/>
                  <a:gd name="connsiteY3" fmla="*/ 291150 h 389822"/>
                  <a:gd name="connsiteX4" fmla="*/ 49547 w 342411"/>
                  <a:gd name="connsiteY4" fmla="*/ 76546 h 389822"/>
                  <a:gd name="connsiteX5" fmla="*/ 105531 w 342411"/>
                  <a:gd name="connsiteY5" fmla="*/ 1901 h 3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411" h="389822">
                    <a:moveTo>
                      <a:pt x="105531" y="1901"/>
                    </a:moveTo>
                    <a:cubicBezTo>
                      <a:pt x="152184" y="12787"/>
                      <a:pt x="299918" y="78101"/>
                      <a:pt x="329465" y="141860"/>
                    </a:cubicBezTo>
                    <a:cubicBezTo>
                      <a:pt x="359012" y="205619"/>
                      <a:pt x="335685" y="359574"/>
                      <a:pt x="282812" y="384456"/>
                    </a:cubicBezTo>
                    <a:cubicBezTo>
                      <a:pt x="229939" y="409338"/>
                      <a:pt x="51103" y="342468"/>
                      <a:pt x="12225" y="291150"/>
                    </a:cubicBezTo>
                    <a:cubicBezTo>
                      <a:pt x="-26653" y="239832"/>
                      <a:pt x="38661" y="124754"/>
                      <a:pt x="49547" y="76546"/>
                    </a:cubicBezTo>
                    <a:cubicBezTo>
                      <a:pt x="60433" y="28338"/>
                      <a:pt x="58878" y="-8985"/>
                      <a:pt x="105531" y="190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0FB9470-246C-E1F8-ADEC-9091E8348E9B}"/>
                  </a:ext>
                </a:extLst>
              </p:cNvPr>
              <p:cNvSpPr/>
              <p:nvPr/>
            </p:nvSpPr>
            <p:spPr>
              <a:xfrm>
                <a:off x="1885543" y="4551050"/>
                <a:ext cx="295817" cy="294672"/>
              </a:xfrm>
              <a:custGeom>
                <a:avLst/>
                <a:gdLst>
                  <a:gd name="connsiteX0" fmla="*/ 102935 w 295817"/>
                  <a:gd name="connsiteY0" fmla="*/ 75112 h 294672"/>
                  <a:gd name="connsiteX1" fmla="*/ 289547 w 295817"/>
                  <a:gd name="connsiteY1" fmla="*/ 140426 h 294672"/>
                  <a:gd name="connsiteX2" fmla="*/ 233564 w 295817"/>
                  <a:gd name="connsiteY2" fmla="*/ 280385 h 294672"/>
                  <a:gd name="connsiteX3" fmla="*/ 56282 w 295817"/>
                  <a:gd name="connsiteY3" fmla="*/ 271055 h 294672"/>
                  <a:gd name="connsiteX4" fmla="*/ 298 w 295817"/>
                  <a:gd name="connsiteY4" fmla="*/ 112434 h 294672"/>
                  <a:gd name="connsiteX5" fmla="*/ 37621 w 295817"/>
                  <a:gd name="connsiteY5" fmla="*/ 467 h 294672"/>
                  <a:gd name="connsiteX6" fmla="*/ 102935 w 295817"/>
                  <a:gd name="connsiteY6" fmla="*/ 75112 h 2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17" h="294672">
                    <a:moveTo>
                      <a:pt x="102935" y="75112"/>
                    </a:moveTo>
                    <a:cubicBezTo>
                      <a:pt x="144923" y="98438"/>
                      <a:pt x="267776" y="106214"/>
                      <a:pt x="289547" y="140426"/>
                    </a:cubicBezTo>
                    <a:cubicBezTo>
                      <a:pt x="311318" y="174638"/>
                      <a:pt x="272441" y="258614"/>
                      <a:pt x="233564" y="280385"/>
                    </a:cubicBezTo>
                    <a:cubicBezTo>
                      <a:pt x="194687" y="302156"/>
                      <a:pt x="95160" y="299047"/>
                      <a:pt x="56282" y="271055"/>
                    </a:cubicBezTo>
                    <a:cubicBezTo>
                      <a:pt x="17404" y="243063"/>
                      <a:pt x="3408" y="157532"/>
                      <a:pt x="298" y="112434"/>
                    </a:cubicBezTo>
                    <a:cubicBezTo>
                      <a:pt x="-2812" y="67336"/>
                      <a:pt x="18960" y="6687"/>
                      <a:pt x="37621" y="467"/>
                    </a:cubicBezTo>
                    <a:cubicBezTo>
                      <a:pt x="56282" y="-5753"/>
                      <a:pt x="60947" y="51786"/>
                      <a:pt x="102935" y="751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4878764-D958-6295-373C-3B9E801400FA}"/>
                  </a:ext>
                </a:extLst>
              </p:cNvPr>
              <p:cNvSpPr/>
              <p:nvPr/>
            </p:nvSpPr>
            <p:spPr>
              <a:xfrm>
                <a:off x="2258277" y="4786601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FA77324-799E-DD4C-4B4D-0DE72E83AD2F}"/>
                  </a:ext>
                </a:extLst>
              </p:cNvPr>
              <p:cNvSpPr/>
              <p:nvPr/>
            </p:nvSpPr>
            <p:spPr>
              <a:xfrm>
                <a:off x="2038537" y="4004926"/>
                <a:ext cx="242036" cy="233646"/>
              </a:xfrm>
              <a:custGeom>
                <a:avLst/>
                <a:gdLst>
                  <a:gd name="connsiteX0" fmla="*/ 91375 w 242036"/>
                  <a:gd name="connsiteY0" fmla="*/ 65 h 233646"/>
                  <a:gd name="connsiteX1" fmla="*/ 184681 w 242036"/>
                  <a:gd name="connsiteY1" fmla="*/ 56049 h 233646"/>
                  <a:gd name="connsiteX2" fmla="*/ 240665 w 242036"/>
                  <a:gd name="connsiteY2" fmla="*/ 186678 h 233646"/>
                  <a:gd name="connsiteX3" fmla="*/ 128697 w 242036"/>
                  <a:gd name="connsiteY3" fmla="*/ 233331 h 233646"/>
                  <a:gd name="connsiteX4" fmla="*/ 7399 w 242036"/>
                  <a:gd name="connsiteY4" fmla="*/ 168016 h 233646"/>
                  <a:gd name="connsiteX5" fmla="*/ 16730 w 242036"/>
                  <a:gd name="connsiteY5" fmla="*/ 65380 h 233646"/>
                  <a:gd name="connsiteX6" fmla="*/ 91375 w 242036"/>
                  <a:gd name="connsiteY6" fmla="*/ 65 h 2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036" h="233646">
                    <a:moveTo>
                      <a:pt x="91375" y="65"/>
                    </a:moveTo>
                    <a:cubicBezTo>
                      <a:pt x="119367" y="-1490"/>
                      <a:pt x="159799" y="24947"/>
                      <a:pt x="184681" y="56049"/>
                    </a:cubicBezTo>
                    <a:cubicBezTo>
                      <a:pt x="209563" y="87151"/>
                      <a:pt x="249996" y="157131"/>
                      <a:pt x="240665" y="186678"/>
                    </a:cubicBezTo>
                    <a:cubicBezTo>
                      <a:pt x="231334" y="216225"/>
                      <a:pt x="167575" y="236441"/>
                      <a:pt x="128697" y="233331"/>
                    </a:cubicBezTo>
                    <a:cubicBezTo>
                      <a:pt x="89819" y="230221"/>
                      <a:pt x="26060" y="196008"/>
                      <a:pt x="7399" y="168016"/>
                    </a:cubicBezTo>
                    <a:cubicBezTo>
                      <a:pt x="-11262" y="140024"/>
                      <a:pt x="10510" y="91816"/>
                      <a:pt x="16730" y="65380"/>
                    </a:cubicBezTo>
                    <a:cubicBezTo>
                      <a:pt x="22950" y="38944"/>
                      <a:pt x="63383" y="1620"/>
                      <a:pt x="91375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5357AA7-D1CA-3E4F-CEE5-92DE78FD76D8}"/>
                  </a:ext>
                </a:extLst>
              </p:cNvPr>
              <p:cNvSpPr/>
              <p:nvPr/>
            </p:nvSpPr>
            <p:spPr>
              <a:xfrm>
                <a:off x="2403371" y="4034818"/>
                <a:ext cx="297953" cy="325601"/>
              </a:xfrm>
              <a:custGeom>
                <a:avLst/>
                <a:gdLst>
                  <a:gd name="connsiteX0" fmla="*/ 163650 w 297953"/>
                  <a:gd name="connsiteY0" fmla="*/ 98643 h 325601"/>
                  <a:gd name="connsiteX1" fmla="*/ 284948 w 297953"/>
                  <a:gd name="connsiteY1" fmla="*/ 201280 h 325601"/>
                  <a:gd name="connsiteX2" fmla="*/ 275618 w 297953"/>
                  <a:gd name="connsiteY2" fmla="*/ 322578 h 325601"/>
                  <a:gd name="connsiteX3" fmla="*/ 116997 w 297953"/>
                  <a:gd name="connsiteY3" fmla="*/ 275925 h 325601"/>
                  <a:gd name="connsiteX4" fmla="*/ 5030 w 297953"/>
                  <a:gd name="connsiteY4" fmla="*/ 135965 h 325601"/>
                  <a:gd name="connsiteX5" fmla="*/ 33022 w 297953"/>
                  <a:gd name="connsiteY5" fmla="*/ 5337 h 325601"/>
                  <a:gd name="connsiteX6" fmla="*/ 154320 w 297953"/>
                  <a:gd name="connsiteY6" fmla="*/ 33329 h 325601"/>
                  <a:gd name="connsiteX7" fmla="*/ 163650 w 297953"/>
                  <a:gd name="connsiteY7" fmla="*/ 98643 h 32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53" h="325601">
                    <a:moveTo>
                      <a:pt x="163650" y="98643"/>
                    </a:moveTo>
                    <a:cubicBezTo>
                      <a:pt x="185421" y="126635"/>
                      <a:pt x="266287" y="163958"/>
                      <a:pt x="284948" y="201280"/>
                    </a:cubicBezTo>
                    <a:cubicBezTo>
                      <a:pt x="303609" y="238603"/>
                      <a:pt x="303610" y="310137"/>
                      <a:pt x="275618" y="322578"/>
                    </a:cubicBezTo>
                    <a:cubicBezTo>
                      <a:pt x="247626" y="335019"/>
                      <a:pt x="162095" y="307027"/>
                      <a:pt x="116997" y="275925"/>
                    </a:cubicBezTo>
                    <a:cubicBezTo>
                      <a:pt x="71899" y="244823"/>
                      <a:pt x="19026" y="181063"/>
                      <a:pt x="5030" y="135965"/>
                    </a:cubicBezTo>
                    <a:cubicBezTo>
                      <a:pt x="-8966" y="90867"/>
                      <a:pt x="8140" y="22443"/>
                      <a:pt x="33022" y="5337"/>
                    </a:cubicBezTo>
                    <a:cubicBezTo>
                      <a:pt x="57904" y="-11769"/>
                      <a:pt x="126328" y="16223"/>
                      <a:pt x="154320" y="33329"/>
                    </a:cubicBezTo>
                    <a:cubicBezTo>
                      <a:pt x="182312" y="50435"/>
                      <a:pt x="141879" y="70651"/>
                      <a:pt x="163650" y="9864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393F099-2753-E8F3-6386-9D290E469268}"/>
                  </a:ext>
                </a:extLst>
              </p:cNvPr>
              <p:cNvSpPr/>
              <p:nvPr/>
            </p:nvSpPr>
            <p:spPr>
              <a:xfrm>
                <a:off x="2190051" y="3675751"/>
                <a:ext cx="266163" cy="258507"/>
              </a:xfrm>
              <a:custGeom>
                <a:avLst/>
                <a:gdLst>
                  <a:gd name="connsiteX0" fmla="*/ 131429 w 266163"/>
                  <a:gd name="connsiteY0" fmla="*/ 38603 h 258507"/>
                  <a:gd name="connsiteX1" fmla="*/ 262058 w 266163"/>
                  <a:gd name="connsiteY1" fmla="*/ 94586 h 258507"/>
                  <a:gd name="connsiteX2" fmla="*/ 215405 w 266163"/>
                  <a:gd name="connsiteY2" fmla="*/ 253207 h 258507"/>
                  <a:gd name="connsiteX3" fmla="*/ 38123 w 266163"/>
                  <a:gd name="connsiteY3" fmla="*/ 206554 h 258507"/>
                  <a:gd name="connsiteX4" fmla="*/ 800 w 266163"/>
                  <a:gd name="connsiteY4" fmla="*/ 66594 h 258507"/>
                  <a:gd name="connsiteX5" fmla="*/ 56784 w 266163"/>
                  <a:gd name="connsiteY5" fmla="*/ 1280 h 258507"/>
                  <a:gd name="connsiteX6" fmla="*/ 131429 w 266163"/>
                  <a:gd name="connsiteY6" fmla="*/ 38603 h 25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163" h="258507">
                    <a:moveTo>
                      <a:pt x="131429" y="38603"/>
                    </a:moveTo>
                    <a:cubicBezTo>
                      <a:pt x="165641" y="54154"/>
                      <a:pt x="248062" y="58819"/>
                      <a:pt x="262058" y="94586"/>
                    </a:cubicBezTo>
                    <a:cubicBezTo>
                      <a:pt x="276054" y="130353"/>
                      <a:pt x="252728" y="234546"/>
                      <a:pt x="215405" y="253207"/>
                    </a:cubicBezTo>
                    <a:cubicBezTo>
                      <a:pt x="178083" y="271868"/>
                      <a:pt x="73890" y="237656"/>
                      <a:pt x="38123" y="206554"/>
                    </a:cubicBezTo>
                    <a:cubicBezTo>
                      <a:pt x="2356" y="175452"/>
                      <a:pt x="-2310" y="100806"/>
                      <a:pt x="800" y="66594"/>
                    </a:cubicBezTo>
                    <a:cubicBezTo>
                      <a:pt x="3910" y="32382"/>
                      <a:pt x="36568" y="9055"/>
                      <a:pt x="56784" y="1280"/>
                    </a:cubicBezTo>
                    <a:cubicBezTo>
                      <a:pt x="77000" y="-6496"/>
                      <a:pt x="97217" y="23052"/>
                      <a:pt x="131429" y="3860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05A22BA-08C7-8251-5746-D67575871C4A}"/>
                  </a:ext>
                </a:extLst>
              </p:cNvPr>
              <p:cNvSpPr/>
              <p:nvPr/>
            </p:nvSpPr>
            <p:spPr>
              <a:xfrm>
                <a:off x="2911784" y="4777048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05D88A4-40F2-5465-4578-93279AFDAB07}"/>
                  </a:ext>
                </a:extLst>
              </p:cNvPr>
              <p:cNvSpPr/>
              <p:nvPr/>
            </p:nvSpPr>
            <p:spPr>
              <a:xfrm>
                <a:off x="3166638" y="4679556"/>
                <a:ext cx="225542" cy="274590"/>
              </a:xfrm>
              <a:custGeom>
                <a:avLst/>
                <a:gdLst>
                  <a:gd name="connsiteX0" fmla="*/ 243403 w 336936"/>
                  <a:gd name="connsiteY0" fmla="*/ 13437 h 358742"/>
                  <a:gd name="connsiteX1" fmla="*/ 336709 w 336936"/>
                  <a:gd name="connsiteY1" fmla="*/ 209380 h 358742"/>
                  <a:gd name="connsiteX2" fmla="*/ 215411 w 336936"/>
                  <a:gd name="connsiteY2" fmla="*/ 340009 h 358742"/>
                  <a:gd name="connsiteX3" fmla="*/ 47460 w 336936"/>
                  <a:gd name="connsiteY3" fmla="*/ 340009 h 358742"/>
                  <a:gd name="connsiteX4" fmla="*/ 807 w 336936"/>
                  <a:gd name="connsiteY4" fmla="*/ 172058 h 358742"/>
                  <a:gd name="connsiteX5" fmla="*/ 75452 w 336936"/>
                  <a:gd name="connsiteY5" fmla="*/ 4107 h 358742"/>
                  <a:gd name="connsiteX6" fmla="*/ 159428 w 336936"/>
                  <a:gd name="connsiteY6" fmla="*/ 50760 h 358742"/>
                  <a:gd name="connsiteX7" fmla="*/ 243403 w 336936"/>
                  <a:gd name="connsiteY7" fmla="*/ 13437 h 35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936" h="358742">
                    <a:moveTo>
                      <a:pt x="243403" y="13437"/>
                    </a:moveTo>
                    <a:cubicBezTo>
                      <a:pt x="272950" y="39874"/>
                      <a:pt x="341374" y="154951"/>
                      <a:pt x="336709" y="209380"/>
                    </a:cubicBezTo>
                    <a:cubicBezTo>
                      <a:pt x="332044" y="263809"/>
                      <a:pt x="263619" y="318238"/>
                      <a:pt x="215411" y="340009"/>
                    </a:cubicBezTo>
                    <a:cubicBezTo>
                      <a:pt x="167203" y="361780"/>
                      <a:pt x="83227" y="368001"/>
                      <a:pt x="47460" y="340009"/>
                    </a:cubicBezTo>
                    <a:cubicBezTo>
                      <a:pt x="11693" y="312017"/>
                      <a:pt x="-3858" y="228042"/>
                      <a:pt x="807" y="172058"/>
                    </a:cubicBezTo>
                    <a:cubicBezTo>
                      <a:pt x="5472" y="116074"/>
                      <a:pt x="49015" y="24323"/>
                      <a:pt x="75452" y="4107"/>
                    </a:cubicBezTo>
                    <a:cubicBezTo>
                      <a:pt x="101889" y="-16109"/>
                      <a:pt x="136102" y="44540"/>
                      <a:pt x="159428" y="50760"/>
                    </a:cubicBezTo>
                    <a:cubicBezTo>
                      <a:pt x="182754" y="56980"/>
                      <a:pt x="213856" y="-13000"/>
                      <a:pt x="243403" y="13437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F65F299-E76E-A09B-4967-851129D87C6D}"/>
                  </a:ext>
                </a:extLst>
              </p:cNvPr>
              <p:cNvSpPr/>
              <p:nvPr/>
            </p:nvSpPr>
            <p:spPr>
              <a:xfrm>
                <a:off x="2424966" y="4561770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FA9020D-8C39-EC89-ED58-A1BA52AE8565}"/>
                  </a:ext>
                </a:extLst>
              </p:cNvPr>
              <p:cNvSpPr/>
              <p:nvPr/>
            </p:nvSpPr>
            <p:spPr>
              <a:xfrm>
                <a:off x="2109021" y="4360419"/>
                <a:ext cx="162082" cy="180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E61C30-CFC0-E807-2F22-C530FC772431}"/>
                  </a:ext>
                </a:extLst>
              </p:cNvPr>
              <p:cNvSpPr/>
              <p:nvPr/>
            </p:nvSpPr>
            <p:spPr>
              <a:xfrm>
                <a:off x="2763465" y="4019593"/>
                <a:ext cx="186177" cy="23364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EF3D9FC-8C60-B366-A057-B045269CB6EA}"/>
                  </a:ext>
                </a:extLst>
              </p:cNvPr>
              <p:cNvSpPr/>
              <p:nvPr/>
            </p:nvSpPr>
            <p:spPr>
              <a:xfrm>
                <a:off x="2977620" y="4443358"/>
                <a:ext cx="336936" cy="195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7EC9791-0380-DA12-377D-B5A0E33A913F}"/>
                  </a:ext>
                </a:extLst>
              </p:cNvPr>
              <p:cNvSpPr/>
              <p:nvPr/>
            </p:nvSpPr>
            <p:spPr>
              <a:xfrm>
                <a:off x="2572405" y="3706596"/>
                <a:ext cx="201274" cy="285057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3624B8F-1567-6E8B-4949-D1B93588F3EA}"/>
                  </a:ext>
                </a:extLst>
              </p:cNvPr>
              <p:cNvSpPr/>
              <p:nvPr/>
            </p:nvSpPr>
            <p:spPr>
              <a:xfrm>
                <a:off x="1710879" y="4131473"/>
                <a:ext cx="305578" cy="408141"/>
              </a:xfrm>
              <a:custGeom>
                <a:avLst/>
                <a:gdLst>
                  <a:gd name="connsiteX0" fmla="*/ 75977 w 337396"/>
                  <a:gd name="connsiteY0" fmla="*/ 2281 h 358386"/>
                  <a:gd name="connsiteX1" fmla="*/ 337234 w 337396"/>
                  <a:gd name="connsiteY1" fmla="*/ 207555 h 358386"/>
                  <a:gd name="connsiteX2" fmla="*/ 113299 w 337396"/>
                  <a:gd name="connsiteY2" fmla="*/ 356844 h 358386"/>
                  <a:gd name="connsiteX3" fmla="*/ 1332 w 337396"/>
                  <a:gd name="connsiteY3" fmla="*/ 114249 h 358386"/>
                  <a:gd name="connsiteX4" fmla="*/ 75977 w 337396"/>
                  <a:gd name="connsiteY4" fmla="*/ 2281 h 3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396" h="358386">
                    <a:moveTo>
                      <a:pt x="75977" y="2281"/>
                    </a:moveTo>
                    <a:cubicBezTo>
                      <a:pt x="131961" y="17832"/>
                      <a:pt x="331014" y="148461"/>
                      <a:pt x="337234" y="207555"/>
                    </a:cubicBezTo>
                    <a:cubicBezTo>
                      <a:pt x="343454" y="266649"/>
                      <a:pt x="169283" y="372395"/>
                      <a:pt x="113299" y="356844"/>
                    </a:cubicBezTo>
                    <a:cubicBezTo>
                      <a:pt x="57315" y="341293"/>
                      <a:pt x="9107" y="174898"/>
                      <a:pt x="1332" y="114249"/>
                    </a:cubicBezTo>
                    <a:cubicBezTo>
                      <a:pt x="-6444" y="53600"/>
                      <a:pt x="19993" y="-13270"/>
                      <a:pt x="75977" y="228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cs typeface="Arial" panose="020B060402020202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066818E-D4D9-8238-E05B-31E0CDE7A2F9}"/>
                  </a:ext>
                </a:extLst>
              </p:cNvPr>
              <p:cNvSpPr/>
              <p:nvPr/>
            </p:nvSpPr>
            <p:spPr>
              <a:xfrm>
                <a:off x="2640249" y="4416298"/>
                <a:ext cx="261802" cy="145227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5FF878E-2FBD-E6FC-6740-15ABA42FCECD}"/>
                  </a:ext>
                </a:extLst>
              </p:cNvPr>
              <p:cNvSpPr/>
              <p:nvPr/>
            </p:nvSpPr>
            <p:spPr>
              <a:xfrm>
                <a:off x="2966750" y="3795196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5936BDE-A73A-B8B8-7DB9-7D08B1EE4F97}"/>
                  </a:ext>
                </a:extLst>
              </p:cNvPr>
              <p:cNvSpPr/>
              <p:nvPr/>
            </p:nvSpPr>
            <p:spPr>
              <a:xfrm rot="16200000">
                <a:off x="1790239" y="3814795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8C7C12D-3299-7D9E-C1AC-2AA1BA53256F}"/>
                  </a:ext>
                </a:extLst>
              </p:cNvPr>
              <p:cNvSpPr/>
              <p:nvPr/>
            </p:nvSpPr>
            <p:spPr>
              <a:xfrm>
                <a:off x="2311292" y="4288453"/>
                <a:ext cx="162082" cy="251160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B9DCF09-4ABA-036C-7AB2-F52369B1D644}"/>
                  </a:ext>
                </a:extLst>
              </p:cNvPr>
              <p:cNvSpPr/>
              <p:nvPr/>
            </p:nvSpPr>
            <p:spPr>
              <a:xfrm>
                <a:off x="2714184" y="4608922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3461C7E1-BFB6-D547-7DD1-AADA1CFBA6A9}"/>
              </a:ext>
            </a:extLst>
          </p:cNvPr>
          <p:cNvSpPr txBox="1"/>
          <p:nvPr/>
        </p:nvSpPr>
        <p:spPr>
          <a:xfrm>
            <a:off x="7624972" y="4927951"/>
            <a:ext cx="12540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Trapped gas (below GWC)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B077A77-00E2-1269-777D-5F382CDB3D6E}"/>
              </a:ext>
            </a:extLst>
          </p:cNvPr>
          <p:cNvSpPr/>
          <p:nvPr/>
        </p:nvSpPr>
        <p:spPr>
          <a:xfrm>
            <a:off x="3064263" y="6503268"/>
            <a:ext cx="123825" cy="1221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E308C89-3A47-BCBF-F654-C9A293B27A9E}"/>
              </a:ext>
            </a:extLst>
          </p:cNvPr>
          <p:cNvSpPr txBox="1"/>
          <p:nvPr/>
        </p:nvSpPr>
        <p:spPr>
          <a:xfrm>
            <a:off x="3188087" y="6395084"/>
            <a:ext cx="706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Water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93B1D93-7A58-445D-B040-3DB0B06CCFB8}"/>
              </a:ext>
            </a:extLst>
          </p:cNvPr>
          <p:cNvSpPr/>
          <p:nvPr/>
        </p:nvSpPr>
        <p:spPr>
          <a:xfrm>
            <a:off x="3916093" y="6503268"/>
            <a:ext cx="123825" cy="122187"/>
          </a:xfrm>
          <a:prstGeom prst="rect">
            <a:avLst/>
          </a:prstGeom>
          <a:solidFill>
            <a:srgbClr val="4CAB3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1608C52-70BF-44E6-7374-C86AB0135262}"/>
              </a:ext>
            </a:extLst>
          </p:cNvPr>
          <p:cNvSpPr txBox="1"/>
          <p:nvPr/>
        </p:nvSpPr>
        <p:spPr>
          <a:xfrm>
            <a:off x="4039917" y="6395084"/>
            <a:ext cx="1419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Connected gas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489814B-3F83-454C-A13B-7744F23F574C}"/>
              </a:ext>
            </a:extLst>
          </p:cNvPr>
          <p:cNvSpPr/>
          <p:nvPr/>
        </p:nvSpPr>
        <p:spPr>
          <a:xfrm>
            <a:off x="5480682" y="6515365"/>
            <a:ext cx="123825" cy="122187"/>
          </a:xfrm>
          <a:prstGeom prst="rect">
            <a:avLst/>
          </a:prstGeom>
          <a:solidFill>
            <a:srgbClr val="B5E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D78FC56-7D65-D81D-E472-40A4D8A29FC7}"/>
              </a:ext>
            </a:extLst>
          </p:cNvPr>
          <p:cNvSpPr txBox="1"/>
          <p:nvPr/>
        </p:nvSpPr>
        <p:spPr>
          <a:xfrm>
            <a:off x="5604506" y="6407181"/>
            <a:ext cx="120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Trapped gas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A0FC2B-CB70-5BC6-8EEB-42F20CF235BC}"/>
              </a:ext>
            </a:extLst>
          </p:cNvPr>
          <p:cNvCxnSpPr>
            <a:cxnSpLocks/>
          </p:cNvCxnSpPr>
          <p:nvPr/>
        </p:nvCxnSpPr>
        <p:spPr>
          <a:xfrm>
            <a:off x="6620646" y="4840113"/>
            <a:ext cx="1167076" cy="7358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B760A81-CCA3-EB5B-2D4A-6A7CB8D81F05}"/>
              </a:ext>
            </a:extLst>
          </p:cNvPr>
          <p:cNvCxnSpPr>
            <a:cxnSpLocks/>
          </p:cNvCxnSpPr>
          <p:nvPr/>
        </p:nvCxnSpPr>
        <p:spPr>
          <a:xfrm flipV="1">
            <a:off x="6587110" y="4074055"/>
            <a:ext cx="1232704" cy="5695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6D596836-FB63-9BAD-EA52-A096C6ED7B16}"/>
              </a:ext>
            </a:extLst>
          </p:cNvPr>
          <p:cNvSpPr txBox="1"/>
          <p:nvPr/>
        </p:nvSpPr>
        <p:spPr>
          <a:xfrm>
            <a:off x="8401983" y="3846946"/>
            <a:ext cx="16739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Produced by expansion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544B69D-2C18-2D3A-F0C5-7B657E534E24}"/>
              </a:ext>
            </a:extLst>
          </p:cNvPr>
          <p:cNvGrpSpPr>
            <a:grpSpLocks noChangeAspect="1"/>
          </p:cNvGrpSpPr>
          <p:nvPr/>
        </p:nvGrpSpPr>
        <p:grpSpPr>
          <a:xfrm>
            <a:off x="9359935" y="5359139"/>
            <a:ext cx="790971" cy="1172955"/>
            <a:chOff x="4725578" y="2159801"/>
            <a:chExt cx="679791" cy="100808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6339DFE-0488-E31C-C6BA-08DFE8189198}"/>
                </a:ext>
              </a:extLst>
            </p:cNvPr>
            <p:cNvSpPr/>
            <p:nvPr/>
          </p:nvSpPr>
          <p:spPr>
            <a:xfrm>
              <a:off x="4725578" y="2159801"/>
              <a:ext cx="679791" cy="1008082"/>
            </a:xfrm>
            <a:prstGeom prst="rect">
              <a:avLst/>
            </a:prstGeom>
            <a:solidFill>
              <a:srgbClr val="8AD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C2F95C4-952A-83C6-BA77-5F7B898440C4}"/>
                </a:ext>
              </a:extLst>
            </p:cNvPr>
            <p:cNvSpPr/>
            <p:nvPr/>
          </p:nvSpPr>
          <p:spPr>
            <a:xfrm>
              <a:off x="4804151" y="2399510"/>
              <a:ext cx="137449" cy="328851"/>
            </a:xfrm>
            <a:custGeom>
              <a:avLst/>
              <a:gdLst>
                <a:gd name="connsiteX0" fmla="*/ 65944 w 307789"/>
                <a:gd name="connsiteY0" fmla="*/ 2317 h 514704"/>
                <a:gd name="connsiteX1" fmla="*/ 72294 w 307789"/>
                <a:gd name="connsiteY1" fmla="*/ 116617 h 514704"/>
                <a:gd name="connsiteX2" fmla="*/ 2444 w 307789"/>
                <a:gd name="connsiteY2" fmla="*/ 415067 h 514704"/>
                <a:gd name="connsiteX3" fmla="*/ 173894 w 307789"/>
                <a:gd name="connsiteY3" fmla="*/ 510317 h 514704"/>
                <a:gd name="connsiteX4" fmla="*/ 294544 w 307789"/>
                <a:gd name="connsiteY4" fmla="*/ 472217 h 514704"/>
                <a:gd name="connsiteX5" fmla="*/ 275494 w 307789"/>
                <a:gd name="connsiteY5" fmla="*/ 243617 h 514704"/>
                <a:gd name="connsiteX6" fmla="*/ 307244 w 307789"/>
                <a:gd name="connsiteY6" fmla="*/ 135667 h 514704"/>
                <a:gd name="connsiteX7" fmla="*/ 243744 w 307789"/>
                <a:gd name="connsiteY7" fmla="*/ 46767 h 514704"/>
                <a:gd name="connsiteX8" fmla="*/ 65944 w 307789"/>
                <a:gd name="connsiteY8" fmla="*/ 2317 h 51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789" h="514704">
                  <a:moveTo>
                    <a:pt x="65944" y="2317"/>
                  </a:moveTo>
                  <a:cubicBezTo>
                    <a:pt x="37369" y="13959"/>
                    <a:pt x="82877" y="47825"/>
                    <a:pt x="72294" y="116617"/>
                  </a:cubicBezTo>
                  <a:cubicBezTo>
                    <a:pt x="61711" y="185409"/>
                    <a:pt x="-14489" y="349450"/>
                    <a:pt x="2444" y="415067"/>
                  </a:cubicBezTo>
                  <a:cubicBezTo>
                    <a:pt x="19377" y="480684"/>
                    <a:pt x="125211" y="500792"/>
                    <a:pt x="173894" y="510317"/>
                  </a:cubicBezTo>
                  <a:cubicBezTo>
                    <a:pt x="222577" y="519842"/>
                    <a:pt x="277611" y="516667"/>
                    <a:pt x="294544" y="472217"/>
                  </a:cubicBezTo>
                  <a:cubicBezTo>
                    <a:pt x="311477" y="427767"/>
                    <a:pt x="273377" y="299709"/>
                    <a:pt x="275494" y="243617"/>
                  </a:cubicBezTo>
                  <a:cubicBezTo>
                    <a:pt x="277611" y="187525"/>
                    <a:pt x="312536" y="168475"/>
                    <a:pt x="307244" y="135667"/>
                  </a:cubicBezTo>
                  <a:cubicBezTo>
                    <a:pt x="301952" y="102859"/>
                    <a:pt x="281844" y="67934"/>
                    <a:pt x="243744" y="46767"/>
                  </a:cubicBezTo>
                  <a:cubicBezTo>
                    <a:pt x="205644" y="25600"/>
                    <a:pt x="94519" y="-9325"/>
                    <a:pt x="65944" y="2317"/>
                  </a:cubicBezTo>
                  <a:close/>
                </a:path>
              </a:pathLst>
            </a:custGeom>
            <a:solidFill>
              <a:srgbClr val="4EA72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D3DB7F5-4E08-0464-A4A1-641567E706E1}"/>
                </a:ext>
              </a:extLst>
            </p:cNvPr>
            <p:cNvSpPr/>
            <p:nvPr/>
          </p:nvSpPr>
          <p:spPr>
            <a:xfrm rot="1444701">
              <a:off x="5144485" y="2560630"/>
              <a:ext cx="135021" cy="550534"/>
            </a:xfrm>
            <a:custGeom>
              <a:avLst/>
              <a:gdLst>
                <a:gd name="connsiteX0" fmla="*/ 74529 w 303205"/>
                <a:gd name="connsiteY0" fmla="*/ 654143 h 795263"/>
                <a:gd name="connsiteX1" fmla="*/ 239629 w 303205"/>
                <a:gd name="connsiteY1" fmla="*/ 793843 h 795263"/>
                <a:gd name="connsiteX2" fmla="*/ 303129 w 303205"/>
                <a:gd name="connsiteY2" fmla="*/ 558893 h 795263"/>
                <a:gd name="connsiteX3" fmla="*/ 252329 w 303205"/>
                <a:gd name="connsiteY3" fmla="*/ 323943 h 795263"/>
                <a:gd name="connsiteX4" fmla="*/ 239629 w 303205"/>
                <a:gd name="connsiteY4" fmla="*/ 152493 h 795263"/>
                <a:gd name="connsiteX5" fmla="*/ 125329 w 303205"/>
                <a:gd name="connsiteY5" fmla="*/ 93 h 795263"/>
                <a:gd name="connsiteX6" fmla="*/ 4679 w 303205"/>
                <a:gd name="connsiteY6" fmla="*/ 133443 h 795263"/>
                <a:gd name="connsiteX7" fmla="*/ 30079 w 303205"/>
                <a:gd name="connsiteY7" fmla="*/ 349343 h 795263"/>
                <a:gd name="connsiteX8" fmla="*/ 80879 w 303205"/>
                <a:gd name="connsiteY8" fmla="*/ 590643 h 795263"/>
                <a:gd name="connsiteX9" fmla="*/ 74529 w 303205"/>
                <a:gd name="connsiteY9" fmla="*/ 654143 h 7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205" h="795263">
                  <a:moveTo>
                    <a:pt x="74529" y="654143"/>
                  </a:moveTo>
                  <a:cubicBezTo>
                    <a:pt x="100987" y="688010"/>
                    <a:pt x="201529" y="809718"/>
                    <a:pt x="239629" y="793843"/>
                  </a:cubicBezTo>
                  <a:cubicBezTo>
                    <a:pt x="277729" y="777968"/>
                    <a:pt x="301012" y="637210"/>
                    <a:pt x="303129" y="558893"/>
                  </a:cubicBezTo>
                  <a:cubicBezTo>
                    <a:pt x="305246" y="480576"/>
                    <a:pt x="262912" y="391676"/>
                    <a:pt x="252329" y="323943"/>
                  </a:cubicBezTo>
                  <a:cubicBezTo>
                    <a:pt x="241746" y="256210"/>
                    <a:pt x="260796" y="206468"/>
                    <a:pt x="239629" y="152493"/>
                  </a:cubicBezTo>
                  <a:cubicBezTo>
                    <a:pt x="218462" y="98518"/>
                    <a:pt x="164487" y="3268"/>
                    <a:pt x="125329" y="93"/>
                  </a:cubicBezTo>
                  <a:cubicBezTo>
                    <a:pt x="86171" y="-3082"/>
                    <a:pt x="20554" y="75235"/>
                    <a:pt x="4679" y="133443"/>
                  </a:cubicBezTo>
                  <a:cubicBezTo>
                    <a:pt x="-11196" y="191651"/>
                    <a:pt x="17379" y="273143"/>
                    <a:pt x="30079" y="349343"/>
                  </a:cubicBezTo>
                  <a:cubicBezTo>
                    <a:pt x="42779" y="425543"/>
                    <a:pt x="72412" y="539843"/>
                    <a:pt x="80879" y="590643"/>
                  </a:cubicBezTo>
                  <a:cubicBezTo>
                    <a:pt x="89346" y="641443"/>
                    <a:pt x="48071" y="620276"/>
                    <a:pt x="74529" y="654143"/>
                  </a:cubicBezTo>
                  <a:close/>
                </a:path>
              </a:pathLst>
            </a:custGeom>
            <a:solidFill>
              <a:srgbClr val="4EA72E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3A795F1-3A81-A0E1-7D4D-062878B9D9E1}"/>
                </a:ext>
              </a:extLst>
            </p:cNvPr>
            <p:cNvSpPr/>
            <p:nvPr/>
          </p:nvSpPr>
          <p:spPr>
            <a:xfrm>
              <a:off x="4826391" y="2622425"/>
              <a:ext cx="286862" cy="300274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A1E0A71-0B11-7BE1-3E8B-81642207F688}"/>
                </a:ext>
              </a:extLst>
            </p:cNvPr>
            <p:cNvSpPr/>
            <p:nvPr/>
          </p:nvSpPr>
          <p:spPr>
            <a:xfrm>
              <a:off x="4939283" y="3002697"/>
              <a:ext cx="250538" cy="162683"/>
            </a:xfrm>
            <a:custGeom>
              <a:avLst/>
              <a:gdLst>
                <a:gd name="connsiteX0" fmla="*/ 134055 w 234620"/>
                <a:gd name="connsiteY0" fmla="*/ 3426 h 634671"/>
                <a:gd name="connsiteX1" fmla="*/ 165805 w 234620"/>
                <a:gd name="connsiteY1" fmla="*/ 270126 h 634671"/>
                <a:gd name="connsiteX2" fmla="*/ 229305 w 234620"/>
                <a:gd name="connsiteY2" fmla="*/ 549526 h 634671"/>
                <a:gd name="connsiteX3" fmla="*/ 13405 w 234620"/>
                <a:gd name="connsiteY3" fmla="*/ 632076 h 634671"/>
                <a:gd name="connsiteX4" fmla="*/ 26105 w 234620"/>
                <a:gd name="connsiteY4" fmla="*/ 473326 h 634671"/>
                <a:gd name="connsiteX5" fmla="*/ 51505 w 234620"/>
                <a:gd name="connsiteY5" fmla="*/ 232026 h 634671"/>
                <a:gd name="connsiteX6" fmla="*/ 95955 w 234620"/>
                <a:gd name="connsiteY6" fmla="*/ 124076 h 634671"/>
                <a:gd name="connsiteX7" fmla="*/ 134055 w 234620"/>
                <a:gd name="connsiteY7" fmla="*/ 3426 h 63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620" h="634671">
                  <a:moveTo>
                    <a:pt x="134055" y="3426"/>
                  </a:moveTo>
                  <a:cubicBezTo>
                    <a:pt x="145697" y="27768"/>
                    <a:pt x="149930" y="179109"/>
                    <a:pt x="165805" y="270126"/>
                  </a:cubicBezTo>
                  <a:cubicBezTo>
                    <a:pt x="181680" y="361143"/>
                    <a:pt x="254705" y="489201"/>
                    <a:pt x="229305" y="549526"/>
                  </a:cubicBezTo>
                  <a:cubicBezTo>
                    <a:pt x="203905" y="609851"/>
                    <a:pt x="47272" y="644776"/>
                    <a:pt x="13405" y="632076"/>
                  </a:cubicBezTo>
                  <a:cubicBezTo>
                    <a:pt x="-20462" y="619376"/>
                    <a:pt x="19755" y="540001"/>
                    <a:pt x="26105" y="473326"/>
                  </a:cubicBezTo>
                  <a:cubicBezTo>
                    <a:pt x="32455" y="406651"/>
                    <a:pt x="39863" y="290234"/>
                    <a:pt x="51505" y="232026"/>
                  </a:cubicBezTo>
                  <a:cubicBezTo>
                    <a:pt x="63147" y="173818"/>
                    <a:pt x="83255" y="156884"/>
                    <a:pt x="95955" y="124076"/>
                  </a:cubicBezTo>
                  <a:cubicBezTo>
                    <a:pt x="108655" y="91268"/>
                    <a:pt x="122413" y="-20916"/>
                    <a:pt x="134055" y="3426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234B8DE-18D0-3DC4-B2AA-2943C227A250}"/>
                </a:ext>
              </a:extLst>
            </p:cNvPr>
            <p:cNvSpPr/>
            <p:nvPr/>
          </p:nvSpPr>
          <p:spPr>
            <a:xfrm>
              <a:off x="5184744" y="2204501"/>
              <a:ext cx="179859" cy="502598"/>
            </a:xfrm>
            <a:custGeom>
              <a:avLst/>
              <a:gdLst>
                <a:gd name="connsiteX0" fmla="*/ 63898 w 203869"/>
                <a:gd name="connsiteY0" fmla="*/ 499007 h 670619"/>
                <a:gd name="connsiteX1" fmla="*/ 398 w 203869"/>
                <a:gd name="connsiteY1" fmla="*/ 283107 h 670619"/>
                <a:gd name="connsiteX2" fmla="*/ 44848 w 203869"/>
                <a:gd name="connsiteY2" fmla="*/ 29107 h 670619"/>
                <a:gd name="connsiteX3" fmla="*/ 190898 w 203869"/>
                <a:gd name="connsiteY3" fmla="*/ 41807 h 670619"/>
                <a:gd name="connsiteX4" fmla="*/ 159148 w 203869"/>
                <a:gd name="connsiteY4" fmla="*/ 352957 h 670619"/>
                <a:gd name="connsiteX5" fmla="*/ 203598 w 203869"/>
                <a:gd name="connsiteY5" fmla="*/ 518057 h 670619"/>
                <a:gd name="connsiteX6" fmla="*/ 133748 w 203869"/>
                <a:gd name="connsiteY6" fmla="*/ 670457 h 670619"/>
                <a:gd name="connsiteX7" fmla="*/ 82948 w 203869"/>
                <a:gd name="connsiteY7" fmla="*/ 549807 h 670619"/>
                <a:gd name="connsiteX8" fmla="*/ 82948 w 203869"/>
                <a:gd name="connsiteY8" fmla="*/ 549807 h 670619"/>
                <a:gd name="connsiteX9" fmla="*/ 82948 w 203869"/>
                <a:gd name="connsiteY9" fmla="*/ 549807 h 67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69" h="670619">
                  <a:moveTo>
                    <a:pt x="63898" y="499007"/>
                  </a:moveTo>
                  <a:cubicBezTo>
                    <a:pt x="33735" y="430215"/>
                    <a:pt x="3573" y="361424"/>
                    <a:pt x="398" y="283107"/>
                  </a:cubicBezTo>
                  <a:cubicBezTo>
                    <a:pt x="-2777" y="204790"/>
                    <a:pt x="13098" y="69324"/>
                    <a:pt x="44848" y="29107"/>
                  </a:cubicBezTo>
                  <a:cubicBezTo>
                    <a:pt x="76598" y="-11110"/>
                    <a:pt x="171848" y="-12168"/>
                    <a:pt x="190898" y="41807"/>
                  </a:cubicBezTo>
                  <a:cubicBezTo>
                    <a:pt x="209948" y="95782"/>
                    <a:pt x="157031" y="273582"/>
                    <a:pt x="159148" y="352957"/>
                  </a:cubicBezTo>
                  <a:cubicBezTo>
                    <a:pt x="161265" y="432332"/>
                    <a:pt x="207831" y="465140"/>
                    <a:pt x="203598" y="518057"/>
                  </a:cubicBezTo>
                  <a:cubicBezTo>
                    <a:pt x="199365" y="570974"/>
                    <a:pt x="153856" y="665165"/>
                    <a:pt x="133748" y="670457"/>
                  </a:cubicBezTo>
                  <a:cubicBezTo>
                    <a:pt x="113640" y="675749"/>
                    <a:pt x="82948" y="549807"/>
                    <a:pt x="82948" y="549807"/>
                  </a:cubicBezTo>
                  <a:lnTo>
                    <a:pt x="82948" y="549807"/>
                  </a:lnTo>
                  <a:lnTo>
                    <a:pt x="82948" y="549807"/>
                  </a:lnTo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684876C-C73B-ABF9-7608-D64499F48CE2}"/>
                </a:ext>
              </a:extLst>
            </p:cNvPr>
            <p:cNvSpPr/>
            <p:nvPr/>
          </p:nvSpPr>
          <p:spPr>
            <a:xfrm>
              <a:off x="4734877" y="2196816"/>
              <a:ext cx="230268" cy="293529"/>
            </a:xfrm>
            <a:custGeom>
              <a:avLst/>
              <a:gdLst>
                <a:gd name="connsiteX0" fmla="*/ 41161 w 694054"/>
                <a:gd name="connsiteY0" fmla="*/ 8000 h 421516"/>
                <a:gd name="connsiteX1" fmla="*/ 212611 w 694054"/>
                <a:gd name="connsiteY1" fmla="*/ 27050 h 421516"/>
                <a:gd name="connsiteX2" fmla="*/ 352311 w 694054"/>
                <a:gd name="connsiteY2" fmla="*/ 166750 h 421516"/>
                <a:gd name="connsiteX3" fmla="*/ 498361 w 694054"/>
                <a:gd name="connsiteY3" fmla="*/ 211200 h 421516"/>
                <a:gd name="connsiteX4" fmla="*/ 663461 w 694054"/>
                <a:gd name="connsiteY4" fmla="*/ 71500 h 421516"/>
                <a:gd name="connsiteX5" fmla="*/ 688861 w 694054"/>
                <a:gd name="connsiteY5" fmla="*/ 236600 h 421516"/>
                <a:gd name="connsiteX6" fmla="*/ 599961 w 694054"/>
                <a:gd name="connsiteY6" fmla="*/ 389000 h 421516"/>
                <a:gd name="connsiteX7" fmla="*/ 371361 w 694054"/>
                <a:gd name="connsiteY7" fmla="*/ 414400 h 421516"/>
                <a:gd name="connsiteX8" fmla="*/ 206261 w 694054"/>
                <a:gd name="connsiteY8" fmla="*/ 293750 h 421516"/>
                <a:gd name="connsiteX9" fmla="*/ 60211 w 694054"/>
                <a:gd name="connsiteY9" fmla="*/ 262000 h 421516"/>
                <a:gd name="connsiteX10" fmla="*/ 3061 w 694054"/>
                <a:gd name="connsiteY10" fmla="*/ 122300 h 421516"/>
                <a:gd name="connsiteX11" fmla="*/ 41161 w 694054"/>
                <a:gd name="connsiteY11" fmla="*/ 8000 h 42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054" h="421516">
                  <a:moveTo>
                    <a:pt x="41161" y="8000"/>
                  </a:moveTo>
                  <a:cubicBezTo>
                    <a:pt x="76086" y="-7875"/>
                    <a:pt x="160753" y="592"/>
                    <a:pt x="212611" y="27050"/>
                  </a:cubicBezTo>
                  <a:cubicBezTo>
                    <a:pt x="264469" y="53508"/>
                    <a:pt x="304686" y="136058"/>
                    <a:pt x="352311" y="166750"/>
                  </a:cubicBezTo>
                  <a:cubicBezTo>
                    <a:pt x="399936" y="197442"/>
                    <a:pt x="446503" y="227075"/>
                    <a:pt x="498361" y="211200"/>
                  </a:cubicBezTo>
                  <a:cubicBezTo>
                    <a:pt x="550219" y="195325"/>
                    <a:pt x="631711" y="67267"/>
                    <a:pt x="663461" y="71500"/>
                  </a:cubicBezTo>
                  <a:cubicBezTo>
                    <a:pt x="695211" y="75733"/>
                    <a:pt x="699444" y="183683"/>
                    <a:pt x="688861" y="236600"/>
                  </a:cubicBezTo>
                  <a:cubicBezTo>
                    <a:pt x="678278" y="289517"/>
                    <a:pt x="652878" y="359367"/>
                    <a:pt x="599961" y="389000"/>
                  </a:cubicBezTo>
                  <a:cubicBezTo>
                    <a:pt x="547044" y="418633"/>
                    <a:pt x="436978" y="430275"/>
                    <a:pt x="371361" y="414400"/>
                  </a:cubicBezTo>
                  <a:cubicBezTo>
                    <a:pt x="305744" y="398525"/>
                    <a:pt x="258119" y="319150"/>
                    <a:pt x="206261" y="293750"/>
                  </a:cubicBezTo>
                  <a:cubicBezTo>
                    <a:pt x="154403" y="268350"/>
                    <a:pt x="94078" y="290575"/>
                    <a:pt x="60211" y="262000"/>
                  </a:cubicBezTo>
                  <a:cubicBezTo>
                    <a:pt x="26344" y="233425"/>
                    <a:pt x="12586" y="160400"/>
                    <a:pt x="3061" y="122300"/>
                  </a:cubicBezTo>
                  <a:cubicBezTo>
                    <a:pt x="-6464" y="84200"/>
                    <a:pt x="6236" y="23875"/>
                    <a:pt x="41161" y="8000"/>
                  </a:cubicBezTo>
                  <a:close/>
                </a:path>
              </a:pathLst>
            </a:custGeom>
            <a:solidFill>
              <a:srgbClr val="B4E5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cs typeface="Arial" panose="020B0604020202020204" pitchFamily="34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C286509-3B70-704E-F73E-2E713074EE0D}"/>
                </a:ext>
              </a:extLst>
            </p:cNvPr>
            <p:cNvGrpSpPr>
              <a:grpSpLocks noChangeAspect="1"/>
            </p:cNvGrpSpPr>
            <p:nvPr/>
          </p:nvGrpSpPr>
          <p:grpSpPr>
            <a:xfrm rot="5125953">
              <a:off x="4596167" y="2334952"/>
              <a:ext cx="944004" cy="640799"/>
              <a:chOff x="1712298" y="3675751"/>
              <a:chExt cx="1679882" cy="1351407"/>
            </a:xfrm>
            <a:solidFill>
              <a:srgbClr val="AEAEAE"/>
            </a:solidFill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7D99880-C987-05B3-869E-01D4E495F8B2}"/>
                  </a:ext>
                </a:extLst>
              </p:cNvPr>
              <p:cNvSpPr/>
              <p:nvPr/>
            </p:nvSpPr>
            <p:spPr>
              <a:xfrm>
                <a:off x="3011783" y="4115943"/>
                <a:ext cx="297954" cy="274591"/>
              </a:xfrm>
              <a:custGeom>
                <a:avLst/>
                <a:gdLst>
                  <a:gd name="connsiteX0" fmla="*/ 105531 w 342411"/>
                  <a:gd name="connsiteY0" fmla="*/ 1901 h 389822"/>
                  <a:gd name="connsiteX1" fmla="*/ 329465 w 342411"/>
                  <a:gd name="connsiteY1" fmla="*/ 141860 h 389822"/>
                  <a:gd name="connsiteX2" fmla="*/ 282812 w 342411"/>
                  <a:gd name="connsiteY2" fmla="*/ 384456 h 389822"/>
                  <a:gd name="connsiteX3" fmla="*/ 12225 w 342411"/>
                  <a:gd name="connsiteY3" fmla="*/ 291150 h 389822"/>
                  <a:gd name="connsiteX4" fmla="*/ 49547 w 342411"/>
                  <a:gd name="connsiteY4" fmla="*/ 76546 h 389822"/>
                  <a:gd name="connsiteX5" fmla="*/ 105531 w 342411"/>
                  <a:gd name="connsiteY5" fmla="*/ 1901 h 3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2411" h="389822">
                    <a:moveTo>
                      <a:pt x="105531" y="1901"/>
                    </a:moveTo>
                    <a:cubicBezTo>
                      <a:pt x="152184" y="12787"/>
                      <a:pt x="299918" y="78101"/>
                      <a:pt x="329465" y="141860"/>
                    </a:cubicBezTo>
                    <a:cubicBezTo>
                      <a:pt x="359012" y="205619"/>
                      <a:pt x="335685" y="359574"/>
                      <a:pt x="282812" y="384456"/>
                    </a:cubicBezTo>
                    <a:cubicBezTo>
                      <a:pt x="229939" y="409338"/>
                      <a:pt x="51103" y="342468"/>
                      <a:pt x="12225" y="291150"/>
                    </a:cubicBezTo>
                    <a:cubicBezTo>
                      <a:pt x="-26653" y="239832"/>
                      <a:pt x="38661" y="124754"/>
                      <a:pt x="49547" y="76546"/>
                    </a:cubicBezTo>
                    <a:cubicBezTo>
                      <a:pt x="60433" y="28338"/>
                      <a:pt x="58878" y="-8985"/>
                      <a:pt x="105531" y="190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3D5E274-D755-9855-7146-71E4F93C06FA}"/>
                  </a:ext>
                </a:extLst>
              </p:cNvPr>
              <p:cNvSpPr/>
              <p:nvPr/>
            </p:nvSpPr>
            <p:spPr>
              <a:xfrm>
                <a:off x="1885543" y="4551050"/>
                <a:ext cx="295817" cy="294672"/>
              </a:xfrm>
              <a:custGeom>
                <a:avLst/>
                <a:gdLst>
                  <a:gd name="connsiteX0" fmla="*/ 102935 w 295817"/>
                  <a:gd name="connsiteY0" fmla="*/ 75112 h 294672"/>
                  <a:gd name="connsiteX1" fmla="*/ 289547 w 295817"/>
                  <a:gd name="connsiteY1" fmla="*/ 140426 h 294672"/>
                  <a:gd name="connsiteX2" fmla="*/ 233564 w 295817"/>
                  <a:gd name="connsiteY2" fmla="*/ 280385 h 294672"/>
                  <a:gd name="connsiteX3" fmla="*/ 56282 w 295817"/>
                  <a:gd name="connsiteY3" fmla="*/ 271055 h 294672"/>
                  <a:gd name="connsiteX4" fmla="*/ 298 w 295817"/>
                  <a:gd name="connsiteY4" fmla="*/ 112434 h 294672"/>
                  <a:gd name="connsiteX5" fmla="*/ 37621 w 295817"/>
                  <a:gd name="connsiteY5" fmla="*/ 467 h 294672"/>
                  <a:gd name="connsiteX6" fmla="*/ 102935 w 295817"/>
                  <a:gd name="connsiteY6" fmla="*/ 75112 h 2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17" h="294672">
                    <a:moveTo>
                      <a:pt x="102935" y="75112"/>
                    </a:moveTo>
                    <a:cubicBezTo>
                      <a:pt x="144923" y="98438"/>
                      <a:pt x="267776" y="106214"/>
                      <a:pt x="289547" y="140426"/>
                    </a:cubicBezTo>
                    <a:cubicBezTo>
                      <a:pt x="311318" y="174638"/>
                      <a:pt x="272441" y="258614"/>
                      <a:pt x="233564" y="280385"/>
                    </a:cubicBezTo>
                    <a:cubicBezTo>
                      <a:pt x="194687" y="302156"/>
                      <a:pt x="95160" y="299047"/>
                      <a:pt x="56282" y="271055"/>
                    </a:cubicBezTo>
                    <a:cubicBezTo>
                      <a:pt x="17404" y="243063"/>
                      <a:pt x="3408" y="157532"/>
                      <a:pt x="298" y="112434"/>
                    </a:cubicBezTo>
                    <a:cubicBezTo>
                      <a:pt x="-2812" y="67336"/>
                      <a:pt x="18960" y="6687"/>
                      <a:pt x="37621" y="467"/>
                    </a:cubicBezTo>
                    <a:cubicBezTo>
                      <a:pt x="56282" y="-5753"/>
                      <a:pt x="60947" y="51786"/>
                      <a:pt x="102935" y="75112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1EA8C78-8016-BBD6-D480-8CBD78A9B678}"/>
                  </a:ext>
                </a:extLst>
              </p:cNvPr>
              <p:cNvSpPr/>
              <p:nvPr/>
            </p:nvSpPr>
            <p:spPr>
              <a:xfrm>
                <a:off x="2258277" y="4786601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1D0D6CB-E920-21E2-E75E-3431E7EF3B37}"/>
                  </a:ext>
                </a:extLst>
              </p:cNvPr>
              <p:cNvSpPr/>
              <p:nvPr/>
            </p:nvSpPr>
            <p:spPr>
              <a:xfrm>
                <a:off x="2038537" y="4004926"/>
                <a:ext cx="242036" cy="233646"/>
              </a:xfrm>
              <a:custGeom>
                <a:avLst/>
                <a:gdLst>
                  <a:gd name="connsiteX0" fmla="*/ 91375 w 242036"/>
                  <a:gd name="connsiteY0" fmla="*/ 65 h 233646"/>
                  <a:gd name="connsiteX1" fmla="*/ 184681 w 242036"/>
                  <a:gd name="connsiteY1" fmla="*/ 56049 h 233646"/>
                  <a:gd name="connsiteX2" fmla="*/ 240665 w 242036"/>
                  <a:gd name="connsiteY2" fmla="*/ 186678 h 233646"/>
                  <a:gd name="connsiteX3" fmla="*/ 128697 w 242036"/>
                  <a:gd name="connsiteY3" fmla="*/ 233331 h 233646"/>
                  <a:gd name="connsiteX4" fmla="*/ 7399 w 242036"/>
                  <a:gd name="connsiteY4" fmla="*/ 168016 h 233646"/>
                  <a:gd name="connsiteX5" fmla="*/ 16730 w 242036"/>
                  <a:gd name="connsiteY5" fmla="*/ 65380 h 233646"/>
                  <a:gd name="connsiteX6" fmla="*/ 91375 w 242036"/>
                  <a:gd name="connsiteY6" fmla="*/ 65 h 2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036" h="233646">
                    <a:moveTo>
                      <a:pt x="91375" y="65"/>
                    </a:moveTo>
                    <a:cubicBezTo>
                      <a:pt x="119367" y="-1490"/>
                      <a:pt x="159799" y="24947"/>
                      <a:pt x="184681" y="56049"/>
                    </a:cubicBezTo>
                    <a:cubicBezTo>
                      <a:pt x="209563" y="87151"/>
                      <a:pt x="249996" y="157131"/>
                      <a:pt x="240665" y="186678"/>
                    </a:cubicBezTo>
                    <a:cubicBezTo>
                      <a:pt x="231334" y="216225"/>
                      <a:pt x="167575" y="236441"/>
                      <a:pt x="128697" y="233331"/>
                    </a:cubicBezTo>
                    <a:cubicBezTo>
                      <a:pt x="89819" y="230221"/>
                      <a:pt x="26060" y="196008"/>
                      <a:pt x="7399" y="168016"/>
                    </a:cubicBezTo>
                    <a:cubicBezTo>
                      <a:pt x="-11262" y="140024"/>
                      <a:pt x="10510" y="91816"/>
                      <a:pt x="16730" y="65380"/>
                    </a:cubicBezTo>
                    <a:cubicBezTo>
                      <a:pt x="22950" y="38944"/>
                      <a:pt x="63383" y="1620"/>
                      <a:pt x="91375" y="6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F1F3F46-9DD4-8436-0A8F-F0D9D92AFCA6}"/>
                  </a:ext>
                </a:extLst>
              </p:cNvPr>
              <p:cNvSpPr/>
              <p:nvPr/>
            </p:nvSpPr>
            <p:spPr>
              <a:xfrm>
                <a:off x="2403371" y="4034818"/>
                <a:ext cx="297953" cy="325601"/>
              </a:xfrm>
              <a:custGeom>
                <a:avLst/>
                <a:gdLst>
                  <a:gd name="connsiteX0" fmla="*/ 163650 w 297953"/>
                  <a:gd name="connsiteY0" fmla="*/ 98643 h 325601"/>
                  <a:gd name="connsiteX1" fmla="*/ 284948 w 297953"/>
                  <a:gd name="connsiteY1" fmla="*/ 201280 h 325601"/>
                  <a:gd name="connsiteX2" fmla="*/ 275618 w 297953"/>
                  <a:gd name="connsiteY2" fmla="*/ 322578 h 325601"/>
                  <a:gd name="connsiteX3" fmla="*/ 116997 w 297953"/>
                  <a:gd name="connsiteY3" fmla="*/ 275925 h 325601"/>
                  <a:gd name="connsiteX4" fmla="*/ 5030 w 297953"/>
                  <a:gd name="connsiteY4" fmla="*/ 135965 h 325601"/>
                  <a:gd name="connsiteX5" fmla="*/ 33022 w 297953"/>
                  <a:gd name="connsiteY5" fmla="*/ 5337 h 325601"/>
                  <a:gd name="connsiteX6" fmla="*/ 154320 w 297953"/>
                  <a:gd name="connsiteY6" fmla="*/ 33329 h 325601"/>
                  <a:gd name="connsiteX7" fmla="*/ 163650 w 297953"/>
                  <a:gd name="connsiteY7" fmla="*/ 98643 h 32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953" h="325601">
                    <a:moveTo>
                      <a:pt x="163650" y="98643"/>
                    </a:moveTo>
                    <a:cubicBezTo>
                      <a:pt x="185421" y="126635"/>
                      <a:pt x="266287" y="163958"/>
                      <a:pt x="284948" y="201280"/>
                    </a:cubicBezTo>
                    <a:cubicBezTo>
                      <a:pt x="303609" y="238603"/>
                      <a:pt x="303610" y="310137"/>
                      <a:pt x="275618" y="322578"/>
                    </a:cubicBezTo>
                    <a:cubicBezTo>
                      <a:pt x="247626" y="335019"/>
                      <a:pt x="162095" y="307027"/>
                      <a:pt x="116997" y="275925"/>
                    </a:cubicBezTo>
                    <a:cubicBezTo>
                      <a:pt x="71899" y="244823"/>
                      <a:pt x="19026" y="181063"/>
                      <a:pt x="5030" y="135965"/>
                    </a:cubicBezTo>
                    <a:cubicBezTo>
                      <a:pt x="-8966" y="90867"/>
                      <a:pt x="8140" y="22443"/>
                      <a:pt x="33022" y="5337"/>
                    </a:cubicBezTo>
                    <a:cubicBezTo>
                      <a:pt x="57904" y="-11769"/>
                      <a:pt x="126328" y="16223"/>
                      <a:pt x="154320" y="33329"/>
                    </a:cubicBezTo>
                    <a:cubicBezTo>
                      <a:pt x="182312" y="50435"/>
                      <a:pt x="141879" y="70651"/>
                      <a:pt x="163650" y="9864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C39B5AA-42C7-B732-00B5-B02366B49D90}"/>
                  </a:ext>
                </a:extLst>
              </p:cNvPr>
              <p:cNvSpPr/>
              <p:nvPr/>
            </p:nvSpPr>
            <p:spPr>
              <a:xfrm>
                <a:off x="2190051" y="3675751"/>
                <a:ext cx="266163" cy="258507"/>
              </a:xfrm>
              <a:custGeom>
                <a:avLst/>
                <a:gdLst>
                  <a:gd name="connsiteX0" fmla="*/ 131429 w 266163"/>
                  <a:gd name="connsiteY0" fmla="*/ 38603 h 258507"/>
                  <a:gd name="connsiteX1" fmla="*/ 262058 w 266163"/>
                  <a:gd name="connsiteY1" fmla="*/ 94586 h 258507"/>
                  <a:gd name="connsiteX2" fmla="*/ 215405 w 266163"/>
                  <a:gd name="connsiteY2" fmla="*/ 253207 h 258507"/>
                  <a:gd name="connsiteX3" fmla="*/ 38123 w 266163"/>
                  <a:gd name="connsiteY3" fmla="*/ 206554 h 258507"/>
                  <a:gd name="connsiteX4" fmla="*/ 800 w 266163"/>
                  <a:gd name="connsiteY4" fmla="*/ 66594 h 258507"/>
                  <a:gd name="connsiteX5" fmla="*/ 56784 w 266163"/>
                  <a:gd name="connsiteY5" fmla="*/ 1280 h 258507"/>
                  <a:gd name="connsiteX6" fmla="*/ 131429 w 266163"/>
                  <a:gd name="connsiteY6" fmla="*/ 38603 h 25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163" h="258507">
                    <a:moveTo>
                      <a:pt x="131429" y="38603"/>
                    </a:moveTo>
                    <a:cubicBezTo>
                      <a:pt x="165641" y="54154"/>
                      <a:pt x="248062" y="58819"/>
                      <a:pt x="262058" y="94586"/>
                    </a:cubicBezTo>
                    <a:cubicBezTo>
                      <a:pt x="276054" y="130353"/>
                      <a:pt x="252728" y="234546"/>
                      <a:pt x="215405" y="253207"/>
                    </a:cubicBezTo>
                    <a:cubicBezTo>
                      <a:pt x="178083" y="271868"/>
                      <a:pt x="73890" y="237656"/>
                      <a:pt x="38123" y="206554"/>
                    </a:cubicBezTo>
                    <a:cubicBezTo>
                      <a:pt x="2356" y="175452"/>
                      <a:pt x="-2310" y="100806"/>
                      <a:pt x="800" y="66594"/>
                    </a:cubicBezTo>
                    <a:cubicBezTo>
                      <a:pt x="3910" y="32382"/>
                      <a:pt x="36568" y="9055"/>
                      <a:pt x="56784" y="1280"/>
                    </a:cubicBezTo>
                    <a:cubicBezTo>
                      <a:pt x="77000" y="-6496"/>
                      <a:pt x="97217" y="23052"/>
                      <a:pt x="131429" y="3860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93247E9-9E3E-D0C0-C2CF-12257C296522}"/>
                  </a:ext>
                </a:extLst>
              </p:cNvPr>
              <p:cNvSpPr/>
              <p:nvPr/>
            </p:nvSpPr>
            <p:spPr>
              <a:xfrm>
                <a:off x="2911784" y="4777048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E20DA16-2450-0BC6-1E8E-A31F638A7F6F}"/>
                  </a:ext>
                </a:extLst>
              </p:cNvPr>
              <p:cNvSpPr/>
              <p:nvPr/>
            </p:nvSpPr>
            <p:spPr>
              <a:xfrm>
                <a:off x="3166638" y="4679556"/>
                <a:ext cx="225542" cy="274590"/>
              </a:xfrm>
              <a:custGeom>
                <a:avLst/>
                <a:gdLst>
                  <a:gd name="connsiteX0" fmla="*/ 243403 w 336936"/>
                  <a:gd name="connsiteY0" fmla="*/ 13437 h 358742"/>
                  <a:gd name="connsiteX1" fmla="*/ 336709 w 336936"/>
                  <a:gd name="connsiteY1" fmla="*/ 209380 h 358742"/>
                  <a:gd name="connsiteX2" fmla="*/ 215411 w 336936"/>
                  <a:gd name="connsiteY2" fmla="*/ 340009 h 358742"/>
                  <a:gd name="connsiteX3" fmla="*/ 47460 w 336936"/>
                  <a:gd name="connsiteY3" fmla="*/ 340009 h 358742"/>
                  <a:gd name="connsiteX4" fmla="*/ 807 w 336936"/>
                  <a:gd name="connsiteY4" fmla="*/ 172058 h 358742"/>
                  <a:gd name="connsiteX5" fmla="*/ 75452 w 336936"/>
                  <a:gd name="connsiteY5" fmla="*/ 4107 h 358742"/>
                  <a:gd name="connsiteX6" fmla="*/ 159428 w 336936"/>
                  <a:gd name="connsiteY6" fmla="*/ 50760 h 358742"/>
                  <a:gd name="connsiteX7" fmla="*/ 243403 w 336936"/>
                  <a:gd name="connsiteY7" fmla="*/ 13437 h 35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936" h="358742">
                    <a:moveTo>
                      <a:pt x="243403" y="13437"/>
                    </a:moveTo>
                    <a:cubicBezTo>
                      <a:pt x="272950" y="39874"/>
                      <a:pt x="341374" y="154951"/>
                      <a:pt x="336709" y="209380"/>
                    </a:cubicBezTo>
                    <a:cubicBezTo>
                      <a:pt x="332044" y="263809"/>
                      <a:pt x="263619" y="318238"/>
                      <a:pt x="215411" y="340009"/>
                    </a:cubicBezTo>
                    <a:cubicBezTo>
                      <a:pt x="167203" y="361780"/>
                      <a:pt x="83227" y="368001"/>
                      <a:pt x="47460" y="340009"/>
                    </a:cubicBezTo>
                    <a:cubicBezTo>
                      <a:pt x="11693" y="312017"/>
                      <a:pt x="-3858" y="228042"/>
                      <a:pt x="807" y="172058"/>
                    </a:cubicBezTo>
                    <a:cubicBezTo>
                      <a:pt x="5472" y="116074"/>
                      <a:pt x="49015" y="24323"/>
                      <a:pt x="75452" y="4107"/>
                    </a:cubicBezTo>
                    <a:cubicBezTo>
                      <a:pt x="101889" y="-16109"/>
                      <a:pt x="136102" y="44540"/>
                      <a:pt x="159428" y="50760"/>
                    </a:cubicBezTo>
                    <a:cubicBezTo>
                      <a:pt x="182754" y="56980"/>
                      <a:pt x="213856" y="-13000"/>
                      <a:pt x="243403" y="13437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9059F4C-8F78-B66A-3127-7CF7529F9997}"/>
                  </a:ext>
                </a:extLst>
              </p:cNvPr>
              <p:cNvSpPr/>
              <p:nvPr/>
            </p:nvSpPr>
            <p:spPr>
              <a:xfrm>
                <a:off x="2424966" y="4561770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D2D1AE73-0479-2209-13CB-24C33528AC0B}"/>
                  </a:ext>
                </a:extLst>
              </p:cNvPr>
              <p:cNvSpPr/>
              <p:nvPr/>
            </p:nvSpPr>
            <p:spPr>
              <a:xfrm>
                <a:off x="2109021" y="4360419"/>
                <a:ext cx="162082" cy="180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B0FABAF9-D5EA-F66A-9210-19E1C0FF46CD}"/>
                  </a:ext>
                </a:extLst>
              </p:cNvPr>
              <p:cNvSpPr/>
              <p:nvPr/>
            </p:nvSpPr>
            <p:spPr>
              <a:xfrm>
                <a:off x="2763465" y="4019593"/>
                <a:ext cx="186177" cy="23364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E1B7912-93A7-3D8F-4F57-8D09BA9FBE0E}"/>
                  </a:ext>
                </a:extLst>
              </p:cNvPr>
              <p:cNvSpPr/>
              <p:nvPr/>
            </p:nvSpPr>
            <p:spPr>
              <a:xfrm>
                <a:off x="2977620" y="4443358"/>
                <a:ext cx="336936" cy="195878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C91D240-5F08-B973-77DB-D3FDA4D69771}"/>
                  </a:ext>
                </a:extLst>
              </p:cNvPr>
              <p:cNvSpPr/>
              <p:nvPr/>
            </p:nvSpPr>
            <p:spPr>
              <a:xfrm>
                <a:off x="2572405" y="3706596"/>
                <a:ext cx="201274" cy="285057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77973BF-42FB-7B09-F92A-04CFC99264EC}"/>
                  </a:ext>
                </a:extLst>
              </p:cNvPr>
              <p:cNvSpPr/>
              <p:nvPr/>
            </p:nvSpPr>
            <p:spPr>
              <a:xfrm>
                <a:off x="1712298" y="4087399"/>
                <a:ext cx="304159" cy="452214"/>
              </a:xfrm>
              <a:custGeom>
                <a:avLst/>
                <a:gdLst>
                  <a:gd name="connsiteX0" fmla="*/ 75977 w 337396"/>
                  <a:gd name="connsiteY0" fmla="*/ 2281 h 358386"/>
                  <a:gd name="connsiteX1" fmla="*/ 337234 w 337396"/>
                  <a:gd name="connsiteY1" fmla="*/ 207555 h 358386"/>
                  <a:gd name="connsiteX2" fmla="*/ 113299 w 337396"/>
                  <a:gd name="connsiteY2" fmla="*/ 356844 h 358386"/>
                  <a:gd name="connsiteX3" fmla="*/ 1332 w 337396"/>
                  <a:gd name="connsiteY3" fmla="*/ 114249 h 358386"/>
                  <a:gd name="connsiteX4" fmla="*/ 75977 w 337396"/>
                  <a:gd name="connsiteY4" fmla="*/ 2281 h 3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396" h="358386">
                    <a:moveTo>
                      <a:pt x="75977" y="2281"/>
                    </a:moveTo>
                    <a:cubicBezTo>
                      <a:pt x="131961" y="17832"/>
                      <a:pt x="331014" y="148461"/>
                      <a:pt x="337234" y="207555"/>
                    </a:cubicBezTo>
                    <a:cubicBezTo>
                      <a:pt x="343454" y="266649"/>
                      <a:pt x="169283" y="372395"/>
                      <a:pt x="113299" y="356844"/>
                    </a:cubicBezTo>
                    <a:cubicBezTo>
                      <a:pt x="57315" y="341293"/>
                      <a:pt x="9107" y="174898"/>
                      <a:pt x="1332" y="114249"/>
                    </a:cubicBezTo>
                    <a:cubicBezTo>
                      <a:pt x="-6444" y="53600"/>
                      <a:pt x="19993" y="-13270"/>
                      <a:pt x="75977" y="228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5EA5B616-E23C-71E8-1E73-C6934B3666DD}"/>
                  </a:ext>
                </a:extLst>
              </p:cNvPr>
              <p:cNvSpPr/>
              <p:nvPr/>
            </p:nvSpPr>
            <p:spPr>
              <a:xfrm>
                <a:off x="2640249" y="4416298"/>
                <a:ext cx="261802" cy="145227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14FBAEB-6B24-9822-AF2B-80DF957A08A1}"/>
                  </a:ext>
                </a:extLst>
              </p:cNvPr>
              <p:cNvSpPr/>
              <p:nvPr/>
            </p:nvSpPr>
            <p:spPr>
              <a:xfrm>
                <a:off x="2966750" y="3795196"/>
                <a:ext cx="225542" cy="281511"/>
              </a:xfrm>
              <a:custGeom>
                <a:avLst/>
                <a:gdLst>
                  <a:gd name="connsiteX0" fmla="*/ 39419 w 225542"/>
                  <a:gd name="connsiteY0" fmla="*/ 899 h 281511"/>
                  <a:gd name="connsiteX1" fmla="*/ 216700 w 225542"/>
                  <a:gd name="connsiteY1" fmla="*/ 103536 h 281511"/>
                  <a:gd name="connsiteX2" fmla="*/ 179378 w 225542"/>
                  <a:gd name="connsiteY2" fmla="*/ 280817 h 281511"/>
                  <a:gd name="connsiteX3" fmla="*/ 11427 w 225542"/>
                  <a:gd name="connsiteY3" fmla="*/ 159520 h 281511"/>
                  <a:gd name="connsiteX4" fmla="*/ 39419 w 225542"/>
                  <a:gd name="connsiteY4" fmla="*/ 899 h 28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542" h="281511">
                    <a:moveTo>
                      <a:pt x="39419" y="899"/>
                    </a:moveTo>
                    <a:cubicBezTo>
                      <a:pt x="73631" y="-8432"/>
                      <a:pt x="193373" y="56883"/>
                      <a:pt x="216700" y="103536"/>
                    </a:cubicBezTo>
                    <a:cubicBezTo>
                      <a:pt x="240027" y="150189"/>
                      <a:pt x="213590" y="271486"/>
                      <a:pt x="179378" y="280817"/>
                    </a:cubicBezTo>
                    <a:cubicBezTo>
                      <a:pt x="145166" y="290148"/>
                      <a:pt x="36309" y="203063"/>
                      <a:pt x="11427" y="159520"/>
                    </a:cubicBezTo>
                    <a:cubicBezTo>
                      <a:pt x="-13455" y="115977"/>
                      <a:pt x="5207" y="10230"/>
                      <a:pt x="39419" y="89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2CCC608-BF88-12FF-9469-7DF8900E0FA9}"/>
                  </a:ext>
                </a:extLst>
              </p:cNvPr>
              <p:cNvSpPr/>
              <p:nvPr/>
            </p:nvSpPr>
            <p:spPr>
              <a:xfrm rot="16200000">
                <a:off x="1790239" y="3814795"/>
                <a:ext cx="174196" cy="195878"/>
              </a:xfrm>
              <a:custGeom>
                <a:avLst/>
                <a:gdLst>
                  <a:gd name="connsiteX0" fmla="*/ 149760 w 174196"/>
                  <a:gd name="connsiteY0" fmla="*/ 225 h 195878"/>
                  <a:gd name="connsiteX1" fmla="*/ 159091 w 174196"/>
                  <a:gd name="connsiteY1" fmla="*/ 186837 h 195878"/>
                  <a:gd name="connsiteX2" fmla="*/ 470 w 174196"/>
                  <a:gd name="connsiteY2" fmla="*/ 149515 h 195878"/>
                  <a:gd name="connsiteX3" fmla="*/ 149760 w 174196"/>
                  <a:gd name="connsiteY3" fmla="*/ 225 h 19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96" h="195878">
                    <a:moveTo>
                      <a:pt x="149760" y="225"/>
                    </a:moveTo>
                    <a:cubicBezTo>
                      <a:pt x="176197" y="6445"/>
                      <a:pt x="183973" y="161955"/>
                      <a:pt x="159091" y="186837"/>
                    </a:cubicBezTo>
                    <a:cubicBezTo>
                      <a:pt x="134209" y="211719"/>
                      <a:pt x="9801" y="180617"/>
                      <a:pt x="470" y="149515"/>
                    </a:cubicBezTo>
                    <a:cubicBezTo>
                      <a:pt x="-8861" y="118413"/>
                      <a:pt x="123323" y="-5995"/>
                      <a:pt x="149760" y="22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357D4F3-0724-DF02-2D4A-BCEF55A9825E}"/>
                  </a:ext>
                </a:extLst>
              </p:cNvPr>
              <p:cNvSpPr/>
              <p:nvPr/>
            </p:nvSpPr>
            <p:spPr>
              <a:xfrm>
                <a:off x="2311292" y="4288453"/>
                <a:ext cx="162082" cy="251160"/>
              </a:xfrm>
              <a:custGeom>
                <a:avLst/>
                <a:gdLst>
                  <a:gd name="connsiteX0" fmla="*/ 15826 w 201274"/>
                  <a:gd name="connsiteY0" fmla="*/ 39 h 285057"/>
                  <a:gd name="connsiteX1" fmla="*/ 193107 w 201274"/>
                  <a:gd name="connsiteY1" fmla="*/ 84014 h 285057"/>
                  <a:gd name="connsiteX2" fmla="*/ 155785 w 201274"/>
                  <a:gd name="connsiteY2" fmla="*/ 279957 h 285057"/>
                  <a:gd name="connsiteX3" fmla="*/ 15826 w 201274"/>
                  <a:gd name="connsiteY3" fmla="*/ 214643 h 285057"/>
                  <a:gd name="connsiteX4" fmla="*/ 6495 w 201274"/>
                  <a:gd name="connsiteY4" fmla="*/ 74684 h 285057"/>
                  <a:gd name="connsiteX5" fmla="*/ 15826 w 201274"/>
                  <a:gd name="connsiteY5" fmla="*/ 39 h 2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274" h="285057">
                    <a:moveTo>
                      <a:pt x="15826" y="39"/>
                    </a:moveTo>
                    <a:cubicBezTo>
                      <a:pt x="46928" y="1594"/>
                      <a:pt x="169780" y="37361"/>
                      <a:pt x="193107" y="84014"/>
                    </a:cubicBezTo>
                    <a:cubicBezTo>
                      <a:pt x="216434" y="130667"/>
                      <a:pt x="185332" y="258186"/>
                      <a:pt x="155785" y="279957"/>
                    </a:cubicBezTo>
                    <a:cubicBezTo>
                      <a:pt x="126238" y="301728"/>
                      <a:pt x="40708" y="248855"/>
                      <a:pt x="15826" y="214643"/>
                    </a:cubicBezTo>
                    <a:cubicBezTo>
                      <a:pt x="-9056" y="180431"/>
                      <a:pt x="3385" y="105786"/>
                      <a:pt x="6495" y="74684"/>
                    </a:cubicBezTo>
                    <a:cubicBezTo>
                      <a:pt x="9605" y="43582"/>
                      <a:pt x="-15276" y="-1516"/>
                      <a:pt x="15826" y="3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AA1955-3FB5-9B07-57E3-2BA892B00F1A}"/>
                  </a:ext>
                </a:extLst>
              </p:cNvPr>
              <p:cNvSpPr/>
              <p:nvPr/>
            </p:nvSpPr>
            <p:spPr>
              <a:xfrm>
                <a:off x="2714184" y="4608922"/>
                <a:ext cx="255292" cy="240557"/>
              </a:xfrm>
              <a:custGeom>
                <a:avLst/>
                <a:gdLst>
                  <a:gd name="connsiteX0" fmla="*/ 122132 w 255292"/>
                  <a:gd name="connsiteY0" fmla="*/ 9333 h 240557"/>
                  <a:gd name="connsiteX1" fmla="*/ 252761 w 255292"/>
                  <a:gd name="connsiteY1" fmla="*/ 111970 h 240557"/>
                  <a:gd name="connsiteX2" fmla="*/ 196777 w 255292"/>
                  <a:gd name="connsiteY2" fmla="*/ 233268 h 240557"/>
                  <a:gd name="connsiteX3" fmla="*/ 56818 w 255292"/>
                  <a:gd name="connsiteY3" fmla="*/ 205276 h 240557"/>
                  <a:gd name="connsiteX4" fmla="*/ 834 w 255292"/>
                  <a:gd name="connsiteY4" fmla="*/ 27995 h 240557"/>
                  <a:gd name="connsiteX5" fmla="*/ 122132 w 255292"/>
                  <a:gd name="connsiteY5" fmla="*/ 9333 h 24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292" h="240557">
                    <a:moveTo>
                      <a:pt x="122132" y="9333"/>
                    </a:moveTo>
                    <a:cubicBezTo>
                      <a:pt x="164120" y="23329"/>
                      <a:pt x="240320" y="74648"/>
                      <a:pt x="252761" y="111970"/>
                    </a:cubicBezTo>
                    <a:cubicBezTo>
                      <a:pt x="265202" y="149293"/>
                      <a:pt x="229434" y="217717"/>
                      <a:pt x="196777" y="233268"/>
                    </a:cubicBezTo>
                    <a:cubicBezTo>
                      <a:pt x="164120" y="248819"/>
                      <a:pt x="89475" y="239488"/>
                      <a:pt x="56818" y="205276"/>
                    </a:cubicBezTo>
                    <a:cubicBezTo>
                      <a:pt x="24161" y="171064"/>
                      <a:pt x="-5386" y="62207"/>
                      <a:pt x="834" y="27995"/>
                    </a:cubicBezTo>
                    <a:cubicBezTo>
                      <a:pt x="7054" y="-6217"/>
                      <a:pt x="80144" y="-4663"/>
                      <a:pt x="122132" y="9333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D93F2CE4-0D52-DA06-9907-F04B286CB457}"/>
              </a:ext>
            </a:extLst>
          </p:cNvPr>
          <p:cNvSpPr txBox="1"/>
          <p:nvPr/>
        </p:nvSpPr>
        <p:spPr>
          <a:xfrm>
            <a:off x="8861250" y="5031378"/>
            <a:ext cx="183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cs typeface="Arial" panose="020B0604020202020204" pitchFamily="34" charset="0"/>
              </a:rPr>
              <a:t>Gas expansion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6447BC1-3080-1590-4BEA-8CBBD05FA0A2}"/>
              </a:ext>
            </a:extLst>
          </p:cNvPr>
          <p:cNvSpPr txBox="1"/>
          <p:nvPr/>
        </p:nvSpPr>
        <p:spPr>
          <a:xfrm>
            <a:off x="9415072" y="6507764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S</a:t>
            </a:r>
            <a:r>
              <a:rPr lang="en-GB" sz="1400" b="1" baseline="-25000" dirty="0">
                <a:cs typeface="Arial" panose="020B0604020202020204" pitchFamily="34" charset="0"/>
              </a:rPr>
              <a:t>g </a:t>
            </a:r>
            <a:r>
              <a:rPr lang="en-GB" sz="1400" b="1" dirty="0">
                <a:cs typeface="Arial" panose="020B0604020202020204" pitchFamily="34" charset="0"/>
              </a:rPr>
              <a:t>&gt; </a:t>
            </a:r>
            <a:r>
              <a:rPr lang="en-GB" sz="1400" b="1" dirty="0" err="1">
                <a:cs typeface="Arial" panose="020B0604020202020204" pitchFamily="34" charset="0"/>
              </a:rPr>
              <a:t>S</a:t>
            </a:r>
            <a:r>
              <a:rPr lang="en-GB" sz="1400" b="1" baseline="-25000" dirty="0" err="1">
                <a:cs typeface="Arial" panose="020B0604020202020204" pitchFamily="34" charset="0"/>
              </a:rPr>
              <a:t>gr</a:t>
            </a:r>
            <a:endParaRPr lang="en-GB" sz="1400" b="1" dirty="0">
              <a:cs typeface="Arial" panose="020B0604020202020204" pitchFamily="34" charset="0"/>
            </a:endParaRPr>
          </a:p>
        </p:txBody>
      </p:sp>
      <p:sp>
        <p:nvSpPr>
          <p:cNvPr id="136" name="Arrow: Right 135">
            <a:extLst>
              <a:ext uri="{FF2B5EF4-FFF2-40B4-BE49-F238E27FC236}">
                <a16:creationId xmlns:a16="http://schemas.microsoft.com/office/drawing/2014/main" id="{7372F09B-956D-0EE8-8EDB-F9BE4912A56D}"/>
              </a:ext>
            </a:extLst>
          </p:cNvPr>
          <p:cNvSpPr/>
          <p:nvPr/>
        </p:nvSpPr>
        <p:spPr>
          <a:xfrm>
            <a:off x="8861250" y="6004698"/>
            <a:ext cx="312458" cy="196306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F9DA2CC-1532-A817-3CEC-9CDF6FA33DAC}"/>
              </a:ext>
            </a:extLst>
          </p:cNvPr>
          <p:cNvSpPr txBox="1"/>
          <p:nvPr/>
        </p:nvSpPr>
        <p:spPr>
          <a:xfrm>
            <a:off x="8516411" y="5525284"/>
            <a:ext cx="98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</a:rPr>
              <a:t>Pressure</a:t>
            </a:r>
          </a:p>
          <a:p>
            <a:pPr algn="ctr"/>
            <a:r>
              <a:rPr lang="en-GB" sz="1400" dirty="0">
                <a:cs typeface="Arial" panose="020B0604020202020204" pitchFamily="34" charset="0"/>
              </a:rPr>
              <a:t>decline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95FB25F-570C-B4F0-5E7D-91DB118536D2}"/>
              </a:ext>
            </a:extLst>
          </p:cNvPr>
          <p:cNvSpPr txBox="1"/>
          <p:nvPr/>
        </p:nvSpPr>
        <p:spPr>
          <a:xfrm>
            <a:off x="8127114" y="6518928"/>
            <a:ext cx="495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cs typeface="Arial" panose="020B0604020202020204" pitchFamily="34" charset="0"/>
              </a:rPr>
              <a:t>S</a:t>
            </a:r>
            <a:r>
              <a:rPr lang="en-GB" sz="1400" b="1" baseline="-25000" dirty="0">
                <a:cs typeface="Arial" panose="020B0604020202020204" pitchFamily="34" charset="0"/>
              </a:rPr>
              <a:t>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2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7" grpId="0"/>
      <p:bldP spid="104" grpId="0"/>
      <p:bldP spid="134" grpId="0"/>
      <p:bldP spid="135" grpId="0"/>
      <p:bldP spid="136" grpId="0" animBg="1"/>
      <p:bldP spid="137" grpId="0"/>
      <p:bldP spid="1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7B44A-6FE5-265C-BC24-030581904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E1C7E9D4-C734-B8CF-68F3-5D85B42D6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What we learned previously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38F1C-4CCD-49ED-2363-570D1022F18C}"/>
              </a:ext>
            </a:extLst>
          </p:cNvPr>
          <p:cNvSpPr txBox="1"/>
          <p:nvPr/>
        </p:nvSpPr>
        <p:spPr>
          <a:xfrm>
            <a:off x="816363" y="1592934"/>
            <a:ext cx="3487536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buClr>
                <a:srgbClr val="12641C"/>
              </a:buClr>
              <a:buSzPct val="120000"/>
              <a:buBlip>
                <a:blip r:embed="rId3"/>
              </a:buBlip>
            </a:pPr>
            <a:r>
              <a:rPr lang="en-GB" sz="1700" dirty="0">
                <a:cs typeface="Times New Roman"/>
              </a:rPr>
              <a:t>Compare the pore filling of hydrogen in gas injection vs gas expansion.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BD6E62-A1AB-C5FB-20C6-0BF011FBBCE1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BE3AC8-6EF9-3669-E941-853C32EFABAB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C77E66F-EDEE-D7DF-D63A-9B2315610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D2FEBDD1-298A-149D-0ECE-65554BADDA7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B77BC979-18A5-5C9F-2A26-3D554D664038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664C49-428A-E6F5-9363-FDD9B0E6FD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0A10C69-C18F-9A4E-53E3-40EDCB23B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DB0530BF-6B0F-D116-B2F1-7644E23686C0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2A4A7209-007F-15BD-CB48-55461C5D31E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1B2DE5-8BAB-6F11-812E-D6DCA520A789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5A6CCD9-192C-9688-636A-7F8A874A8B84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704C9F-8041-FA4C-4D67-2410EDC0165F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777EDC-5D72-D5B0-E362-A69EC6439676}"/>
              </a:ext>
            </a:extLst>
          </p:cNvPr>
          <p:cNvGrpSpPr>
            <a:grpSpLocks noChangeAspect="1"/>
          </p:cNvGrpSpPr>
          <p:nvPr/>
        </p:nvGrpSpPr>
        <p:grpSpPr>
          <a:xfrm>
            <a:off x="309090" y="915463"/>
            <a:ext cx="511362" cy="533383"/>
            <a:chOff x="57564" y="42309"/>
            <a:chExt cx="2804045" cy="28138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97CCED-EB14-9EC8-17C2-EB4B2AF4675F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11772FC-6DCF-3345-A0F2-16315DE0A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5" name="Teardrop 54">
                <a:extLst>
                  <a:ext uri="{FF2B5EF4-FFF2-40B4-BE49-F238E27FC236}">
                    <a16:creationId xmlns:a16="http://schemas.microsoft.com/office/drawing/2014/main" id="{E9CBA24E-08F6-EB29-DC0E-E33A5BF5EDBE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6" name="Teardrop 55">
                <a:extLst>
                  <a:ext uri="{FF2B5EF4-FFF2-40B4-BE49-F238E27FC236}">
                    <a16:creationId xmlns:a16="http://schemas.microsoft.com/office/drawing/2014/main" id="{45324512-57CA-BCBF-D9A0-F82469A3F54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604429-71F8-6634-5776-E9F1B67F09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BA544D5-B1CA-0CC3-41E9-75DB05265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2" name="Teardrop 51">
                <a:extLst>
                  <a:ext uri="{FF2B5EF4-FFF2-40B4-BE49-F238E27FC236}">
                    <a16:creationId xmlns:a16="http://schemas.microsoft.com/office/drawing/2014/main" id="{9E0DF493-CC62-37F0-0BCD-2ADD49B8044E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3" name="Teardrop 52">
                <a:extLst>
                  <a:ext uri="{FF2B5EF4-FFF2-40B4-BE49-F238E27FC236}">
                    <a16:creationId xmlns:a16="http://schemas.microsoft.com/office/drawing/2014/main" id="{0188D695-8145-641D-BC39-0C901A01219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1CF5163-62AA-6727-27B8-820664175338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0E5EB71-8B71-8C4F-E149-BBDABB4084C3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F3C42AD-3C16-26AF-15C6-A9606EE2ACB9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1E59838-81C6-823C-6326-2F38EC6F21E2}"/>
              </a:ext>
            </a:extLst>
          </p:cNvPr>
          <p:cNvSpPr txBox="1"/>
          <p:nvPr/>
        </p:nvSpPr>
        <p:spPr>
          <a:xfrm>
            <a:off x="842706" y="828216"/>
            <a:ext cx="3373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Drainage and </a:t>
            </a:r>
            <a:r>
              <a:rPr lang="en-GB" sz="2000" b="1" i="1" dirty="0" err="1"/>
              <a:t>S</a:t>
            </a:r>
            <a:r>
              <a:rPr lang="en-GB" sz="2000" b="1" i="1" baseline="-25000" dirty="0" err="1"/>
              <a:t>gi</a:t>
            </a:r>
            <a:r>
              <a:rPr lang="en-GB" sz="2000" b="1" baseline="-25000" dirty="0"/>
              <a:t> </a:t>
            </a:r>
            <a:r>
              <a:rPr lang="en-GB" sz="2000" b="1" dirty="0"/>
              <a:t>by:</a:t>
            </a:r>
          </a:p>
          <a:p>
            <a:r>
              <a:rPr lang="en-GB" sz="2000" b="1" dirty="0"/>
              <a:t>gas expansion vs gas injection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791ED4C1-F330-922E-07B6-46A65976C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91" y="3231519"/>
            <a:ext cx="2853039" cy="2978447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5119E4D7-A996-FE64-079B-26CB5D5816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996"/>
          <a:stretch/>
        </p:blipFill>
        <p:spPr bwMode="auto">
          <a:xfrm>
            <a:off x="7888103" y="871708"/>
            <a:ext cx="3994807" cy="394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5C40A5A-00AA-ED14-B1B7-421266977F74}"/>
              </a:ext>
            </a:extLst>
          </p:cNvPr>
          <p:cNvGrpSpPr>
            <a:grpSpLocks noChangeAspect="1"/>
          </p:cNvGrpSpPr>
          <p:nvPr/>
        </p:nvGrpSpPr>
        <p:grpSpPr>
          <a:xfrm>
            <a:off x="5741754" y="5011947"/>
            <a:ext cx="4292697" cy="1950356"/>
            <a:chOff x="3733444" y="2518708"/>
            <a:chExt cx="6054149" cy="2750655"/>
          </a:xfrm>
        </p:grpSpPr>
        <p:pic>
          <p:nvPicPr>
            <p:cNvPr id="152" name="Picture 151" descr="A colorful cube with different shapes&#10;&#10;Description automatically generated with medium confidence">
              <a:extLst>
                <a:ext uri="{FF2B5EF4-FFF2-40B4-BE49-F238E27FC236}">
                  <a16:creationId xmlns:a16="http://schemas.microsoft.com/office/drawing/2014/main" id="{B6822B06-799F-3C95-8081-36B95B475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907" r="16382" b="845"/>
            <a:stretch/>
          </p:blipFill>
          <p:spPr bwMode="auto">
            <a:xfrm>
              <a:off x="5138390" y="2710948"/>
              <a:ext cx="1915221" cy="20193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E2EB067-BC22-CC03-467C-E0BF26CF21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3619" y="2698549"/>
              <a:ext cx="2733974" cy="2129071"/>
              <a:chOff x="5687235" y="1569106"/>
              <a:chExt cx="2435639" cy="1896745"/>
            </a:xfrm>
          </p:grpSpPr>
          <p:pic>
            <p:nvPicPr>
              <p:cNvPr id="163" name="Picture 162" descr="A colorful cube with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28425E47-867A-9B63-5E39-FD5387FEF0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4711" r="16740"/>
              <a:stretch/>
            </p:blipFill>
            <p:spPr bwMode="auto">
              <a:xfrm>
                <a:off x="5687235" y="1569106"/>
                <a:ext cx="1779905" cy="18967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EBEA428-0A2D-0100-AD79-2BDD31D7E5A1}"/>
                  </a:ext>
                </a:extLst>
              </p:cNvPr>
              <p:cNvSpPr txBox="1"/>
              <p:nvPr/>
            </p:nvSpPr>
            <p:spPr>
              <a:xfrm>
                <a:off x="6766407" y="2547876"/>
                <a:ext cx="1356467" cy="272619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GB" sz="8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connection</a:t>
                </a: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B0E7978-CB9D-0FCA-E31D-F30668E825CE}"/>
                  </a:ext>
                </a:extLst>
              </p:cNvPr>
              <p:cNvCxnSpPr>
                <a:cxnSpLocks/>
                <a:endCxn id="164" idx="1"/>
              </p:cNvCxnSpPr>
              <p:nvPr/>
            </p:nvCxnSpPr>
            <p:spPr>
              <a:xfrm>
                <a:off x="6557794" y="2216158"/>
                <a:ext cx="208613" cy="46802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0E452D7-4305-CB19-5663-F6A00A3F60D3}"/>
                  </a:ext>
                </a:extLst>
              </p:cNvPr>
              <p:cNvSpPr/>
              <p:nvPr/>
            </p:nvSpPr>
            <p:spPr>
              <a:xfrm>
                <a:off x="6362537" y="1935025"/>
                <a:ext cx="280988" cy="269081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8F5F345-D33C-2DF9-E169-95802A2DC4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33444" y="3220378"/>
              <a:ext cx="2865385" cy="795759"/>
              <a:chOff x="4052466" y="2098898"/>
              <a:chExt cx="2802272" cy="778230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FD59932-2E80-5F19-733A-32E8C51D9736}"/>
                  </a:ext>
                </a:extLst>
              </p:cNvPr>
              <p:cNvSpPr txBox="1"/>
              <p:nvPr/>
            </p:nvSpPr>
            <p:spPr>
              <a:xfrm>
                <a:off x="4052466" y="2558749"/>
                <a:ext cx="1304636" cy="318379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normalizeH="0" baseline="0" noProof="0" dirty="0">
                    <a:solidFill>
                      <a:prstClr val="black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Roof snap-off</a:t>
                </a: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345CB0D2-9BBD-C31F-94B1-8F4B5C0277BF}"/>
                  </a:ext>
                </a:extLst>
              </p:cNvPr>
              <p:cNvSpPr/>
              <p:nvPr/>
            </p:nvSpPr>
            <p:spPr>
              <a:xfrm>
                <a:off x="6127177" y="2098898"/>
                <a:ext cx="727561" cy="708446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5290009-CC96-88D7-2F69-6D5D366C132D}"/>
                  </a:ext>
                </a:extLst>
              </p:cNvPr>
              <p:cNvCxnSpPr>
                <a:cxnSpLocks/>
                <a:stCxn id="161" idx="3"/>
                <a:endCxn id="160" idx="3"/>
              </p:cNvCxnSpPr>
              <p:nvPr/>
            </p:nvCxnSpPr>
            <p:spPr>
              <a:xfrm flipH="1">
                <a:off x="5357103" y="2703594"/>
                <a:ext cx="876623" cy="1434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C790F3A1-AEE6-6861-CC01-000EC15E2570}"/>
                </a:ext>
              </a:extLst>
            </p:cNvPr>
            <p:cNvSpPr txBox="1"/>
            <p:nvPr/>
          </p:nvSpPr>
          <p:spPr>
            <a:xfrm>
              <a:off x="5195757" y="2518708"/>
              <a:ext cx="1643574" cy="325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6B25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570 kPa</a:t>
              </a:r>
              <a:endParaRPr lang="en-GB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BE3CBB5-A75F-3191-A557-9A50A677746C}"/>
                </a:ext>
              </a:extLst>
            </p:cNvPr>
            <p:cNvSpPr txBox="1"/>
            <p:nvPr/>
          </p:nvSpPr>
          <p:spPr>
            <a:xfrm>
              <a:off x="7151362" y="2532491"/>
              <a:ext cx="1845275" cy="325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6B25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= 350 kPa</a:t>
              </a:r>
              <a:endParaRPr lang="en-GB" sz="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Arrow: Right 155">
              <a:extLst>
                <a:ext uri="{FF2B5EF4-FFF2-40B4-BE49-F238E27FC236}">
                  <a16:creationId xmlns:a16="http://schemas.microsoft.com/office/drawing/2014/main" id="{74285BAB-322F-E92B-300E-EC1195DB334F}"/>
                </a:ext>
              </a:extLst>
            </p:cNvPr>
            <p:cNvSpPr/>
            <p:nvPr/>
          </p:nvSpPr>
          <p:spPr>
            <a:xfrm>
              <a:off x="5400814" y="4544960"/>
              <a:ext cx="3125137" cy="724403"/>
            </a:xfrm>
            <a:prstGeom prst="rightArrow">
              <a:avLst>
                <a:gd name="adj1" fmla="val 50000"/>
                <a:gd name="adj2" fmla="val 7876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decline</a:t>
              </a:r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482541EB-75B6-D824-A0B4-7F52AA17C86B}"/>
              </a:ext>
            </a:extLst>
          </p:cNvPr>
          <p:cNvSpPr txBox="1"/>
          <p:nvPr/>
        </p:nvSpPr>
        <p:spPr>
          <a:xfrm>
            <a:off x="712934" y="2864747"/>
            <a:ext cx="2400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Sample schematic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6ABD33-6E4A-8DC5-72D7-9E56CF861004}"/>
              </a:ext>
            </a:extLst>
          </p:cNvPr>
          <p:cNvGrpSpPr>
            <a:grpSpLocks noChangeAspect="1"/>
          </p:cNvGrpSpPr>
          <p:nvPr/>
        </p:nvGrpSpPr>
        <p:grpSpPr>
          <a:xfrm>
            <a:off x="4310428" y="961974"/>
            <a:ext cx="3487536" cy="3852692"/>
            <a:chOff x="7588566" y="968822"/>
            <a:chExt cx="4191946" cy="46308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B24EF7-5927-08ED-A4E9-4D3D0BE9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43"/>
            <a:stretch/>
          </p:blipFill>
          <p:spPr bwMode="auto">
            <a:xfrm>
              <a:off x="7588566" y="968822"/>
              <a:ext cx="3268517" cy="4630859"/>
            </a:xfrm>
            <a:prstGeom prst="rect">
              <a:avLst/>
            </a:prstGeom>
            <a:no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761916-399C-640C-8DD2-8E59E86D40A1}"/>
                </a:ext>
              </a:extLst>
            </p:cNvPr>
            <p:cNvSpPr txBox="1"/>
            <p:nvPr/>
          </p:nvSpPr>
          <p:spPr>
            <a:xfrm>
              <a:off x="8072470" y="1064620"/>
              <a:ext cx="1016133" cy="353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7A2AD4-671F-33E3-A165-59D0B397B161}"/>
                </a:ext>
              </a:extLst>
            </p:cNvPr>
            <p:cNvSpPr txBox="1"/>
            <p:nvPr/>
          </p:nvSpPr>
          <p:spPr>
            <a:xfrm>
              <a:off x="8076965" y="3284251"/>
              <a:ext cx="1176915" cy="353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Expansion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524ED4-B1BB-1F6C-3593-CEC41943E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06" b="23075"/>
            <a:stretch/>
          </p:blipFill>
          <p:spPr bwMode="auto">
            <a:xfrm>
              <a:off x="10764378" y="968822"/>
              <a:ext cx="1016134" cy="3706287"/>
            </a:xfrm>
            <a:prstGeom prst="rect">
              <a:avLst/>
            </a:prstGeom>
            <a:noFill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FB10EA-096C-DF51-5E68-2F51B062E017}"/>
              </a:ext>
            </a:extLst>
          </p:cNvPr>
          <p:cNvSpPr txBox="1"/>
          <p:nvPr/>
        </p:nvSpPr>
        <p:spPr>
          <a:xfrm>
            <a:off x="4629438" y="707674"/>
            <a:ext cx="2400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Pore occupancy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98E10-7E5F-C8FE-3E91-1A1A7A768818}"/>
              </a:ext>
            </a:extLst>
          </p:cNvPr>
          <p:cNvSpPr txBox="1"/>
          <p:nvPr/>
        </p:nvSpPr>
        <p:spPr>
          <a:xfrm>
            <a:off x="8119058" y="604147"/>
            <a:ext cx="358804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3D gas images in injection vs expansion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7385F-690A-26FD-2B1C-1D549FA32F83}"/>
              </a:ext>
            </a:extLst>
          </p:cNvPr>
          <p:cNvSpPr txBox="1"/>
          <p:nvPr/>
        </p:nvSpPr>
        <p:spPr>
          <a:xfrm>
            <a:off x="6630835" y="4762652"/>
            <a:ext cx="28022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Example of Roof snap-off</a:t>
            </a:r>
          </a:p>
        </p:txBody>
      </p:sp>
    </p:spTree>
    <p:extLst>
      <p:ext uri="{BB962C8B-B14F-4D97-AF65-F5344CB8AC3E}">
        <p14:creationId xmlns:p14="http://schemas.microsoft.com/office/powerpoint/2010/main" val="15899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FC5D1-A0AC-EC5B-7F3E-CF20E8EC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F8851469-63D6-33D9-13DA-8E4D2FC2D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What we learned previously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BB0767-41EE-10A4-B70F-DE114DA6BAA6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4DBFE2-C76E-DEA6-2C00-BBFF9BE9E9A1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409D2D3-D62F-A6E4-E1F6-7B17BCB28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178EBEE2-E9FD-F7DC-41A6-2854A0BCF1A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43F0EB18-985A-86F5-F990-4E97B5060330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A1F189-7CF3-BF33-D5F1-910FF30E28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37B0B07-A19C-3306-A3E3-A4A187DB45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6184F9B0-F175-968B-D3A8-08208E4ACA9B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BA679658-0A0D-78C0-673C-0C1EE3DC0632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AEA6D9D-E886-23EB-F056-518725103CAE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0A19AA-C2CA-B25D-E56A-98E3A0CD4441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ED6946-D01D-275C-B64F-8B5951AB85BA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1C389E-D1F6-6F60-CE8D-C5F0FD3E94C0}"/>
              </a:ext>
            </a:extLst>
          </p:cNvPr>
          <p:cNvGrpSpPr>
            <a:grpSpLocks noChangeAspect="1"/>
          </p:cNvGrpSpPr>
          <p:nvPr/>
        </p:nvGrpSpPr>
        <p:grpSpPr>
          <a:xfrm>
            <a:off x="309090" y="915463"/>
            <a:ext cx="511362" cy="533383"/>
            <a:chOff x="57564" y="42309"/>
            <a:chExt cx="2804045" cy="28138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3E3B218-1FA9-9BF4-3738-AF16834A7687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CA8AA23-80FA-FF3B-DAE3-62208ABEE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5" name="Teardrop 54">
                <a:extLst>
                  <a:ext uri="{FF2B5EF4-FFF2-40B4-BE49-F238E27FC236}">
                    <a16:creationId xmlns:a16="http://schemas.microsoft.com/office/drawing/2014/main" id="{5A0DEE67-3A38-1936-460D-48934F9E1982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6" name="Teardrop 55">
                <a:extLst>
                  <a:ext uri="{FF2B5EF4-FFF2-40B4-BE49-F238E27FC236}">
                    <a16:creationId xmlns:a16="http://schemas.microsoft.com/office/drawing/2014/main" id="{B8D134E9-0363-CE74-1593-6EDC7DBF4054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D8A330-44EA-D0D2-9E39-613C23C4B1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CA813DF-175E-C755-30AF-9964B757E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52" name="Teardrop 51">
                <a:extLst>
                  <a:ext uri="{FF2B5EF4-FFF2-40B4-BE49-F238E27FC236}">
                    <a16:creationId xmlns:a16="http://schemas.microsoft.com/office/drawing/2014/main" id="{7CB1D0A4-1E68-62B3-B710-BCABA77B938E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53" name="Teardrop 52">
                <a:extLst>
                  <a:ext uri="{FF2B5EF4-FFF2-40B4-BE49-F238E27FC236}">
                    <a16:creationId xmlns:a16="http://schemas.microsoft.com/office/drawing/2014/main" id="{C92E51B4-6B91-D605-7C02-7FB9A210A86E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792298-BAB9-322A-0EB2-9FC4E22AA06F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82A51B-3C9A-6C94-106A-313C03A43318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B6C8021-F2B0-E09A-1EB1-B54C77D7A368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327C009-154E-0390-2B36-2DB9AD811B8F}"/>
              </a:ext>
            </a:extLst>
          </p:cNvPr>
          <p:cNvSpPr txBox="1"/>
          <p:nvPr/>
        </p:nvSpPr>
        <p:spPr>
          <a:xfrm>
            <a:off x="898045" y="1448846"/>
            <a:ext cx="3487536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700" dirty="0">
                <a:cs typeface="Times New Roman"/>
              </a:rPr>
              <a:t>Porous plate as an aquifer source</a:t>
            </a:r>
          </a:p>
          <a:p>
            <a:pPr marL="266700" indent="-266700"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700" dirty="0">
                <a:cs typeface="Times New Roman"/>
              </a:rPr>
              <a:t>Reduce </a:t>
            </a:r>
            <a:r>
              <a:rPr lang="en-GB" sz="1700" i="1" dirty="0">
                <a:cs typeface="Times New Roman"/>
              </a:rPr>
              <a:t>P</a:t>
            </a:r>
            <a:r>
              <a:rPr lang="en-GB" sz="1700" i="1" baseline="-25000" dirty="0">
                <a:cs typeface="Times New Roman"/>
              </a:rPr>
              <a:t>c</a:t>
            </a:r>
            <a:r>
              <a:rPr lang="en-GB" sz="1700" dirty="0">
                <a:cs typeface="Times New Roman"/>
              </a:rPr>
              <a:t> gradually</a:t>
            </a:r>
          </a:p>
          <a:p>
            <a:pPr marL="266700" indent="-266700"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700" dirty="0">
                <a:cs typeface="Times New Roman"/>
              </a:rPr>
              <a:t>Perform water injection at </a:t>
            </a:r>
            <a:r>
              <a:rPr lang="en-GB" sz="1700" i="1" dirty="0">
                <a:cs typeface="Times New Roman"/>
              </a:rPr>
              <a:t>P</a:t>
            </a:r>
            <a:r>
              <a:rPr lang="en-GB" sz="1700" i="1" baseline="-25000" dirty="0">
                <a:cs typeface="Times New Roman"/>
              </a:rPr>
              <a:t>c</a:t>
            </a:r>
            <a:r>
              <a:rPr lang="en-GB" sz="1700" baseline="-25000" dirty="0">
                <a:cs typeface="Times New Roman"/>
              </a:rPr>
              <a:t> </a:t>
            </a:r>
            <a:r>
              <a:rPr lang="en-GB" sz="1700" dirty="0">
                <a:cs typeface="Times New Roman"/>
              </a:rPr>
              <a:t>= 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8A7D051-7138-BBAB-1197-CE3C09F16547}"/>
              </a:ext>
            </a:extLst>
          </p:cNvPr>
          <p:cNvSpPr txBox="1"/>
          <p:nvPr/>
        </p:nvSpPr>
        <p:spPr>
          <a:xfrm>
            <a:off x="862228" y="975574"/>
            <a:ext cx="355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Spontaneous imbibition and </a:t>
            </a:r>
            <a:r>
              <a:rPr lang="en-GB" sz="2000" b="1" i="1" dirty="0" err="1"/>
              <a:t>S</a:t>
            </a:r>
            <a:r>
              <a:rPr lang="en-GB" sz="2000" b="1" i="1" baseline="-25000" dirty="0" err="1"/>
              <a:t>gr</a:t>
            </a:r>
            <a:endParaRPr lang="en-GB" sz="2000" b="1" i="1" baseline="-25000" dirty="0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61166CAA-B058-3F5E-A6C2-610EB5590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17" y="2895322"/>
            <a:ext cx="4464372" cy="1879243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22343A85-B950-DEB1-197B-683B7EA5A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78" y="4819029"/>
            <a:ext cx="4571451" cy="1890784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7E93DA2-B19B-F576-F408-01473A291B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879" r="3886" b="2374"/>
          <a:stretch>
            <a:fillRect/>
          </a:stretch>
        </p:blipFill>
        <p:spPr>
          <a:xfrm>
            <a:off x="8076359" y="4136675"/>
            <a:ext cx="3577299" cy="2435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337A-E34F-0864-0128-9DF49F2F97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72" y="399017"/>
            <a:ext cx="4567634" cy="3449083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47DC-B6FD-527C-5433-647F27697282}"/>
              </a:ext>
            </a:extLst>
          </p:cNvPr>
          <p:cNvSpPr txBox="1"/>
          <p:nvPr/>
        </p:nvSpPr>
        <p:spPr>
          <a:xfrm>
            <a:off x="-176501" y="2605437"/>
            <a:ext cx="53735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saturation profiles and their corresponding pressure drop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35EDA-0A6A-70D4-A089-9B5BDC6D3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357" r="55162" b="1991"/>
          <a:stretch>
            <a:fillRect/>
          </a:stretch>
        </p:blipFill>
        <p:spPr>
          <a:xfrm rot="16200000">
            <a:off x="4939116" y="3743164"/>
            <a:ext cx="2735595" cy="31388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168439-4DFE-EEE6-BD34-1547B24EA30F}"/>
              </a:ext>
            </a:extLst>
          </p:cNvPr>
          <p:cNvSpPr txBox="1"/>
          <p:nvPr/>
        </p:nvSpPr>
        <p:spPr>
          <a:xfrm>
            <a:off x="4768062" y="3637009"/>
            <a:ext cx="28700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rearrangement at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 </a:t>
            </a:r>
            <a:r>
              <a:rPr lang="en-GB" sz="1400" dirty="0">
                <a:cs typeface="Arial" panose="020B0604020202020204" pitchFamily="34" charset="0"/>
              </a:rPr>
              <a:t>=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F6E9C-2B7B-191C-CB2F-DE1AC964B082}"/>
              </a:ext>
            </a:extLst>
          </p:cNvPr>
          <p:cNvSpPr txBox="1"/>
          <p:nvPr/>
        </p:nvSpPr>
        <p:spPr>
          <a:xfrm>
            <a:off x="8051060" y="146960"/>
            <a:ext cx="35329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Gas connectivity with dropping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401FA9-18C9-AC4B-F681-CB24E19CE6C4}"/>
              </a:ext>
            </a:extLst>
          </p:cNvPr>
          <p:cNvSpPr txBox="1"/>
          <p:nvPr/>
        </p:nvSpPr>
        <p:spPr>
          <a:xfrm>
            <a:off x="7781001" y="3760787"/>
            <a:ext cx="456763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</a:t>
            </a:r>
            <a:r>
              <a:rPr lang="en-GB" sz="1400" dirty="0">
                <a:cs typeface="Arial" panose="020B0604020202020204" pitchFamily="34" charset="0"/>
              </a:rPr>
              <a:t>(</a:t>
            </a:r>
            <a:r>
              <a:rPr lang="en-GB" sz="1400" i="1" dirty="0" err="1">
                <a:cs typeface="Arial" panose="020B0604020202020204" pitchFamily="34" charset="0"/>
              </a:rPr>
              <a:t>S</a:t>
            </a:r>
            <a:r>
              <a:rPr lang="en-GB" sz="1400" i="1" baseline="-25000" dirty="0" err="1">
                <a:cs typeface="Arial" panose="020B0604020202020204" pitchFamily="34" charset="0"/>
              </a:rPr>
              <a:t>w</a:t>
            </a:r>
            <a:r>
              <a:rPr lang="en-GB" sz="1400" dirty="0">
                <a:cs typeface="Arial" panose="020B0604020202020204" pitchFamily="34" charset="0"/>
              </a:rPr>
              <a:t>) diagram of drainage, SI, and brine injection</a:t>
            </a:r>
            <a:endParaRPr lang="en-GB" sz="1400" i="1" baseline="-25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A981C7-3DE1-F3F5-446A-F4E567AF3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E058EC-D3A8-F468-BEFD-A0FF83C0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4" t="31335" r="9537" b="9542"/>
          <a:stretch>
            <a:fillRect/>
          </a:stretch>
        </p:blipFill>
        <p:spPr bwMode="auto">
          <a:xfrm rot="16200000">
            <a:off x="8761970" y="628858"/>
            <a:ext cx="2166990" cy="218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EC888E64-3A03-EAAD-E897-3BF5EA086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Method: Experimental apparatus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6467FA-48F7-C459-8800-4119138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A2B763-9DFA-659D-F668-AEA36A8D9FE5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29CB48A-FB3C-0F09-7C27-94F47CBB6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43BA3FD0-9ADB-E8B9-9F1A-E26857335F64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58354804-FE4D-F362-F127-37DD4C561761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4CD203-6F3D-3BA0-25E9-F94CC36D76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7A79916-6EE3-1195-BB39-0A9A6636C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4966CC75-DFE1-B384-FF71-BC5F0BEE71D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B4D880B6-7E47-7463-D4C8-C403502C1155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C751358-DCD4-B7C6-D458-F97771AB1845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D78618-2B17-0ABC-C254-1C3B0640C149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7E6BF0-C32C-81DE-A887-9EA8C10DE516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1A253E9-84A9-0026-FD4D-6B1D24E59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5003"/>
            <a:ext cx="5468377" cy="3033297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0B934-A016-29FB-C8DD-EE56D1910319}"/>
              </a:ext>
            </a:extLst>
          </p:cNvPr>
          <p:cNvSpPr txBox="1"/>
          <p:nvPr/>
        </p:nvSpPr>
        <p:spPr>
          <a:xfrm>
            <a:off x="147633" y="866171"/>
            <a:ext cx="9767892" cy="22399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Hydrogen-brine displacement in water-wet </a:t>
            </a:r>
            <a:r>
              <a:rPr lang="en-GB" sz="1900" dirty="0" err="1">
                <a:cs typeface="Times New Roman"/>
              </a:rPr>
              <a:t>Bentheimer</a:t>
            </a:r>
            <a:r>
              <a:rPr lang="en-GB" sz="1900" dirty="0">
                <a:cs typeface="Times New Roman"/>
              </a:rPr>
              <a:t> sandstone.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Impose controlled outlet pressure decline during brine injection.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 panose="02020603050405020304" pitchFamily="18" charset="0"/>
              </a:rPr>
              <a:t>Two initial conditions: High gas saturation (</a:t>
            </a:r>
            <a:r>
              <a:rPr lang="en-GB" sz="1900" i="1" dirty="0" err="1">
                <a:cs typeface="Times New Roman" panose="02020603050405020304" pitchFamily="18" charset="0"/>
              </a:rPr>
              <a:t>S</a:t>
            </a:r>
            <a:r>
              <a:rPr lang="en-GB" sz="1900" i="1" baseline="-25000" dirty="0" err="1">
                <a:cs typeface="Times New Roman" panose="02020603050405020304" pitchFamily="18" charset="0"/>
              </a:rPr>
              <a:t>gi</a:t>
            </a:r>
            <a:r>
              <a:rPr lang="en-GB" sz="1900" dirty="0">
                <a:cs typeface="Times New Roman" panose="02020603050405020304" pitchFamily="18" charset="0"/>
              </a:rPr>
              <a:t>) and residual gas (</a:t>
            </a:r>
            <a:r>
              <a:rPr lang="en-GB" sz="1900" i="1" dirty="0" err="1">
                <a:cs typeface="Times New Roman" panose="02020603050405020304" pitchFamily="18" charset="0"/>
              </a:rPr>
              <a:t>S</a:t>
            </a:r>
            <a:r>
              <a:rPr lang="en-GB" sz="1900" i="1" baseline="-25000" dirty="0" err="1">
                <a:cs typeface="Times New Roman" panose="02020603050405020304" pitchFamily="18" charset="0"/>
              </a:rPr>
              <a:t>gr</a:t>
            </a:r>
            <a:r>
              <a:rPr lang="en-GB" sz="1900" dirty="0">
                <a:cs typeface="Times New Roman" panose="02020603050405020304" pitchFamily="18" charset="0"/>
              </a:rPr>
              <a:t>)</a:t>
            </a:r>
            <a:endParaRPr lang="en-GB" sz="1900" dirty="0">
              <a:cs typeface="Times New Roman"/>
            </a:endParaRP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Vary capillary number using two brine flow rates (10</a:t>
            </a:r>
            <a:r>
              <a:rPr lang="en-GB" sz="1900" baseline="30000" dirty="0">
                <a:cs typeface="Times New Roman"/>
              </a:rPr>
              <a:t>-8 </a:t>
            </a:r>
            <a:r>
              <a:rPr lang="en-GB" sz="1900" dirty="0">
                <a:cs typeface="Times New Roman"/>
              </a:rPr>
              <a:t>– 10</a:t>
            </a:r>
            <a:r>
              <a:rPr lang="en-GB" sz="1900" baseline="30000" dirty="0">
                <a:cs typeface="Times New Roman"/>
              </a:rPr>
              <a:t>-7</a:t>
            </a:r>
            <a:r>
              <a:rPr lang="en-GB" sz="1900" dirty="0">
                <a:cs typeface="Times New Roman"/>
              </a:rPr>
              <a:t>).</a:t>
            </a:r>
          </a:p>
          <a:p>
            <a:pPr marL="342900" indent="-342900">
              <a:lnSpc>
                <a:spcPct val="150000"/>
              </a:lnSpc>
              <a:buClr>
                <a:srgbClr val="12641C"/>
              </a:buClr>
              <a:buSzPct val="120000"/>
              <a:buBlip>
                <a:blip r:embed="rId8"/>
              </a:buBlip>
            </a:pPr>
            <a:r>
              <a:rPr lang="en-GB" sz="1900" dirty="0">
                <a:cs typeface="Times New Roman"/>
              </a:rPr>
              <a:t>Track gas expansion, connectivity, and saturation using micro-CT.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B09F8-7BDC-C9EA-79DD-1ADBA2DCF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2" r="7318" b="70109"/>
          <a:stretch>
            <a:fillRect/>
          </a:stretch>
        </p:blipFill>
        <p:spPr bwMode="auto">
          <a:xfrm rot="16200000">
            <a:off x="6838508" y="1415903"/>
            <a:ext cx="2890071" cy="10628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CEB108-B365-8A8F-6F68-1177DCA99EF4}"/>
              </a:ext>
            </a:extLst>
          </p:cNvPr>
          <p:cNvSpPr txBox="1"/>
          <p:nvPr/>
        </p:nvSpPr>
        <p:spPr>
          <a:xfrm>
            <a:off x="7286119" y="112960"/>
            <a:ext cx="3011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(a)</a:t>
            </a:r>
            <a:r>
              <a:rPr lang="en-GB" sz="1400" b="1" dirty="0"/>
              <a:t> Dry: </a:t>
            </a:r>
            <a:r>
              <a:rPr lang="en-GB" sz="1400" dirty="0"/>
              <a:t>Full length scan (9.6 µm/voxel)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92E06-476C-060C-7ECF-52A8C5164DD0}"/>
              </a:ext>
            </a:extLst>
          </p:cNvPr>
          <p:cNvSpPr txBox="1"/>
          <p:nvPr/>
        </p:nvSpPr>
        <p:spPr>
          <a:xfrm>
            <a:off x="8792044" y="2743306"/>
            <a:ext cx="2760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(b)</a:t>
            </a:r>
            <a:r>
              <a:rPr lang="en-GB" sz="1400" dirty="0"/>
              <a:t> Circular ROI scan (3.1 µm/voxel)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DD41B3-0A81-912F-DD64-8D7F529027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35" y="3716130"/>
            <a:ext cx="5924550" cy="2996475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D34E1D-ACEB-93EA-78FD-183BE7A96B67}"/>
              </a:ext>
            </a:extLst>
          </p:cNvPr>
          <p:cNvSpPr txBox="1"/>
          <p:nvPr/>
        </p:nvSpPr>
        <p:spPr>
          <a:xfrm>
            <a:off x="1356803" y="3417226"/>
            <a:ext cx="2400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Flow loop schematic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B83661-A984-E421-8DBA-3C0205360B22}"/>
              </a:ext>
            </a:extLst>
          </p:cNvPr>
          <p:cNvSpPr txBox="1"/>
          <p:nvPr/>
        </p:nvSpPr>
        <p:spPr>
          <a:xfrm>
            <a:off x="7469310" y="3465529"/>
            <a:ext cx="2570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Experimental sequence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20E7BC-95B1-D915-A178-FC97656E6A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83" b="60902"/>
          <a:stretch>
            <a:fillRect/>
          </a:stretch>
        </p:blipFill>
        <p:spPr bwMode="auto">
          <a:xfrm>
            <a:off x="11076909" y="1210151"/>
            <a:ext cx="973767" cy="898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E50F36-88F0-5EF2-E14F-2BBFEAF59E13}"/>
              </a:ext>
            </a:extLst>
          </p:cNvPr>
          <p:cNvSpPr txBox="1"/>
          <p:nvPr/>
        </p:nvSpPr>
        <p:spPr>
          <a:xfrm>
            <a:off x="11116144" y="2082323"/>
            <a:ext cx="987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Black: gas</a:t>
            </a:r>
          </a:p>
          <a:p>
            <a:r>
              <a:rPr lang="en-GB" sz="1200" dirty="0"/>
              <a:t>Gray: solid</a:t>
            </a:r>
          </a:p>
          <a:p>
            <a:r>
              <a:rPr lang="en-GB" sz="1200" dirty="0"/>
              <a:t>White: brine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C3AD71-00A4-A006-8E16-60B4E5C756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7" r="81422" b="2991"/>
          <a:stretch>
            <a:fillRect/>
          </a:stretch>
        </p:blipFill>
        <p:spPr bwMode="auto">
          <a:xfrm>
            <a:off x="11020023" y="973767"/>
            <a:ext cx="583242" cy="23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57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EEC71-0976-7F53-5D40-488E92E0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426BC01C-7EA8-4122-A5D1-7FF18934D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Method: Measurements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D3F-7CE6-DFC4-9680-9687E2FCFA4B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10D641-8B3B-96F0-1232-A936BBF94F8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D7DD859-FFEC-98BB-E9B5-F9E6EEDB2B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58277259-EBA8-32B2-3A9D-5FF682AFFEF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4A480793-AAC9-274B-8607-6DF740EFAD00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04CD36-054E-E540-C589-4A72F9A5F0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83BC33-C94A-1698-A281-2F970258A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DE10406F-DE09-10A0-DD50-30E45ED94967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E9B09B37-9F5F-7197-8302-6AE0D1944EE4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FD9348-31E0-1464-9089-2F2B1A98AEE5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C55DC1-EDC8-569A-9277-B3F172FE3BEC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CF8CCB-3896-EA02-9988-189EF26445DD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06E447-412D-1B55-25AA-2232A89B989E}"/>
                  </a:ext>
                </a:extLst>
              </p:cNvPr>
              <p:cNvSpPr txBox="1"/>
              <p:nvPr/>
            </p:nvSpPr>
            <p:spPr>
              <a:xfrm>
                <a:off x="147633" y="866171"/>
                <a:ext cx="7884626" cy="41314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 err="1">
                    <a:cs typeface="Times New Roman"/>
                  </a:rPr>
                  <a:t>Bentheimer</a:t>
                </a:r>
                <a:r>
                  <a:rPr lang="en-GB" sz="1900" dirty="0">
                    <a:cs typeface="Times New Roman"/>
                  </a:rPr>
                  <a:t> sandstone: 12.6 mm diameter, 36.1 mm length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Water-wet ceramic porous plate at outlet (Pe = 100 kPa)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Hydrogen-brine system at 4 MPa and 23°C.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Brine injection rates: 0.01 ml/min and 0.05 ml/min (capillary-dominated).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Programmed outlet pressure decline: 1 kPa/min.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 Hydrogen exsolution estimated using Henry’s law</a:t>
                </a:r>
              </a:p>
              <a:p>
                <a:pPr marL="800100" lvl="1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 </a:t>
                </a:r>
              </a:p>
              <a:p>
                <a:pPr marL="800100" lvl="1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𝑒𝑥𝑠𝑜𝑙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𝑒𝑥𝑠𝑜𝑙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den>
                    </m:f>
                  </m:oMath>
                </a14:m>
                <a:endParaRPr lang="en-GB" dirty="0">
                  <a:cs typeface="Times New Roman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rgbClr val="12641C"/>
                  </a:buClr>
                  <a:buSzPct val="120000"/>
                  <a:buBlip>
                    <a:blip r:embed="rId6"/>
                  </a:buBlip>
                </a:pPr>
                <a:r>
                  <a:rPr lang="en-GB" sz="1900" dirty="0">
                    <a:cs typeface="Times New Roman"/>
                  </a:rPr>
                  <a:t>Gas dissolution assessed via saturation profiles and injected pore volumes.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06E447-412D-1B55-25AA-2232A89B9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3" y="866171"/>
                <a:ext cx="7884626" cy="4131452"/>
              </a:xfrm>
              <a:prstGeom prst="rect">
                <a:avLst/>
              </a:prstGeom>
              <a:blipFill>
                <a:blip r:embed="rId7"/>
                <a:stretch>
                  <a:fillRect b="-1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16777B-4296-8883-8F4F-63CCB16087BB}"/>
                  </a:ext>
                </a:extLst>
              </p:cNvPr>
              <p:cNvSpPr txBox="1"/>
              <p:nvPr/>
            </p:nvSpPr>
            <p:spPr>
              <a:xfrm>
                <a:off x="703660" y="3554288"/>
                <a:ext cx="314562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𝑒𝑥𝑠𝑜𝑙𝑣𝑒𝑑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16777B-4296-8883-8F4F-63CCB160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60" y="3554288"/>
                <a:ext cx="314562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56E62F44-9741-103D-EBCD-92681C4AF57F}"/>
              </a:ext>
            </a:extLst>
          </p:cNvPr>
          <p:cNvSpPr/>
          <p:nvPr/>
        </p:nvSpPr>
        <p:spPr>
          <a:xfrm>
            <a:off x="1112840" y="5275712"/>
            <a:ext cx="15906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1D7CEE-35F4-25A5-65DA-5E03C72620EA}"/>
              </a:ext>
            </a:extLst>
          </p:cNvPr>
          <p:cNvSpPr/>
          <p:nvPr/>
        </p:nvSpPr>
        <p:spPr>
          <a:xfrm>
            <a:off x="3849289" y="5275712"/>
            <a:ext cx="15906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691448-6B63-F0D8-716B-5F643E932FF8}"/>
              </a:ext>
            </a:extLst>
          </p:cNvPr>
          <p:cNvSpPr txBox="1"/>
          <p:nvPr/>
        </p:nvSpPr>
        <p:spPr>
          <a:xfrm>
            <a:off x="1766952" y="6586121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CF2423-FD4F-2D9F-AEF7-0CC914A2F1E2}"/>
              </a:ext>
            </a:extLst>
          </p:cNvPr>
          <p:cNvSpPr txBox="1"/>
          <p:nvPr/>
        </p:nvSpPr>
        <p:spPr>
          <a:xfrm>
            <a:off x="4503401" y="6586121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2119FB-CA3D-1050-C990-A71F7E15AE38}"/>
              </a:ext>
            </a:extLst>
          </p:cNvPr>
          <p:cNvSpPr txBox="1"/>
          <p:nvPr/>
        </p:nvSpPr>
        <p:spPr>
          <a:xfrm>
            <a:off x="3545646" y="5656314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S</a:t>
            </a:r>
            <a:r>
              <a:rPr lang="en-GB" sz="1600" i="1" baseline="-25000" dirty="0"/>
              <a:t>g</a:t>
            </a:r>
            <a:endParaRPr lang="en-GB" sz="16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F37859-9EB9-99C2-0FB7-E2C6413799FA}"/>
              </a:ext>
            </a:extLst>
          </p:cNvPr>
          <p:cNvSpPr txBox="1"/>
          <p:nvPr/>
        </p:nvSpPr>
        <p:spPr>
          <a:xfrm>
            <a:off x="714509" y="5733983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S</a:t>
            </a:r>
            <a:r>
              <a:rPr lang="en-GB" sz="1600" i="1" baseline="-25000" dirty="0"/>
              <a:t>g</a:t>
            </a:r>
            <a:endParaRPr lang="en-GB" sz="1600" i="1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CD03FE-893C-5BD0-1459-3FFC9C8B8CAA}"/>
              </a:ext>
            </a:extLst>
          </p:cNvPr>
          <p:cNvCxnSpPr>
            <a:cxnSpLocks/>
          </p:cNvCxnSpPr>
          <p:nvPr/>
        </p:nvCxnSpPr>
        <p:spPr>
          <a:xfrm>
            <a:off x="2049402" y="5918025"/>
            <a:ext cx="654113" cy="424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D2A3C6-1717-3760-2EB9-7A7B24F922D4}"/>
              </a:ext>
            </a:extLst>
          </p:cNvPr>
          <p:cNvCxnSpPr>
            <a:cxnSpLocks/>
            <a:stCxn id="24" idx="1"/>
          </p:cNvCxnSpPr>
          <p:nvPr/>
        </p:nvCxnSpPr>
        <p:spPr>
          <a:xfrm>
            <a:off x="1112840" y="5918650"/>
            <a:ext cx="936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B5A5F5-B064-A1DA-EF77-F7A8E68A1459}"/>
              </a:ext>
            </a:extLst>
          </p:cNvPr>
          <p:cNvCxnSpPr>
            <a:cxnSpLocks/>
            <a:stCxn id="25" idx="1"/>
            <a:endCxn id="25" idx="3"/>
          </p:cNvCxnSpPr>
          <p:nvPr/>
        </p:nvCxnSpPr>
        <p:spPr>
          <a:xfrm>
            <a:off x="3849289" y="5918650"/>
            <a:ext cx="159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5E91D59-A03D-1609-5422-DAD83B088A31}"/>
              </a:ext>
            </a:extLst>
          </p:cNvPr>
          <p:cNvSpPr txBox="1"/>
          <p:nvPr/>
        </p:nvSpPr>
        <p:spPr>
          <a:xfrm>
            <a:off x="754864" y="4952052"/>
            <a:ext cx="2364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 dissolution (transient)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676533-09BB-FA38-25A3-FDFD6FACBBE7}"/>
              </a:ext>
            </a:extLst>
          </p:cNvPr>
          <p:cNvSpPr txBox="1"/>
          <p:nvPr/>
        </p:nvSpPr>
        <p:spPr>
          <a:xfrm>
            <a:off x="3364451" y="4944380"/>
            <a:ext cx="2534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 gas dissolution (uniform)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C932E2A-F9AA-A1EE-DF66-18D42CFF7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2259" y="638235"/>
            <a:ext cx="3766531" cy="403672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A8613F9-1786-D5DF-DB01-8BBFB651130F}"/>
              </a:ext>
            </a:extLst>
          </p:cNvPr>
          <p:cNvSpPr txBox="1"/>
          <p:nvPr/>
        </p:nvSpPr>
        <p:spPr>
          <a:xfrm>
            <a:off x="8315700" y="149885"/>
            <a:ext cx="31221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grayscale images of gas-saturated brine flooding the gas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DC03D0-4FD6-A4E2-73A3-7888CD8F418E}"/>
              </a:ext>
            </a:extLst>
          </p:cNvPr>
          <p:cNvSpPr txBox="1"/>
          <p:nvPr/>
        </p:nvSpPr>
        <p:spPr>
          <a:xfrm>
            <a:off x="8277481" y="4640092"/>
            <a:ext cx="31221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</a:rPr>
              <a:t>Gao et al. (2023)</a:t>
            </a:r>
          </a:p>
        </p:txBody>
      </p:sp>
    </p:spTree>
    <p:extLst>
      <p:ext uri="{BB962C8B-B14F-4D97-AF65-F5344CB8AC3E}">
        <p14:creationId xmlns:p14="http://schemas.microsoft.com/office/powerpoint/2010/main" val="25883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2B1BB-0206-8268-C3A0-AF9E6018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B4B21202-A298-036D-9301-8CD275350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34" y="41224"/>
            <a:ext cx="10363975" cy="681942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Theory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5D1662-0B6A-F2CF-5EA9-EE1D048D4BE4}"/>
              </a:ext>
            </a:extLst>
          </p:cNvPr>
          <p:cNvGrpSpPr>
            <a:grpSpLocks noChangeAspect="1"/>
          </p:cNvGrpSpPr>
          <p:nvPr/>
        </p:nvGrpSpPr>
        <p:grpSpPr>
          <a:xfrm>
            <a:off x="80674" y="78359"/>
            <a:ext cx="638755" cy="666262"/>
            <a:chOff x="57564" y="42309"/>
            <a:chExt cx="2804045" cy="281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7457EEC-2C43-93F7-1241-F877EB54F656}"/>
                </a:ext>
              </a:extLst>
            </p:cNvPr>
            <p:cNvGrpSpPr>
              <a:grpSpLocks noChangeAspect="1"/>
            </p:cNvGrpSpPr>
            <p:nvPr/>
          </p:nvGrpSpPr>
          <p:grpSpPr>
            <a:xfrm rot="4899282">
              <a:off x="1053230" y="951587"/>
              <a:ext cx="1821917" cy="1794841"/>
              <a:chOff x="5718084" y="1039874"/>
              <a:chExt cx="3076575" cy="30308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58C89B5-D2A0-665E-8B82-BED80A943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718084" y="1039874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B97D3504-9BB1-2586-D083-72F9E382D983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F7D7E84F-F4A7-E018-0618-4DE9A410B036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4305D7-E269-E3A2-9576-A7B6CF54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860" y="132439"/>
              <a:ext cx="1821916" cy="1794841"/>
              <a:chOff x="5686904" y="1035300"/>
              <a:chExt cx="3076575" cy="30308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EEFDAE9-FEED-AA8D-7E87-480343221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62" b="89981" l="9912" r="89912">
                            <a14:foregroundMark x1="51150" y1="9462" x2="51150" y2="9462"/>
                          </a14:backgroundRemoval>
                        </a14:imgEffect>
                      </a14:imgLayer>
                    </a14:imgProps>
                  </a:ext>
                </a:extLst>
              </a:blip>
              <a:srcRect l="8413" t="8633" r="34427" b="32340"/>
              <a:stretch/>
            </p:blipFill>
            <p:spPr>
              <a:xfrm>
                <a:off x="5686904" y="1035300"/>
                <a:ext cx="3076575" cy="3030855"/>
              </a:xfrm>
              <a:prstGeom prst="rect">
                <a:avLst/>
              </a:prstGeom>
            </p:spPr>
          </p:pic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34B12C1C-9B09-9F74-8F49-E7F3201B1D6C}"/>
                  </a:ext>
                </a:extLst>
              </p:cNvPr>
              <p:cNvSpPr/>
              <p:nvPr/>
            </p:nvSpPr>
            <p:spPr>
              <a:xfrm rot="11023525">
                <a:off x="7284502" y="1056829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08096D1B-D335-9C6D-23FF-CAF90648D72D}"/>
                  </a:ext>
                </a:extLst>
              </p:cNvPr>
              <p:cNvSpPr/>
              <p:nvPr/>
            </p:nvSpPr>
            <p:spPr>
              <a:xfrm rot="21236395">
                <a:off x="5794600" y="2538957"/>
                <a:ext cx="1440000" cy="1440000"/>
              </a:xfrm>
              <a:prstGeom prst="teardrop">
                <a:avLst/>
              </a:prstGeom>
              <a:solidFill>
                <a:srgbClr val="52638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A0E390-48F8-8FE1-87A9-908F50390A5E}"/>
                </a:ext>
              </a:extLst>
            </p:cNvPr>
            <p:cNvSpPr/>
            <p:nvPr/>
          </p:nvSpPr>
          <p:spPr>
            <a:xfrm>
              <a:off x="57564" y="42309"/>
              <a:ext cx="898614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CED176-5396-010A-4AE3-1781BB4172B5}"/>
                </a:ext>
              </a:extLst>
            </p:cNvPr>
            <p:cNvSpPr/>
            <p:nvPr/>
          </p:nvSpPr>
          <p:spPr>
            <a:xfrm>
              <a:off x="1940577" y="856655"/>
              <a:ext cx="898612" cy="898612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213C758-78C3-57BA-EA8D-10A778F93D16}"/>
                </a:ext>
              </a:extLst>
            </p:cNvPr>
            <p:cNvSpPr/>
            <p:nvPr/>
          </p:nvSpPr>
          <p:spPr>
            <a:xfrm>
              <a:off x="1035361" y="1957567"/>
              <a:ext cx="898612" cy="898611"/>
            </a:xfrm>
            <a:prstGeom prst="ellipse">
              <a:avLst/>
            </a:prstGeom>
            <a:solidFill>
              <a:srgbClr val="2C8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2E77EB-3742-41F9-C044-71089AEE81C4}"/>
              </a:ext>
            </a:extLst>
          </p:cNvPr>
          <p:cNvSpPr txBox="1"/>
          <p:nvPr/>
        </p:nvSpPr>
        <p:spPr>
          <a:xfrm>
            <a:off x="147634" y="866171"/>
            <a:ext cx="6580540" cy="26622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Pressure decline causes gas expansion even without advective gas flow.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For trapped gas: pressure drop increases local capillary pressure.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Gas saturation increases approximately proportional to the fractional pressure decline.</a:t>
            </a:r>
          </a:p>
          <a:p>
            <a:pPr marL="342900" indent="-342900">
              <a:spcAft>
                <a:spcPts val="600"/>
              </a:spcAft>
              <a:buClr>
                <a:srgbClr val="12641C"/>
              </a:buClr>
              <a:buSzPct val="120000"/>
              <a:buBlip>
                <a:blip r:embed="rId6"/>
              </a:buBlip>
            </a:pPr>
            <a:r>
              <a:rPr lang="en-GB" sz="1900" dirty="0">
                <a:cs typeface="Times New Roman"/>
              </a:rPr>
              <a:t>Expansion number compares expansion-driven flow to brine-driven displacement.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66DF8A-6BC7-ACD8-A89F-2884380E1E21}"/>
                  </a:ext>
                </a:extLst>
              </p:cNvPr>
              <p:cNvSpPr txBox="1"/>
              <p:nvPr/>
            </p:nvSpPr>
            <p:spPr>
              <a:xfrm>
                <a:off x="7905750" y="2830297"/>
                <a:ext cx="2140746" cy="56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𝑍𝑅𝑇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𝑍𝑅𝑇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66DF8A-6BC7-ACD8-A89F-2884380E1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0" y="2830297"/>
                <a:ext cx="2140746" cy="560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92F66C-61CA-A42B-26C9-18AB3231EC46}"/>
                  </a:ext>
                </a:extLst>
              </p:cNvPr>
              <p:cNvSpPr txBox="1"/>
              <p:nvPr/>
            </p:nvSpPr>
            <p:spPr>
              <a:xfrm>
                <a:off x="7733124" y="3781122"/>
                <a:ext cx="3048000" cy="358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𝑐𝑜𝑛𝑠𝑡𝑎𝑛𝑡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92F66C-61CA-A42B-26C9-18AB3231E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124" y="3781122"/>
                <a:ext cx="3048000" cy="358560"/>
              </a:xfrm>
              <a:prstGeom prst="rect">
                <a:avLst/>
              </a:prstGeom>
              <a:blipFill>
                <a:blip r:embed="rId8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820DAD-8AE2-770B-744C-005D8CCFA3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381"/>
            <a:ext cx="6580540" cy="318126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748ED3-0E8F-0B54-6676-33A2AEB523CC}"/>
                  </a:ext>
                </a:extLst>
              </p:cNvPr>
              <p:cNvSpPr txBox="1"/>
              <p:nvPr/>
            </p:nvSpPr>
            <p:spPr>
              <a:xfrm>
                <a:off x="7620360" y="4605158"/>
                <a:ext cx="2847975" cy="65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748ED3-0E8F-0B54-6676-33A2AEB52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360" y="4605158"/>
                <a:ext cx="2847975" cy="6510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18653AE-6B03-4D07-1A89-29644888BD74}"/>
                  </a:ext>
                </a:extLst>
              </p:cNvPr>
              <p:cNvSpPr txBox="1"/>
              <p:nvPr/>
            </p:nvSpPr>
            <p:spPr>
              <a:xfrm>
                <a:off x="6625663" y="638235"/>
                <a:ext cx="5262923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𝑞𝐿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 ,  ∆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GB" sz="16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 ,        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  <m:acc>
                            <m:accPr>
                              <m:chr m:val="̇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𝑞𝐿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18653AE-6B03-4D07-1A89-29644888B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663" y="638235"/>
                <a:ext cx="5262923" cy="6363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3C30D1-5BF7-2851-7158-4996C3E862AA}"/>
                  </a:ext>
                </a:extLst>
              </p:cNvPr>
              <p:cNvSpPr txBox="1"/>
              <p:nvPr/>
            </p:nvSpPr>
            <p:spPr>
              <a:xfrm>
                <a:off x="7959329" y="1787328"/>
                <a:ext cx="2033587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  <m:acc>
                            <m:accPr>
                              <m:chr m:val="̇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3C30D1-5BF7-2851-7158-4996C3E86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329" y="1787328"/>
                <a:ext cx="2033587" cy="6363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8858337-4B75-CEE1-AB7F-9853A7225D11}"/>
                  </a:ext>
                </a:extLst>
              </p:cNvPr>
              <p:cNvSpPr txBox="1"/>
              <p:nvPr/>
            </p:nvSpPr>
            <p:spPr>
              <a:xfrm>
                <a:off x="7158936" y="6035492"/>
                <a:ext cx="3143610" cy="65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𝑔𝑐</m:t>
                              </m:r>
                            </m:sub>
                          </m:sSub>
                        </m:e>
                      </m:d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𝐾𝑃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𝑞𝐿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𝑔𝑐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8858337-4B75-CEE1-AB7F-9853A722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936" y="6035492"/>
                <a:ext cx="3143610" cy="6510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513D34-3681-F046-7B32-D8E73A320027}"/>
                  </a:ext>
                </a:extLst>
              </p:cNvPr>
              <p:cNvSpPr txBox="1"/>
              <p:nvPr/>
            </p:nvSpPr>
            <p:spPr>
              <a:xfrm>
                <a:off x="6784556" y="1342650"/>
                <a:ext cx="49451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Equate </a:t>
                </a:r>
                <a:r>
                  <a:rPr lang="en-GB" sz="1600" i="1" dirty="0"/>
                  <a:t>t</a:t>
                </a:r>
                <a:r>
                  <a:rPr lang="en-GB" sz="1600" dirty="0"/>
                  <a:t> to be the necessary time for displacement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513D34-3681-F046-7B32-D8E73A32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56" y="1342650"/>
                <a:ext cx="4945136" cy="338554"/>
              </a:xfrm>
              <a:prstGeom prst="rect">
                <a:avLst/>
              </a:prstGeom>
              <a:blipFill>
                <a:blip r:embed="rId14"/>
                <a:stretch>
                  <a:fillRect l="-740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729F237-B16E-8558-3064-3B03AAB1F19C}"/>
              </a:ext>
            </a:extLst>
          </p:cNvPr>
          <p:cNvSpPr txBox="1"/>
          <p:nvPr/>
        </p:nvSpPr>
        <p:spPr>
          <a:xfrm>
            <a:off x="7005231" y="5577446"/>
            <a:ext cx="4895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To evaluate </a:t>
            </a:r>
            <a:r>
              <a:rPr lang="en-GB" sz="1600" i="1" dirty="0"/>
              <a:t>E</a:t>
            </a:r>
            <a:r>
              <a:rPr lang="en-GB" sz="1600" dirty="0"/>
              <a:t> at the time when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gr</a:t>
            </a:r>
            <a:r>
              <a:rPr lang="en-GB" sz="1600" dirty="0"/>
              <a:t> reaches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gc</a:t>
            </a:r>
            <a:r>
              <a:rPr lang="en-GB" sz="1600" i="1" baseline="-25000" dirty="0"/>
              <a:t> </a:t>
            </a:r>
            <a:r>
              <a:rPr lang="en-GB" sz="1600" dirty="0"/>
              <a:t>using eq. 2</a:t>
            </a:r>
            <a:endParaRPr lang="en-GB" sz="1600" baseline="-250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226EA9C-EAA1-76A1-C7F4-DA1A89EAACDA}"/>
              </a:ext>
            </a:extLst>
          </p:cNvPr>
          <p:cNvSpPr/>
          <p:nvPr/>
        </p:nvSpPr>
        <p:spPr>
          <a:xfrm>
            <a:off x="9942546" y="1925523"/>
            <a:ext cx="360000" cy="36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3849781-B1A0-EB11-642D-787C79216670}"/>
              </a:ext>
            </a:extLst>
          </p:cNvPr>
          <p:cNvSpPr/>
          <p:nvPr/>
        </p:nvSpPr>
        <p:spPr>
          <a:xfrm>
            <a:off x="9945571" y="4750696"/>
            <a:ext cx="360000" cy="36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A1D93E-A4E3-097E-4BB2-2A1E91768E99}"/>
              </a:ext>
            </a:extLst>
          </p:cNvPr>
          <p:cNvSpPr/>
          <p:nvPr/>
        </p:nvSpPr>
        <p:spPr>
          <a:xfrm>
            <a:off x="9945651" y="6152100"/>
            <a:ext cx="360000" cy="360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83C0AF-E828-9EC6-5174-6058470FCD7A}"/>
              </a:ext>
            </a:extLst>
          </p:cNvPr>
          <p:cNvSpPr txBox="1"/>
          <p:nvPr/>
        </p:nvSpPr>
        <p:spPr>
          <a:xfrm>
            <a:off x="10026401" y="2977093"/>
            <a:ext cx="124386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Ideal gas law</a:t>
            </a:r>
            <a:endParaRPr lang="en-GB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BB871A-6E08-495A-CC11-6FCDCFAED555}"/>
              </a:ext>
            </a:extLst>
          </p:cNvPr>
          <p:cNvSpPr txBox="1"/>
          <p:nvPr/>
        </p:nvSpPr>
        <p:spPr>
          <a:xfrm>
            <a:off x="198091" y="3516071"/>
            <a:ext cx="29389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dirty="0">
                <a:cs typeface="Arial" panose="020B0604020202020204" pitchFamily="34" charset="0"/>
              </a:rPr>
              <a:t>Schematic of phase pressure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836D1E-611D-4C9B-FA84-939D61B69A55}"/>
              </a:ext>
            </a:extLst>
          </p:cNvPr>
          <p:cNvSpPr txBox="1"/>
          <p:nvPr/>
        </p:nvSpPr>
        <p:spPr>
          <a:xfrm>
            <a:off x="3641568" y="3400122"/>
            <a:ext cx="29389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Figure</a:t>
            </a:r>
            <a:r>
              <a:rPr lang="en-GB" sz="1400" b="1" dirty="0">
                <a:cs typeface="Arial" panose="020B0604020202020204" pitchFamily="34" charset="0"/>
              </a:rPr>
              <a:t>: </a:t>
            </a:r>
            <a:r>
              <a:rPr lang="en-GB" sz="1400" i="1" dirty="0">
                <a:cs typeface="Arial" panose="020B0604020202020204" pitchFamily="34" charset="0"/>
              </a:rPr>
              <a:t>P</a:t>
            </a:r>
            <a:r>
              <a:rPr lang="en-GB" sz="1400" i="1" baseline="-25000" dirty="0">
                <a:cs typeface="Arial" panose="020B0604020202020204" pitchFamily="34" charset="0"/>
              </a:rPr>
              <a:t>c</a:t>
            </a:r>
            <a:r>
              <a:rPr lang="en-GB" sz="1400" dirty="0">
                <a:cs typeface="Arial" panose="020B0604020202020204" pitchFamily="34" charset="0"/>
              </a:rPr>
              <a:t>(</a:t>
            </a:r>
            <a:r>
              <a:rPr lang="en-GB" sz="1400" i="1" dirty="0" err="1">
                <a:cs typeface="Arial" panose="020B0604020202020204" pitchFamily="34" charset="0"/>
              </a:rPr>
              <a:t>S</a:t>
            </a:r>
            <a:r>
              <a:rPr lang="en-GB" sz="1400" i="1" baseline="-25000" dirty="0" err="1">
                <a:cs typeface="Arial" panose="020B0604020202020204" pitchFamily="34" charset="0"/>
              </a:rPr>
              <a:t>w</a:t>
            </a:r>
            <a:r>
              <a:rPr lang="en-GB" sz="1400" dirty="0">
                <a:cs typeface="Arial" panose="020B0604020202020204" pitchFamily="34" charset="0"/>
              </a:rPr>
              <a:t>) diagram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BC4F3B-A9B2-07AE-D1B1-B83DEFDD20DA}"/>
              </a:ext>
            </a:extLst>
          </p:cNvPr>
          <p:cNvSpPr txBox="1"/>
          <p:nvPr/>
        </p:nvSpPr>
        <p:spPr>
          <a:xfrm>
            <a:off x="10352037" y="1813136"/>
            <a:ext cx="1744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E</a:t>
            </a:r>
            <a:r>
              <a:rPr lang="en-GB" sz="1600" dirty="0"/>
              <a:t> = 70 </a:t>
            </a:r>
          </a:p>
          <a:p>
            <a:r>
              <a:rPr lang="en-GB" sz="1600" dirty="0"/>
              <a:t>at 0.05 ml/min </a:t>
            </a:r>
            <a:r>
              <a:rPr lang="en-GB" sz="1600" i="1" dirty="0" err="1"/>
              <a:t>Q</a:t>
            </a:r>
            <a:r>
              <a:rPr lang="en-GB" sz="1600" i="1" baseline="-25000" dirty="0" err="1"/>
              <a:t>w</a:t>
            </a:r>
            <a:endParaRPr lang="en-GB" sz="1600" i="1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5C9EE0-F991-6182-90E0-35A096275290}"/>
              </a:ext>
            </a:extLst>
          </p:cNvPr>
          <p:cNvSpPr txBox="1"/>
          <p:nvPr/>
        </p:nvSpPr>
        <p:spPr>
          <a:xfrm>
            <a:off x="10374792" y="5916000"/>
            <a:ext cx="1721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E(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gc</a:t>
            </a:r>
            <a:r>
              <a:rPr lang="en-GB" sz="1600" i="1" dirty="0"/>
              <a:t>)</a:t>
            </a:r>
            <a:r>
              <a:rPr lang="en-GB" sz="1600" dirty="0"/>
              <a:t> = </a:t>
            </a:r>
            <a:r>
              <a:rPr lang="en-GB" sz="1600" kern="0" dirty="0">
                <a:effectLst/>
                <a:ea typeface="Times New Roman" panose="02020603050405020304" pitchFamily="18" charset="0"/>
              </a:rPr>
              <a:t>2×10</a:t>
            </a:r>
            <a:r>
              <a:rPr lang="en-GB" sz="1600" kern="0" baseline="30000" dirty="0">
                <a:effectLst/>
                <a:ea typeface="Times New Roman" panose="02020603050405020304" pitchFamily="18" charset="0"/>
              </a:rPr>
              <a:t>4</a:t>
            </a:r>
            <a:r>
              <a:rPr lang="en-GB" sz="1600" kern="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600" dirty="0"/>
              <a:t> </a:t>
            </a:r>
          </a:p>
          <a:p>
            <a:r>
              <a:rPr lang="en-GB" sz="1600" dirty="0"/>
              <a:t>at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gr</a:t>
            </a:r>
            <a:r>
              <a:rPr lang="en-GB" sz="1600" i="1" baseline="-25000" dirty="0"/>
              <a:t> </a:t>
            </a:r>
            <a:r>
              <a:rPr lang="en-GB" sz="1600" dirty="0"/>
              <a:t>=0.4 and </a:t>
            </a:r>
          </a:p>
          <a:p>
            <a:r>
              <a:rPr lang="en-GB" sz="1600" i="1" dirty="0" err="1"/>
              <a:t>S</a:t>
            </a:r>
            <a:r>
              <a:rPr lang="en-GB" sz="1600" i="1" baseline="-25000" dirty="0" err="1"/>
              <a:t>gc</a:t>
            </a:r>
            <a:r>
              <a:rPr lang="en-GB" sz="1600" i="1" baseline="-25000" dirty="0"/>
              <a:t> </a:t>
            </a:r>
            <a:r>
              <a:rPr lang="en-GB" sz="1600" i="1" dirty="0"/>
              <a:t>= 0.65</a:t>
            </a:r>
          </a:p>
        </p:txBody>
      </p:sp>
    </p:spTree>
    <p:extLst>
      <p:ext uri="{BB962C8B-B14F-4D97-AF65-F5344CB8AC3E}">
        <p14:creationId xmlns:p14="http://schemas.microsoft.com/office/powerpoint/2010/main" val="30997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8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1" grpId="0" animBg="1"/>
      <p:bldP spid="42" grpId="0"/>
      <p:bldP spid="43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Microsoft Office PowerPoint</Application>
  <PresentationFormat>Widescreen</PresentationFormat>
  <Paragraphs>188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Underground Hydrogen Storage</vt:lpstr>
      <vt:lpstr>Why pressure decline in UHS is different</vt:lpstr>
      <vt:lpstr>Has pressure decline been studied elsewhere?</vt:lpstr>
      <vt:lpstr>Pressure decline in UHS</vt:lpstr>
      <vt:lpstr>What we learned previously</vt:lpstr>
      <vt:lpstr>What we learned previously</vt:lpstr>
      <vt:lpstr>Method: Experimental apparatus</vt:lpstr>
      <vt:lpstr>Method: Measurements</vt:lpstr>
      <vt:lpstr>Theory</vt:lpstr>
      <vt:lpstr>Results: Tracking saturation and volume changes</vt:lpstr>
      <vt:lpstr>Results: Exsolved gas and gas dissolution</vt:lpstr>
      <vt:lpstr>Results: 3D images of ganglia volumes </vt:lpstr>
      <vt:lpstr>Conclusions</vt:lpstr>
      <vt:lpstr>PowerPoint Presentation</vt:lpstr>
      <vt:lpstr>Thank you Happy to discuss and answer questions!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Dokhon, Waleed</dc:creator>
  <cp:lastModifiedBy>Martin Julian Blunt</cp:lastModifiedBy>
  <cp:revision>650</cp:revision>
  <dcterms:created xsi:type="dcterms:W3CDTF">2023-12-07T14:41:14Z</dcterms:created>
  <dcterms:modified xsi:type="dcterms:W3CDTF">2026-01-12T16:53:40Z</dcterms:modified>
</cp:coreProperties>
</file>