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9" r:id="rId2"/>
    <p:sldId id="436" r:id="rId3"/>
    <p:sldId id="805" r:id="rId4"/>
    <p:sldId id="453" r:id="rId5"/>
    <p:sldId id="615" r:id="rId6"/>
    <p:sldId id="827" r:id="rId7"/>
    <p:sldId id="832" r:id="rId8"/>
    <p:sldId id="641" r:id="rId9"/>
    <p:sldId id="393" r:id="rId1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73063" autoAdjust="0"/>
  </p:normalViewPr>
  <p:slideViewPr>
    <p:cSldViewPr>
      <p:cViewPr varScale="1">
        <p:scale>
          <a:sx n="64" d="100"/>
          <a:sy n="64" d="100"/>
        </p:scale>
        <p:origin x="4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BD0BE9D7-2EFC-4B94-8993-00558AC7A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0DD33A3-A89E-45F4-A35E-2D77243B1F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18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5CC4F2-174F-4205-A2F6-1916DAE2776D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B14C47-A1DE-4E04-842A-B78C455B53CD}" type="slidenum">
              <a:rPr lang="en-GB" altLang="en-US" sz="1300" smtClean="0"/>
              <a:pPr>
                <a:spcBef>
                  <a:spcPct val="0"/>
                </a:spcBef>
              </a:pPr>
              <a:t>2</a:t>
            </a:fld>
            <a:endParaRPr lang="en-GB" altLang="en-US" sz="13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9287B90E-7F6A-4DFC-8E83-B0326B2DB340}" type="slidenum">
              <a:rPr lang="da-DK" altLang="en-US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</a:t>
            </a:fld>
            <a:endParaRPr lang="da-DK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0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pitchFamily="34" charset="0"/>
              <a:buChar char="•"/>
              <a:defRPr/>
            </a:pPr>
            <a:r>
              <a:rPr lang="en-GB" sz="1700" dirty="0"/>
              <a:t>Industrial waste remedy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GB" sz="1700" dirty="0"/>
              <a:t>Biodegradation of landfills</a:t>
            </a:r>
          </a:p>
          <a:p>
            <a:pPr marL="371429" indent="-371429" eaLnBrk="1" hangingPunct="1">
              <a:lnSpc>
                <a:spcPts val="3033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pitchFamily="34" charset="0"/>
                <a:cs typeface="Tahoma" pitchFamily="34" charset="0"/>
              </a:rPr>
              <a:t>Tracer studies </a:t>
            </a:r>
          </a:p>
          <a:p>
            <a:pPr marL="371429" indent="-371429" eaLnBrk="1" hangingPunct="1">
              <a:lnSpc>
                <a:spcPts val="3033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pitchFamily="34" charset="0"/>
                <a:cs typeface="Tahoma" pitchFamily="34" charset="0"/>
              </a:rPr>
              <a:t>Miscible displacement</a:t>
            </a:r>
          </a:p>
          <a:p>
            <a:pPr marL="371429" indent="-371429" eaLnBrk="1" hangingPunct="1">
              <a:lnSpc>
                <a:spcPts val="3033"/>
              </a:lnSpc>
              <a:spcBef>
                <a:spcPct val="20000"/>
              </a:spcBef>
              <a:buFontTx/>
              <a:buChar char="•"/>
              <a:defRPr/>
            </a:pPr>
            <a:endParaRPr lang="en-US" dirty="0">
              <a:latin typeface="Arial" pitchFamily="34" charset="0"/>
              <a:cs typeface="Tahoma" pitchFamily="34" charset="0"/>
            </a:endParaRPr>
          </a:p>
          <a:p>
            <a:pPr marL="371429" indent="-371429" eaLnBrk="1" hangingPunct="1">
              <a:lnSpc>
                <a:spcPts val="3033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pitchFamily="34" charset="0"/>
                <a:cs typeface="Tahoma" pitchFamily="34" charset="0"/>
              </a:rPr>
              <a:t>Capillary trapping – </a:t>
            </a:r>
            <a:r>
              <a:rPr lang="en-US" u="sng" dirty="0">
                <a:latin typeface="Arial" pitchFamily="34" charset="0"/>
                <a:cs typeface="Tahoma" pitchFamily="34" charset="0"/>
              </a:rPr>
              <a:t>multi-phase flow</a:t>
            </a:r>
          </a:p>
          <a:p>
            <a:pPr marL="371429" indent="-371429" eaLnBrk="1" hangingPunct="1">
              <a:lnSpc>
                <a:spcPts val="3033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pitchFamily="34" charset="0"/>
                <a:cs typeface="Tahoma" pitchFamily="34" charset="0"/>
              </a:rPr>
              <a:t>Development of miscibility - </a:t>
            </a:r>
            <a:r>
              <a:rPr lang="en-US" u="sng" dirty="0">
                <a:latin typeface="Arial" pitchFamily="34" charset="0"/>
                <a:cs typeface="Tahoma" pitchFamily="34" charset="0"/>
              </a:rPr>
              <a:t>transport</a:t>
            </a:r>
          </a:p>
          <a:p>
            <a:pPr marL="371429" indent="-371429" eaLnBrk="1" hangingPunct="1">
              <a:lnSpc>
                <a:spcPts val="3033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pitchFamily="34" charset="0"/>
                <a:cs typeface="Tahoma" pitchFamily="34" charset="0"/>
              </a:rPr>
              <a:t>Fluid-solid interaction - </a:t>
            </a:r>
            <a:r>
              <a:rPr lang="en-US" u="sng" dirty="0">
                <a:latin typeface="Arial" pitchFamily="34" charset="0"/>
                <a:cs typeface="Tahoma" pitchFamily="34" charset="0"/>
              </a:rPr>
              <a:t>reaction</a:t>
            </a:r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47ECF2-CFA6-4728-AE08-9A9363ACC37D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5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705B-D96A-44A1-8568-D8B3504FC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2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87251-3E1E-4B27-A9AD-88211DF91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9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21336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2484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DEDA0-63DC-46B4-8F1A-41E5AE195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79C81-B314-4FDC-A11F-E80292D5F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191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94F8-B583-46C7-A36C-878AA4353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BD83-7168-4105-A3D1-F608552D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9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C7F78-3669-4F2D-969E-47E577D3A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6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090DD-DDA3-4CA1-99B3-597CF9D18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5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8C13D-42E9-437B-9824-692474B6C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ACB8-40E2-49CA-B613-FD2814D7A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62DE8-33CC-4031-82AC-895EF8902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3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90CA2-B198-471C-AD0C-BB68737CA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5A9E0-EE85-416C-B1AE-D261C12DD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7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534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78A2EFC-DD56-47C2-9784-A28C6C12A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mperialCollegeLondon/porescale" TargetMode="External"/><Relationship Id="rId2" Type="http://schemas.openxmlformats.org/officeDocument/2006/relationships/hyperlink" Target="https://www.imperial.ac.uk/earth-science/research/research-groups/pore-scale-modelling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emf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77091" y="1087934"/>
            <a:ext cx="85344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None/>
            </a:pP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buNone/>
            </a:pPr>
            <a:r>
              <a:rPr lang="en-GB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2026 Annual Meeting of the Imperial College Consortium on Pore-Scale Modelling and Imaging</a:t>
            </a:r>
          </a:p>
          <a:p>
            <a:pPr algn="ctr">
              <a:buNone/>
            </a:pPr>
            <a:r>
              <a:rPr lang="en-GB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14</a:t>
            </a:r>
            <a:r>
              <a:rPr lang="en-GB" altLang="en-US" sz="2800" b="1" baseline="30000" dirty="0">
                <a:solidFill>
                  <a:srgbClr val="00B050"/>
                </a:solidFill>
                <a:latin typeface="Calibri" panose="020F0502020204030204" pitchFamily="34" charset="0"/>
              </a:rPr>
              <a:t>th</a:t>
            </a:r>
            <a:r>
              <a:rPr lang="en-GB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 January 2026</a:t>
            </a:r>
            <a:endParaRPr lang="en-GB" altLang="en-US" sz="2800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+mj-lt"/>
              </a:rPr>
              <a:t>Martin Blunt and Branko Bijeljic</a:t>
            </a:r>
            <a:endParaRPr lang="en-GB" sz="2000" b="1" dirty="0">
              <a:solidFill>
                <a:schemeClr val="tx1"/>
              </a:solidFill>
              <a:latin typeface="+mj-lt"/>
              <a:ea typeface="Arial Unicode MS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sz="2000" dirty="0">
              <a:solidFill>
                <a:schemeClr val="tx1"/>
              </a:solidFill>
              <a:latin typeface="+mj-lt"/>
              <a:ea typeface="Arial Unicode MS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+mj-lt"/>
              </a:rPr>
              <a:t>Department of Earth Science and Engineering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+mj-lt"/>
              </a:rPr>
              <a:t>Imperial College London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043" y="-16565"/>
            <a:ext cx="8534400" cy="792162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FF0000"/>
                </a:solidFill>
              </a:rPr>
              <a:t>Personnel and projects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75597"/>
            <a:ext cx="883920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Martin Blunt, Professor of Flow in Porous Media – multiphase flow in porous media</a:t>
            </a:r>
            <a:endParaRPr lang="en-GB" sz="1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Branko Bijeljic, Principal Research Fellow – multiphase flow and reactive transport</a:t>
            </a:r>
            <a:endParaRPr lang="en-GB" sz="1400" b="1" dirty="0">
              <a:solidFill>
                <a:schemeClr val="tx1"/>
              </a:solidFill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Rukuan Chai, Post-doctoral researcher – imaging and analysis of carbon dioxide storage</a:t>
            </a:r>
          </a:p>
          <a:p>
            <a:pPr algn="just" hangingPunct="0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Linqi Zhu, Post-doctoral researcher – machine learning and time-resolved images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Hussein Alzahrani, completed PhD student – surfactant flooding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Ademola Adebimpe, 4</a:t>
            </a:r>
            <a:r>
              <a:rPr lang="en-US" sz="1400" baseline="30000" dirty="0">
                <a:solidFill>
                  <a:schemeClr val="tx1"/>
                </a:solidFill>
              </a:rPr>
              <a:t>th</a:t>
            </a:r>
            <a:r>
              <a:rPr lang="en-US" sz="1400" dirty="0">
                <a:solidFill>
                  <a:schemeClr val="tx1"/>
                </a:solidFill>
              </a:rPr>
              <a:t> year PhD student – pore-scale modelling of Ostwald ripening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Jack Ma, 4</a:t>
            </a:r>
            <a:r>
              <a:rPr lang="en-GB" sz="1400" baseline="30000" dirty="0">
                <a:solidFill>
                  <a:schemeClr val="tx1"/>
                </a:solidFill>
              </a:rPr>
              <a:t>th</a:t>
            </a:r>
            <a:r>
              <a:rPr lang="en-GB" sz="1400" dirty="0">
                <a:solidFill>
                  <a:schemeClr val="tx1"/>
                </a:solidFill>
              </a:rPr>
              <a:t> year PhD student – application of machine learning to pore-scale modelling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Waleed Dokhon, 3</a:t>
            </a:r>
            <a:r>
              <a:rPr lang="en-GB" sz="1400" baseline="30000" dirty="0">
                <a:solidFill>
                  <a:schemeClr val="tx1"/>
                </a:solidFill>
              </a:rPr>
              <a:t>rd</a:t>
            </a:r>
            <a:r>
              <a:rPr lang="en-GB" sz="1400" dirty="0">
                <a:solidFill>
                  <a:schemeClr val="tx1"/>
                </a:solidFill>
              </a:rPr>
              <a:t> year PhD student – experimental studies of hydrogen storage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Ahmed </a:t>
            </a:r>
            <a:r>
              <a:rPr lang="en-GB" sz="1400" dirty="0" err="1">
                <a:solidFill>
                  <a:schemeClr val="tx1"/>
                </a:solidFill>
              </a:rPr>
              <a:t>Alzaabi</a:t>
            </a:r>
            <a:r>
              <a:rPr lang="en-GB" sz="1400" dirty="0">
                <a:solidFill>
                  <a:schemeClr val="tx1"/>
                </a:solidFill>
              </a:rPr>
              <a:t>, 3</a:t>
            </a:r>
            <a:r>
              <a:rPr lang="en-GB" sz="1400" baseline="30000" dirty="0">
                <a:solidFill>
                  <a:schemeClr val="tx1"/>
                </a:solidFill>
              </a:rPr>
              <a:t>rd</a:t>
            </a:r>
            <a:r>
              <a:rPr lang="en-GB" sz="1400" dirty="0">
                <a:solidFill>
                  <a:schemeClr val="tx1"/>
                </a:solidFill>
              </a:rPr>
              <a:t> year PhD student – comparison of nitrogen, carbon dioxide and hydrogen storage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Anfal Al Zarafi, 3</a:t>
            </a:r>
            <a:r>
              <a:rPr lang="en-GB" sz="1400" baseline="30000" dirty="0">
                <a:solidFill>
                  <a:schemeClr val="tx1"/>
                </a:solidFill>
              </a:rPr>
              <a:t>rd</a:t>
            </a:r>
            <a:r>
              <a:rPr lang="en-GB" sz="1400" dirty="0">
                <a:solidFill>
                  <a:schemeClr val="tx1"/>
                </a:solidFill>
              </a:rPr>
              <a:t> year PhD student – carbon dioxide storage in reservoir carbonates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Olatunbosun Adedipe, 3</a:t>
            </a:r>
            <a:r>
              <a:rPr lang="en-GB" sz="1400" baseline="30000" dirty="0">
                <a:solidFill>
                  <a:schemeClr val="tx1"/>
                </a:solidFill>
              </a:rPr>
              <a:t>rd</a:t>
            </a:r>
            <a:r>
              <a:rPr lang="en-GB" sz="1400" dirty="0">
                <a:solidFill>
                  <a:schemeClr val="tx1"/>
                </a:solidFill>
              </a:rPr>
              <a:t> year PhD student – reactive transport and cement dissolution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Ibrahim Alobaidan, 3</a:t>
            </a:r>
            <a:r>
              <a:rPr lang="en-GB" sz="1400" baseline="30000" dirty="0">
                <a:solidFill>
                  <a:schemeClr val="tx1"/>
                </a:solidFill>
              </a:rPr>
              <a:t>rd</a:t>
            </a:r>
            <a:r>
              <a:rPr lang="en-GB" sz="1400" dirty="0">
                <a:solidFill>
                  <a:schemeClr val="tx1"/>
                </a:solidFill>
              </a:rPr>
              <a:t> year PhD student – modelling and design of hydrogen storage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Qianqian Ma, 3</a:t>
            </a:r>
            <a:r>
              <a:rPr lang="en-GB" sz="1400" baseline="30000" dirty="0">
                <a:solidFill>
                  <a:schemeClr val="tx1"/>
                </a:solidFill>
              </a:rPr>
              <a:t>rd</a:t>
            </a:r>
            <a:r>
              <a:rPr lang="en-GB" sz="1400" dirty="0">
                <a:solidFill>
                  <a:schemeClr val="tx1"/>
                </a:solidFill>
              </a:rPr>
              <a:t> year PhD student – experimental studies of reactive transport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Yuxi Liang, 3</a:t>
            </a:r>
            <a:r>
              <a:rPr lang="en-GB" sz="1400" baseline="30000" dirty="0">
                <a:solidFill>
                  <a:schemeClr val="tx1"/>
                </a:solidFill>
              </a:rPr>
              <a:t>rd</a:t>
            </a:r>
            <a:r>
              <a:rPr lang="en-GB" sz="1400" dirty="0">
                <a:solidFill>
                  <a:schemeClr val="tx1"/>
                </a:solidFill>
              </a:rPr>
              <a:t> year PhD student – pore-scale modelling of salt precipitation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Sasha Karabasova, 2</a:t>
            </a:r>
            <a:r>
              <a:rPr lang="en-GB" sz="1400" baseline="30000" dirty="0">
                <a:solidFill>
                  <a:schemeClr val="tx1"/>
                </a:solidFill>
              </a:rPr>
              <a:t>nd</a:t>
            </a:r>
            <a:r>
              <a:rPr lang="en-GB" sz="1400" dirty="0">
                <a:solidFill>
                  <a:schemeClr val="tx1"/>
                </a:solidFill>
              </a:rPr>
              <a:t> year PhD student – pore-scale modelling of rate effects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Mohammed Bello, 2</a:t>
            </a:r>
            <a:r>
              <a:rPr lang="en-GB" sz="1400" baseline="30000" dirty="0">
                <a:solidFill>
                  <a:schemeClr val="tx1"/>
                </a:solidFill>
              </a:rPr>
              <a:t>nd</a:t>
            </a:r>
            <a:r>
              <a:rPr lang="en-GB" sz="1400" dirty="0">
                <a:solidFill>
                  <a:schemeClr val="tx1"/>
                </a:solidFill>
              </a:rPr>
              <a:t> year PhD student – wettability effects in gas storage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Oranan Ariyarit, 2</a:t>
            </a:r>
            <a:r>
              <a:rPr lang="en-GB" sz="1400" baseline="30000" dirty="0">
                <a:solidFill>
                  <a:schemeClr val="tx1"/>
                </a:solidFill>
              </a:rPr>
              <a:t>nd</a:t>
            </a:r>
            <a:r>
              <a:rPr lang="en-GB" sz="1400" dirty="0">
                <a:solidFill>
                  <a:schemeClr val="tx1"/>
                </a:solidFill>
              </a:rPr>
              <a:t> year PhD student – carbon dioxide storage in depleted oilfields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Zhi Zheng, 1</a:t>
            </a:r>
            <a:r>
              <a:rPr lang="en-GB" sz="1400" baseline="30000" dirty="0">
                <a:solidFill>
                  <a:schemeClr val="tx1"/>
                </a:solidFill>
              </a:rPr>
              <a:t>st</a:t>
            </a:r>
            <a:r>
              <a:rPr lang="en-GB" sz="1400" dirty="0">
                <a:solidFill>
                  <a:schemeClr val="tx1"/>
                </a:solidFill>
              </a:rPr>
              <a:t> year PhD student – three-phase flow in porous media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Yuxin Cheng, 1</a:t>
            </a:r>
            <a:r>
              <a:rPr lang="en-GB" sz="1400" baseline="30000" dirty="0">
                <a:solidFill>
                  <a:schemeClr val="tx1"/>
                </a:solidFill>
              </a:rPr>
              <a:t>st</a:t>
            </a:r>
            <a:r>
              <a:rPr lang="en-GB" sz="1400" dirty="0">
                <a:solidFill>
                  <a:schemeClr val="tx1"/>
                </a:solidFill>
              </a:rPr>
              <a:t> year PhD student – reactive transport in multiphase flow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Rui Zhang, visiting PhD student – applications of machine learning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</a:rPr>
              <a:t>Jinlei Wang, visiting PhD student – simulations of reactive transport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Qingyang (Lewis) Lin, Professor, Zhejiang University, China – multiphase flow</a:t>
            </a:r>
            <a:endParaRPr lang="en-GB" sz="1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Mingliang Qu, 3</a:t>
            </a:r>
            <a:r>
              <a:rPr lang="en-US" sz="14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rd</a:t>
            </a:r>
            <a:r>
              <a:rPr lang="en-US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year PhD student Zhejiang University, China – </a:t>
            </a:r>
            <a:r>
              <a:rPr lang="en-US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multiphysics</a:t>
            </a:r>
            <a:r>
              <a:rPr lang="en-US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modelling</a:t>
            </a:r>
            <a:endParaRPr lang="en-GB" sz="1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F2336BF-8F50-F8E6-5AE5-7E17DA01A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792162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FF0000"/>
                </a:solidFill>
              </a:rPr>
              <a:t>Personnel and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275F2-1AD3-B854-D785-29D5C63EB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01" y="1604182"/>
            <a:ext cx="4453890" cy="4488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D61C8-8FB1-ACDD-58AC-A10234EAE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>
          <a:xfrm>
            <a:off x="258417" y="914400"/>
            <a:ext cx="3857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489347" y="533400"/>
            <a:ext cx="8470106" cy="514017"/>
          </a:xfrm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GB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genda</a:t>
            </a:r>
            <a:r>
              <a:rPr lang="en-GB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GB" sz="2400" dirty="0">
                <a:solidFill>
                  <a:srgbClr val="FF0000"/>
                </a:solidFill>
                <a:effectLst/>
              </a:rPr>
              <a:t>26</a:t>
            </a:r>
            <a:r>
              <a:rPr lang="en-GB" sz="2400" baseline="30000" dirty="0">
                <a:solidFill>
                  <a:srgbClr val="FF0000"/>
                </a:solidFill>
                <a:effectLst/>
              </a:rPr>
              <a:t>th</a:t>
            </a:r>
            <a:r>
              <a:rPr lang="en-GB" sz="2400" dirty="0">
                <a:solidFill>
                  <a:srgbClr val="FF0000"/>
                </a:solidFill>
                <a:effectLst/>
              </a:rPr>
              <a:t> Pore-Scale Imaging and Modelling Meeting</a:t>
            </a:r>
            <a:br>
              <a:rPr lang="en-GB" sz="2400" dirty="0"/>
            </a:br>
            <a:r>
              <a:rPr lang="en-GB" sz="2400" dirty="0"/>
              <a:t> </a:t>
            </a:r>
            <a:br>
              <a:rPr lang="en-GB" sz="2400" dirty="0"/>
            </a:br>
            <a:endParaRPr lang="en-GB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BC1D5A3-DDA2-4B63-81D7-5DF0E1470D4F}"/>
              </a:ext>
            </a:extLst>
          </p:cNvPr>
          <p:cNvSpPr txBox="1">
            <a:spLocks noChangeArrowheads="1"/>
          </p:cNvSpPr>
          <p:nvPr/>
        </p:nvSpPr>
        <p:spPr>
          <a:xfrm>
            <a:off x="184547" y="714208"/>
            <a:ext cx="8774906" cy="351557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9:00am Welcome coffee and Introduction (Martin Blunt) </a:t>
            </a:r>
            <a:r>
              <a:rPr lang="en-GB" sz="1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Session 1: Hydrogen and carbon dioxide storage: from pore-scale experiments to field-scale modelling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9:20am Waleed Dokhon – The combined effects of displacement, exsolution and pressure decline in hydrogen storage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9:50am Ahmed </a:t>
            </a:r>
            <a:r>
              <a:rPr lang="en-GB" sz="1400" dirty="0" err="1"/>
              <a:t>Alzaabi</a:t>
            </a:r>
            <a:r>
              <a:rPr lang="en-GB" sz="1400" dirty="0"/>
              <a:t>: Pore-scale displacement and trapping: a comparative study of nitrogen, carbon dioxide and hydrogen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10:20am Ibrahim Alobaidan – Field-scale analysis of hydrogen storage incorporating pore-scale hysteresis models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10:50am: Coffee break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11:20am Rukuan Chai – Pore-scale dynamics and relative permeability in carbon dioxide storage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11:50am Anfal Al Zarafi – Measurement and interpretation of low carbon dioxide-brine relative permeability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12:10pm Oranan Ariyarit – How relative permeability affects the design of carbon dioxide storage in oilfields</a:t>
            </a:r>
            <a:r>
              <a:rPr lang="en-GB" sz="1400" b="1" dirty="0"/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b="1" dirty="0"/>
              <a:t>12:30pm: Lunch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Session 2: Reactive transport experiments and modelling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1:30pm Branko Bijeljic – Introduction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1:40pm Qianqian Ma – Pore-scale mechanisms of reactive transport and carbon dioxide injection in the presence of oil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2:10pm Olatunbosun Adedipe – Flow fields in reactive transport and carbon-dioxide-cement interactions</a:t>
            </a:r>
            <a:r>
              <a:rPr lang="en-GB" sz="1400" b="1" dirty="0"/>
              <a:t> </a:t>
            </a:r>
            <a:endParaRPr lang="en-GB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Session 3: Pore-scale simulation and machine learning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2:40pm Sasha Karabasova: Direct pore-scale simulation of the origins of intermittency in multiphase flow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3:10 pm: Coffee break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3:40pm Ademola Adebimpe – Pore-scale modelling of Ostwald ripening: equilibrium and rate-dependence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4:10pm Yuxi Liang – Pore-scale modelling of salt precipitation in carbon dioxide storage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4:30pm Jack Ma – AI-powered four-dimensional image segmentation</a:t>
            </a:r>
            <a:r>
              <a:rPr lang="en-GB" sz="1400" b="1" dirty="0"/>
              <a:t> </a:t>
            </a:r>
            <a:endParaRPr lang="en-GB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5:00pm: Discussion and close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ea typeface="Calibri" panose="020F0502020204030204" pitchFamily="34" charset="0"/>
              </a:rPr>
              <a:t>	6:30pm Dinner – </a:t>
            </a:r>
            <a:r>
              <a:rPr lang="en-US" sz="1400" b="1" dirty="0" err="1">
                <a:effectLst/>
                <a:ea typeface="Calibri" panose="020F0502020204030204" pitchFamily="34" charset="0"/>
              </a:rPr>
              <a:t>Ognisko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(Polish Club), </a:t>
            </a:r>
            <a:r>
              <a:rPr lang="en-GB" sz="1400" b="1" dirty="0">
                <a:ea typeface="Calibri" panose="020F0502020204030204" pitchFamily="34" charset="0"/>
              </a:rPr>
              <a:t> Exhibition Road</a:t>
            </a:r>
            <a:endParaRPr lang="en-GB" sz="1400" b="1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effectLst/>
                <a:latin typeface="Times New Roman" panose="02020603050405020304" pitchFamily="18" charset="0"/>
              </a:rPr>
              <a:t> 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3814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BAA6-9798-4354-AA1F-56D94686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Data, codes and AI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0BCBF1-F676-4C2E-ABF1-551ECEB40F73}"/>
              </a:ext>
            </a:extLst>
          </p:cNvPr>
          <p:cNvSpPr txBox="1"/>
          <p:nvPr/>
        </p:nvSpPr>
        <p:spPr>
          <a:xfrm>
            <a:off x="609600" y="1143000"/>
            <a:ext cx="82296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Open access papers, talks and data (it’s been a record year for us in terms of publications)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https://www.imperial.ac.uk/earth-science/research/research-groups/pore-scale-modelling/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r>
              <a:rPr lang="en-GB" dirty="0"/>
              <a:t>See also the Digital Porous Media Portal, BGS etc.</a:t>
            </a:r>
          </a:p>
          <a:p>
            <a:endParaRPr lang="en-GB" dirty="0"/>
          </a:p>
          <a:p>
            <a:r>
              <a:rPr lang="en-GB" dirty="0"/>
              <a:t>Codes available on </a:t>
            </a:r>
            <a:r>
              <a:rPr lang="en-GB" dirty="0" err="1"/>
              <a:t>Github</a:t>
            </a:r>
            <a:endParaRPr lang="en-GB" dirty="0"/>
          </a:p>
          <a:p>
            <a:endParaRPr lang="en-GB" dirty="0"/>
          </a:p>
          <a:p>
            <a:r>
              <a:rPr lang="en-GB" sz="18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https://github.com/ImperialCollegeLondon/porescale</a:t>
            </a:r>
            <a:endParaRPr lang="en-GB" sz="1800" u="sng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b="1" u="sng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/>
              <a:t>Machine learning and image analysis:  </a:t>
            </a:r>
            <a:r>
              <a:rPr lang="en-GB" dirty="0"/>
              <a:t>we have the image data and a vision to create foundational AI models for 3D/4D image segmentation, analysis and modelling.</a:t>
            </a:r>
          </a:p>
          <a:p>
            <a:endParaRPr lang="en-GB" b="1" u="sng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25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0E24-5AA9-4001-8D48-78E4CD6F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69913"/>
            <a:ext cx="8534400" cy="79216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 have a new micro-CT scanner</a:t>
            </a:r>
            <a:br>
              <a:rPr lang="en-US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178AE-9E44-4802-806C-06E6E4A18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248569"/>
            <a:ext cx="8534400" cy="5214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chemeClr val="tx1"/>
                </a:solidFill>
              </a:rPr>
              <a:t>EasyTom</a:t>
            </a:r>
            <a:r>
              <a:rPr lang="en-US" sz="1800" dirty="0">
                <a:solidFill>
                  <a:schemeClr val="tx1"/>
                </a:solidFill>
              </a:rPr>
              <a:t> from RX Solutions (France): simpler internal design, easier to perform flow experiments with the same image quality but a third the price (and a tenth the maintenance costs) of our previous instruments.  Funded by Imperial in recognition of the importance of our research.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86AD5-5E86-B850-602F-10EE4B5C6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43" y="2514600"/>
            <a:ext cx="5488063" cy="41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8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E53FE456-5087-44E8-A724-537C6728306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4800" y="134987"/>
            <a:ext cx="8534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kern="0" dirty="0">
                <a:solidFill>
                  <a:srgbClr val="FF0000"/>
                </a:solidFill>
              </a:rPr>
              <a:t>Our vision for the future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91812C-F699-4398-849F-780DF6E6C1A6}"/>
              </a:ext>
            </a:extLst>
          </p:cNvPr>
          <p:cNvSpPr txBox="1"/>
          <p:nvPr/>
        </p:nvSpPr>
        <p:spPr>
          <a:xfrm>
            <a:off x="311426" y="930462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Digital rocks – the combination of imaging, modelling, analysis and prediction – is now well established in the oil industry with growing application for carbon dioxide storage.</a:t>
            </a:r>
          </a:p>
          <a:p>
            <a:endParaRPr lang="en-US" dirty="0"/>
          </a:p>
          <a:p>
            <a:r>
              <a:rPr lang="en-US" dirty="0"/>
              <a:t>What’s next:</a:t>
            </a:r>
          </a:p>
          <a:p>
            <a:pPr marL="342900" indent="-342900">
              <a:buAutoNum type="arabicPeriod"/>
            </a:pPr>
            <a:r>
              <a:rPr lang="en-US" dirty="0"/>
              <a:t>Making the link from pore-scale physics to field-scale design.  Opportunities here in hydrogen storage and CCS/EOR involving three-phase flow.</a:t>
            </a:r>
          </a:p>
          <a:p>
            <a:pPr marL="342900" indent="-342900">
              <a:buAutoNum type="arabicPeriod"/>
            </a:pPr>
            <a:r>
              <a:rPr lang="en-US" dirty="0"/>
              <a:t>Digital porous materials: using imaging, experiment and modelling to design optimal structure and wettability for manufactured materials, from </a:t>
            </a:r>
            <a:r>
              <a:rPr lang="en-US" dirty="0" err="1"/>
              <a:t>electrolysers</a:t>
            </a:r>
            <a:r>
              <a:rPr lang="en-US" dirty="0"/>
              <a:t> to catalysts and packed bed reactors.</a:t>
            </a:r>
          </a:p>
          <a:p>
            <a:pPr marL="342900" indent="-342900">
              <a:buAutoNum type="arabicPeriod"/>
            </a:pPr>
            <a:r>
              <a:rPr lang="en-US" dirty="0"/>
              <a:t>Foundational machine learning models for segmentation, analysis and prediction leveraging our image repository.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86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594" y="2325050"/>
            <a:ext cx="3678238" cy="2324100"/>
          </a:xfrm>
        </p:spPr>
      </p:pic>
      <p:sp>
        <p:nvSpPr>
          <p:cNvPr id="4101" name="Rectangle 1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9372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</a:rPr>
              <a:t>Does it matter?</a:t>
            </a:r>
          </a:p>
        </p:txBody>
      </p:sp>
      <p:pic>
        <p:nvPicPr>
          <p:cNvPr id="410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08" y="1432780"/>
            <a:ext cx="37750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4333732"/>
            <a:ext cx="1519491" cy="21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8"/>
          <p:cNvSpPr>
            <a:spLocks noChangeArrowheads="1"/>
          </p:cNvSpPr>
          <p:nvPr/>
        </p:nvSpPr>
        <p:spPr bwMode="auto">
          <a:xfrm>
            <a:off x="3492763" y="916581"/>
            <a:ext cx="4656420" cy="41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800"/>
              </a:lnSpc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cs typeface="Tahoma" pitchFamily="34" charset="0"/>
              </a:rPr>
              <a:t>Carbon dioxide and Hydrogen Storage</a:t>
            </a: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306388" y="3705225"/>
            <a:ext cx="144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http://energy.gov</a:t>
            </a:r>
            <a:r>
              <a:rPr lang="en-GB" altLang="en-US" sz="1100"/>
              <a:t>/</a:t>
            </a:r>
          </a:p>
        </p:txBody>
      </p: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2574802" y="2395597"/>
            <a:ext cx="1522412" cy="506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400"/>
              </a:lnSpc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cs typeface="Tahoma" pitchFamily="34" charset="0"/>
              </a:rPr>
              <a:t>Contaminant</a:t>
            </a:r>
          </a:p>
          <a:p>
            <a:pPr eaLnBrk="1" hangingPunct="1">
              <a:lnSpc>
                <a:spcPts val="1400"/>
              </a:lnSpc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cs typeface="Tahoma" pitchFamily="34" charset="0"/>
              </a:rPr>
              <a:t>Transport</a:t>
            </a:r>
          </a:p>
        </p:txBody>
      </p:sp>
      <p:sp>
        <p:nvSpPr>
          <p:cNvPr id="4116" name="Rectangle 7"/>
          <p:cNvSpPr>
            <a:spLocks noChangeArrowheads="1"/>
          </p:cNvSpPr>
          <p:nvPr/>
        </p:nvSpPr>
        <p:spPr bwMode="auto">
          <a:xfrm>
            <a:off x="1600200" y="1298575"/>
            <a:ext cx="28178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http://www.euwfd.com/html/groundwater.html</a:t>
            </a:r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F512EB-DCE3-4156-B818-B816530456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0" y="228600"/>
            <a:ext cx="2460253" cy="2113084"/>
          </a:xfrm>
          <a:prstGeom prst="rect">
            <a:avLst/>
          </a:prstGeom>
        </p:spPr>
      </p:pic>
      <p:pic>
        <p:nvPicPr>
          <p:cNvPr id="22" name="Picture 21" descr="A person with collar shirt&#10;&#10;Description automatically generated">
            <a:extLst>
              <a:ext uri="{FF2B5EF4-FFF2-40B4-BE49-F238E27FC236}">
                <a16:creationId xmlns:a16="http://schemas.microsoft.com/office/drawing/2014/main" id="{9717725A-92EE-4D27-A0F6-7E215ED1A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85" y="162005"/>
            <a:ext cx="1537435" cy="1537435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9BAD9F74-93D5-4735-B21D-8E6537B06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36" y="152400"/>
            <a:ext cx="3298146" cy="2795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400"/>
              </a:lnSpc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cs typeface="Tahoma" pitchFamily="34" charset="0"/>
              </a:rPr>
              <a:t>Electrochemical devices</a:t>
            </a:r>
          </a:p>
        </p:txBody>
      </p:sp>
      <p:pic>
        <p:nvPicPr>
          <p:cNvPr id="2" name="图片 11">
            <a:extLst>
              <a:ext uri="{FF2B5EF4-FFF2-40B4-BE49-F238E27FC236}">
                <a16:creationId xmlns:a16="http://schemas.microsoft.com/office/drawing/2014/main" id="{2093B4FE-1160-5A76-FEBD-AE00A3D5136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7888"/>
          <a:stretch/>
        </p:blipFill>
        <p:spPr bwMode="auto">
          <a:xfrm>
            <a:off x="1595503" y="5500109"/>
            <a:ext cx="4134214" cy="111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07129411-8166-9EAA-3F92-EDA9621B22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38" y="4905375"/>
            <a:ext cx="3590925" cy="1800225"/>
          </a:xfrm>
          <a:prstGeom prst="rect">
            <a:avLst/>
          </a:prstGeom>
        </p:spPr>
      </p:pic>
      <p:pic>
        <p:nvPicPr>
          <p:cNvPr id="4" name="Picture 2" descr="Homogeneous and Heterogeneous Catalysis | Gagliardi Group">
            <a:extLst>
              <a:ext uri="{FF2B5EF4-FFF2-40B4-BE49-F238E27FC236}">
                <a16:creationId xmlns:a16="http://schemas.microsoft.com/office/drawing/2014/main" id="{0CEAFABD-2E4C-3946-95CF-A9EF141B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29" y="3581400"/>
            <a:ext cx="2569762" cy="12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B8112988-B0CE-B0DE-9840-DF988A51F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713" y="4976087"/>
            <a:ext cx="3738968" cy="41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800"/>
              </a:lnSpc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cs typeface="Tahoma" pitchFamily="34" charset="0"/>
              </a:rPr>
              <a:t>Heat and Mass Transport</a:t>
            </a:r>
          </a:p>
        </p:txBody>
      </p:sp>
    </p:spTree>
    <p:extLst>
      <p:ext uri="{BB962C8B-B14F-4D97-AF65-F5344CB8AC3E}">
        <p14:creationId xmlns:p14="http://schemas.microsoft.com/office/powerpoint/2010/main" val="121133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etroleum Technology Development Fund">
            <a:extLst>
              <a:ext uri="{FF2B5EF4-FFF2-40B4-BE49-F238E27FC236}">
                <a16:creationId xmlns:a16="http://schemas.microsoft.com/office/drawing/2014/main" id="{460C6C9C-273D-0B2D-C4BC-0C27AEEE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460" y="333230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1A22D3A-0107-1C68-153E-78BAE41CA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45772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pex Corporation">
            <a:extLst>
              <a:ext uri="{FF2B5EF4-FFF2-40B4-BE49-F238E27FC236}">
                <a16:creationId xmlns:a16="http://schemas.microsoft.com/office/drawing/2014/main" id="{B8768E1B-E9EE-4147-B2B4-143BE6C67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30584" r="9745" b="34724"/>
          <a:stretch/>
        </p:blipFill>
        <p:spPr bwMode="auto">
          <a:xfrm>
            <a:off x="6900155" y="2338406"/>
            <a:ext cx="2023111" cy="6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5" descr="BVI02 RGB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6" y="234613"/>
            <a:ext cx="163353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16" descr="data:image/jpeg;base64,/9j/4AAQSkZJRgABAQAAAQABAAD/2wCEAAkGBhQQEBIRDxQWFRQWFRgUFRcXFRYUFxsVFhQVFRocFhkXHDIqFxwjJR4XIi8sLzMpLCwsFSAxNTAqNSYrLCkBCQoKDgwOGg8PGiwhHyQpLCksLzUsKSk1LCo0LS4sLCkpNS8sNSwuLC0sLC0pLCksMyosKSwvLCwsLCkpKSwuKf/AABEIAGkAoAMBIgACEQEDEQH/xAAbAAEAAgMBAQAAAAAAAAAAAAAABQYDBAcBAv/EADoQAAICAQIDBQcDAgMJAAAAAAECAAMRBBIFITEGE0FRkRQiMmFxgaEHQrEjklJy4RUWJDM0YoKiwf/EABoBAQACAwEAAAAAAAAAAAAAAAABBAIDBQb/xAAmEQACAgIABgIDAQEAAAAAAAAAAQIDBBEFEiExMlFBgSJhobET/9oADAMBAAIRAxEAPwDuMREAREQBERAEREAREQD4sYAEnkAM/aUvifayx2IpOxPA4G4/M56Szcfz7Ndj/AfTxnO55vjWXZU41wetrbLmNWpbbJfR9qbkYbm3r4hsfg+Eu+j1S2otidGGR/rOYy79jgfZufTe2Ppy/wDuZp4NmWzsdU22tGWTXFLmROiexE9UURERAEREAREQBERAEREARPDMGp1qVDdY6oPNmCj8xrZDaXVmxErGv/ULS18kZrT/ANg5erYEiNR261Fg/o1pUD0Lku32AwB+ZnKtwXNPov2VXmVb5Yvmf66l5vQMrKehBB+hE5lVSzHagLHyAJP4nt2uusObrnf5Z2r/AGr1li7C6sE31EDIKuD4lWGPwR/7TiZuHHOnFRl4730LVGZydGtb7GroOyVrkGz+mvjnm32A6S56XTitVRBhQMATLPZaxMGrFX4d/ZtstlPuIiJeNYiIgCIiAIiIAiIgCIiAUv8AUTiF9IqNNjIjblbbgHcOY59emfSc6tuZzudix8ySx9TOsdu9D3uisx1TFg/8Tz/GZySdrBadfbqeQ4wpxv6vo0bvCtOGYk9F/kyZkVwazmy+eD6ZkrPPcVlJ5DT9dDp8LjFUJr7E3ezmr7rXUnwsDVH6/Ev5mlNDiOrKNWV+JWDj6ggiacCLlcor0/8ACzl2Kuvn9NP+nZJ7MOk1AsRHXoyhh9CMzNLvY6Se1sREQSIiIAiIgCIiAIiIAiIgGPUUh1ZW6MCD9CMThus0xqsetuqMVP2OJ3Wcp/UHQd3rGYdLFD/f4T/H5nRwJ6m4+zg8bq5qo2L4ZXK3KkEciJKU8XGPfBB+XMSJiXcjEqyPNHnsfLto8GS1vF1A9wEn58hIuywsSW5kz5noGTgcz5Rj4dWOvwX2Tfl25Hm/o6r+n+v73Rqp61k1n6DmPwRLNKH+m+lura0WVutbKGDMNo3A45A+YP4l8nIyUla9HscCbnjxcu+tCIiaC6IiIAiIgCIiAIiIAiIgHkpn6m6DdRXcOqPtP+Vxj+Qsukx3UK42uAw8iMibKp/85qRXyaVfU638nEdFwq244qrd/opx69JYtD+m+ofnaUqH13t6Dl+Z05UAGByE9xLc8+b8Vo5dXBaY+bb/AIVLQfptp052l7D9dq+i8/zLDouEU0jFVaJ9FGfWbs19brkpXfawVcgZPTJOBKk7Zz8mdSrGpq8IpGeexE1lgREQBE8dwASTgDmSeQxMdGqSwZrZWA5EqQwz9oBliIgGq3E6htzbWN3w++vPnjlz5zM9wBAJAJ5DJAyfIecofBOCUtwiyx61ZylrbiAWBXdt2n9oGPD5zd1NuU4O7n96ZJ8zSQMmTox2W83DcFyNxGQMjOPPExPxGtcbrEGSVGWUe8Oo69ZB6rnxejHUaazPyy/jIfRcHqs0vErLK1Z+91GGIBK7MkbT+3nzjROy7e3Jv7veu/8Aw7hu9OsajWJWM2OqDzZgo/Mo2q4dXXw/RXqoF3e0ObMe+S7Ddlup8vtNrX0PdxO1dlNhrqTu0vLbdrfEyKFOTnr5RojZcV1Kld4ZdmM7sjbjzzPhdchbYHQtjdt3AnHnjPSU32JqdNxJS1IXZu7qpmYVsVOeTAbd3I4+Um+BcIqq0qWIiixqBufA3HcgY5bqfD0EaJ2TiWhhuUgjzBBHqJho4hW5KpYjMOoDAn0BlHWwjg+jUsVrexEuYcsVF2zz8AeXrLVVwXT07XoqrSxUYVlQASNvTl8fh5xobN9tfWHFZdA56KWG70kF23uDaIlSCO9q5ggjlavlNPstwnT3aIXXqr2Pua6xsFw4Y597qhXkfDEi6wP9iDHMd+MHz/4jrJI2XXXcdpoda7rFVm+EHPPJ2j8xp+P0Wd5stQir/mHPJc56seXgfSUj9Rqt+s06ZxuQL/daRPrt1wNNLp6xpkKozgWc2OSqnZuyfm33xGhtlqq7aaNm2C9ck4GQwH9xGJJ6vXpShstdUQfuJwP9ZzLitOgGgrNJHtGEzzJfdy37weg6/jE1OLvYdLoBdu7va+PoLMeoXGPlHKRzHQNX2go1Wm1S0WBytLkjDDkUYfuHMSG/TfUJVo73sIVVtJJPIAd2k3Vp0S6bUexGvd7M+drEnbtON2T1z585ztRb7N+72fvfex07zavxfPGMZ5dZKQbOwcP49RqCwosD7RlsZwB8yRymoO2WkLisXqWJ2jAYgknHJgMTU0Hsz8NsGnYV1Gtw7H4lYr7xs8z/AD4eEpWl1TcPevlptQhbepXa7ciB7rdUPlISJbOnafg9VdJ06LiohlK5J5NnPMnPPJnzqOCU2UjTugNagBVyeW3pg5yCPOb8TEyI3hfZ6nTFjSuGbkWLM7EDwyx6TLVwipEsrVcLYWZxk8y/xePLM3YgGhbwWpqkpZM1oVKrluRTmvPOeU+eKcAp1JU3Lll+FgxRgD4BlOcSRiARun7P0V0vQlYCPneMnLZ67mzkn7zbWlUrCdEVdv0UDHX6TPMWp+Bv8p/gyJPSbCNLQ6KhtMtVSq1BBULzZcZORz+cxcO7LafT2d5UhDAEDLuwAPUAMeU++zP/AEtX0P8AJkpMKZudcZP5RMlp6Ia3sjpmsNhr5sdzAMwRm82QHBmf/d+jufZ+7/pbt+3c3xbt/XOeskomwx0Ruv7P032JZcm50xtO5hjDbh0PnNzU6VbUKWKGVhggjIP2maIJK9X2D0atu7rPyLsV9CeYktruF13191agZOWB0xjpjHTHym3EEaIbh/ZPT0CwVoQLFKPlmOVPh15TPpeztFVT0pWO7c5dSSwJIA/cfkJJRGxohqOyOmrV1Sr3XAV13OQQDkZBbqPA9RMWi7E6SpxYlXvA5G5mYA+YBPWT0SdjR//Z"/>
          <p:cNvSpPr>
            <a:spLocks noChangeAspect="1" noChangeArrowheads="1"/>
          </p:cNvSpPr>
          <p:nvPr/>
        </p:nvSpPr>
        <p:spPr bwMode="auto">
          <a:xfrm>
            <a:off x="63500" y="-492125"/>
            <a:ext cx="152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13318" name="Picture 7" descr="company 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58" y="5847850"/>
            <a:ext cx="44481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5" y="4225195"/>
            <a:ext cx="2327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09" y="708380"/>
            <a:ext cx="2857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2" r="30393"/>
          <a:stretch/>
        </p:blipFill>
        <p:spPr>
          <a:xfrm>
            <a:off x="1985354" y="2072120"/>
            <a:ext cx="1524000" cy="1904762"/>
          </a:xfrm>
          <a:prstGeom prst="rect">
            <a:avLst/>
          </a:prstGeom>
        </p:spPr>
      </p:pic>
      <p:pic>
        <p:nvPicPr>
          <p:cNvPr id="1034" name="Picture 10" descr="Petricore">
            <a:extLst>
              <a:ext uri="{FF2B5EF4-FFF2-40B4-BE49-F238E27FC236}">
                <a16:creationId xmlns:a16="http://schemas.microsoft.com/office/drawing/2014/main" id="{AB3F6B22-D5D4-452B-BF29-E3C1FE24D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8" y="3313212"/>
            <a:ext cx="2438400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-40056"/>
            <a:ext cx="8534400" cy="792162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FF0000"/>
                </a:solidFill>
              </a:rPr>
              <a:t>Many thanks</a:t>
            </a:r>
          </a:p>
        </p:txBody>
      </p:sp>
      <p:pic>
        <p:nvPicPr>
          <p:cNvPr id="3" name="Picture 2" descr="Natural Resources Canada (NRCan) | UN-SPIDER Knowledge Portal">
            <a:extLst>
              <a:ext uri="{FF2B5EF4-FFF2-40B4-BE49-F238E27FC236}">
                <a16:creationId xmlns:a16="http://schemas.microsoft.com/office/drawing/2014/main" id="{E4B4E89D-69AE-44C4-B1C1-535EDE6F1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8" b="40716"/>
          <a:stretch/>
        </p:blipFill>
        <p:spPr bwMode="auto">
          <a:xfrm>
            <a:off x="3379818" y="4613095"/>
            <a:ext cx="3403175" cy="6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à di Zhejiang - Zhejiang University - xcv.wiki">
            <a:extLst>
              <a:ext uri="{FF2B5EF4-FFF2-40B4-BE49-F238E27FC236}">
                <a16:creationId xmlns:a16="http://schemas.microsoft.com/office/drawing/2014/main" id="{DE937814-8EAF-41A6-9E96-C18CA8F0A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03" y="251199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F0EF22F-ECC9-4785-80A2-A01304F8A40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90" y="346710"/>
            <a:ext cx="2023110" cy="1482090"/>
          </a:xfrm>
          <a:prstGeom prst="rect">
            <a:avLst/>
          </a:prstGeom>
        </p:spPr>
      </p:pic>
      <p:pic>
        <p:nvPicPr>
          <p:cNvPr id="4" name="Picture 2" descr="Saudi Aramco surpasses Apple to become world's most valuable firm">
            <a:extLst>
              <a:ext uri="{FF2B5EF4-FFF2-40B4-BE49-F238E27FC236}">
                <a16:creationId xmlns:a16="http://schemas.microsoft.com/office/drawing/2014/main" id="{FBEDD869-2E36-656F-D288-982E877F6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8543"/>
          <a:stretch/>
        </p:blipFill>
        <p:spPr bwMode="auto">
          <a:xfrm>
            <a:off x="3468824" y="1284829"/>
            <a:ext cx="2857500" cy="103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troleum-development-oman-pdo-logo-vector">
            <a:extLst>
              <a:ext uri="{FF2B5EF4-FFF2-40B4-BE49-F238E27FC236}">
                <a16:creationId xmlns:a16="http://schemas.microsoft.com/office/drawing/2014/main" id="{84DB8CD1-0F62-C19C-3EA2-966631CA6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1" b="31985"/>
          <a:stretch/>
        </p:blipFill>
        <p:spPr bwMode="auto">
          <a:xfrm>
            <a:off x="809140" y="5903862"/>
            <a:ext cx="3657143" cy="7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59287E1-57CB-C3CC-8FF1-638FEBDF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1" y="2040785"/>
            <a:ext cx="1473518" cy="15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7CA4F-050D-59C7-EA3B-36EC17A11A9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87832" y="4918499"/>
            <a:ext cx="3119977" cy="7174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On-screen Show (4:3)</PresentationFormat>
  <Paragraphs>106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Default Design</vt:lpstr>
      <vt:lpstr>PowerPoint Presentation</vt:lpstr>
      <vt:lpstr>Personnel and projects</vt:lpstr>
      <vt:lpstr>Personnel and projects</vt:lpstr>
      <vt:lpstr>Agenda: 26th Pore-Scale Imaging and Modelling Meeting   </vt:lpstr>
      <vt:lpstr>Data, codes and AI</vt:lpstr>
      <vt:lpstr>We have a new micro-CT scanner </vt:lpstr>
      <vt:lpstr>PowerPoint Presentation</vt:lpstr>
      <vt:lpstr>Does it matter?</vt:lpstr>
      <vt:lpstr>Many thanks</vt:lpstr>
    </vt:vector>
  </TitlesOfParts>
  <Company>Imperial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Debenham</dc:creator>
  <cp:lastModifiedBy>Martin Julian Blunt</cp:lastModifiedBy>
  <cp:revision>719</cp:revision>
  <dcterms:created xsi:type="dcterms:W3CDTF">2002-11-06T12:19:39Z</dcterms:created>
  <dcterms:modified xsi:type="dcterms:W3CDTF">2026-01-11T10:49:48Z</dcterms:modified>
</cp:coreProperties>
</file>