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0"/>
  </p:notesMasterIdLst>
  <p:sldIdLst>
    <p:sldId id="257" r:id="rId2"/>
    <p:sldId id="349" r:id="rId3"/>
    <p:sldId id="317" r:id="rId4"/>
    <p:sldId id="328" r:id="rId5"/>
    <p:sldId id="339" r:id="rId6"/>
    <p:sldId id="338" r:id="rId7"/>
    <p:sldId id="340" r:id="rId8"/>
    <p:sldId id="353" r:id="rId9"/>
    <p:sldId id="342" r:id="rId10"/>
    <p:sldId id="345" r:id="rId11"/>
    <p:sldId id="320" r:id="rId12"/>
    <p:sldId id="278" r:id="rId13"/>
    <p:sldId id="355" r:id="rId14"/>
    <p:sldId id="346" r:id="rId15"/>
    <p:sldId id="356" r:id="rId16"/>
    <p:sldId id="350" r:id="rId17"/>
    <p:sldId id="348" r:id="rId18"/>
    <p:sldId id="280" r:id="rId19"/>
  </p:sldIdLst>
  <p:sldSz cx="12192000" cy="6858000"/>
  <p:notesSz cx="6858000" cy="9144000"/>
  <p:embeddedFontLst>
    <p:embeddedFont>
      <p:font typeface="Cambria" panose="02040503050406030204" pitchFamily="18" charset="0"/>
      <p:regular r:id="rId21"/>
      <p:bold r:id="rId22"/>
      <p:italic r:id="rId23"/>
      <p:boldItalic r:id="rId24"/>
    </p:embeddedFont>
    <p:embeddedFont>
      <p:font typeface="Cambria Math" panose="02040503050406030204" pitchFamily="18" charset="0"/>
      <p:regular r:id="rId25"/>
    </p:embeddedFont>
  </p:embeddedFontLst>
  <p:defaultTex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7DC"/>
    <a:srgbClr val="F8F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238" autoAdjust="0"/>
    <p:restoredTop sz="96047"/>
  </p:normalViewPr>
  <p:slideViewPr>
    <p:cSldViewPr snapToGrid="0" showGuides="1">
      <p:cViewPr varScale="1">
        <p:scale>
          <a:sx n="119" d="100"/>
          <a:sy n="119" d="100"/>
        </p:scale>
        <p:origin x="1096" y="176"/>
      </p:cViewPr>
      <p:guideLst>
        <p:guide orient="horz" pos="2160"/>
        <p:guide pos="3840"/>
      </p:guideLst>
    </p:cSldViewPr>
  </p:slideViewPr>
  <p:outlineViewPr>
    <p:cViewPr>
      <p:scale>
        <a:sx n="33" d="100"/>
        <a:sy n="33" d="100"/>
      </p:scale>
      <p:origin x="0" y="-668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0D2A8-8F95-47C2-ABE1-A779F5A43C98}" type="datetimeFigureOut">
              <a:rPr lang="en-US" smtClean="0"/>
              <a:t>1/12/26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663E2-27CE-4C79-91D3-7F5C4262D57F}" type="slidenum">
              <a:rPr lang="en-US" smtClean="0"/>
              <a:t>‹#›</a:t>
            </a:fld>
            <a:endParaRPr lang="en-US"/>
          </a:p>
        </p:txBody>
      </p:sp>
    </p:spTree>
    <p:extLst>
      <p:ext uri="{BB962C8B-B14F-4D97-AF65-F5344CB8AC3E}">
        <p14:creationId xmlns:p14="http://schemas.microsoft.com/office/powerpoint/2010/main" val="1230559577"/>
      </p:ext>
    </p:extLst>
  </p:cSld>
  <p:clrMap bg1="lt1" tx1="dk1" bg2="lt2" tx2="dk2" accent1="accent1" accent2="accent2" accent3="accent3" accent4="accent4" accent5="accent5" accent6="accent6" hlink="hlink" folHlink="folHlink"/>
  <p:notesStyle>
    <a:lvl1pPr marL="0" algn="l" defTabSz="914353" rtl="0" eaLnBrk="1" latinLnBrk="0" hangingPunct="1">
      <a:defRPr sz="1200" kern="1200">
        <a:solidFill>
          <a:schemeClr val="tx1"/>
        </a:solidFill>
        <a:latin typeface="+mn-lt"/>
        <a:ea typeface="+mn-ea"/>
        <a:cs typeface="+mn-cs"/>
      </a:defRPr>
    </a:lvl1pPr>
    <a:lvl2pPr marL="457177" algn="l" defTabSz="914353" rtl="0" eaLnBrk="1" latinLnBrk="0" hangingPunct="1">
      <a:defRPr sz="1200" kern="1200">
        <a:solidFill>
          <a:schemeClr val="tx1"/>
        </a:solidFill>
        <a:latin typeface="+mn-lt"/>
        <a:ea typeface="+mn-ea"/>
        <a:cs typeface="+mn-cs"/>
      </a:defRPr>
    </a:lvl2pPr>
    <a:lvl3pPr marL="914353" algn="l" defTabSz="914353" rtl="0" eaLnBrk="1" latinLnBrk="0" hangingPunct="1">
      <a:defRPr sz="1200" kern="1200">
        <a:solidFill>
          <a:schemeClr val="tx1"/>
        </a:solidFill>
        <a:latin typeface="+mn-lt"/>
        <a:ea typeface="+mn-ea"/>
        <a:cs typeface="+mn-cs"/>
      </a:defRPr>
    </a:lvl3pPr>
    <a:lvl4pPr marL="1371530" algn="l" defTabSz="914353" rtl="0" eaLnBrk="1" latinLnBrk="0" hangingPunct="1">
      <a:defRPr sz="1200" kern="1200">
        <a:solidFill>
          <a:schemeClr val="tx1"/>
        </a:solidFill>
        <a:latin typeface="+mn-lt"/>
        <a:ea typeface="+mn-ea"/>
        <a:cs typeface="+mn-cs"/>
      </a:defRPr>
    </a:lvl4pPr>
    <a:lvl5pPr marL="1828706" algn="l" defTabSz="914353" rtl="0" eaLnBrk="1" latinLnBrk="0" hangingPunct="1">
      <a:defRPr sz="1200" kern="1200">
        <a:solidFill>
          <a:schemeClr val="tx1"/>
        </a:solidFill>
        <a:latin typeface="+mn-lt"/>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663E2-27CE-4C79-91D3-7F5C4262D57F}" type="slidenum">
              <a:rPr lang="en-US" smtClean="0"/>
              <a:t>1</a:t>
            </a:fld>
            <a:endParaRPr lang="en-US"/>
          </a:p>
        </p:txBody>
      </p:sp>
    </p:spTree>
    <p:extLst>
      <p:ext uri="{BB962C8B-B14F-4D97-AF65-F5344CB8AC3E}">
        <p14:creationId xmlns:p14="http://schemas.microsoft.com/office/powerpoint/2010/main" val="402544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7663E2-27CE-4C79-91D3-7F5C4262D57F}" type="slidenum">
              <a:rPr lang="en-US" smtClean="0"/>
              <a:t>10</a:t>
            </a:fld>
            <a:endParaRPr lang="en-US"/>
          </a:p>
        </p:txBody>
      </p:sp>
    </p:spTree>
    <p:extLst>
      <p:ext uri="{BB962C8B-B14F-4D97-AF65-F5344CB8AC3E}">
        <p14:creationId xmlns:p14="http://schemas.microsoft.com/office/powerpoint/2010/main" val="5898657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Slide Number Placeholder 3"/>
          <p:cNvSpPr>
            <a:spLocks noGrp="1"/>
          </p:cNvSpPr>
          <p:nvPr>
            <p:ph type="sldNum" sz="quarter" idx="5"/>
          </p:nvPr>
        </p:nvSpPr>
        <p:spPr/>
        <p:txBody>
          <a:bodyPr/>
          <a:lstStyle/>
          <a:p>
            <a:fld id="{877663E2-27CE-4C79-91D3-7F5C4262D57F}" type="slidenum">
              <a:rPr lang="en-US" smtClean="0"/>
              <a:t>11</a:t>
            </a:fld>
            <a:endParaRPr lang="en-US"/>
          </a:p>
        </p:txBody>
      </p:sp>
    </p:spTree>
    <p:extLst>
      <p:ext uri="{BB962C8B-B14F-4D97-AF65-F5344CB8AC3E}">
        <p14:creationId xmlns:p14="http://schemas.microsoft.com/office/powerpoint/2010/main" val="15490277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7663E2-27CE-4C79-91D3-7F5C4262D57F}" type="slidenum">
              <a:rPr lang="en-US" smtClean="0"/>
              <a:t>12</a:t>
            </a:fld>
            <a:endParaRPr lang="en-US"/>
          </a:p>
        </p:txBody>
      </p:sp>
    </p:spTree>
    <p:extLst>
      <p:ext uri="{BB962C8B-B14F-4D97-AF65-F5344CB8AC3E}">
        <p14:creationId xmlns:p14="http://schemas.microsoft.com/office/powerpoint/2010/main" val="35366258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BCE31F-6548-4E45-5530-18E4361ED4E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D9E06E-35A9-3E42-867F-E8CAFB501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7D6482-45A8-5E51-3D61-505FEC63203D}"/>
              </a:ext>
            </a:extLst>
          </p:cNvPr>
          <p:cNvSpPr>
            <a:spLocks noGrp="1"/>
          </p:cNvSpPr>
          <p:nvPr>
            <p:ph type="body" idx="1"/>
          </p:nvPr>
        </p:nvSpPr>
        <p:spPr/>
        <p:txBody>
          <a:bodyPr/>
          <a:lstStyle/>
          <a:p>
            <a:endParaRPr lang="en-GB" dirty="0"/>
          </a:p>
        </p:txBody>
      </p:sp>
      <p:sp>
        <p:nvSpPr>
          <p:cNvPr id="4" name="Slide Number Placeholder 3">
            <a:extLst>
              <a:ext uri="{FF2B5EF4-FFF2-40B4-BE49-F238E27FC236}">
                <a16:creationId xmlns:a16="http://schemas.microsoft.com/office/drawing/2014/main" id="{8BC7F2DF-B5E4-B581-B874-345C569BE332}"/>
              </a:ext>
            </a:extLst>
          </p:cNvPr>
          <p:cNvSpPr>
            <a:spLocks noGrp="1"/>
          </p:cNvSpPr>
          <p:nvPr>
            <p:ph type="sldNum" sz="quarter" idx="5"/>
          </p:nvPr>
        </p:nvSpPr>
        <p:spPr/>
        <p:txBody>
          <a:bodyPr/>
          <a:lstStyle/>
          <a:p>
            <a:fld id="{877663E2-27CE-4C79-91D3-7F5C4262D57F}" type="slidenum">
              <a:rPr lang="en-US" smtClean="0"/>
              <a:t>13</a:t>
            </a:fld>
            <a:endParaRPr lang="en-US"/>
          </a:p>
        </p:txBody>
      </p:sp>
    </p:spTree>
    <p:extLst>
      <p:ext uri="{BB962C8B-B14F-4D97-AF65-F5344CB8AC3E}">
        <p14:creationId xmlns:p14="http://schemas.microsoft.com/office/powerpoint/2010/main" val="41737233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7663E2-27CE-4C79-91D3-7F5C4262D57F}" type="slidenum">
              <a:rPr lang="en-US" smtClean="0"/>
              <a:t>14</a:t>
            </a:fld>
            <a:endParaRPr lang="en-US"/>
          </a:p>
        </p:txBody>
      </p:sp>
    </p:spTree>
    <p:extLst>
      <p:ext uri="{BB962C8B-B14F-4D97-AF65-F5344CB8AC3E}">
        <p14:creationId xmlns:p14="http://schemas.microsoft.com/office/powerpoint/2010/main" val="30406371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D108DA-E951-DE50-A292-B95465BAAB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EF292B-B96D-6F99-8B67-C3ADC3C026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642588-5B06-C9A3-992D-5F82B50D8F3E}"/>
              </a:ext>
            </a:extLst>
          </p:cNvPr>
          <p:cNvSpPr>
            <a:spLocks noGrp="1"/>
          </p:cNvSpPr>
          <p:nvPr>
            <p:ph type="body" idx="1"/>
          </p:nvPr>
        </p:nvSpPr>
        <p:spPr/>
        <p:txBody>
          <a:bodyPr/>
          <a:lstStyle/>
          <a:p>
            <a:endParaRPr lang="en-GB" sz="1200" dirty="0"/>
          </a:p>
        </p:txBody>
      </p:sp>
      <p:sp>
        <p:nvSpPr>
          <p:cNvPr id="4" name="Slide Number Placeholder 3">
            <a:extLst>
              <a:ext uri="{FF2B5EF4-FFF2-40B4-BE49-F238E27FC236}">
                <a16:creationId xmlns:a16="http://schemas.microsoft.com/office/drawing/2014/main" id="{072BE46F-E07B-3ED7-1E87-31FAB451A489}"/>
              </a:ext>
            </a:extLst>
          </p:cNvPr>
          <p:cNvSpPr>
            <a:spLocks noGrp="1"/>
          </p:cNvSpPr>
          <p:nvPr>
            <p:ph type="sldNum" sz="quarter" idx="5"/>
          </p:nvPr>
        </p:nvSpPr>
        <p:spPr/>
        <p:txBody>
          <a:bodyPr/>
          <a:lstStyle/>
          <a:p>
            <a:fld id="{877663E2-27CE-4C79-91D3-7F5C4262D57F}" type="slidenum">
              <a:rPr lang="en-US" smtClean="0"/>
              <a:t>15</a:t>
            </a:fld>
            <a:endParaRPr lang="en-US"/>
          </a:p>
        </p:txBody>
      </p:sp>
    </p:spTree>
    <p:extLst>
      <p:ext uri="{BB962C8B-B14F-4D97-AF65-F5344CB8AC3E}">
        <p14:creationId xmlns:p14="http://schemas.microsoft.com/office/powerpoint/2010/main" val="337103661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663E2-27CE-4C79-91D3-7F5C4262D57F}" type="slidenum">
              <a:rPr lang="en-US" smtClean="0"/>
              <a:t>16</a:t>
            </a:fld>
            <a:endParaRPr lang="en-US"/>
          </a:p>
        </p:txBody>
      </p:sp>
    </p:spTree>
    <p:extLst>
      <p:ext uri="{BB962C8B-B14F-4D97-AF65-F5344CB8AC3E}">
        <p14:creationId xmlns:p14="http://schemas.microsoft.com/office/powerpoint/2010/main" val="23678570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663E2-27CE-4C79-91D3-7F5C4262D57F}" type="slidenum">
              <a:rPr lang="en-US" smtClean="0"/>
              <a:t>17</a:t>
            </a:fld>
            <a:endParaRPr lang="en-US"/>
          </a:p>
        </p:txBody>
      </p:sp>
    </p:spTree>
    <p:extLst>
      <p:ext uri="{BB962C8B-B14F-4D97-AF65-F5344CB8AC3E}">
        <p14:creationId xmlns:p14="http://schemas.microsoft.com/office/powerpoint/2010/main" val="2533477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663E2-27CE-4C79-91D3-7F5C4262D57F}" type="slidenum">
              <a:rPr lang="en-US" smtClean="0"/>
              <a:t>18</a:t>
            </a:fld>
            <a:endParaRPr lang="en-US"/>
          </a:p>
        </p:txBody>
      </p:sp>
    </p:spTree>
    <p:extLst>
      <p:ext uri="{BB962C8B-B14F-4D97-AF65-F5344CB8AC3E}">
        <p14:creationId xmlns:p14="http://schemas.microsoft.com/office/powerpoint/2010/main" val="35914264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663E2-27CE-4C79-91D3-7F5C4262D57F}" type="slidenum">
              <a:rPr lang="en-US" smtClean="0"/>
              <a:t>2</a:t>
            </a:fld>
            <a:endParaRPr lang="en-US"/>
          </a:p>
        </p:txBody>
      </p:sp>
    </p:spTree>
    <p:extLst>
      <p:ext uri="{BB962C8B-B14F-4D97-AF65-F5344CB8AC3E}">
        <p14:creationId xmlns:p14="http://schemas.microsoft.com/office/powerpoint/2010/main" val="478216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663E2-27CE-4C79-91D3-7F5C4262D57F}" type="slidenum">
              <a:rPr lang="en-US" smtClean="0"/>
              <a:t>3</a:t>
            </a:fld>
            <a:endParaRPr lang="en-US"/>
          </a:p>
        </p:txBody>
      </p:sp>
    </p:spTree>
    <p:extLst>
      <p:ext uri="{BB962C8B-B14F-4D97-AF65-F5344CB8AC3E}">
        <p14:creationId xmlns:p14="http://schemas.microsoft.com/office/powerpoint/2010/main" val="4241360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877663E2-27CE-4C79-91D3-7F5C4262D57F}" type="slidenum">
              <a:rPr lang="en-US" smtClean="0"/>
              <a:t>4</a:t>
            </a:fld>
            <a:endParaRPr lang="en-US"/>
          </a:p>
        </p:txBody>
      </p:sp>
    </p:spTree>
    <p:extLst>
      <p:ext uri="{BB962C8B-B14F-4D97-AF65-F5344CB8AC3E}">
        <p14:creationId xmlns:p14="http://schemas.microsoft.com/office/powerpoint/2010/main" val="3669696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mc:AlternateContent xmlns:mc="http://schemas.openxmlformats.org/markup-compatibility/2006" xmlns:a14="http://schemas.microsoft.com/office/drawing/2010/main">
        <mc:Choice Requires="a14">
          <p:sp>
            <p:nvSpPr>
              <p:cNvPr id="3" name="Notes Placeholder 2"/>
              <p:cNvSpPr>
                <a:spLocks noGrp="1"/>
              </p:cNvSpPr>
              <p:nvPr>
                <p:ph type="body" idx="1"/>
              </p:nvPr>
            </p:nvSpPr>
            <p:spPr/>
            <p:txBody>
              <a:bodyPr/>
              <a:lstStyle/>
              <a:p>
                <a:endParaRPr lang="en-GB" dirty="0"/>
              </a:p>
            </p:txBody>
          </p:sp>
        </mc:Choice>
        <mc:Fallback xmlns="">
          <p:sp>
            <p:nvSpPr>
              <p:cNvPr id="3" name="Notes Placeholder 2"/>
              <p:cNvSpPr>
                <a:spLocks noGrp="1"/>
              </p:cNvSpPr>
              <p:nvPr>
                <p:ph type="body" idx="1"/>
              </p:nvPr>
            </p:nvSpPr>
            <p:spPr/>
            <p:txBody>
              <a:bodyPr/>
              <a:lstStyle/>
              <a:p>
                <a:r>
                  <a:rPr lang="en-GB" b="1" i="0" dirty="0"/>
                  <a:t>Now let’s look at traditional trapping and hysteresis models.</a:t>
                </a:r>
              </a:p>
              <a:p>
                <a:endParaRPr lang="en-GB" b="1" dirty="0"/>
              </a:p>
              <a:p>
                <a:r>
                  <a:rPr lang="en-GB" b="1" dirty="0"/>
                  <a:t>The most common are the Land, Killough, and Carlson models.</a:t>
                </a:r>
              </a:p>
              <a:p>
                <a:endParaRPr lang="en-GB" dirty="0"/>
              </a:p>
              <a:p>
                <a:r>
                  <a:rPr lang="en-GB" b="1" dirty="0"/>
                  <a:t>The Land model links initial gas saturation to trapped gas saturation, as shown in this plot, using a parameter derived from relative permeability data — </a:t>
                </a:r>
                <a:r>
                  <a:rPr lang="ar-SA" sz="1200" b="1" i="0" kern="1200">
                    <a:solidFill>
                      <a:schemeClr val="tx1"/>
                    </a:solidFill>
                    <a:latin typeface="+mn-lt"/>
                    <a:ea typeface="+mn-ea"/>
                    <a:cs typeface="+mn-cs"/>
                  </a:rPr>
                  <a:t>𝑺_𝒈𝒎𝒂𝒙</a:t>
                </a:r>
                <a:r>
                  <a:rPr lang="en-GB" b="1" dirty="0"/>
                  <a:t>and </a:t>
                </a:r>
                <a:r>
                  <a:rPr lang="ar-SA" sz="1200" b="1" i="0" kern="1200">
                    <a:solidFill>
                      <a:schemeClr val="tx1"/>
                    </a:solidFill>
                    <a:latin typeface="+mn-lt"/>
                    <a:ea typeface="+mn-ea"/>
                    <a:cs typeface="+mn-cs"/>
                  </a:rPr>
                  <a:t>𝑺_𝒈𝒕𝒎𝒂𝒙</a:t>
                </a:r>
                <a:r>
                  <a:rPr lang="ar-SA" b="1" dirty="0"/>
                  <a:t>.</a:t>
                </a:r>
                <a:endParaRPr lang="en-GB" b="1" dirty="0"/>
              </a:p>
              <a:p>
                <a:endParaRPr lang="ar-SA" dirty="0"/>
              </a:p>
              <a:p>
                <a:r>
                  <a:rPr lang="en-GB" b="1" dirty="0"/>
                  <a:t>The Killough and Carlson models then use Land’s trapping function to generate scanning curves, based on the maximum gas saturation in each simulator cell. The red lines here show scanning curves generated with these models.</a:t>
                </a:r>
              </a:p>
              <a:p>
                <a:endParaRPr lang="en-GB" dirty="0"/>
              </a:p>
              <a:p>
                <a:r>
                  <a:rPr lang="en-GB" b="1" dirty="0"/>
                  <a:t>These models are </a:t>
                </a:r>
                <a:r>
                  <a:rPr lang="en-GB" i="1" dirty="0"/>
                  <a:t>standard in most reservoir simulators, require minimal pore-scale input, and have been historically validated.</a:t>
                </a:r>
              </a:p>
              <a:p>
                <a:endParaRPr lang="en-GB" dirty="0"/>
              </a:p>
              <a:p>
                <a:r>
                  <a:rPr lang="en-GB" b="1" dirty="0"/>
                  <a:t>But their limitation is clear: they are </a:t>
                </a:r>
                <a:r>
                  <a:rPr lang="en-GB" dirty="0"/>
                  <a:t>reliable mainly for strongly water-wet rocks, and they do not capture wettability variation or the pore-scale trapping mechanisms </a:t>
                </a:r>
                <a:r>
                  <a:rPr lang="en-GB" b="1" dirty="0"/>
                  <a:t>that are critical in hydrogen storage.</a:t>
                </a:r>
              </a:p>
              <a:p>
                <a:endParaRPr lang="en-GB" dirty="0"/>
              </a:p>
            </p:txBody>
          </p:sp>
        </mc:Fallback>
      </mc:AlternateContent>
      <p:sp>
        <p:nvSpPr>
          <p:cNvPr id="4" name="Slide Number Placeholder 3"/>
          <p:cNvSpPr>
            <a:spLocks noGrp="1"/>
          </p:cNvSpPr>
          <p:nvPr>
            <p:ph type="sldNum" sz="quarter" idx="5"/>
          </p:nvPr>
        </p:nvSpPr>
        <p:spPr/>
        <p:txBody>
          <a:bodyPr/>
          <a:lstStyle/>
          <a:p>
            <a:fld id="{877663E2-27CE-4C79-91D3-7F5C4262D57F}" type="slidenum">
              <a:rPr lang="en-US" smtClean="0"/>
              <a:t>5</a:t>
            </a:fld>
            <a:endParaRPr lang="en-US"/>
          </a:p>
        </p:txBody>
      </p:sp>
    </p:spTree>
    <p:extLst>
      <p:ext uri="{BB962C8B-B14F-4D97-AF65-F5344CB8AC3E}">
        <p14:creationId xmlns:p14="http://schemas.microsoft.com/office/powerpoint/2010/main" val="170540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7663E2-27CE-4C79-91D3-7F5C4262D57F}" type="slidenum">
              <a:rPr lang="en-US" smtClean="0"/>
              <a:t>6</a:t>
            </a:fld>
            <a:endParaRPr lang="en-US"/>
          </a:p>
        </p:txBody>
      </p:sp>
    </p:spTree>
    <p:extLst>
      <p:ext uri="{BB962C8B-B14F-4D97-AF65-F5344CB8AC3E}">
        <p14:creationId xmlns:p14="http://schemas.microsoft.com/office/powerpoint/2010/main" val="8432611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663E2-27CE-4C79-91D3-7F5C4262D57F}" type="slidenum">
              <a:rPr lang="en-US" smtClean="0"/>
              <a:t>7</a:t>
            </a:fld>
            <a:endParaRPr lang="en-US"/>
          </a:p>
        </p:txBody>
      </p:sp>
    </p:spTree>
    <p:extLst>
      <p:ext uri="{BB962C8B-B14F-4D97-AF65-F5344CB8AC3E}">
        <p14:creationId xmlns:p14="http://schemas.microsoft.com/office/powerpoint/2010/main" val="8994996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0888CE-423F-09CD-3671-9B5573A078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73F9C4-9287-4843-3451-62D24273315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E9E87-AA06-2BED-5991-B9DFDC1F11FC}"/>
              </a:ext>
            </a:extLst>
          </p:cNvPr>
          <p:cNvSpPr>
            <a:spLocks noGrp="1"/>
          </p:cNvSpPr>
          <p:nvPr>
            <p:ph type="body" idx="1"/>
          </p:nvPr>
        </p:nvSpPr>
        <p:spPr/>
        <p:txBody>
          <a:bodyPr/>
          <a:lstStyle/>
          <a:p>
            <a:pPr marL="0" marR="0" lvl="0" indent="0" algn="l" defTabSz="914353"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1AF70D0A-41E3-57A4-9A6C-71E5858D511B}"/>
              </a:ext>
            </a:extLst>
          </p:cNvPr>
          <p:cNvSpPr>
            <a:spLocks noGrp="1"/>
          </p:cNvSpPr>
          <p:nvPr>
            <p:ph type="sldNum" sz="quarter" idx="5"/>
          </p:nvPr>
        </p:nvSpPr>
        <p:spPr/>
        <p:txBody>
          <a:bodyPr/>
          <a:lstStyle/>
          <a:p>
            <a:fld id="{877663E2-27CE-4C79-91D3-7F5C4262D57F}" type="slidenum">
              <a:rPr lang="en-US" smtClean="0"/>
              <a:t>8</a:t>
            </a:fld>
            <a:endParaRPr lang="en-US"/>
          </a:p>
        </p:txBody>
      </p:sp>
    </p:spTree>
    <p:extLst>
      <p:ext uri="{BB962C8B-B14F-4D97-AF65-F5344CB8AC3E}">
        <p14:creationId xmlns:p14="http://schemas.microsoft.com/office/powerpoint/2010/main" val="1013334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663E2-27CE-4C79-91D3-7F5C4262D57F}" type="slidenum">
              <a:rPr lang="en-US" smtClean="0"/>
              <a:t>9</a:t>
            </a:fld>
            <a:endParaRPr lang="en-US"/>
          </a:p>
        </p:txBody>
      </p:sp>
    </p:spTree>
    <p:extLst>
      <p:ext uri="{BB962C8B-B14F-4D97-AF65-F5344CB8AC3E}">
        <p14:creationId xmlns:p14="http://schemas.microsoft.com/office/powerpoint/2010/main" val="2366097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575340" cy="394312"/>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GB"/>
              <a:t>Click to edit Master text styles</a:t>
            </a:r>
          </a:p>
        </p:txBody>
      </p:sp>
    </p:spTree>
    <p:extLst>
      <p:ext uri="{BB962C8B-B14F-4D97-AF65-F5344CB8AC3E}">
        <p14:creationId xmlns:p14="http://schemas.microsoft.com/office/powerpoint/2010/main" val="2433033340"/>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a:xfrm>
            <a:off x="10641349" y="6393702"/>
            <a:ext cx="1233647" cy="137270"/>
          </a:xfrm>
          <a:prstGeom prst="rect">
            <a:avLst/>
          </a:prstGeom>
        </p:spPr>
        <p:txBody>
          <a:bodyPr/>
          <a:lstStyle/>
          <a:p>
            <a:fld id="{1909EB68-C59E-43E1-8BB1-D5E2B5D0AFC4}" type="datetime1">
              <a:rPr lang="en-GB" smtClean="0"/>
              <a:t>12/01/2026</a:t>
            </a:fld>
            <a:endParaRPr lang="en-GB"/>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3317466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218463841"/>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endParaRPr lang="en-GB" dirty="0"/>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685261070"/>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090358580"/>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02019597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Edit this text via Insert &gt; Header and Footer</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180747767"/>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3884756086"/>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8663662"/>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536248034"/>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0370667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moke">
    <p:bg>
      <p:bgPr>
        <a:solidFill>
          <a:schemeClr val="bg2"/>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575340" cy="394312"/>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2" name="Text Placeholder 17">
            <a:extLst>
              <a:ext uri="{FF2B5EF4-FFF2-40B4-BE49-F238E27FC236}">
                <a16:creationId xmlns:a16="http://schemas.microsoft.com/office/drawing/2014/main" id="{11F185D0-AFD5-29A8-8DBA-63C332F2594A}"/>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GB"/>
              <a:t>Click to edit Master text styles</a:t>
            </a:r>
          </a:p>
        </p:txBody>
      </p:sp>
    </p:spTree>
    <p:extLst>
      <p:ext uri="{BB962C8B-B14F-4D97-AF65-F5344CB8AC3E}">
        <p14:creationId xmlns:p14="http://schemas.microsoft.com/office/powerpoint/2010/main" val="2497264879"/>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Images and Captions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160980370"/>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Images and Captions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814231540"/>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039344805"/>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Tex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324475397"/>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Tex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3518019243"/>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ex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5"/>
            <a:ext cx="9984000" cy="5934075"/>
          </a:xfrm>
        </p:spPr>
        <p:txBody>
          <a:bodyPr/>
          <a:lstStyle>
            <a:lvl1pPr>
              <a:defRPr sz="4800">
                <a:solidFill>
                  <a:schemeClr val="bg1"/>
                </a:solidFill>
              </a:defRPr>
            </a:lvl1p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r>
              <a:rPr lang="en-GB"/>
              <a:t>Edit this text via Insert &gt; Header and Footer</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bg1"/>
                </a:solidFill>
                <a:latin typeface="+mj-lt"/>
              </a:rPr>
              <a:t>Imperial College London</a:t>
            </a:r>
          </a:p>
        </p:txBody>
      </p:sp>
    </p:spTree>
    <p:extLst>
      <p:ext uri="{BB962C8B-B14F-4D97-AF65-F5344CB8AC3E}">
        <p14:creationId xmlns:p14="http://schemas.microsoft.com/office/powerpoint/2010/main" val="1467749574"/>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673696074"/>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Smoke">
    <p:bg>
      <p:bgPr>
        <a:solidFill>
          <a:schemeClr val="bg2"/>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949257883"/>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Khaki">
    <p:bg>
      <p:bgPr>
        <a:solidFill>
          <a:srgbClr val="FBF7DC"/>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886803618"/>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r>
              <a:rPr lang="en-GB"/>
              <a:t>Edit this text via Insert &gt; Header and Footer</a:t>
            </a:r>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GB"/>
              <a:t>Click to edit Master title style</a:t>
            </a:r>
            <a:endParaRPr lang="en-GB" dirty="0"/>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367399523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Khaki">
    <p:bg>
      <p:bgPr>
        <a:solidFill>
          <a:srgbClr val="FBF7DC"/>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575340" cy="394312"/>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GB"/>
              <a:t>Click to edit Master title style</a:t>
            </a:r>
            <a:endParaRPr lang="en-GB" dirty="0"/>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2" name="Text Placeholder 17">
            <a:extLst>
              <a:ext uri="{FF2B5EF4-FFF2-40B4-BE49-F238E27FC236}">
                <a16:creationId xmlns:a16="http://schemas.microsoft.com/office/drawing/2014/main" id="{32F34A56-64A7-7D06-2C13-DE870A6B3F5B}"/>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GB"/>
              <a:t>Click to edit Master text styles</a:t>
            </a:r>
          </a:p>
        </p:txBody>
      </p:sp>
    </p:spTree>
    <p:extLst>
      <p:ext uri="{BB962C8B-B14F-4D97-AF65-F5344CB8AC3E}">
        <p14:creationId xmlns:p14="http://schemas.microsoft.com/office/powerpoint/2010/main" val="606689727"/>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GB"/>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39635899"/>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ext and Content Smoke">
    <p:bg>
      <p:bgPr>
        <a:solidFill>
          <a:schemeClr val="bg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GB"/>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2063959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and Content Khaki">
    <p:bg>
      <p:bgPr>
        <a:solidFill>
          <a:srgbClr val="FBF7DC"/>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GB"/>
              <a:t>Click to edit Master title style</a:t>
            </a:r>
            <a:endParaRPr lang="en-US" dirty="0"/>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773322227"/>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and Four Imag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465065361"/>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and Four Images Smoke">
    <p:bg>
      <p:bgPr>
        <a:solidFill>
          <a:schemeClr val="bg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293569060"/>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Four Images Khaki">
    <p:bg>
      <p:bgPr>
        <a:solidFill>
          <a:srgbClr val="FBF7DC"/>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dirty="0"/>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3863226118"/>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Nine Images">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1200704966"/>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Nine Images Smoke">
    <p:bg>
      <p:bgPr>
        <a:solidFill>
          <a:schemeClr val="bg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3188784684"/>
      </p:ext>
    </p:extLst>
  </p:cSld>
  <p:clrMapOvr>
    <a:masterClrMapping/>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Nine Images Khaki">
    <p:bg>
      <p:bgPr>
        <a:solidFill>
          <a:srgbClr val="FBF7DC"/>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041354154"/>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133955305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GB"/>
              <a:t>Click to edit Master title style</a:t>
            </a:r>
            <a:endParaRPr lang="en-GB" dirty="0"/>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userDrawn="1"/>
        </p:nvGrpSpPr>
        <p:grpSpPr bwMode="auto">
          <a:xfrm>
            <a:off x="330271" y="327819"/>
            <a:ext cx="3575340" cy="394312"/>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DE35EBC5-835C-E753-0718-4DC94AE7D1D6}"/>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GB"/>
              <a:t>Click to edit Master text styles</a:t>
            </a:r>
          </a:p>
        </p:txBody>
      </p:sp>
    </p:spTree>
    <p:extLst>
      <p:ext uri="{BB962C8B-B14F-4D97-AF65-F5344CB8AC3E}">
        <p14:creationId xmlns:p14="http://schemas.microsoft.com/office/powerpoint/2010/main" val="62882915"/>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Content Smoke">
    <p:bg>
      <p:bgPr>
        <a:solidFill>
          <a:schemeClr val="bg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640183430"/>
      </p:ext>
    </p:extLst>
  </p:cSld>
  <p:clrMapOvr>
    <a:masterClrMapping/>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Content Khaki">
    <p:bg>
      <p:bgPr>
        <a:solidFill>
          <a:srgbClr val="FBF7DC"/>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2974509294"/>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785877609"/>
      </p:ext>
    </p:extLst>
  </p:cSld>
  <p:clrMapOvr>
    <a:masterClrMapping/>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Text Smoke">
    <p:bg>
      <p:bgPr>
        <a:solidFill>
          <a:schemeClr val="bg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4240842164"/>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nd Text Khaki">
    <p:bg>
      <p:bgPr>
        <a:solidFill>
          <a:srgbClr val="FBF7DC"/>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dirty="0"/>
              <a:t>Click an icon to add content</a:t>
            </a:r>
          </a:p>
        </p:txBody>
      </p:sp>
    </p:spTree>
    <p:extLst>
      <p:ext uri="{BB962C8B-B14F-4D97-AF65-F5344CB8AC3E}">
        <p14:creationId xmlns:p14="http://schemas.microsoft.com/office/powerpoint/2010/main" val="3782778189"/>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306752833"/>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Image Smoke">
    <p:bg>
      <p:bgPr>
        <a:solidFill>
          <a:schemeClr val="bg2"/>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3115991555"/>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Image Khaki">
    <p:bg>
      <p:bgPr>
        <a:solidFill>
          <a:srgbClr val="FBF7DC"/>
        </a:solidFill>
        <a:effectLst/>
      </p:bgPr>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dirty="0"/>
              <a:t>Image caption goes here</a:t>
            </a:r>
          </a:p>
        </p:txBody>
      </p:sp>
    </p:spTree>
    <p:extLst>
      <p:ext uri="{BB962C8B-B14F-4D97-AF65-F5344CB8AC3E}">
        <p14:creationId xmlns:p14="http://schemas.microsoft.com/office/powerpoint/2010/main" val="2859685012"/>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1" y="3"/>
            <a:ext cx="12193489" cy="6857999"/>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960433404"/>
      </p:ext>
    </p:extLst>
  </p:cSld>
  <p:clrMapOvr>
    <a:masterClrMapping/>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148999050"/>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chemeClr val="bg1">
            <a:lumMod val="85000"/>
          </a:schemeClr>
        </a:solidFill>
        <a:effectLst/>
      </p:bgPr>
    </p:bg>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userDrawn="1"/>
        </p:nvGrpSpPr>
        <p:grpSpPr bwMode="auto">
          <a:xfrm>
            <a:off x="330271" y="327819"/>
            <a:ext cx="3575340" cy="394312"/>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GB"/>
              <a:t>Click to edit Master title style</a:t>
            </a:r>
            <a:endParaRPr lang="en-GB" dirty="0"/>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
        <p:nvSpPr>
          <p:cNvPr id="2" name="Text Placeholder 17">
            <a:extLst>
              <a:ext uri="{FF2B5EF4-FFF2-40B4-BE49-F238E27FC236}">
                <a16:creationId xmlns:a16="http://schemas.microsoft.com/office/drawing/2014/main" id="{B1788887-B968-8C8D-9236-5F4F1A1842F1}"/>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GB"/>
              <a:t>Click to edit Master text styles</a:t>
            </a:r>
          </a:p>
        </p:txBody>
      </p:sp>
    </p:spTree>
    <p:extLst>
      <p:ext uri="{BB962C8B-B14F-4D97-AF65-F5344CB8AC3E}">
        <p14:creationId xmlns:p14="http://schemas.microsoft.com/office/powerpoint/2010/main" val="407999913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Smoke">
    <p:bg>
      <p:bgPr>
        <a:solidFill>
          <a:schemeClr val="bg2"/>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658548261"/>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nd Slide Khaki">
    <p:bg>
      <p:bgPr>
        <a:solidFill>
          <a:srgbClr val="FBF7DC"/>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1696665"/>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userDrawn="1"/>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50105972"/>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End Slide Blue">
    <p:bg>
      <p:bgPr>
        <a:solidFill>
          <a:schemeClr val="accent1"/>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userDrawn="1"/>
        </p:nvGrpSpPr>
        <p:grpSpPr bwMode="auto">
          <a:xfrm>
            <a:off x="330271" y="327818"/>
            <a:ext cx="11541600" cy="1272882"/>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6" name="Rectangle 5">
            <a:extLst>
              <a:ext uri="{FF2B5EF4-FFF2-40B4-BE49-F238E27FC236}">
                <a16:creationId xmlns:a16="http://schemas.microsoft.com/office/drawing/2014/main" id="{5C0AF171-9FD0-66AD-3004-6F6DF9AC60F4}"/>
              </a:ext>
            </a:extLst>
          </p:cNvPr>
          <p:cNvSpPr/>
          <p:nvPr userDrawn="1"/>
        </p:nvSpPr>
        <p:spPr>
          <a:xfrm>
            <a:off x="1" y="0"/>
            <a:ext cx="12192000" cy="550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Tree>
    <p:extLst>
      <p:ext uri="{BB962C8B-B14F-4D97-AF65-F5344CB8AC3E}">
        <p14:creationId xmlns:p14="http://schemas.microsoft.com/office/powerpoint/2010/main" val="374450277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End Slide Image">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userDrawn="1"/>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16125896"/>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GB"/>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8941CFE3-E9FE-BA73-2A08-4753061CC43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GB"/>
              <a:t>Click to edit Master text styles</a:t>
            </a:r>
          </a:p>
        </p:txBody>
      </p:sp>
    </p:spTree>
    <p:extLst>
      <p:ext uri="{BB962C8B-B14F-4D97-AF65-F5344CB8AC3E}">
        <p14:creationId xmlns:p14="http://schemas.microsoft.com/office/powerpoint/2010/main" val="176181910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 Slide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GB"/>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92BEE681-8AB7-A062-C6CA-FCE05129827F}"/>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GB"/>
              <a:t>Click to edit Master text styles</a:t>
            </a:r>
          </a:p>
        </p:txBody>
      </p:sp>
    </p:spTree>
    <p:extLst>
      <p:ext uri="{BB962C8B-B14F-4D97-AF65-F5344CB8AC3E}">
        <p14:creationId xmlns:p14="http://schemas.microsoft.com/office/powerpoint/2010/main" val="2408184500"/>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ing Slide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GB"/>
              <a:t>Click to edit Master title style</a:t>
            </a:r>
            <a:endParaRPr lang="en-GB" dirty="0"/>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16624136-4B10-E87C-09E8-F602B21AB53E}"/>
              </a:ext>
            </a:extLst>
          </p:cNvPr>
          <p:cNvSpPr>
            <a:spLocks noGrp="1"/>
          </p:cNvSpPr>
          <p:nvPr>
            <p:ph type="body" sz="quarter" idx="10"/>
          </p:nvPr>
        </p:nvSpPr>
        <p:spPr>
          <a:xfrm>
            <a:off x="330271" y="5789336"/>
            <a:ext cx="5579198" cy="740845"/>
          </a:xfrm>
        </p:spPr>
        <p:txBody>
          <a:bodyPr anchor="b"/>
          <a:lstStyle>
            <a:lvl1pPr>
              <a:defRPr sz="2200" b="1">
                <a:solidFill>
                  <a:schemeClr val="accent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GB"/>
              <a:t>Click to edit Master text styles</a:t>
            </a:r>
          </a:p>
        </p:txBody>
      </p:sp>
    </p:spTree>
    <p:extLst>
      <p:ext uri="{BB962C8B-B14F-4D97-AF65-F5344CB8AC3E}">
        <p14:creationId xmlns:p14="http://schemas.microsoft.com/office/powerpoint/2010/main" val="1595170055"/>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GB"/>
              <a:t>Click to edit Master title style</a:t>
            </a:r>
            <a:endParaRPr lang="en-GB" dirty="0"/>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userDrawn="1"/>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DC194134-A515-0C24-CB74-92DACB0FDC9F}"/>
              </a:ext>
            </a:extLst>
          </p:cNvPr>
          <p:cNvSpPr>
            <a:spLocks noGrp="1"/>
          </p:cNvSpPr>
          <p:nvPr>
            <p:ph type="body" sz="quarter" idx="10"/>
          </p:nvPr>
        </p:nvSpPr>
        <p:spPr>
          <a:xfrm>
            <a:off x="330271" y="5789336"/>
            <a:ext cx="5579198" cy="740845"/>
          </a:xfrm>
        </p:spPr>
        <p:txBody>
          <a:bodyPr anchor="b"/>
          <a:lstStyle>
            <a:lvl1pPr>
              <a:defRPr sz="2200" b="1">
                <a:solidFill>
                  <a:schemeClr val="bg1"/>
                </a:solidFill>
                <a:latin typeface="+mn-lt"/>
                <a:ea typeface="Inter Medium" panose="02000503000000020004" pitchFamily="2" charset="0"/>
              </a:defRPr>
            </a:lvl1pPr>
            <a:lvl2pPr>
              <a:defRPr sz="2200">
                <a:solidFill>
                  <a:schemeClr val="accent1"/>
                </a:solidFill>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a:defRPr>
                <a:latin typeface="+mn-lt"/>
              </a:defRPr>
            </a:lvl6pPr>
          </a:lstStyle>
          <a:p>
            <a:pPr lvl="0"/>
            <a:r>
              <a:rPr lang="en-GB"/>
              <a:t>Click to edit Master text styles</a:t>
            </a:r>
          </a:p>
        </p:txBody>
      </p:sp>
    </p:spTree>
    <p:extLst>
      <p:ext uri="{BB962C8B-B14F-4D97-AF65-F5344CB8AC3E}">
        <p14:creationId xmlns:p14="http://schemas.microsoft.com/office/powerpoint/2010/main" val="3000926829"/>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711818251"/>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2084810"/>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1437015067"/>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Only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endParaRPr lang="en-GB" dirty="0"/>
          </a:p>
        </p:txBody>
      </p:sp>
    </p:spTree>
    <p:extLst>
      <p:ext uri="{BB962C8B-B14F-4D97-AF65-F5344CB8AC3E}">
        <p14:creationId xmlns:p14="http://schemas.microsoft.com/office/powerpoint/2010/main" val="258909866"/>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Edit this text via Insert &gt; Header and Footer</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96446497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Smoke">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Edit this text via Insert &gt; Header and Footer</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3757168227"/>
      </p:ext>
    </p:extLst>
  </p:cSld>
  <p:clrMapOvr>
    <a:masterClrMapping/>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Khaki">
    <p:bg>
      <p:bgPr>
        <a:solidFill>
          <a:srgbClr val="FBF7DC"/>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Edit this text via Insert &gt; Header and Footer</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4188112911"/>
      </p:ext>
    </p:extLst>
  </p:cSld>
  <p:clrMapOvr>
    <a:masterClrMapping/>
  </p:clrMapOvr>
  <p:transition>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BA300C-85CE-3B92-12E3-2A6DE624738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74C9612-3894-4986-B1B2-1A11684E3BA7}"/>
              </a:ext>
            </a:extLst>
          </p:cNvPr>
          <p:cNvSpPr>
            <a:spLocks noGrp="1"/>
          </p:cNvSpPr>
          <p:nvPr>
            <p:ph type="dt" sz="half" idx="10"/>
          </p:nvPr>
        </p:nvSpPr>
        <p:spPr/>
        <p:txBody>
          <a:bodyPr/>
          <a:lstStyle/>
          <a:p>
            <a:fld id="{CC395AAE-B70E-411A-A4E6-BE639031A953}" type="datetimeFigureOut">
              <a:rPr lang="en-GB" smtClean="0"/>
              <a:t>12/01/2026</a:t>
            </a:fld>
            <a:endParaRPr lang="en-GB"/>
          </a:p>
        </p:txBody>
      </p:sp>
      <p:sp>
        <p:nvSpPr>
          <p:cNvPr id="4" name="Footer Placeholder 3">
            <a:extLst>
              <a:ext uri="{FF2B5EF4-FFF2-40B4-BE49-F238E27FC236}">
                <a16:creationId xmlns:a16="http://schemas.microsoft.com/office/drawing/2014/main" id="{9E1E8BE6-ACB6-2D13-61F1-A350EF53FF4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15E4E72-33DE-18DF-B7CB-62C48C09F974}"/>
              </a:ext>
            </a:extLst>
          </p:cNvPr>
          <p:cNvSpPr>
            <a:spLocks noGrp="1"/>
          </p:cNvSpPr>
          <p:nvPr>
            <p:ph type="sldNum" sz="quarter" idx="12"/>
          </p:nvPr>
        </p:nvSpPr>
        <p:spPr/>
        <p:txBody>
          <a:bodyPr/>
          <a:lstStyle/>
          <a:p>
            <a:fld id="{FF4B71C5-1891-4095-98DE-1A2A3E24391B}" type="slidenum">
              <a:rPr lang="en-GB" smtClean="0"/>
              <a:t>‹#›</a:t>
            </a:fld>
            <a:endParaRPr lang="en-GB"/>
          </a:p>
        </p:txBody>
      </p:sp>
    </p:spTree>
    <p:extLst>
      <p:ext uri="{BB962C8B-B14F-4D97-AF65-F5344CB8AC3E}">
        <p14:creationId xmlns:p14="http://schemas.microsoft.com/office/powerpoint/2010/main" val="1982572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3961220234"/>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Edit this text via Insert &gt; Header and Footer</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403483203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238870"/>
            <a:ext cx="5163243" cy="3190130"/>
          </a:xfrm>
        </p:spPr>
        <p:txBody>
          <a:bodyPr/>
          <a:lstStyle>
            <a:lvl1pPr>
              <a:defRPr sz="6400">
                <a:solidFill>
                  <a:schemeClr val="tx1"/>
                </a:solidFill>
              </a:defRPr>
            </a:lvl1pPr>
          </a:lstStyle>
          <a:p>
            <a:r>
              <a:rPr lang="en-GB"/>
              <a:t>Click to edit Master title style</a:t>
            </a:r>
            <a:endParaRPr lang="en-US" dirty="0"/>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tx1"/>
                </a:solidFill>
              </a:defRPr>
            </a:lvl1pPr>
          </a:lstStyle>
          <a:p>
            <a:r>
              <a:rPr lang="en-GB"/>
              <a:t>Edit this text via Insert &gt; Header and Footer</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tx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819"/>
            <a:ext cx="5777508" cy="3101183"/>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751618283"/>
      </p:ext>
    </p:extLst>
  </p:cSld>
  <p:clrMapOvr>
    <a:overrideClrMapping bg1="dk1" tx1="lt1" bg2="dk2" tx2="lt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325800" y="252000"/>
            <a:ext cx="11540763" cy="378044"/>
          </a:xfrm>
          <a:prstGeom prst="rect">
            <a:avLst/>
          </a:prstGeom>
        </p:spPr>
        <p:txBody>
          <a:bodyPr vert="horz" lIns="0" tIns="0" rIns="0" bIns="0" rtlCol="0" anchor="t">
            <a:noAutofit/>
          </a:bodyPr>
          <a:lstStyle/>
          <a:p>
            <a:r>
              <a:rPr lang="en-GB"/>
              <a:t>Click to edit Master title style</a:t>
            </a:r>
            <a:endParaRPr lang="en-GB" dirty="0"/>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326232" y="1394619"/>
            <a:ext cx="11541025" cy="4866481"/>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GB" dirty="0"/>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965261" y="6393702"/>
            <a:ext cx="3423452" cy="137272"/>
          </a:xfrm>
          <a:prstGeom prst="rect">
            <a:avLst/>
          </a:prstGeom>
        </p:spPr>
        <p:txBody>
          <a:bodyPr vert="horz" lIns="0" tIns="0" rIns="0" bIns="0" rtlCol="0" anchor="b">
            <a:noAutofit/>
          </a:bodyPr>
          <a:lstStyle>
            <a:lvl1pPr algn="l">
              <a:defRPr sz="850">
                <a:solidFill>
                  <a:schemeClr val="accent1"/>
                </a:solidFill>
              </a:defRPr>
            </a:lvl1pPr>
          </a:lstStyle>
          <a:p>
            <a:r>
              <a:rPr lang="en-GB"/>
              <a:t>Edit this text via Insert &gt; Header and Footer</a:t>
            </a:r>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393702"/>
            <a:ext cx="318491" cy="137272"/>
          </a:xfrm>
          <a:prstGeom prst="rect">
            <a:avLst/>
          </a:prstGeom>
        </p:spPr>
        <p:txBody>
          <a:bodyPr vert="horz" lIns="0" tIns="0" rIns="0" bIns="0" rtlCol="0" anchor="b">
            <a:noAutofit/>
          </a:bodyPr>
          <a:lstStyle>
            <a:lvl1pPr algn="ctr">
              <a:defRPr sz="850" b="1">
                <a:solidFill>
                  <a:schemeClr val="accent1"/>
                </a:solidFill>
              </a:defRPr>
            </a:lvl1pPr>
          </a:lstStyle>
          <a:p>
            <a:fld id="{CBA53E11-492D-48B3-9F9B-09541CA2A39A}" type="slidenum">
              <a:rPr lang="en-GB" smtClean="0"/>
              <a:pPr/>
              <a:t>‹#›</a:t>
            </a:fld>
            <a:endParaRPr lang="en-GB"/>
          </a:p>
        </p:txBody>
      </p:sp>
    </p:spTree>
    <p:extLst>
      <p:ext uri="{BB962C8B-B14F-4D97-AF65-F5344CB8AC3E}">
        <p14:creationId xmlns:p14="http://schemas.microsoft.com/office/powerpoint/2010/main" val="1145082161"/>
      </p:ext>
    </p:extLst>
  </p:cSld>
  <p:clrMap bg1="lt1" tx1="dk1" bg2="lt2" tx2="dk2" accent1="accent1" accent2="accent2" accent3="accent3" accent4="accent4" accent5="accent5" accent6="accent6" hlink="hlink" folHlink="folHlink"/>
  <p:sldLayoutIdLst>
    <p:sldLayoutId id="2147483656" r:id="rId1"/>
    <p:sldLayoutId id="2147483679" r:id="rId2"/>
    <p:sldLayoutId id="2147483680" r:id="rId3"/>
    <p:sldLayoutId id="2147483649" r:id="rId4"/>
    <p:sldLayoutId id="2147483657" r:id="rId5"/>
    <p:sldLayoutId id="2147483658" r:id="rId6"/>
    <p:sldLayoutId id="2147483681" r:id="rId7"/>
    <p:sldLayoutId id="2147483682" r:id="rId8"/>
    <p:sldLayoutId id="2147483675" r:id="rId9"/>
    <p:sldLayoutId id="2147483650" r:id="rId10"/>
    <p:sldLayoutId id="2147483683" r:id="rId11"/>
    <p:sldLayoutId id="2147483684" r:id="rId12"/>
    <p:sldLayoutId id="2147483652" r:id="rId13"/>
    <p:sldLayoutId id="2147483685" r:id="rId14"/>
    <p:sldLayoutId id="2147483686" r:id="rId15"/>
    <p:sldLayoutId id="2147483659" r:id="rId16"/>
    <p:sldLayoutId id="2147483687" r:id="rId17"/>
    <p:sldLayoutId id="2147483688" r:id="rId18"/>
    <p:sldLayoutId id="2147483660" r:id="rId19"/>
    <p:sldLayoutId id="2147483689" r:id="rId20"/>
    <p:sldLayoutId id="2147483690" r:id="rId21"/>
    <p:sldLayoutId id="2147483677" r:id="rId22"/>
    <p:sldLayoutId id="2147483691" r:id="rId23"/>
    <p:sldLayoutId id="2147483692" r:id="rId24"/>
    <p:sldLayoutId id="2147483676" r:id="rId25"/>
    <p:sldLayoutId id="2147483667" r:id="rId26"/>
    <p:sldLayoutId id="2147483693" r:id="rId27"/>
    <p:sldLayoutId id="2147483694" r:id="rId28"/>
    <p:sldLayoutId id="2147483666" r:id="rId29"/>
    <p:sldLayoutId id="2147483661" r:id="rId30"/>
    <p:sldLayoutId id="2147483695" r:id="rId31"/>
    <p:sldLayoutId id="2147483696" r:id="rId32"/>
    <p:sldLayoutId id="2147483669" r:id="rId33"/>
    <p:sldLayoutId id="2147483697" r:id="rId34"/>
    <p:sldLayoutId id="2147483698" r:id="rId35"/>
    <p:sldLayoutId id="2147483678" r:id="rId36"/>
    <p:sldLayoutId id="2147483699" r:id="rId37"/>
    <p:sldLayoutId id="2147483700" r:id="rId38"/>
    <p:sldLayoutId id="2147483662" r:id="rId39"/>
    <p:sldLayoutId id="2147483701" r:id="rId40"/>
    <p:sldLayoutId id="2147483702" r:id="rId41"/>
    <p:sldLayoutId id="2147483663" r:id="rId42"/>
    <p:sldLayoutId id="2147483703" r:id="rId43"/>
    <p:sldLayoutId id="2147483704" r:id="rId44"/>
    <p:sldLayoutId id="2147483664" r:id="rId45"/>
    <p:sldLayoutId id="2147483705" r:id="rId46"/>
    <p:sldLayoutId id="2147483706" r:id="rId47"/>
    <p:sldLayoutId id="2147483665" r:id="rId48"/>
    <p:sldLayoutId id="2147483671" r:id="rId49"/>
    <p:sldLayoutId id="2147483707" r:id="rId50"/>
    <p:sldLayoutId id="2147483708" r:id="rId51"/>
    <p:sldLayoutId id="2147483670" r:id="rId52"/>
    <p:sldLayoutId id="2147483715" r:id="rId53"/>
    <p:sldLayoutId id="2147483672" r:id="rId54"/>
    <p:sldLayoutId id="2147483674" r:id="rId55"/>
    <p:sldLayoutId id="2147483709" r:id="rId56"/>
    <p:sldLayoutId id="2147483710" r:id="rId57"/>
    <p:sldLayoutId id="2147483673" r:id="rId58"/>
    <p:sldLayoutId id="2147483654" r:id="rId59"/>
    <p:sldLayoutId id="2147483711" r:id="rId60"/>
    <p:sldLayoutId id="2147483712" r:id="rId61"/>
    <p:sldLayoutId id="2147483655" r:id="rId62"/>
    <p:sldLayoutId id="2147483713" r:id="rId63"/>
    <p:sldLayoutId id="2147483714" r:id="rId64"/>
    <p:sldLayoutId id="2147483716" r:id="rId65"/>
  </p:sldLayoutIdLst>
  <p:transition>
    <p:fade/>
  </p:transition>
  <p:hf hdr="0"/>
  <p:txStyles>
    <p:titleStyle>
      <a:lvl1pPr algn="l" defTabSz="685765" rtl="0" eaLnBrk="1" latinLnBrk="0" hangingPunct="1">
        <a:lnSpc>
          <a:spcPct val="90000"/>
        </a:lnSpc>
        <a:spcBef>
          <a:spcPct val="0"/>
        </a:spcBef>
        <a:buNone/>
        <a:defRPr sz="2600" b="1" kern="1200">
          <a:solidFill>
            <a:schemeClr val="accent1"/>
          </a:solidFill>
          <a:latin typeface="+mj-lt"/>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06" userDrawn="1">
          <p15:clr>
            <a:srgbClr val="F26B43"/>
          </p15:clr>
        </p15:guide>
        <p15:guide id="4" pos="7475" userDrawn="1">
          <p15:clr>
            <a:srgbClr val="F26B43"/>
          </p15:clr>
        </p15:guide>
        <p15:guide id="5" orient="horz" pos="207" userDrawn="1">
          <p15:clr>
            <a:srgbClr val="F26B43"/>
          </p15:clr>
        </p15:guide>
        <p15:guide id="6" orient="horz" pos="4114" userDrawn="1">
          <p15:clr>
            <a:srgbClr val="F26B43"/>
          </p15:clr>
        </p15:guide>
        <p15:guide id="7" orient="horz" pos="3944" userDrawn="1">
          <p15:clr>
            <a:srgbClr val="F26B43"/>
          </p15:clr>
        </p15:guide>
        <p15:guide id="8" orient="horz" pos="879" userDrawn="1">
          <p15:clr>
            <a:srgbClr val="F26B43"/>
          </p15:clr>
        </p15:guide>
        <p15:guide id="9" pos="3723" userDrawn="1">
          <p15:clr>
            <a:srgbClr val="F26B43"/>
          </p15:clr>
        </p15:guide>
        <p15:guide id="10" pos="395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70.png"/><Relationship Id="rId2" Type="http://schemas.openxmlformats.org/officeDocument/2006/relationships/notesSlide" Target="../notesSlides/notesSlide10.xml"/><Relationship Id="rId1" Type="http://schemas.openxmlformats.org/officeDocument/2006/relationships/slideLayout" Target="../slideLayouts/slideLayout59.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9.xml"/><Relationship Id="rId5" Type="http://schemas.openxmlformats.org/officeDocument/2006/relationships/image" Target="../media/image36.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016/j.ijhydene.2025.06.081" TargetMode="External"/><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hyperlink" Target="https://doi.org/10.1016/j.ijhydene.2025.04.399" TargetMode="External"/><Relationship Id="rId5" Type="http://schemas.openxmlformats.org/officeDocument/2006/relationships/hyperlink" Target="https://doi.org/10.1016/j.ijhydene.2024.08.139" TargetMode="External"/><Relationship Id="rId4" Type="http://schemas.openxmlformats.org/officeDocument/2006/relationships/hyperlink" Target="https://doi.org/10.1016/j.ijhydene.2023.12.029"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59.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8.png"/><Relationship Id="rId7" Type="http://schemas.openxmlformats.org/officeDocument/2006/relationships/image" Target="../media/image11.svg"/><Relationship Id="rId12" Type="http://schemas.openxmlformats.org/officeDocument/2006/relationships/image" Target="../media/image46.png"/><Relationship Id="rId2" Type="http://schemas.openxmlformats.org/officeDocument/2006/relationships/notesSlide" Target="../notesSlides/notesSlide5.xml"/><Relationship Id="rId16" Type="http://schemas.openxmlformats.org/officeDocument/2006/relationships/image" Target="../media/image13.png"/><Relationship Id="rId1" Type="http://schemas.openxmlformats.org/officeDocument/2006/relationships/slideLayout" Target="../slideLayouts/slideLayout16.xml"/><Relationship Id="rId6" Type="http://schemas.openxmlformats.org/officeDocument/2006/relationships/image" Target="../media/image1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9.svg"/><Relationship Id="rId9" Type="http://schemas.openxmlformats.org/officeDocument/2006/relationships/image" Target="../media/image12.png"/><Relationship Id="rId14" Type="http://schemas.openxmlformats.org/officeDocument/2006/relationships/image" Target="../media/image48.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18.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640.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C6C70-3B0C-690C-2FF8-30ECEE796FF7}"/>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F9136BFE-5031-8343-66FC-E1226886EED5}"/>
              </a:ext>
            </a:extLst>
          </p:cNvPr>
          <p:cNvGrpSpPr/>
          <p:nvPr/>
        </p:nvGrpSpPr>
        <p:grpSpPr>
          <a:xfrm rot="5400000" flipV="1">
            <a:off x="-103142" y="3070252"/>
            <a:ext cx="1152000" cy="72002"/>
            <a:chOff x="237440" y="1005858"/>
            <a:chExt cx="2739600" cy="136405"/>
          </a:xfrm>
        </p:grpSpPr>
        <p:sp>
          <p:nvSpPr>
            <p:cNvPr id="7" name="Rectangle 6">
              <a:extLst>
                <a:ext uri="{FF2B5EF4-FFF2-40B4-BE49-F238E27FC236}">
                  <a16:creationId xmlns:a16="http://schemas.microsoft.com/office/drawing/2014/main" id="{84FBB26A-2C14-D72E-3774-3150C54C7912}"/>
                </a:ext>
              </a:extLst>
            </p:cNvPr>
            <p:cNvSpPr/>
            <p:nvPr/>
          </p:nvSpPr>
          <p:spPr>
            <a:xfrm>
              <a:off x="237441" y="1070264"/>
              <a:ext cx="2739600" cy="72000"/>
            </a:xfrm>
            <a:prstGeom prst="rect">
              <a:avLst/>
            </a:prstGeom>
            <a:solidFill>
              <a:srgbClr val="000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sp>
          <p:nvSpPr>
            <p:cNvPr id="8" name="Rectangle 7">
              <a:extLst>
                <a:ext uri="{FF2B5EF4-FFF2-40B4-BE49-F238E27FC236}">
                  <a16:creationId xmlns:a16="http://schemas.microsoft.com/office/drawing/2014/main" id="{052DDEFF-B537-9633-3154-BB2F0A0AE889}"/>
                </a:ext>
              </a:extLst>
            </p:cNvPr>
            <p:cNvSpPr/>
            <p:nvPr/>
          </p:nvSpPr>
          <p:spPr>
            <a:xfrm>
              <a:off x="237441" y="1005862"/>
              <a:ext cx="2739600" cy="72000"/>
            </a:xfrm>
            <a:prstGeom prst="rect">
              <a:avLst/>
            </a:prstGeom>
            <a:solidFill>
              <a:srgbClr val="000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solidFill>
                  <a:schemeClr val="bg1"/>
                </a:solidFill>
              </a:endParaRPr>
            </a:p>
          </p:txBody>
        </p:sp>
      </p:grpSp>
      <p:sp>
        <p:nvSpPr>
          <p:cNvPr id="2" name="Title 1">
            <a:extLst>
              <a:ext uri="{FF2B5EF4-FFF2-40B4-BE49-F238E27FC236}">
                <a16:creationId xmlns:a16="http://schemas.microsoft.com/office/drawing/2014/main" id="{2E2B5E60-AD83-A7CE-4AC3-0AF557FD3A25}"/>
              </a:ext>
            </a:extLst>
          </p:cNvPr>
          <p:cNvSpPr>
            <a:spLocks noGrp="1"/>
          </p:cNvSpPr>
          <p:nvPr>
            <p:ph type="ctrTitle"/>
          </p:nvPr>
        </p:nvSpPr>
        <p:spPr>
          <a:xfrm>
            <a:off x="779488" y="2530251"/>
            <a:ext cx="10719751" cy="1800001"/>
          </a:xfrm>
        </p:spPr>
        <p:txBody>
          <a:bodyPr anchor="t"/>
          <a:lstStyle/>
          <a:p>
            <a:pPr>
              <a:lnSpc>
                <a:spcPct val="100000"/>
              </a:lnSpc>
            </a:pPr>
            <a:r>
              <a:rPr lang="en-GB" sz="3600" dirty="0"/>
              <a:t>Field-scale Analysis of Hydrogen Storage Incorporating Pore-scale Hysteresis Models </a:t>
            </a:r>
          </a:p>
        </p:txBody>
      </p:sp>
      <p:sp>
        <p:nvSpPr>
          <p:cNvPr id="3" name="Subtitle 2">
            <a:extLst>
              <a:ext uri="{FF2B5EF4-FFF2-40B4-BE49-F238E27FC236}">
                <a16:creationId xmlns:a16="http://schemas.microsoft.com/office/drawing/2014/main" id="{0108A084-C83B-B1BA-F1C8-58ED2C96F318}"/>
              </a:ext>
            </a:extLst>
          </p:cNvPr>
          <p:cNvSpPr>
            <a:spLocks noGrp="1"/>
          </p:cNvSpPr>
          <p:nvPr>
            <p:ph type="subTitle" idx="1"/>
          </p:nvPr>
        </p:nvSpPr>
        <p:spPr>
          <a:xfrm>
            <a:off x="779487" y="4896467"/>
            <a:ext cx="8694783" cy="983225"/>
          </a:xfrm>
        </p:spPr>
        <p:txBody>
          <a:bodyPr anchor="t"/>
          <a:lstStyle/>
          <a:p>
            <a:pPr>
              <a:lnSpc>
                <a:spcPct val="150000"/>
              </a:lnSpc>
            </a:pPr>
            <a:r>
              <a:rPr lang="en-GB" sz="2000" dirty="0">
                <a:solidFill>
                  <a:schemeClr val="tx1"/>
                </a:solidFill>
              </a:rPr>
              <a:t>Ibrahim Alobaidan – PhD Student  </a:t>
            </a:r>
          </a:p>
          <a:p>
            <a:pPr>
              <a:lnSpc>
                <a:spcPct val="150000"/>
              </a:lnSpc>
            </a:pPr>
            <a:r>
              <a:rPr lang="en-GB" sz="2000" dirty="0">
                <a:solidFill>
                  <a:schemeClr val="tx1"/>
                </a:solidFill>
              </a:rPr>
              <a:t>Supervisors: Prof Martin Blunt and Dr Branko </a:t>
            </a:r>
            <a:r>
              <a:rPr lang="en-GB" sz="2000" dirty="0" err="1">
                <a:solidFill>
                  <a:schemeClr val="tx1"/>
                </a:solidFill>
              </a:rPr>
              <a:t>Bijeljic</a:t>
            </a:r>
            <a:endParaRPr lang="en-GB" sz="2000" dirty="0">
              <a:solidFill>
                <a:schemeClr val="tx1"/>
              </a:solidFill>
            </a:endParaRPr>
          </a:p>
        </p:txBody>
      </p:sp>
      <p:sp>
        <p:nvSpPr>
          <p:cNvPr id="6" name="Text Placeholder 5">
            <a:extLst>
              <a:ext uri="{FF2B5EF4-FFF2-40B4-BE49-F238E27FC236}">
                <a16:creationId xmlns:a16="http://schemas.microsoft.com/office/drawing/2014/main" id="{D8590196-1683-86F1-9CB4-80E5FB8111EC}"/>
              </a:ext>
            </a:extLst>
          </p:cNvPr>
          <p:cNvSpPr>
            <a:spLocks noGrp="1"/>
          </p:cNvSpPr>
          <p:nvPr>
            <p:ph type="body" sz="quarter" idx="10"/>
          </p:nvPr>
        </p:nvSpPr>
        <p:spPr>
          <a:xfrm>
            <a:off x="436857" y="5789336"/>
            <a:ext cx="2060537" cy="740845"/>
          </a:xfrm>
        </p:spPr>
        <p:txBody>
          <a:bodyPr/>
          <a:lstStyle/>
          <a:p>
            <a:r>
              <a:rPr lang="en-US" sz="1400" dirty="0">
                <a:solidFill>
                  <a:srgbClr val="0000CD"/>
                </a:solidFill>
              </a:rPr>
              <a:t>14/01/2026</a:t>
            </a:r>
          </a:p>
        </p:txBody>
      </p:sp>
      <p:pic>
        <p:nvPicPr>
          <p:cNvPr id="4" name="Picture 3" descr="A black and grey logo&#10;&#10;Description automatically generated">
            <a:extLst>
              <a:ext uri="{FF2B5EF4-FFF2-40B4-BE49-F238E27FC236}">
                <a16:creationId xmlns:a16="http://schemas.microsoft.com/office/drawing/2014/main" id="{20C24D92-095E-441A-3285-615A0F631C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194" y="279986"/>
            <a:ext cx="2270896" cy="455158"/>
          </a:xfrm>
          <a:prstGeom prst="rect">
            <a:avLst/>
          </a:prstGeom>
        </p:spPr>
      </p:pic>
    </p:spTree>
    <p:extLst>
      <p:ext uri="{BB962C8B-B14F-4D97-AF65-F5344CB8AC3E}">
        <p14:creationId xmlns:p14="http://schemas.microsoft.com/office/powerpoint/2010/main" val="2668266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9F67A3-F5E7-3E6E-9FCF-CE86F0EEC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C141CE-FE37-977A-9A5D-5D13854C8A15}"/>
              </a:ext>
            </a:extLst>
          </p:cNvPr>
          <p:cNvSpPr>
            <a:spLocks noGrp="1"/>
          </p:cNvSpPr>
          <p:nvPr>
            <p:ph type="title"/>
          </p:nvPr>
        </p:nvSpPr>
        <p:spPr/>
        <p:txBody>
          <a:bodyPr/>
          <a:lstStyle/>
          <a:p>
            <a:r>
              <a:rPr lang="en-GB" sz="2800" dirty="0"/>
              <a:t>Calibration of Spiteri Parameters: </a:t>
            </a:r>
            <a:r>
              <a:rPr lang="el-GR" sz="2800" dirty="0"/>
              <a:t>𝛼</a:t>
            </a:r>
            <a:r>
              <a:rPr lang="en-GB" sz="2800" dirty="0"/>
              <a:t>, 𝛽 </a:t>
            </a:r>
            <a:r>
              <a:rPr lang="en-GB" sz="2800" b="0" dirty="0"/>
              <a:t>&amp;</a:t>
            </a:r>
            <a:r>
              <a:rPr lang="en-GB" sz="2800" dirty="0"/>
              <a:t> </a:t>
            </a:r>
            <a:r>
              <a:rPr lang="el-GR" sz="2800" dirty="0"/>
              <a:t>𝛾</a:t>
            </a:r>
            <a:r>
              <a:rPr lang="en-GB" sz="2800" dirty="0"/>
              <a:t> </a:t>
            </a:r>
            <a:endParaRPr lang="en-US" dirty="0"/>
          </a:p>
        </p:txBody>
      </p:sp>
      <p:sp>
        <p:nvSpPr>
          <p:cNvPr id="4" name="Slide Number Placeholder 3">
            <a:extLst>
              <a:ext uri="{FF2B5EF4-FFF2-40B4-BE49-F238E27FC236}">
                <a16:creationId xmlns:a16="http://schemas.microsoft.com/office/drawing/2014/main" id="{647F1BE0-EB5C-6DF1-2E7C-F44040A781C9}"/>
              </a:ext>
            </a:extLst>
          </p:cNvPr>
          <p:cNvSpPr>
            <a:spLocks noGrp="1"/>
          </p:cNvSpPr>
          <p:nvPr>
            <p:ph type="sldNum" sz="quarter" idx="12"/>
          </p:nvPr>
        </p:nvSpPr>
        <p:spPr/>
        <p:txBody>
          <a:bodyPr/>
          <a:lstStyle/>
          <a:p>
            <a:fld id="{CBA53E11-492D-48B3-9F9B-09541CA2A39A}" type="slidenum">
              <a:rPr lang="en-GB" smtClean="0"/>
              <a:t>10</a:t>
            </a:fld>
            <a:endParaRPr lang="en-GB"/>
          </a:p>
        </p:txBody>
      </p:sp>
      <p:pic>
        <p:nvPicPr>
          <p:cNvPr id="16" name="Picture 15" descr="A graph with a red line and blue dotted line&#10;&#10;AI-generated content may be incorrect.">
            <a:extLst>
              <a:ext uri="{FF2B5EF4-FFF2-40B4-BE49-F238E27FC236}">
                <a16:creationId xmlns:a16="http://schemas.microsoft.com/office/drawing/2014/main" id="{75C4955B-A01F-47A0-23B5-C54D09703D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74" y="1074830"/>
            <a:ext cx="7680960" cy="2560320"/>
          </a:xfrm>
          <a:prstGeom prst="rect">
            <a:avLst/>
          </a:prstGeom>
        </p:spPr>
      </p:pic>
      <p:pic>
        <p:nvPicPr>
          <p:cNvPr id="18" name="Picture 17" descr="A graph with a line&#10;&#10;AI-generated content may be incorrect.">
            <a:extLst>
              <a:ext uri="{FF2B5EF4-FFF2-40B4-BE49-F238E27FC236}">
                <a16:creationId xmlns:a16="http://schemas.microsoft.com/office/drawing/2014/main" id="{4E4AC88E-32F8-7B85-8937-C8EA344621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973" y="3802902"/>
            <a:ext cx="7680960" cy="2560320"/>
          </a:xfrm>
          <a:prstGeom prst="rect">
            <a:avLst/>
          </a:prstGeom>
        </p:spPr>
      </p:pic>
      <p:pic>
        <p:nvPicPr>
          <p:cNvPr id="20" name="Picture 19" descr="A graph of a graph&#10;&#10;AI-generated content may be incorrect.">
            <a:extLst>
              <a:ext uri="{FF2B5EF4-FFF2-40B4-BE49-F238E27FC236}">
                <a16:creationId xmlns:a16="http://schemas.microsoft.com/office/drawing/2014/main" id="{0788371C-2EFD-E152-4743-4BF234FCE2D0}"/>
              </a:ext>
            </a:extLst>
          </p:cNvPr>
          <p:cNvPicPr>
            <a:picLocks noChangeAspect="1"/>
          </p:cNvPicPr>
          <p:nvPr/>
        </p:nvPicPr>
        <p:blipFill>
          <a:blip r:embed="rId5">
            <a:extLst>
              <a:ext uri="{28A0092B-C50C-407E-A947-70E740481C1C}">
                <a14:useLocalDpi xmlns:a14="http://schemas.microsoft.com/office/drawing/2010/main" val="0"/>
              </a:ext>
            </a:extLst>
          </a:blip>
          <a:srcRect t="7718"/>
          <a:stretch>
            <a:fillRect/>
          </a:stretch>
        </p:blipFill>
        <p:spPr>
          <a:xfrm>
            <a:off x="8230547" y="1272426"/>
            <a:ext cx="3840480" cy="2362723"/>
          </a:xfrm>
          <a:prstGeom prst="rect">
            <a:avLst/>
          </a:prstGeom>
        </p:spPr>
      </p:pic>
      <p:pic>
        <p:nvPicPr>
          <p:cNvPr id="22" name="Picture 21" descr="A graph with blue lines&#10;&#10;AI-generated content may be incorrect.">
            <a:extLst>
              <a:ext uri="{FF2B5EF4-FFF2-40B4-BE49-F238E27FC236}">
                <a16:creationId xmlns:a16="http://schemas.microsoft.com/office/drawing/2014/main" id="{2D0C7721-478D-9676-F988-3C524C9F01AC}"/>
              </a:ext>
            </a:extLst>
          </p:cNvPr>
          <p:cNvPicPr>
            <a:picLocks noChangeAspect="1"/>
          </p:cNvPicPr>
          <p:nvPr/>
        </p:nvPicPr>
        <p:blipFill>
          <a:blip r:embed="rId6">
            <a:extLst>
              <a:ext uri="{28A0092B-C50C-407E-A947-70E740481C1C}">
                <a14:useLocalDpi xmlns:a14="http://schemas.microsoft.com/office/drawing/2010/main" val="0"/>
              </a:ext>
            </a:extLst>
          </a:blip>
          <a:srcRect t="7718"/>
          <a:stretch>
            <a:fillRect/>
          </a:stretch>
        </p:blipFill>
        <p:spPr>
          <a:xfrm>
            <a:off x="8230547" y="4000500"/>
            <a:ext cx="3840480" cy="2362722"/>
          </a:xfrm>
          <a:prstGeom prst="rect">
            <a:avLst/>
          </a:prstGeom>
        </p:spPr>
      </p:pic>
      <p:sp>
        <p:nvSpPr>
          <p:cNvPr id="23" name="Right Arrow 22">
            <a:extLst>
              <a:ext uri="{FF2B5EF4-FFF2-40B4-BE49-F238E27FC236}">
                <a16:creationId xmlns:a16="http://schemas.microsoft.com/office/drawing/2014/main" id="{2B34884D-F117-03A3-9065-596562AC3C18}"/>
              </a:ext>
            </a:extLst>
          </p:cNvPr>
          <p:cNvSpPr>
            <a:spLocks/>
          </p:cNvSpPr>
          <p:nvPr/>
        </p:nvSpPr>
        <p:spPr>
          <a:xfrm>
            <a:off x="7801933" y="2098618"/>
            <a:ext cx="360000" cy="360000"/>
          </a:xfrm>
          <a:prstGeom prst="rightArrow">
            <a:avLst/>
          </a:prstGeom>
          <a:solidFill>
            <a:srgbClr val="708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4" name="Right Arrow 23">
            <a:extLst>
              <a:ext uri="{FF2B5EF4-FFF2-40B4-BE49-F238E27FC236}">
                <a16:creationId xmlns:a16="http://schemas.microsoft.com/office/drawing/2014/main" id="{C7AE888E-F2EF-D0E6-FA32-A34EEC7A9776}"/>
              </a:ext>
            </a:extLst>
          </p:cNvPr>
          <p:cNvSpPr>
            <a:spLocks/>
          </p:cNvSpPr>
          <p:nvPr/>
        </p:nvSpPr>
        <p:spPr>
          <a:xfrm>
            <a:off x="7801933" y="4855855"/>
            <a:ext cx="360000" cy="360000"/>
          </a:xfrm>
          <a:prstGeom prst="rightArrow">
            <a:avLst/>
          </a:prstGeom>
          <a:solidFill>
            <a:srgbClr val="708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2B35D694-5520-2828-21D5-8600905FC2B2}"/>
                  </a:ext>
                </a:extLst>
              </p:cNvPr>
              <p:cNvSpPr txBox="1"/>
              <p:nvPr/>
            </p:nvSpPr>
            <p:spPr>
              <a:xfrm>
                <a:off x="3283173" y="716574"/>
                <a:ext cx="1595633" cy="3439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solidFill>
                                <a:schemeClr val="tx1"/>
                              </a:solidFill>
                              <a:latin typeface="Cambria Math" panose="02040503050406030204" pitchFamily="18" charset="0"/>
                            </a:rPr>
                          </m:ctrlPr>
                        </m:sSubPr>
                        <m:e>
                          <m:r>
                            <a:rPr lang="en-GB" sz="1400" i="1">
                              <a:solidFill>
                                <a:schemeClr val="tx1"/>
                              </a:solidFill>
                              <a:latin typeface="Cambria Math" panose="02040503050406030204" pitchFamily="18" charset="0"/>
                            </a:rPr>
                            <m:t>𝑆</m:t>
                          </m:r>
                        </m:e>
                        <m:sub>
                          <m:r>
                            <a:rPr lang="en-GB" sz="1400" i="1">
                              <a:solidFill>
                                <a:schemeClr val="tx1"/>
                              </a:solidFill>
                              <a:latin typeface="Cambria Math" panose="02040503050406030204" pitchFamily="18" charset="0"/>
                            </a:rPr>
                            <m:t>𝑔𝑡</m:t>
                          </m:r>
                        </m:sub>
                      </m:sSub>
                      <m:r>
                        <a:rPr lang="en-GB" sz="1400" i="1">
                          <a:solidFill>
                            <a:schemeClr val="tx1"/>
                          </a:solidFill>
                          <a:latin typeface="Cambria Math" panose="02040503050406030204" pitchFamily="18" charset="0"/>
                        </a:rPr>
                        <m:t>=</m:t>
                      </m:r>
                      <m:r>
                        <a:rPr lang="en-GB" sz="1400" b="1" i="1" smtClean="0">
                          <a:solidFill>
                            <a:schemeClr val="tx1"/>
                          </a:solidFill>
                          <a:latin typeface="Cambria Math" panose="02040503050406030204" pitchFamily="18" charset="0"/>
                          <a:ea typeface="Cambria Math" panose="02040503050406030204" pitchFamily="18" charset="0"/>
                        </a:rPr>
                        <m:t>𝜶</m:t>
                      </m:r>
                      <m:sSub>
                        <m:sSubPr>
                          <m:ctrlPr>
                            <a:rPr lang="en-GB" sz="1400" i="1">
                              <a:solidFill>
                                <a:schemeClr val="tx1"/>
                              </a:solidFill>
                              <a:latin typeface="Cambria Math" panose="02040503050406030204" pitchFamily="18" charset="0"/>
                              <a:ea typeface="Cambria Math" panose="02040503050406030204" pitchFamily="18" charset="0"/>
                            </a:rPr>
                          </m:ctrlPr>
                        </m:sSubPr>
                        <m:e>
                          <m:r>
                            <a:rPr lang="en-GB" sz="1400" i="1">
                              <a:solidFill>
                                <a:schemeClr val="tx1"/>
                              </a:solidFill>
                              <a:latin typeface="Cambria Math" panose="02040503050406030204" pitchFamily="18" charset="0"/>
                              <a:ea typeface="Cambria Math" panose="02040503050406030204" pitchFamily="18" charset="0"/>
                            </a:rPr>
                            <m:t>𝑆</m:t>
                          </m:r>
                        </m:e>
                        <m:sub>
                          <m:r>
                            <a:rPr lang="en-GB" sz="1400" i="1">
                              <a:solidFill>
                                <a:schemeClr val="tx1"/>
                              </a:solidFill>
                              <a:latin typeface="Cambria Math" panose="02040503050406030204" pitchFamily="18" charset="0"/>
                              <a:ea typeface="Cambria Math" panose="02040503050406030204" pitchFamily="18" charset="0"/>
                            </a:rPr>
                            <m:t>𝑔𝑖</m:t>
                          </m:r>
                        </m:sub>
                      </m:sSub>
                      <m:r>
                        <a:rPr lang="en-GB" sz="1400" i="1">
                          <a:solidFill>
                            <a:schemeClr val="tx1"/>
                          </a:solidFill>
                          <a:latin typeface="Cambria Math" panose="02040503050406030204" pitchFamily="18" charset="0"/>
                          <a:ea typeface="Cambria Math" panose="02040503050406030204" pitchFamily="18" charset="0"/>
                        </a:rPr>
                        <m:t>−</m:t>
                      </m:r>
                      <m:r>
                        <a:rPr lang="en-GB" sz="1400" b="1" i="1" smtClean="0">
                          <a:solidFill>
                            <a:schemeClr val="tx1"/>
                          </a:solidFill>
                          <a:latin typeface="Cambria Math" panose="02040503050406030204" pitchFamily="18" charset="0"/>
                          <a:ea typeface="Cambria Math" panose="02040503050406030204" pitchFamily="18" charset="0"/>
                        </a:rPr>
                        <m:t>𝜷</m:t>
                      </m:r>
                      <m:sSubSup>
                        <m:sSubSupPr>
                          <m:ctrlPr>
                            <a:rPr lang="en-GB" sz="1400" i="1">
                              <a:solidFill>
                                <a:schemeClr val="tx1"/>
                              </a:solidFill>
                              <a:latin typeface="Cambria Math" panose="02040503050406030204" pitchFamily="18" charset="0"/>
                              <a:ea typeface="Cambria Math" panose="02040503050406030204" pitchFamily="18" charset="0"/>
                            </a:rPr>
                          </m:ctrlPr>
                        </m:sSubSupPr>
                        <m:e>
                          <m:r>
                            <a:rPr lang="en-GB" sz="1400" i="1">
                              <a:solidFill>
                                <a:schemeClr val="tx1"/>
                              </a:solidFill>
                              <a:latin typeface="Cambria Math" panose="02040503050406030204" pitchFamily="18" charset="0"/>
                              <a:ea typeface="Cambria Math" panose="02040503050406030204" pitchFamily="18" charset="0"/>
                            </a:rPr>
                            <m:t>𝑆</m:t>
                          </m:r>
                        </m:e>
                        <m:sub>
                          <m:r>
                            <a:rPr lang="en-GB" sz="1400" i="1">
                              <a:solidFill>
                                <a:schemeClr val="tx1"/>
                              </a:solidFill>
                              <a:latin typeface="Cambria Math" panose="02040503050406030204" pitchFamily="18" charset="0"/>
                              <a:ea typeface="Cambria Math" panose="02040503050406030204" pitchFamily="18" charset="0"/>
                            </a:rPr>
                            <m:t>𝑔𝑖</m:t>
                          </m:r>
                        </m:sub>
                        <m:sup>
                          <m:r>
                            <a:rPr lang="en-GB" sz="1400" i="1">
                              <a:solidFill>
                                <a:schemeClr val="tx1"/>
                              </a:solidFill>
                              <a:latin typeface="Cambria Math" panose="02040503050406030204" pitchFamily="18" charset="0"/>
                              <a:ea typeface="Cambria Math" panose="02040503050406030204" pitchFamily="18" charset="0"/>
                            </a:rPr>
                            <m:t>2</m:t>
                          </m:r>
                        </m:sup>
                      </m:sSubSup>
                    </m:oMath>
                  </m:oMathPara>
                </a14:m>
                <a:endParaRPr lang="en-US" sz="1400" dirty="0">
                  <a:solidFill>
                    <a:schemeClr val="tx1"/>
                  </a:solidFill>
                </a:endParaRPr>
              </a:p>
            </p:txBody>
          </p:sp>
        </mc:Choice>
        <mc:Fallback xmlns="">
          <p:sp>
            <p:nvSpPr>
              <p:cNvPr id="26" name="TextBox 25">
                <a:extLst>
                  <a:ext uri="{FF2B5EF4-FFF2-40B4-BE49-F238E27FC236}">
                    <a16:creationId xmlns:a16="http://schemas.microsoft.com/office/drawing/2014/main" id="{2B35D694-5520-2828-21D5-8600905FC2B2}"/>
                  </a:ext>
                </a:extLst>
              </p:cNvPr>
              <p:cNvSpPr txBox="1">
                <a:spLocks noRot="1" noChangeAspect="1" noMove="1" noResize="1" noEditPoints="1" noAdjustHandles="1" noChangeArrowheads="1" noChangeShapeType="1" noTextEdit="1"/>
              </p:cNvSpPr>
              <p:nvPr/>
            </p:nvSpPr>
            <p:spPr>
              <a:xfrm>
                <a:off x="3283173" y="716574"/>
                <a:ext cx="1595633" cy="343940"/>
              </a:xfrm>
              <a:prstGeom prst="rect">
                <a:avLst/>
              </a:prstGeom>
              <a:blipFill>
                <a:blip r:embed="rId7"/>
                <a:stretch>
                  <a:fillRect/>
                </a:stretch>
              </a:blipFill>
            </p:spPr>
            <p:txBody>
              <a:bodyPr/>
              <a:lstStyle/>
              <a:p>
                <a:r>
                  <a:rPr lang="en-US">
                    <a:noFill/>
                  </a:rPr>
                  <a:t> </a:t>
                </a:r>
              </a:p>
            </p:txBody>
          </p:sp>
        </mc:Fallback>
      </mc:AlternateContent>
      <p:cxnSp>
        <p:nvCxnSpPr>
          <p:cNvPr id="28" name="Straight Arrow Connector 27">
            <a:extLst>
              <a:ext uri="{FF2B5EF4-FFF2-40B4-BE49-F238E27FC236}">
                <a16:creationId xmlns:a16="http://schemas.microsoft.com/office/drawing/2014/main" id="{C8BC0174-31A4-D343-5872-53791EE7D196}"/>
              </a:ext>
            </a:extLst>
          </p:cNvPr>
          <p:cNvCxnSpPr/>
          <p:nvPr/>
        </p:nvCxnSpPr>
        <p:spPr>
          <a:xfrm>
            <a:off x="2047652" y="3695307"/>
            <a:ext cx="4140000" cy="0"/>
          </a:xfrm>
          <a:prstGeom prst="straightConnector1">
            <a:avLst/>
          </a:prstGeom>
          <a:ln w="57150">
            <a:solidFill>
              <a:srgbClr val="00008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584FBEB3-8B00-E169-3F83-45764F6AE9D2}"/>
              </a:ext>
            </a:extLst>
          </p:cNvPr>
          <p:cNvSpPr txBox="1"/>
          <p:nvPr/>
        </p:nvSpPr>
        <p:spPr>
          <a:xfrm>
            <a:off x="535405" y="3543951"/>
            <a:ext cx="2261937" cy="276999"/>
          </a:xfrm>
          <a:prstGeom prst="rect">
            <a:avLst/>
          </a:prstGeom>
          <a:noFill/>
        </p:spPr>
        <p:txBody>
          <a:bodyPr wrap="square">
            <a:spAutoFit/>
          </a:bodyPr>
          <a:lstStyle/>
          <a:p>
            <a:r>
              <a:rPr lang="en-GB" sz="1200" dirty="0">
                <a:solidFill>
                  <a:srgbClr val="000080"/>
                </a:solidFill>
              </a:rPr>
              <a:t>Strongly Water-Wet</a:t>
            </a:r>
            <a:endParaRPr lang="en-US" sz="1200" dirty="0">
              <a:solidFill>
                <a:srgbClr val="000080"/>
              </a:solidFill>
            </a:endParaRPr>
          </a:p>
        </p:txBody>
      </p:sp>
      <p:sp>
        <p:nvSpPr>
          <p:cNvPr id="31" name="TextBox 30">
            <a:extLst>
              <a:ext uri="{FF2B5EF4-FFF2-40B4-BE49-F238E27FC236}">
                <a16:creationId xmlns:a16="http://schemas.microsoft.com/office/drawing/2014/main" id="{E634C7DB-1FF1-AFBA-565B-036FE6B29F04}"/>
              </a:ext>
            </a:extLst>
          </p:cNvPr>
          <p:cNvSpPr txBox="1"/>
          <p:nvPr/>
        </p:nvSpPr>
        <p:spPr>
          <a:xfrm>
            <a:off x="5387814" y="3543951"/>
            <a:ext cx="1777757" cy="276999"/>
          </a:xfrm>
          <a:prstGeom prst="rect">
            <a:avLst/>
          </a:prstGeom>
          <a:noFill/>
        </p:spPr>
        <p:txBody>
          <a:bodyPr wrap="square">
            <a:spAutoFit/>
          </a:bodyPr>
          <a:lstStyle/>
          <a:p>
            <a:pPr algn="r"/>
            <a:r>
              <a:rPr lang="en-GB" sz="1200" dirty="0">
                <a:solidFill>
                  <a:srgbClr val="000080"/>
                </a:solidFill>
              </a:rPr>
              <a:t>Mixed-Wet</a:t>
            </a:r>
            <a:endParaRPr lang="en-US" sz="1200" dirty="0">
              <a:solidFill>
                <a:srgbClr val="000080"/>
              </a:solidFill>
            </a:endParaRPr>
          </a:p>
        </p:txBody>
      </p:sp>
    </p:spTree>
    <p:extLst>
      <p:ext uri="{BB962C8B-B14F-4D97-AF65-F5344CB8AC3E}">
        <p14:creationId xmlns:p14="http://schemas.microsoft.com/office/powerpoint/2010/main" val="1440249832"/>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1">
            <a:extLst>
              <a:ext uri="{FF2B5EF4-FFF2-40B4-BE49-F238E27FC236}">
                <a16:creationId xmlns:a16="http://schemas.microsoft.com/office/drawing/2014/main" id="{DA5C670C-DF3A-D10A-B606-D6083B37411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8010" y="637211"/>
            <a:ext cx="7492065" cy="3234201"/>
          </a:xfrm>
          <a:prstGeom prst="rect">
            <a:avLst/>
          </a:prstGeom>
        </p:spPr>
      </p:pic>
      <p:sp>
        <p:nvSpPr>
          <p:cNvPr id="2" name="Title 1">
            <a:extLst>
              <a:ext uri="{FF2B5EF4-FFF2-40B4-BE49-F238E27FC236}">
                <a16:creationId xmlns:a16="http://schemas.microsoft.com/office/drawing/2014/main" id="{5DED1BCF-72F1-6A5A-F24A-40F7032D9A6C}"/>
              </a:ext>
            </a:extLst>
          </p:cNvPr>
          <p:cNvSpPr>
            <a:spLocks noGrp="1"/>
          </p:cNvSpPr>
          <p:nvPr>
            <p:ph type="title"/>
          </p:nvPr>
        </p:nvSpPr>
        <p:spPr/>
        <p:txBody>
          <a:bodyPr/>
          <a:lstStyle/>
          <a:p>
            <a:r>
              <a:rPr lang="en-GB" dirty="0"/>
              <a:t>Numerical Simulation</a:t>
            </a:r>
          </a:p>
        </p:txBody>
      </p:sp>
      <p:sp>
        <p:nvSpPr>
          <p:cNvPr id="5" name="Slide Number Placeholder 4">
            <a:extLst>
              <a:ext uri="{FF2B5EF4-FFF2-40B4-BE49-F238E27FC236}">
                <a16:creationId xmlns:a16="http://schemas.microsoft.com/office/drawing/2014/main" id="{FB0A8C57-C29C-6447-4305-86BCC5D4DD8F}"/>
              </a:ext>
            </a:extLst>
          </p:cNvPr>
          <p:cNvSpPr>
            <a:spLocks noGrp="1"/>
          </p:cNvSpPr>
          <p:nvPr>
            <p:ph type="sldNum" sz="quarter" idx="12"/>
          </p:nvPr>
        </p:nvSpPr>
        <p:spPr/>
        <p:txBody>
          <a:bodyPr/>
          <a:lstStyle/>
          <a:p>
            <a:fld id="{CBA53E11-492D-48B3-9F9B-09541CA2A39A}" type="slidenum">
              <a:rPr lang="en-GB" smtClean="0"/>
              <a:t>11</a:t>
            </a:fld>
            <a:endParaRPr lang="en-GB"/>
          </a:p>
        </p:txBody>
      </p:sp>
      <mc:AlternateContent xmlns:mc="http://schemas.openxmlformats.org/markup-compatibility/2006" xmlns:a14="http://schemas.microsoft.com/office/drawing/2010/main">
        <mc:Choice Requires="a14">
          <p:graphicFrame>
            <p:nvGraphicFramePr>
              <p:cNvPr id="8" name="Table 7">
                <a:extLst>
                  <a:ext uri="{FF2B5EF4-FFF2-40B4-BE49-F238E27FC236}">
                    <a16:creationId xmlns:a16="http://schemas.microsoft.com/office/drawing/2014/main" id="{407C892B-8B45-80A5-4C2D-74FF28F5A985}"/>
                  </a:ext>
                </a:extLst>
              </p:cNvPr>
              <p:cNvGraphicFramePr>
                <a:graphicFrameLocks noGrp="1"/>
              </p:cNvGraphicFramePr>
              <p:nvPr>
                <p:extLst>
                  <p:ext uri="{D42A27DB-BD31-4B8C-83A1-F6EECF244321}">
                    <p14:modId xmlns:p14="http://schemas.microsoft.com/office/powerpoint/2010/main" val="3679675008"/>
                  </p:ext>
                </p:extLst>
              </p:nvPr>
            </p:nvGraphicFramePr>
            <p:xfrm>
              <a:off x="416692" y="2282505"/>
              <a:ext cx="3083371" cy="4049873"/>
            </p:xfrm>
            <a:graphic>
              <a:graphicData uri="http://schemas.openxmlformats.org/drawingml/2006/table">
                <a:tbl>
                  <a:tblPr firstRow="1" firstCol="1" bandRow="1">
                    <a:tableStyleId>{69012ECD-51FC-41F1-AA8D-1B2483CD663E}</a:tableStyleId>
                  </a:tblPr>
                  <a:tblGrid>
                    <a:gridCol w="1815275">
                      <a:extLst>
                        <a:ext uri="{9D8B030D-6E8A-4147-A177-3AD203B41FA5}">
                          <a16:colId xmlns:a16="http://schemas.microsoft.com/office/drawing/2014/main" val="3815977142"/>
                        </a:ext>
                      </a:extLst>
                    </a:gridCol>
                    <a:gridCol w="497523">
                      <a:extLst>
                        <a:ext uri="{9D8B030D-6E8A-4147-A177-3AD203B41FA5}">
                          <a16:colId xmlns:a16="http://schemas.microsoft.com/office/drawing/2014/main" val="1236328941"/>
                        </a:ext>
                      </a:extLst>
                    </a:gridCol>
                    <a:gridCol w="770573">
                      <a:extLst>
                        <a:ext uri="{9D8B030D-6E8A-4147-A177-3AD203B41FA5}">
                          <a16:colId xmlns:a16="http://schemas.microsoft.com/office/drawing/2014/main" val="918553602"/>
                        </a:ext>
                      </a:extLst>
                    </a:gridCol>
                  </a:tblGrid>
                  <a:tr h="248461">
                    <a:tc>
                      <a:txBody>
                        <a:bodyPr/>
                        <a:lstStyle/>
                        <a:p>
                          <a:pPr>
                            <a:lnSpc>
                              <a:spcPct val="150000"/>
                            </a:lnSpc>
                          </a:pPr>
                          <a:r>
                            <a:rPr lang="en-GB" sz="900" kern="100" dirty="0">
                              <a:effectLst/>
                            </a:rPr>
                            <a:t>Property</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Unit</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Value</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3731827788"/>
                      </a:ext>
                    </a:extLst>
                  </a:tr>
                  <a:tr h="248461">
                    <a:tc>
                      <a:txBody>
                        <a:bodyPr/>
                        <a:lstStyle/>
                        <a:p>
                          <a:pPr>
                            <a:lnSpc>
                              <a:spcPct val="150000"/>
                            </a:lnSpc>
                          </a:pPr>
                          <a:r>
                            <a:rPr lang="en-GB" sz="900" kern="100" dirty="0">
                              <a:effectLst/>
                            </a:rPr>
                            <a:t>No. of active grid cells</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47,547</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1017976935"/>
                      </a:ext>
                    </a:extLst>
                  </a:tr>
                  <a:tr h="248461">
                    <a:tc>
                      <a:txBody>
                        <a:bodyPr/>
                        <a:lstStyle/>
                        <a:p>
                          <a:pPr>
                            <a:lnSpc>
                              <a:spcPct val="150000"/>
                            </a:lnSpc>
                          </a:pPr>
                          <a:r>
                            <a:rPr lang="en-GB" sz="900" kern="100" dirty="0">
                              <a:effectLst/>
                            </a:rPr>
                            <a:t>Discretization</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m</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60 × 60 × 1 </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2921568527"/>
                      </a:ext>
                    </a:extLst>
                  </a:tr>
                  <a:tr h="248461">
                    <a:tc>
                      <a:txBody>
                        <a:bodyPr/>
                        <a:lstStyle/>
                        <a:p>
                          <a:pPr>
                            <a:lnSpc>
                              <a:spcPct val="150000"/>
                            </a:lnSpc>
                          </a:pPr>
                          <a:r>
                            <a:rPr lang="en-GB" sz="900" kern="100">
                              <a:effectLst/>
                            </a:rPr>
                            <a:t>Depth to surface</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m</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840</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3896786034"/>
                      </a:ext>
                    </a:extLst>
                  </a:tr>
                  <a:tr h="288797">
                    <a:tc>
                      <a:txBody>
                        <a:bodyPr/>
                        <a:lstStyle/>
                        <a:p>
                          <a:pPr>
                            <a:lnSpc>
                              <a:spcPct val="150000"/>
                            </a:lnSpc>
                          </a:pPr>
                          <a:r>
                            <a:rPr lang="en-GB" sz="900" kern="100">
                              <a:effectLst/>
                            </a:rPr>
                            <a:t>Thickness</a:t>
                          </a:r>
                          <a:r>
                            <a:rPr lang="en-US" sz="900" kern="100">
                              <a:effectLst/>
                            </a:rPr>
                            <a:t>​,</a:t>
                          </a:r>
                          <a:r>
                            <a:rPr lang="en-US" sz="1100" kern="100">
                              <a:effectLst/>
                            </a:rPr>
                            <a:t> </a:t>
                          </a:r>
                          <a14:m>
                            <m:oMath xmlns:m="http://schemas.openxmlformats.org/officeDocument/2006/math">
                              <m:r>
                                <a:rPr lang="en-GB" sz="900" kern="100">
                                  <a:effectLst/>
                                  <a:latin typeface="Cambria Math" panose="02040503050406030204" pitchFamily="18" charset="0"/>
                                </a:rPr>
                                <m:t>h</m:t>
                              </m:r>
                            </m:oMath>
                          </a14:m>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m</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15</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3749647270"/>
                      </a:ext>
                    </a:extLst>
                  </a:tr>
                  <a:tr h="288797">
                    <a:tc>
                      <a:txBody>
                        <a:bodyPr/>
                        <a:lstStyle/>
                        <a:p>
                          <a:pPr>
                            <a:lnSpc>
                              <a:spcPct val="150000"/>
                            </a:lnSpc>
                          </a:pPr>
                          <a:r>
                            <a:rPr lang="en-GB" sz="900" kern="100" dirty="0">
                              <a:effectLst/>
                            </a:rPr>
                            <a:t>Avg. porosity,</a:t>
                          </a:r>
                          <a:r>
                            <a:rPr lang="en-GB" sz="1100" kern="100" dirty="0">
                              <a:effectLst/>
                            </a:rPr>
                            <a:t> </a:t>
                          </a:r>
                          <a14:m>
                            <m:oMath xmlns:m="http://schemas.openxmlformats.org/officeDocument/2006/math">
                              <m:r>
                                <a:rPr lang="en-US" sz="900" kern="100">
                                  <a:effectLst/>
                                  <a:latin typeface="Cambria Math" panose="02040503050406030204" pitchFamily="18" charset="0"/>
                                </a:rPr>
                                <m:t>∅</m:t>
                              </m:r>
                            </m:oMath>
                          </a14:m>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 </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0.20</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386259369"/>
                      </a:ext>
                    </a:extLst>
                  </a:tr>
                  <a:tr h="288797">
                    <a:tc>
                      <a:txBody>
                        <a:bodyPr/>
                        <a:lstStyle/>
                        <a:p>
                          <a:pPr>
                            <a:lnSpc>
                              <a:spcPct val="150000"/>
                            </a:lnSpc>
                          </a:pPr>
                          <a:r>
                            <a:rPr lang="en-GB" sz="900" kern="100" dirty="0">
                              <a:effectLst/>
                            </a:rPr>
                            <a:t>Avg.</a:t>
                          </a:r>
                          <a:r>
                            <a:rPr lang="en-GB" sz="900" kern="100" baseline="0" dirty="0">
                              <a:effectLst/>
                            </a:rPr>
                            <a:t> </a:t>
                          </a:r>
                          <a:r>
                            <a:rPr lang="en-GB" sz="900" kern="100" dirty="0">
                              <a:effectLst/>
                            </a:rPr>
                            <a:t>horizontal permeability,</a:t>
                          </a:r>
                          <a:r>
                            <a:rPr lang="en-GB" sz="1100" kern="100" dirty="0">
                              <a:effectLst/>
                            </a:rPr>
                            <a:t> </a:t>
                          </a:r>
                          <a14:m>
                            <m:oMath xmlns:m="http://schemas.openxmlformats.org/officeDocument/2006/math">
                              <m:r>
                                <a:rPr lang="en-US" sz="900" kern="100">
                                  <a:effectLst/>
                                  <a:latin typeface="Cambria Math" panose="02040503050406030204" pitchFamily="18" charset="0"/>
                                </a:rPr>
                                <m:t>𝑘</m:t>
                              </m:r>
                            </m:oMath>
                          </a14:m>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mD</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200</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1050789247"/>
                      </a:ext>
                    </a:extLst>
                  </a:tr>
                  <a:tr h="288797">
                    <a:tc>
                      <a:txBody>
                        <a:bodyPr/>
                        <a:lstStyle/>
                        <a:p>
                          <a:pPr>
                            <a:lnSpc>
                              <a:spcPct val="150000"/>
                            </a:lnSpc>
                          </a:pPr>
                          <a:r>
                            <a:rPr lang="en-GB" sz="900" kern="100" dirty="0">
                              <a:effectLst/>
                            </a:rPr>
                            <a:t>Pressure</a:t>
                          </a:r>
                          <a:r>
                            <a:rPr lang="en-US" sz="900" kern="100" dirty="0">
                              <a:effectLst/>
                            </a:rPr>
                            <a:t>​,</a:t>
                          </a:r>
                          <a:r>
                            <a:rPr lang="en-US" sz="1100" kern="100" dirty="0">
                              <a:effectLst/>
                            </a:rPr>
                            <a:t> </a:t>
                          </a:r>
                          <a14:m>
                            <m:oMath xmlns:m="http://schemas.openxmlformats.org/officeDocument/2006/math">
                              <m:r>
                                <a:rPr lang="en-GB" sz="900" kern="100">
                                  <a:effectLst/>
                                  <a:latin typeface="Cambria Math" panose="02040503050406030204" pitchFamily="18" charset="0"/>
                                </a:rPr>
                                <m:t>𝑃</m:t>
                              </m:r>
                            </m:oMath>
                          </a14:m>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MPa</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9</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1786325896"/>
                      </a:ext>
                    </a:extLst>
                  </a:tr>
                  <a:tr h="288797">
                    <a:tc>
                      <a:txBody>
                        <a:bodyPr/>
                        <a:lstStyle/>
                        <a:p>
                          <a:pPr>
                            <a:lnSpc>
                              <a:spcPct val="150000"/>
                            </a:lnSpc>
                          </a:pPr>
                          <a:r>
                            <a:rPr lang="en-GB" sz="900" kern="100" dirty="0">
                              <a:effectLst/>
                            </a:rPr>
                            <a:t>Temperature</a:t>
                          </a:r>
                          <a:r>
                            <a:rPr lang="en-US" sz="900" kern="100" dirty="0">
                              <a:effectLst/>
                            </a:rPr>
                            <a:t>​,</a:t>
                          </a:r>
                          <a:r>
                            <a:rPr lang="en-US" sz="1100" kern="100" dirty="0">
                              <a:effectLst/>
                            </a:rPr>
                            <a:t> </a:t>
                          </a:r>
                          <a14:m>
                            <m:oMath xmlns:m="http://schemas.openxmlformats.org/officeDocument/2006/math">
                              <m:r>
                                <a:rPr lang="en-GB" sz="900" kern="100">
                                  <a:effectLst/>
                                  <a:latin typeface="Cambria Math" panose="02040503050406030204" pitchFamily="18" charset="0"/>
                                </a:rPr>
                                <m:t>𝑇</m:t>
                              </m:r>
                            </m:oMath>
                          </a14:m>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C</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40</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1825233154"/>
                      </a:ext>
                    </a:extLst>
                  </a:tr>
                  <a:tr h="288797">
                    <a:tc>
                      <a:txBody>
                        <a:bodyPr/>
                        <a:lstStyle/>
                        <a:p>
                          <a:pPr>
                            <a:lnSpc>
                              <a:spcPct val="150000"/>
                            </a:lnSpc>
                          </a:pPr>
                          <a:r>
                            <a:rPr lang="en-GB" sz="900" kern="100" dirty="0">
                              <a:effectLst/>
                            </a:rPr>
                            <a:t>Rock compressibility</a:t>
                          </a:r>
                          <a:r>
                            <a:rPr lang="en-US" sz="900" kern="100" dirty="0">
                              <a:effectLst/>
                            </a:rPr>
                            <a:t>​,</a:t>
                          </a:r>
                          <a:r>
                            <a:rPr lang="en-US" sz="1100" kern="100" dirty="0">
                              <a:effectLst/>
                            </a:rPr>
                            <a:t> </a:t>
                          </a:r>
                          <a14:m>
                            <m:oMath xmlns:m="http://schemas.openxmlformats.org/officeDocument/2006/math">
                              <m:sSub>
                                <m:sSubPr>
                                  <m:ctrlPr>
                                    <a:rPr lang="en-GB" sz="900" i="1" kern="100">
                                      <a:effectLst/>
                                      <a:latin typeface="Cambria Math" panose="02040503050406030204" pitchFamily="18" charset="0"/>
                                    </a:rPr>
                                  </m:ctrlPr>
                                </m:sSubPr>
                                <m:e>
                                  <m:r>
                                    <a:rPr lang="en-US" sz="900" kern="100">
                                      <a:effectLst/>
                                      <a:latin typeface="Cambria Math" panose="02040503050406030204" pitchFamily="18" charset="0"/>
                                    </a:rPr>
                                    <m:t>𝑐</m:t>
                                  </m:r>
                                </m:e>
                                <m:sub>
                                  <m:r>
                                    <a:rPr lang="en-US" sz="900" kern="100">
                                      <a:effectLst/>
                                      <a:latin typeface="Cambria Math" panose="02040503050406030204" pitchFamily="18" charset="0"/>
                                    </a:rPr>
                                    <m:t>𝑟</m:t>
                                  </m:r>
                                </m:sub>
                              </m:sSub>
                            </m:oMath>
                          </a14:m>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1/kPa</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7.04 × 10</a:t>
                          </a:r>
                          <a:r>
                            <a:rPr lang="en-GB" sz="900" kern="100" baseline="30000">
                              <a:effectLst/>
                            </a:rPr>
                            <a:t>-7</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3172572729"/>
                      </a:ext>
                    </a:extLst>
                  </a:tr>
                  <a:tr h="248461">
                    <a:tc>
                      <a:txBody>
                        <a:bodyPr/>
                        <a:lstStyle/>
                        <a:p>
                          <a:pPr>
                            <a:lnSpc>
                              <a:spcPct val="150000"/>
                            </a:lnSpc>
                          </a:pPr>
                          <a:r>
                            <a:rPr lang="es-ES" sz="900" kern="100">
                              <a:effectLst/>
                            </a:rPr>
                            <a:t>Vertical anisotropy - </a:t>
                          </a:r>
                          <a14:m>
                            <m:oMath xmlns:m="http://schemas.openxmlformats.org/officeDocument/2006/math">
                              <m:sSub>
                                <m:sSubPr>
                                  <m:ctrlPr>
                                    <a:rPr lang="en-GB" sz="900" i="1" kern="100">
                                      <a:effectLst/>
                                      <a:latin typeface="Cambria Math" panose="02040503050406030204" pitchFamily="18" charset="0"/>
                                    </a:rPr>
                                  </m:ctrlPr>
                                </m:sSubPr>
                                <m:e>
                                  <m:r>
                                    <a:rPr lang="es-ES" sz="900" kern="100">
                                      <a:effectLst/>
                                      <a:latin typeface="Cambria Math" panose="02040503050406030204" pitchFamily="18" charset="0"/>
                                    </a:rPr>
                                    <m:t>𝐾</m:t>
                                  </m:r>
                                </m:e>
                                <m:sub>
                                  <m:r>
                                    <a:rPr lang="es-ES" sz="900" kern="100">
                                      <a:effectLst/>
                                      <a:latin typeface="Cambria Math" panose="02040503050406030204" pitchFamily="18" charset="0"/>
                                    </a:rPr>
                                    <m:t>𝑣</m:t>
                                  </m:r>
                                </m:sub>
                              </m:sSub>
                              <m:r>
                                <a:rPr lang="es-ES" sz="900" kern="100">
                                  <a:effectLst/>
                                  <a:latin typeface="Cambria Math" panose="02040503050406030204" pitchFamily="18" charset="0"/>
                                </a:rPr>
                                <m:t>/</m:t>
                              </m:r>
                              <m:sSub>
                                <m:sSubPr>
                                  <m:ctrlPr>
                                    <a:rPr lang="en-GB" sz="900" i="1" kern="100">
                                      <a:effectLst/>
                                      <a:latin typeface="Cambria Math" panose="02040503050406030204" pitchFamily="18" charset="0"/>
                                    </a:rPr>
                                  </m:ctrlPr>
                                </m:sSubPr>
                                <m:e>
                                  <m:r>
                                    <a:rPr lang="es-ES" sz="900" kern="100">
                                      <a:effectLst/>
                                      <a:latin typeface="Cambria Math" panose="02040503050406030204" pitchFamily="18" charset="0"/>
                                    </a:rPr>
                                    <m:t>𝐾</m:t>
                                  </m:r>
                                </m:e>
                                <m:sub>
                                  <m:r>
                                    <a:rPr lang="es-ES" sz="900" kern="100">
                                      <a:effectLst/>
                                      <a:latin typeface="Cambria Math" panose="02040503050406030204" pitchFamily="18" charset="0"/>
                                    </a:rPr>
                                    <m:t>h</m:t>
                                  </m:r>
                                </m:sub>
                              </m:sSub>
                              <m:r>
                                <a:rPr lang="es-ES" sz="900" kern="100">
                                  <a:effectLst/>
                                  <a:latin typeface="Cambria Math" panose="02040503050406030204" pitchFamily="18" charset="0"/>
                                </a:rPr>
                                <m:t> ​</m:t>
                              </m:r>
                            </m:oMath>
                          </a14:m>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0.3</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473065678"/>
                      </a:ext>
                    </a:extLst>
                  </a:tr>
                  <a:tr h="274127">
                    <a:tc>
                      <a:txBody>
                        <a:bodyPr/>
                        <a:lstStyle/>
                        <a:p>
                          <a:pPr>
                            <a:lnSpc>
                              <a:spcPct val="150000"/>
                            </a:lnSpc>
                          </a:pPr>
                          <a:r>
                            <a:rPr lang="en-US" sz="900" kern="100">
                              <a:effectLst/>
                            </a:rPr>
                            <a:t>Water compressibility</a:t>
                          </a:r>
                          <a:r>
                            <a:rPr lang="en-GB" sz="900" kern="100">
                              <a:effectLst/>
                            </a:rPr>
                            <a:t>​,</a:t>
                          </a:r>
                          <a:r>
                            <a:rPr lang="en-GB" sz="1100" kern="100">
                              <a:effectLst/>
                            </a:rPr>
                            <a:t> </a:t>
                          </a:r>
                          <a14:m>
                            <m:oMath xmlns:m="http://schemas.openxmlformats.org/officeDocument/2006/math">
                              <m:sSub>
                                <m:sSubPr>
                                  <m:ctrlPr>
                                    <a:rPr lang="en-GB" sz="900" i="1" kern="100">
                                      <a:effectLst/>
                                      <a:latin typeface="Cambria Math" panose="02040503050406030204" pitchFamily="18" charset="0"/>
                                    </a:rPr>
                                  </m:ctrlPr>
                                </m:sSubPr>
                                <m:e>
                                  <m:r>
                                    <a:rPr lang="en-US" sz="900" kern="100">
                                      <a:effectLst/>
                                      <a:latin typeface="Cambria Math" panose="02040503050406030204" pitchFamily="18" charset="0"/>
                                    </a:rPr>
                                    <m:t>𝑐</m:t>
                                  </m:r>
                                </m:e>
                                <m:sub>
                                  <m:r>
                                    <a:rPr lang="en-US" sz="900" kern="100">
                                      <a:effectLst/>
                                      <a:latin typeface="Cambria Math" panose="02040503050406030204" pitchFamily="18" charset="0"/>
                                    </a:rPr>
                                    <m:t>𝑤</m:t>
                                  </m:r>
                                </m:sub>
                              </m:sSub>
                            </m:oMath>
                          </a14:m>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1/kPa</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US" sz="900" kern="100" dirty="0">
                              <a:effectLst/>
                            </a:rPr>
                            <a:t>4.07×1</a:t>
                          </a:r>
                          <a:r>
                            <a:rPr lang="en-GB" sz="900" kern="100" dirty="0">
                              <a:effectLst/>
                            </a:rPr>
                            <a:t>0</a:t>
                          </a:r>
                          <a:r>
                            <a:rPr lang="en-GB" sz="900" kern="100" baseline="30000" dirty="0">
                              <a:effectLst/>
                            </a:rPr>
                            <a:t>-7</a:t>
                          </a:r>
                          <a:r>
                            <a:rPr lang="en-US" sz="900" kern="100" dirty="0">
                              <a:effectLst/>
                            </a:rPr>
                            <a:t> </a:t>
                          </a:r>
                          <a:r>
                            <a:rPr lang="en-GB"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1560722626"/>
                      </a:ext>
                    </a:extLst>
                  </a:tr>
                  <a:tr h="238229">
                    <a:tc>
                      <a:txBody>
                        <a:bodyPr/>
                        <a:lstStyle/>
                        <a:p>
                          <a:pPr>
                            <a:lnSpc>
                              <a:spcPct val="150000"/>
                            </a:lnSpc>
                          </a:pPr>
                          <a:r>
                            <a:rPr lang="en-US" sz="900" kern="100" dirty="0">
                              <a:effectLst/>
                            </a:rPr>
                            <a:t>Water density</a:t>
                          </a:r>
                          <a:r>
                            <a:rPr lang="en-GB" sz="900" kern="100" dirty="0">
                              <a:effectLst/>
                            </a:rPr>
                            <a:t>​, </a:t>
                          </a:r>
                          <a14:m>
                            <m:oMath xmlns:m="http://schemas.openxmlformats.org/officeDocument/2006/math">
                              <m:sSub>
                                <m:sSubPr>
                                  <m:ctrlPr>
                                    <a:rPr lang="en-GB" sz="900" i="1" kern="100">
                                      <a:effectLst/>
                                      <a:latin typeface="Cambria Math" panose="02040503050406030204" pitchFamily="18" charset="0"/>
                                    </a:rPr>
                                  </m:ctrlPr>
                                </m:sSubPr>
                                <m:e>
                                  <m:r>
                                    <a:rPr lang="en-US" sz="900" kern="100">
                                      <a:effectLst/>
                                      <a:latin typeface="Cambria Math" panose="02040503050406030204" pitchFamily="18" charset="0"/>
                                    </a:rPr>
                                    <m:t>𝜌</m:t>
                                  </m:r>
                                </m:e>
                                <m:sub>
                                  <m:r>
                                    <a:rPr lang="en-US" sz="900" kern="100">
                                      <a:effectLst/>
                                      <a:latin typeface="Cambria Math" panose="02040503050406030204" pitchFamily="18" charset="0"/>
                                    </a:rPr>
                                    <m:t>𝑤</m:t>
                                  </m:r>
                                </m:sub>
                              </m:sSub>
                            </m:oMath>
                          </a14:m>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kg/m</a:t>
                          </a:r>
                          <a:r>
                            <a:rPr lang="en-GB" sz="900" kern="100" baseline="30000">
                              <a:effectLst/>
                            </a:rPr>
                            <a:t>3</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992.22​</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4035274833"/>
                      </a:ext>
                    </a:extLst>
                  </a:tr>
                  <a:tr h="273377">
                    <a:tc>
                      <a:txBody>
                        <a:bodyPr/>
                        <a:lstStyle/>
                        <a:p>
                          <a:pPr>
                            <a:lnSpc>
                              <a:spcPct val="150000"/>
                            </a:lnSpc>
                          </a:pPr>
                          <a:r>
                            <a:rPr lang="en-US" sz="900" kern="100" dirty="0">
                              <a:effectLst/>
                            </a:rPr>
                            <a:t>Water molar mass, </a:t>
                          </a:r>
                          <a14:m>
                            <m:oMath xmlns:m="http://schemas.openxmlformats.org/officeDocument/2006/math">
                              <m:sSub>
                                <m:sSubPr>
                                  <m:ctrlPr>
                                    <a:rPr lang="en-GB" sz="900" i="1" kern="100">
                                      <a:effectLst/>
                                      <a:latin typeface="Cambria Math" panose="02040503050406030204" pitchFamily="18" charset="0"/>
                                    </a:rPr>
                                  </m:ctrlPr>
                                </m:sSubPr>
                                <m:e>
                                  <m:r>
                                    <a:rPr lang="en-GB" sz="900" kern="100">
                                      <a:effectLst/>
                                      <a:latin typeface="Cambria Math" panose="02040503050406030204" pitchFamily="18" charset="0"/>
                                    </a:rPr>
                                    <m:t>𝑀</m:t>
                                  </m:r>
                                </m:e>
                                <m:sub>
                                  <m:r>
                                    <a:rPr lang="en-GB" sz="900" kern="100">
                                      <a:effectLst/>
                                      <a:latin typeface="Cambria Math" panose="02040503050406030204" pitchFamily="18" charset="0"/>
                                    </a:rPr>
                                    <m:t>𝑤</m:t>
                                  </m:r>
                                </m:sub>
                              </m:sSub>
                            </m:oMath>
                          </a14:m>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kg/mol</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0.018</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88430175"/>
                      </a:ext>
                    </a:extLst>
                  </a:tr>
                  <a:tr h="289053">
                    <a:tc>
                      <a:txBody>
                        <a:bodyPr/>
                        <a:lstStyle/>
                        <a:p>
                          <a:pPr>
                            <a:lnSpc>
                              <a:spcPct val="150000"/>
                            </a:lnSpc>
                          </a:pPr>
                          <a:r>
                            <a:rPr lang="en-US" sz="900" kern="100" dirty="0">
                              <a:effectLst/>
                            </a:rPr>
                            <a:t>Water viscosity</a:t>
                          </a:r>
                          <a:r>
                            <a:rPr lang="en-GB" sz="900" kern="100" dirty="0">
                              <a:effectLst/>
                            </a:rPr>
                            <a:t>​, </a:t>
                          </a:r>
                          <a14:m>
                            <m:oMath xmlns:m="http://schemas.openxmlformats.org/officeDocument/2006/math">
                              <m:sSub>
                                <m:sSubPr>
                                  <m:ctrlPr>
                                    <a:rPr lang="en-GB" sz="900" i="1" kern="100">
                                      <a:effectLst/>
                                      <a:latin typeface="Cambria Math" panose="02040503050406030204" pitchFamily="18" charset="0"/>
                                    </a:rPr>
                                  </m:ctrlPr>
                                </m:sSubPr>
                                <m:e>
                                  <m:r>
                                    <a:rPr lang="en-US" sz="900" kern="100">
                                      <a:effectLst/>
                                      <a:latin typeface="Cambria Math" panose="02040503050406030204" pitchFamily="18" charset="0"/>
                                    </a:rPr>
                                    <m:t>𝜇</m:t>
                                  </m:r>
                                </m:e>
                                <m:sub>
                                  <m:r>
                                    <a:rPr lang="en-US" sz="900" kern="100">
                                      <a:effectLst/>
                                      <a:latin typeface="Cambria Math" panose="02040503050406030204" pitchFamily="18" charset="0"/>
                                    </a:rPr>
                                    <m:t>𝑤</m:t>
                                  </m:r>
                                </m:sub>
                              </m:sSub>
                            </m:oMath>
                          </a14:m>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US" sz="900" kern="100" dirty="0" err="1">
                              <a:effectLst/>
                            </a:rPr>
                            <a:t>mPa.s</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US" sz="900" kern="100" dirty="0">
                              <a:effectLst/>
                            </a:rPr>
                            <a:t>0.653</a:t>
                          </a:r>
                          <a:r>
                            <a:rPr lang="en-GB"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226018337"/>
                      </a:ext>
                    </a:extLst>
                  </a:tr>
                </a:tbl>
              </a:graphicData>
            </a:graphic>
          </p:graphicFrame>
        </mc:Choice>
        <mc:Fallback xmlns="">
          <p:graphicFrame>
            <p:nvGraphicFramePr>
              <p:cNvPr id="8" name="Table 7">
                <a:extLst>
                  <a:ext uri="{FF2B5EF4-FFF2-40B4-BE49-F238E27FC236}">
                    <a16:creationId xmlns:a16="http://schemas.microsoft.com/office/drawing/2014/main" id="{407C892B-8B45-80A5-4C2D-74FF28F5A985}"/>
                  </a:ext>
                </a:extLst>
              </p:cNvPr>
              <p:cNvGraphicFramePr>
                <a:graphicFrameLocks noGrp="1"/>
              </p:cNvGraphicFramePr>
              <p:nvPr>
                <p:extLst>
                  <p:ext uri="{D42A27DB-BD31-4B8C-83A1-F6EECF244321}">
                    <p14:modId xmlns:p14="http://schemas.microsoft.com/office/powerpoint/2010/main" val="3679675008"/>
                  </p:ext>
                </p:extLst>
              </p:nvPr>
            </p:nvGraphicFramePr>
            <p:xfrm>
              <a:off x="416692" y="2282505"/>
              <a:ext cx="3083371" cy="4049873"/>
            </p:xfrm>
            <a:graphic>
              <a:graphicData uri="http://schemas.openxmlformats.org/drawingml/2006/table">
                <a:tbl>
                  <a:tblPr firstRow="1" firstCol="1" bandRow="1">
                    <a:tableStyleId>{69012ECD-51FC-41F1-AA8D-1B2483CD663E}</a:tableStyleId>
                  </a:tblPr>
                  <a:tblGrid>
                    <a:gridCol w="1815275">
                      <a:extLst>
                        <a:ext uri="{9D8B030D-6E8A-4147-A177-3AD203B41FA5}">
                          <a16:colId xmlns:a16="http://schemas.microsoft.com/office/drawing/2014/main" val="3815977142"/>
                        </a:ext>
                      </a:extLst>
                    </a:gridCol>
                    <a:gridCol w="497523">
                      <a:extLst>
                        <a:ext uri="{9D8B030D-6E8A-4147-A177-3AD203B41FA5}">
                          <a16:colId xmlns:a16="http://schemas.microsoft.com/office/drawing/2014/main" val="1236328941"/>
                        </a:ext>
                      </a:extLst>
                    </a:gridCol>
                    <a:gridCol w="770573">
                      <a:extLst>
                        <a:ext uri="{9D8B030D-6E8A-4147-A177-3AD203B41FA5}">
                          <a16:colId xmlns:a16="http://schemas.microsoft.com/office/drawing/2014/main" val="918553602"/>
                        </a:ext>
                      </a:extLst>
                    </a:gridCol>
                  </a:tblGrid>
                  <a:tr h="248461">
                    <a:tc>
                      <a:txBody>
                        <a:bodyPr/>
                        <a:lstStyle/>
                        <a:p>
                          <a:pPr>
                            <a:lnSpc>
                              <a:spcPct val="150000"/>
                            </a:lnSpc>
                          </a:pPr>
                          <a:r>
                            <a:rPr lang="en-GB" sz="900" kern="100" dirty="0">
                              <a:effectLst/>
                            </a:rPr>
                            <a:t>Property</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Unit</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Value</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3731827788"/>
                      </a:ext>
                    </a:extLst>
                  </a:tr>
                  <a:tr h="248461">
                    <a:tc>
                      <a:txBody>
                        <a:bodyPr/>
                        <a:lstStyle/>
                        <a:p>
                          <a:pPr>
                            <a:lnSpc>
                              <a:spcPct val="150000"/>
                            </a:lnSpc>
                          </a:pPr>
                          <a:r>
                            <a:rPr lang="en-GB" sz="900" kern="100" dirty="0">
                              <a:effectLst/>
                            </a:rPr>
                            <a:t>No. of active grid cells</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47,547</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1017976935"/>
                      </a:ext>
                    </a:extLst>
                  </a:tr>
                  <a:tr h="248461">
                    <a:tc>
                      <a:txBody>
                        <a:bodyPr/>
                        <a:lstStyle/>
                        <a:p>
                          <a:pPr>
                            <a:lnSpc>
                              <a:spcPct val="150000"/>
                            </a:lnSpc>
                          </a:pPr>
                          <a:r>
                            <a:rPr lang="en-GB" sz="900" kern="100" dirty="0">
                              <a:effectLst/>
                            </a:rPr>
                            <a:t>Discretization</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m</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60 × 60 × 1 </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2921568527"/>
                      </a:ext>
                    </a:extLst>
                  </a:tr>
                  <a:tr h="248461">
                    <a:tc>
                      <a:txBody>
                        <a:bodyPr/>
                        <a:lstStyle/>
                        <a:p>
                          <a:pPr>
                            <a:lnSpc>
                              <a:spcPct val="150000"/>
                            </a:lnSpc>
                          </a:pPr>
                          <a:r>
                            <a:rPr lang="en-GB" sz="900" kern="100">
                              <a:effectLst/>
                            </a:rPr>
                            <a:t>Depth to surface</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m</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840</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3896786034"/>
                      </a:ext>
                    </a:extLst>
                  </a:tr>
                  <a:tr h="288797">
                    <a:tc>
                      <a:txBody>
                        <a:bodyPr/>
                        <a:lstStyle/>
                        <a:p>
                          <a:endParaRPr lang="en-US"/>
                        </a:p>
                      </a:txBody>
                      <a:tcPr marL="68580" marR="68580" marT="17780" marB="17780" anchor="ctr">
                        <a:blipFill>
                          <a:blip r:embed="rId5"/>
                          <a:stretch>
                            <a:fillRect t="-359091" r="-70139" b="-1000000"/>
                          </a:stretch>
                        </a:blipFill>
                      </a:tcPr>
                    </a:tc>
                    <a:tc>
                      <a:txBody>
                        <a:bodyPr/>
                        <a:lstStyle/>
                        <a:p>
                          <a:pPr>
                            <a:lnSpc>
                              <a:spcPct val="150000"/>
                            </a:lnSpc>
                          </a:pPr>
                          <a:r>
                            <a:rPr lang="en-GB" sz="900" kern="100">
                              <a:effectLst/>
                            </a:rPr>
                            <a:t>m</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15</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3749647270"/>
                      </a:ext>
                    </a:extLst>
                  </a:tr>
                  <a:tr h="288797">
                    <a:tc>
                      <a:txBody>
                        <a:bodyPr/>
                        <a:lstStyle/>
                        <a:p>
                          <a:endParaRPr lang="en-US"/>
                        </a:p>
                      </a:txBody>
                      <a:tcPr marL="68580" marR="68580" marT="17780" marB="17780" anchor="ctr">
                        <a:blipFill>
                          <a:blip r:embed="rId5"/>
                          <a:stretch>
                            <a:fillRect t="-439130" r="-70139" b="-856522"/>
                          </a:stretch>
                        </a:blipFill>
                      </a:tcPr>
                    </a:tc>
                    <a:tc>
                      <a:txBody>
                        <a:bodyPr/>
                        <a:lstStyle/>
                        <a:p>
                          <a:pPr>
                            <a:lnSpc>
                              <a:spcPct val="150000"/>
                            </a:lnSpc>
                          </a:pPr>
                          <a:r>
                            <a:rPr lang="en-GB" sz="900" kern="100">
                              <a:effectLst/>
                            </a:rPr>
                            <a:t> </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0.20</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386259369"/>
                      </a:ext>
                    </a:extLst>
                  </a:tr>
                  <a:tr h="288797">
                    <a:tc>
                      <a:txBody>
                        <a:bodyPr/>
                        <a:lstStyle/>
                        <a:p>
                          <a:endParaRPr lang="en-US"/>
                        </a:p>
                      </a:txBody>
                      <a:tcPr marL="68580" marR="68580" marT="17780" marB="17780" anchor="ctr">
                        <a:blipFill>
                          <a:blip r:embed="rId5"/>
                          <a:stretch>
                            <a:fillRect t="-539130" r="-70139" b="-756522"/>
                          </a:stretch>
                        </a:blipFill>
                      </a:tcPr>
                    </a:tc>
                    <a:tc>
                      <a:txBody>
                        <a:bodyPr/>
                        <a:lstStyle/>
                        <a:p>
                          <a:pPr>
                            <a:lnSpc>
                              <a:spcPct val="150000"/>
                            </a:lnSpc>
                          </a:pPr>
                          <a:r>
                            <a:rPr lang="en-GB" sz="900" kern="100">
                              <a:effectLst/>
                            </a:rPr>
                            <a:t>mD</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200</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1050789247"/>
                      </a:ext>
                    </a:extLst>
                  </a:tr>
                  <a:tr h="288797">
                    <a:tc>
                      <a:txBody>
                        <a:bodyPr/>
                        <a:lstStyle/>
                        <a:p>
                          <a:endParaRPr lang="en-US"/>
                        </a:p>
                      </a:txBody>
                      <a:tcPr marL="68580" marR="68580" marT="17780" marB="17780" anchor="ctr">
                        <a:blipFill>
                          <a:blip r:embed="rId5"/>
                          <a:stretch>
                            <a:fillRect t="-639130" r="-70139" b="-656522"/>
                          </a:stretch>
                        </a:blipFill>
                      </a:tcPr>
                    </a:tc>
                    <a:tc>
                      <a:txBody>
                        <a:bodyPr/>
                        <a:lstStyle/>
                        <a:p>
                          <a:pPr>
                            <a:lnSpc>
                              <a:spcPct val="150000"/>
                            </a:lnSpc>
                          </a:pPr>
                          <a:r>
                            <a:rPr lang="en-GB" sz="900" kern="100" dirty="0">
                              <a:effectLst/>
                            </a:rPr>
                            <a:t>MPa</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9</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1786325896"/>
                      </a:ext>
                    </a:extLst>
                  </a:tr>
                  <a:tr h="288797">
                    <a:tc>
                      <a:txBody>
                        <a:bodyPr/>
                        <a:lstStyle/>
                        <a:p>
                          <a:endParaRPr lang="en-US"/>
                        </a:p>
                      </a:txBody>
                      <a:tcPr marL="68580" marR="68580" marT="17780" marB="17780" anchor="ctr">
                        <a:blipFill>
                          <a:blip r:embed="rId5"/>
                          <a:stretch>
                            <a:fillRect t="-739130" r="-70139" b="-556522"/>
                          </a:stretch>
                        </a:blipFill>
                      </a:tcPr>
                    </a:tc>
                    <a:tc>
                      <a:txBody>
                        <a:bodyPr/>
                        <a:lstStyle/>
                        <a:p>
                          <a:pPr>
                            <a:lnSpc>
                              <a:spcPct val="150000"/>
                            </a:lnSpc>
                          </a:pPr>
                          <a:r>
                            <a:rPr lang="en-GB" sz="900" kern="100" dirty="0">
                              <a:effectLst/>
                            </a:rPr>
                            <a:t>C</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40</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1825233154"/>
                      </a:ext>
                    </a:extLst>
                  </a:tr>
                  <a:tr h="288797">
                    <a:tc>
                      <a:txBody>
                        <a:bodyPr/>
                        <a:lstStyle/>
                        <a:p>
                          <a:endParaRPr lang="en-US"/>
                        </a:p>
                      </a:txBody>
                      <a:tcPr marL="68580" marR="68580" marT="17780" marB="17780" anchor="ctr">
                        <a:blipFill>
                          <a:blip r:embed="rId5"/>
                          <a:stretch>
                            <a:fillRect t="-877273" r="-70139" b="-481818"/>
                          </a:stretch>
                        </a:blipFill>
                      </a:tcPr>
                    </a:tc>
                    <a:tc>
                      <a:txBody>
                        <a:bodyPr/>
                        <a:lstStyle/>
                        <a:p>
                          <a:pPr>
                            <a:lnSpc>
                              <a:spcPct val="150000"/>
                            </a:lnSpc>
                          </a:pPr>
                          <a:r>
                            <a:rPr lang="en-GB" sz="900" kern="100" dirty="0">
                              <a:effectLst/>
                            </a:rPr>
                            <a:t>1/kPa</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7.04 × 10</a:t>
                          </a:r>
                          <a:r>
                            <a:rPr lang="en-GB" sz="900" kern="100" baseline="30000">
                              <a:effectLst/>
                            </a:rPr>
                            <a:t>-7</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3172572729"/>
                      </a:ext>
                    </a:extLst>
                  </a:tr>
                  <a:tr h="248461">
                    <a:tc>
                      <a:txBody>
                        <a:bodyPr/>
                        <a:lstStyle/>
                        <a:p>
                          <a:endParaRPr lang="en-US"/>
                        </a:p>
                      </a:txBody>
                      <a:tcPr marL="68580" marR="68580" marT="17780" marB="17780" anchor="ctr">
                        <a:blipFill>
                          <a:blip r:embed="rId5"/>
                          <a:stretch>
                            <a:fillRect t="-1075000" r="-70139" b="-430000"/>
                          </a:stretch>
                        </a:blipFill>
                      </a:tcPr>
                    </a:tc>
                    <a:tc>
                      <a:txBody>
                        <a:bodyPr/>
                        <a:lstStyle/>
                        <a:p>
                          <a:pPr>
                            <a:lnSpc>
                              <a:spcPct val="150000"/>
                            </a:lnSpc>
                          </a:pPr>
                          <a:r>
                            <a:rPr lang="en-GB"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0.3</a:t>
                          </a:r>
                          <a:r>
                            <a:rPr lang="en-US"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473065678"/>
                      </a:ext>
                    </a:extLst>
                  </a:tr>
                  <a:tr h="274127">
                    <a:tc>
                      <a:txBody>
                        <a:bodyPr/>
                        <a:lstStyle/>
                        <a:p>
                          <a:endParaRPr lang="en-US"/>
                        </a:p>
                      </a:txBody>
                      <a:tcPr marL="68580" marR="68580" marT="17780" marB="17780" anchor="ctr">
                        <a:blipFill>
                          <a:blip r:embed="rId5"/>
                          <a:stretch>
                            <a:fillRect t="-1068182" r="-70139" b="-290909"/>
                          </a:stretch>
                        </a:blipFill>
                      </a:tcPr>
                    </a:tc>
                    <a:tc>
                      <a:txBody>
                        <a:bodyPr/>
                        <a:lstStyle/>
                        <a:p>
                          <a:pPr>
                            <a:lnSpc>
                              <a:spcPct val="150000"/>
                            </a:lnSpc>
                          </a:pPr>
                          <a:r>
                            <a:rPr lang="en-GB" sz="900" kern="100">
                              <a:effectLst/>
                            </a:rPr>
                            <a:t>1/kPa</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US" sz="900" kern="100" dirty="0">
                              <a:effectLst/>
                            </a:rPr>
                            <a:t>4.07×1</a:t>
                          </a:r>
                          <a:r>
                            <a:rPr lang="en-GB" sz="900" kern="100" dirty="0">
                              <a:effectLst/>
                            </a:rPr>
                            <a:t>0</a:t>
                          </a:r>
                          <a:r>
                            <a:rPr lang="en-GB" sz="900" kern="100" baseline="30000" dirty="0">
                              <a:effectLst/>
                            </a:rPr>
                            <a:t>-7</a:t>
                          </a:r>
                          <a:r>
                            <a:rPr lang="en-US" sz="900" kern="100" dirty="0">
                              <a:effectLst/>
                            </a:rPr>
                            <a:t> </a:t>
                          </a:r>
                          <a:r>
                            <a:rPr lang="en-GB"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1560722626"/>
                      </a:ext>
                    </a:extLst>
                  </a:tr>
                  <a:tr h="238229">
                    <a:tc>
                      <a:txBody>
                        <a:bodyPr/>
                        <a:lstStyle/>
                        <a:p>
                          <a:endParaRPr lang="en-US"/>
                        </a:p>
                      </a:txBody>
                      <a:tcPr marL="68580" marR="68580" marT="17780" marB="17780" anchor="ctr">
                        <a:blipFill>
                          <a:blip r:embed="rId5"/>
                          <a:stretch>
                            <a:fillRect t="-1352632" r="-70139" b="-236842"/>
                          </a:stretch>
                        </a:blipFill>
                      </a:tcPr>
                    </a:tc>
                    <a:tc>
                      <a:txBody>
                        <a:bodyPr/>
                        <a:lstStyle/>
                        <a:p>
                          <a:pPr>
                            <a:lnSpc>
                              <a:spcPct val="150000"/>
                            </a:lnSpc>
                          </a:pPr>
                          <a:r>
                            <a:rPr lang="en-GB" sz="900" kern="100">
                              <a:effectLst/>
                            </a:rPr>
                            <a:t>kg/m</a:t>
                          </a:r>
                          <a:r>
                            <a:rPr lang="en-GB" sz="900" kern="100" baseline="30000">
                              <a:effectLst/>
                            </a:rPr>
                            <a:t>3</a:t>
                          </a:r>
                          <a:r>
                            <a:rPr lang="en-US" sz="900" kern="100">
                              <a:effectLst/>
                            </a:rPr>
                            <a:t>​</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dirty="0">
                              <a:effectLst/>
                            </a:rPr>
                            <a:t>992.22​</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4035274833"/>
                      </a:ext>
                    </a:extLst>
                  </a:tr>
                  <a:tr h="273377">
                    <a:tc>
                      <a:txBody>
                        <a:bodyPr/>
                        <a:lstStyle/>
                        <a:p>
                          <a:endParaRPr lang="en-US"/>
                        </a:p>
                      </a:txBody>
                      <a:tcPr marL="68580" marR="68580" marT="17780" marB="17780" anchor="ctr">
                        <a:blipFill>
                          <a:blip r:embed="rId5"/>
                          <a:stretch>
                            <a:fillRect t="-1314286" r="-70139" b="-114286"/>
                          </a:stretch>
                        </a:blipFill>
                      </a:tcPr>
                    </a:tc>
                    <a:tc>
                      <a:txBody>
                        <a:bodyPr/>
                        <a:lstStyle/>
                        <a:p>
                          <a:pPr>
                            <a:lnSpc>
                              <a:spcPct val="150000"/>
                            </a:lnSpc>
                          </a:pPr>
                          <a:r>
                            <a:rPr lang="en-GB" sz="900" kern="100">
                              <a:effectLst/>
                            </a:rPr>
                            <a:t>kg/mol</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GB" sz="900" kern="100">
                              <a:effectLst/>
                            </a:rPr>
                            <a:t>0.018</a:t>
                          </a:r>
                          <a:endParaRPr lang="en-GB" sz="1100" kern="10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88430175"/>
                      </a:ext>
                    </a:extLst>
                  </a:tr>
                  <a:tr h="289053">
                    <a:tc>
                      <a:txBody>
                        <a:bodyPr/>
                        <a:lstStyle/>
                        <a:p>
                          <a:endParaRPr lang="en-US"/>
                        </a:p>
                      </a:txBody>
                      <a:tcPr marL="68580" marR="68580" marT="17780" marB="17780" anchor="ctr">
                        <a:blipFill>
                          <a:blip r:embed="rId5"/>
                          <a:stretch>
                            <a:fillRect t="-1291304" r="-70139" b="-4348"/>
                          </a:stretch>
                        </a:blipFill>
                      </a:tcPr>
                    </a:tc>
                    <a:tc>
                      <a:txBody>
                        <a:bodyPr/>
                        <a:lstStyle/>
                        <a:p>
                          <a:pPr>
                            <a:lnSpc>
                              <a:spcPct val="150000"/>
                            </a:lnSpc>
                          </a:pPr>
                          <a:r>
                            <a:rPr lang="en-US" sz="900" kern="100" dirty="0" err="1">
                              <a:effectLst/>
                            </a:rPr>
                            <a:t>mPa.s</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tc>
                      <a:txBody>
                        <a:bodyPr/>
                        <a:lstStyle/>
                        <a:p>
                          <a:pPr>
                            <a:lnSpc>
                              <a:spcPct val="150000"/>
                            </a:lnSpc>
                          </a:pPr>
                          <a:r>
                            <a:rPr lang="en-US" sz="900" kern="100" dirty="0">
                              <a:effectLst/>
                            </a:rPr>
                            <a:t>0.653</a:t>
                          </a:r>
                          <a:r>
                            <a:rPr lang="en-GB" sz="900" kern="100" dirty="0">
                              <a:effectLst/>
                            </a:rPr>
                            <a:t>​</a:t>
                          </a:r>
                          <a:endParaRPr lang="en-GB" sz="1100" kern="100" dirty="0">
                            <a:effectLst/>
                            <a:latin typeface="Aptos" panose="020B0004020202020204" pitchFamily="34" charset="0"/>
                            <a:ea typeface="Times New Roman" panose="02020603050405020304" pitchFamily="18" charset="0"/>
                          </a:endParaRPr>
                        </a:p>
                      </a:txBody>
                      <a:tcPr marL="68580" marR="68580" marT="17780" marB="17780" anchor="ctr"/>
                    </a:tc>
                    <a:extLst>
                      <a:ext uri="{0D108BD9-81ED-4DB2-BD59-A6C34878D82A}">
                        <a16:rowId xmlns:a16="http://schemas.microsoft.com/office/drawing/2014/main" val="226018337"/>
                      </a:ext>
                    </a:extLst>
                  </a:tr>
                </a:tbl>
              </a:graphicData>
            </a:graphic>
          </p:graphicFrame>
        </mc:Fallback>
      </mc:AlternateContent>
      <p:graphicFrame>
        <p:nvGraphicFramePr>
          <p:cNvPr id="10" name="Table 9">
            <a:extLst>
              <a:ext uri="{FF2B5EF4-FFF2-40B4-BE49-F238E27FC236}">
                <a16:creationId xmlns:a16="http://schemas.microsoft.com/office/drawing/2014/main" id="{2E80EC02-EB3C-EBA5-B61C-845E0D8E3670}"/>
              </a:ext>
            </a:extLst>
          </p:cNvPr>
          <p:cNvGraphicFramePr>
            <a:graphicFrameLocks noGrp="1"/>
          </p:cNvGraphicFramePr>
          <p:nvPr>
            <p:extLst>
              <p:ext uri="{D42A27DB-BD31-4B8C-83A1-F6EECF244321}">
                <p14:modId xmlns:p14="http://schemas.microsoft.com/office/powerpoint/2010/main" val="2105052304"/>
              </p:ext>
            </p:extLst>
          </p:nvPr>
        </p:nvGraphicFramePr>
        <p:xfrm>
          <a:off x="3743924" y="4207562"/>
          <a:ext cx="2800668" cy="2122008"/>
        </p:xfrm>
        <a:graphic>
          <a:graphicData uri="http://schemas.openxmlformats.org/drawingml/2006/table">
            <a:tbl>
              <a:tblPr firstRow="1" firstCol="1" bandRow="1">
                <a:tableStyleId>{69012ECD-51FC-41F1-AA8D-1B2483CD663E}</a:tableStyleId>
              </a:tblPr>
              <a:tblGrid>
                <a:gridCol w="1632585">
                  <a:extLst>
                    <a:ext uri="{9D8B030D-6E8A-4147-A177-3AD203B41FA5}">
                      <a16:colId xmlns:a16="http://schemas.microsoft.com/office/drawing/2014/main" val="504591176"/>
                    </a:ext>
                  </a:extLst>
                </a:gridCol>
                <a:gridCol w="583248">
                  <a:extLst>
                    <a:ext uri="{9D8B030D-6E8A-4147-A177-3AD203B41FA5}">
                      <a16:colId xmlns:a16="http://schemas.microsoft.com/office/drawing/2014/main" val="2438051686"/>
                    </a:ext>
                  </a:extLst>
                </a:gridCol>
                <a:gridCol w="584835">
                  <a:extLst>
                    <a:ext uri="{9D8B030D-6E8A-4147-A177-3AD203B41FA5}">
                      <a16:colId xmlns:a16="http://schemas.microsoft.com/office/drawing/2014/main" val="3664561144"/>
                    </a:ext>
                  </a:extLst>
                </a:gridCol>
              </a:tblGrid>
              <a:tr h="303144">
                <a:tc>
                  <a:txBody>
                    <a:bodyPr/>
                    <a:lstStyle/>
                    <a:p>
                      <a:pPr fontAlgn="base">
                        <a:lnSpc>
                          <a:spcPct val="150000"/>
                        </a:lnSpc>
                      </a:pPr>
                      <a:r>
                        <a:rPr lang="en-GB" sz="900" kern="100" dirty="0">
                          <a:effectLst/>
                        </a:rPr>
                        <a:t>Parameter</a:t>
                      </a:r>
                      <a:endParaRPr lang="en-GB" sz="1200" kern="100" dirty="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a:effectLst/>
                        </a:rPr>
                        <a:t>Unit</a:t>
                      </a:r>
                      <a:r>
                        <a:rPr lang="en-US" sz="900" kern="100">
                          <a:effectLst/>
                        </a:rPr>
                        <a:t>​</a:t>
                      </a:r>
                      <a:endParaRPr lang="en-GB" sz="1200" kern="10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a:effectLst/>
                        </a:rPr>
                        <a:t>Value</a:t>
                      </a:r>
                      <a:endParaRPr lang="en-GB" sz="1200" kern="100">
                        <a:effectLst/>
                        <a:latin typeface="Times New Roman" panose="02020603050405020304" pitchFamily="18" charset="0"/>
                        <a:ea typeface="Times New Roman" panose="02020603050405020304" pitchFamily="18" charset="0"/>
                      </a:endParaRPr>
                    </a:p>
                  </a:txBody>
                  <a:tcPr marL="71755" marR="71755" marT="17780" marB="17780" anchor="ctr"/>
                </a:tc>
                <a:extLst>
                  <a:ext uri="{0D108BD9-81ED-4DB2-BD59-A6C34878D82A}">
                    <a16:rowId xmlns:a16="http://schemas.microsoft.com/office/drawing/2014/main" val="3143586867"/>
                  </a:ext>
                </a:extLst>
              </a:tr>
              <a:tr h="303144">
                <a:tc>
                  <a:txBody>
                    <a:bodyPr/>
                    <a:lstStyle/>
                    <a:p>
                      <a:pPr fontAlgn="base">
                        <a:lnSpc>
                          <a:spcPct val="150000"/>
                        </a:lnSpc>
                      </a:pPr>
                      <a:r>
                        <a:rPr lang="en-GB" sz="900" kern="100">
                          <a:effectLst/>
                        </a:rPr>
                        <a:t>Working gas (WG)</a:t>
                      </a:r>
                      <a:r>
                        <a:rPr lang="en-US" sz="900" kern="100">
                          <a:effectLst/>
                        </a:rPr>
                        <a:t>​</a:t>
                      </a:r>
                      <a:endParaRPr lang="en-GB" sz="900" kern="10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a:effectLst/>
                        </a:rPr>
                        <a:t>​</a:t>
                      </a:r>
                      <a:endParaRPr lang="en-GB" sz="900" kern="10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a:effectLst/>
                        </a:rPr>
                        <a:t>H</a:t>
                      </a:r>
                      <a:r>
                        <a:rPr lang="en-GB" sz="900" kern="100" baseline="-25000">
                          <a:effectLst/>
                        </a:rPr>
                        <a:t>2</a:t>
                      </a:r>
                      <a:r>
                        <a:rPr lang="en-US" sz="900" kern="100" baseline="-25000">
                          <a:effectLst/>
                        </a:rPr>
                        <a:t>​</a:t>
                      </a:r>
                      <a:endParaRPr lang="en-GB" sz="900" kern="100">
                        <a:effectLst/>
                        <a:latin typeface="Times New Roman" panose="02020603050405020304" pitchFamily="18" charset="0"/>
                        <a:ea typeface="Times New Roman" panose="02020603050405020304" pitchFamily="18" charset="0"/>
                      </a:endParaRPr>
                    </a:p>
                  </a:txBody>
                  <a:tcPr marL="71755" marR="71755" marT="17780" marB="17780" anchor="ctr"/>
                </a:tc>
                <a:extLst>
                  <a:ext uri="{0D108BD9-81ED-4DB2-BD59-A6C34878D82A}">
                    <a16:rowId xmlns:a16="http://schemas.microsoft.com/office/drawing/2014/main" val="157399386"/>
                  </a:ext>
                </a:extLst>
              </a:tr>
              <a:tr h="303144">
                <a:tc>
                  <a:txBody>
                    <a:bodyPr/>
                    <a:lstStyle/>
                    <a:p>
                      <a:pPr fontAlgn="base">
                        <a:lnSpc>
                          <a:spcPct val="150000"/>
                        </a:lnSpc>
                      </a:pPr>
                      <a:r>
                        <a:rPr lang="en-GB" sz="900" kern="100">
                          <a:effectLst/>
                        </a:rPr>
                        <a:t>Injection &amp; Production rate</a:t>
                      </a:r>
                      <a:r>
                        <a:rPr lang="en-US" sz="900" kern="100">
                          <a:effectLst/>
                        </a:rPr>
                        <a:t>​</a:t>
                      </a:r>
                      <a:endParaRPr lang="en-GB" sz="900" kern="10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a:effectLst/>
                        </a:rPr>
                        <a:t>sm</a:t>
                      </a:r>
                      <a:r>
                        <a:rPr lang="en-GB" sz="900" kern="100" baseline="30000">
                          <a:effectLst/>
                        </a:rPr>
                        <a:t>3</a:t>
                      </a:r>
                      <a:r>
                        <a:rPr lang="en-GB" sz="900" kern="100">
                          <a:effectLst/>
                        </a:rPr>
                        <a:t>/day</a:t>
                      </a:r>
                      <a:r>
                        <a:rPr lang="en-US" sz="900" kern="100">
                          <a:effectLst/>
                        </a:rPr>
                        <a:t>​</a:t>
                      </a:r>
                      <a:endParaRPr lang="en-GB" sz="900" kern="10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a:effectLst/>
                        </a:rPr>
                        <a:t>200,000</a:t>
                      </a:r>
                      <a:r>
                        <a:rPr lang="en-US" sz="900" kern="100">
                          <a:effectLst/>
                        </a:rPr>
                        <a:t>​</a:t>
                      </a:r>
                      <a:endParaRPr lang="en-GB" sz="900" kern="100">
                        <a:effectLst/>
                        <a:latin typeface="Times New Roman" panose="02020603050405020304" pitchFamily="18" charset="0"/>
                        <a:ea typeface="Times New Roman" panose="02020603050405020304" pitchFamily="18" charset="0"/>
                      </a:endParaRPr>
                    </a:p>
                  </a:txBody>
                  <a:tcPr marL="71755" marR="71755" marT="17780" marB="17780" anchor="ctr"/>
                </a:tc>
                <a:extLst>
                  <a:ext uri="{0D108BD9-81ED-4DB2-BD59-A6C34878D82A}">
                    <a16:rowId xmlns:a16="http://schemas.microsoft.com/office/drawing/2014/main" val="1122144080"/>
                  </a:ext>
                </a:extLst>
              </a:tr>
              <a:tr h="303144">
                <a:tc>
                  <a:txBody>
                    <a:bodyPr/>
                    <a:lstStyle/>
                    <a:p>
                      <a:pPr fontAlgn="base">
                        <a:lnSpc>
                          <a:spcPct val="150000"/>
                        </a:lnSpc>
                      </a:pPr>
                      <a:r>
                        <a:rPr lang="en-GB" sz="900" kern="100" dirty="0">
                          <a:effectLst/>
                        </a:rPr>
                        <a:t>Production well diameter</a:t>
                      </a:r>
                      <a:r>
                        <a:rPr lang="en-US" sz="900" kern="100" dirty="0">
                          <a:effectLst/>
                        </a:rPr>
                        <a:t>​</a:t>
                      </a:r>
                      <a:endParaRPr lang="en-GB" sz="900" kern="100" dirty="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a:effectLst/>
                        </a:rPr>
                        <a:t>m</a:t>
                      </a:r>
                      <a:r>
                        <a:rPr lang="en-US" sz="900" kern="100">
                          <a:effectLst/>
                        </a:rPr>
                        <a:t>​</a:t>
                      </a:r>
                      <a:endParaRPr lang="en-GB" sz="900" kern="10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a:effectLst/>
                        </a:rPr>
                        <a:t>0.1524</a:t>
                      </a:r>
                      <a:r>
                        <a:rPr lang="en-US" sz="900" kern="100">
                          <a:effectLst/>
                        </a:rPr>
                        <a:t>​</a:t>
                      </a:r>
                      <a:endParaRPr lang="en-GB" sz="900" kern="100">
                        <a:effectLst/>
                        <a:latin typeface="Times New Roman" panose="02020603050405020304" pitchFamily="18" charset="0"/>
                        <a:ea typeface="Times New Roman" panose="02020603050405020304" pitchFamily="18" charset="0"/>
                      </a:endParaRPr>
                    </a:p>
                  </a:txBody>
                  <a:tcPr marL="71755" marR="71755" marT="17780" marB="17780" anchor="ctr"/>
                </a:tc>
                <a:extLst>
                  <a:ext uri="{0D108BD9-81ED-4DB2-BD59-A6C34878D82A}">
                    <a16:rowId xmlns:a16="http://schemas.microsoft.com/office/drawing/2014/main" val="1344723759"/>
                  </a:ext>
                </a:extLst>
              </a:tr>
              <a:tr h="303144">
                <a:tc>
                  <a:txBody>
                    <a:bodyPr/>
                    <a:lstStyle/>
                    <a:p>
                      <a:pPr fontAlgn="base">
                        <a:lnSpc>
                          <a:spcPct val="150000"/>
                        </a:lnSpc>
                      </a:pPr>
                      <a:r>
                        <a:rPr lang="en-GB" sz="900" kern="100" dirty="0">
                          <a:effectLst/>
                        </a:rPr>
                        <a:t>Min bottom-hole pressure</a:t>
                      </a:r>
                      <a:r>
                        <a:rPr lang="en-US" sz="900" kern="100" dirty="0">
                          <a:effectLst/>
                        </a:rPr>
                        <a:t>​</a:t>
                      </a:r>
                      <a:endParaRPr lang="en-GB" sz="900" kern="100" dirty="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dirty="0">
                          <a:effectLst/>
                        </a:rPr>
                        <a:t>MPa</a:t>
                      </a:r>
                      <a:r>
                        <a:rPr lang="en-US" sz="900" kern="100" dirty="0">
                          <a:effectLst/>
                        </a:rPr>
                        <a:t>​</a:t>
                      </a:r>
                      <a:endParaRPr lang="en-GB" sz="900" kern="100" dirty="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dirty="0">
                          <a:effectLst/>
                        </a:rPr>
                        <a:t>5</a:t>
                      </a:r>
                      <a:r>
                        <a:rPr lang="en-US" sz="900" kern="100" dirty="0">
                          <a:effectLst/>
                        </a:rPr>
                        <a:t>​</a:t>
                      </a:r>
                      <a:endParaRPr lang="en-GB" sz="900" kern="100" dirty="0">
                        <a:effectLst/>
                        <a:latin typeface="Times New Roman" panose="02020603050405020304" pitchFamily="18" charset="0"/>
                        <a:ea typeface="Times New Roman" panose="02020603050405020304" pitchFamily="18" charset="0"/>
                      </a:endParaRPr>
                    </a:p>
                  </a:txBody>
                  <a:tcPr marL="71755" marR="71755" marT="17780" marB="17780" anchor="ctr"/>
                </a:tc>
                <a:extLst>
                  <a:ext uri="{0D108BD9-81ED-4DB2-BD59-A6C34878D82A}">
                    <a16:rowId xmlns:a16="http://schemas.microsoft.com/office/drawing/2014/main" val="2188553585"/>
                  </a:ext>
                </a:extLst>
              </a:tr>
              <a:tr h="303144">
                <a:tc>
                  <a:txBody>
                    <a:bodyPr/>
                    <a:lstStyle/>
                    <a:p>
                      <a:pPr fontAlgn="base">
                        <a:lnSpc>
                          <a:spcPct val="150000"/>
                        </a:lnSpc>
                      </a:pPr>
                      <a:r>
                        <a:rPr lang="en-GB" sz="900" kern="100" dirty="0">
                          <a:effectLst/>
                        </a:rPr>
                        <a:t>Max bottom-hole pressure</a:t>
                      </a:r>
                      <a:r>
                        <a:rPr lang="en-US" sz="900" kern="100" dirty="0">
                          <a:effectLst/>
                        </a:rPr>
                        <a:t>​</a:t>
                      </a:r>
                      <a:endParaRPr lang="en-GB" sz="900" kern="100" dirty="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dirty="0">
                          <a:effectLst/>
                        </a:rPr>
                        <a:t>MPa</a:t>
                      </a:r>
                      <a:r>
                        <a:rPr lang="en-US" sz="900" kern="100" dirty="0">
                          <a:effectLst/>
                        </a:rPr>
                        <a:t>​</a:t>
                      </a:r>
                      <a:endParaRPr lang="en-GB" sz="900" kern="100" dirty="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US" sz="900" kern="100" dirty="0">
                          <a:effectLst/>
                        </a:rPr>
                        <a:t>16</a:t>
                      </a:r>
                      <a:endParaRPr lang="en-GB" sz="900" kern="100" dirty="0">
                        <a:effectLst/>
                        <a:latin typeface="Times New Roman" panose="02020603050405020304" pitchFamily="18" charset="0"/>
                        <a:ea typeface="Times New Roman" panose="02020603050405020304" pitchFamily="18" charset="0"/>
                      </a:endParaRPr>
                    </a:p>
                  </a:txBody>
                  <a:tcPr marL="71755" marR="71755" marT="17780" marB="17780" anchor="ctr"/>
                </a:tc>
                <a:extLst>
                  <a:ext uri="{0D108BD9-81ED-4DB2-BD59-A6C34878D82A}">
                    <a16:rowId xmlns:a16="http://schemas.microsoft.com/office/drawing/2014/main" val="3465544888"/>
                  </a:ext>
                </a:extLst>
              </a:tr>
              <a:tr h="303144">
                <a:tc>
                  <a:txBody>
                    <a:bodyPr/>
                    <a:lstStyle/>
                    <a:p>
                      <a:pPr fontAlgn="base">
                        <a:lnSpc>
                          <a:spcPct val="150000"/>
                        </a:lnSpc>
                      </a:pPr>
                      <a:r>
                        <a:rPr lang="en-GB" sz="900" kern="100" dirty="0">
                          <a:effectLst/>
                        </a:rPr>
                        <a:t>Inje/prod period per cycle</a:t>
                      </a:r>
                      <a:r>
                        <a:rPr lang="en-US" sz="900" kern="100" dirty="0">
                          <a:effectLst/>
                        </a:rPr>
                        <a:t>​</a:t>
                      </a:r>
                      <a:endParaRPr lang="en-GB" sz="900" kern="100" dirty="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dirty="0">
                          <a:effectLst/>
                        </a:rPr>
                        <a:t>Months</a:t>
                      </a:r>
                      <a:r>
                        <a:rPr lang="en-US" sz="900" kern="100" dirty="0">
                          <a:effectLst/>
                        </a:rPr>
                        <a:t>​</a:t>
                      </a:r>
                      <a:endParaRPr lang="en-GB" sz="900" kern="100" dirty="0">
                        <a:effectLst/>
                        <a:latin typeface="Times New Roman" panose="02020603050405020304" pitchFamily="18" charset="0"/>
                        <a:ea typeface="Times New Roman" panose="02020603050405020304" pitchFamily="18" charset="0"/>
                      </a:endParaRPr>
                    </a:p>
                  </a:txBody>
                  <a:tcPr marL="71755" marR="71755" marT="17780" marB="17780" anchor="ctr"/>
                </a:tc>
                <a:tc>
                  <a:txBody>
                    <a:bodyPr/>
                    <a:lstStyle/>
                    <a:p>
                      <a:pPr fontAlgn="base">
                        <a:lnSpc>
                          <a:spcPct val="150000"/>
                        </a:lnSpc>
                      </a:pPr>
                      <a:r>
                        <a:rPr lang="en-GB" sz="900" kern="100" dirty="0">
                          <a:effectLst/>
                        </a:rPr>
                        <a:t>6 </a:t>
                      </a:r>
                      <a:r>
                        <a:rPr lang="en-US" sz="900" kern="100" dirty="0">
                          <a:effectLst/>
                        </a:rPr>
                        <a:t>​</a:t>
                      </a:r>
                      <a:endParaRPr lang="en-GB" sz="900" kern="100" dirty="0">
                        <a:effectLst/>
                        <a:latin typeface="Times New Roman" panose="02020603050405020304" pitchFamily="18" charset="0"/>
                        <a:ea typeface="Times New Roman" panose="02020603050405020304" pitchFamily="18" charset="0"/>
                      </a:endParaRPr>
                    </a:p>
                  </a:txBody>
                  <a:tcPr marL="71755" marR="71755" marT="17780" marB="17780" anchor="ctr"/>
                </a:tc>
                <a:extLst>
                  <a:ext uri="{0D108BD9-81ED-4DB2-BD59-A6C34878D82A}">
                    <a16:rowId xmlns:a16="http://schemas.microsoft.com/office/drawing/2014/main" val="2455776315"/>
                  </a:ext>
                </a:extLst>
              </a:tr>
            </a:tbl>
          </a:graphicData>
        </a:graphic>
      </p:graphicFrame>
      <p:graphicFrame>
        <p:nvGraphicFramePr>
          <p:cNvPr id="11" name="Table 10">
            <a:extLst>
              <a:ext uri="{FF2B5EF4-FFF2-40B4-BE49-F238E27FC236}">
                <a16:creationId xmlns:a16="http://schemas.microsoft.com/office/drawing/2014/main" id="{2C9C24AD-FC8A-8A9A-3756-400C4055812C}"/>
              </a:ext>
            </a:extLst>
          </p:cNvPr>
          <p:cNvGraphicFramePr>
            <a:graphicFrameLocks noGrp="1"/>
          </p:cNvGraphicFramePr>
          <p:nvPr>
            <p:extLst>
              <p:ext uri="{D42A27DB-BD31-4B8C-83A1-F6EECF244321}">
                <p14:modId xmlns:p14="http://schemas.microsoft.com/office/powerpoint/2010/main" val="1641722848"/>
              </p:ext>
            </p:extLst>
          </p:nvPr>
        </p:nvGraphicFramePr>
        <p:xfrm>
          <a:off x="6788453" y="4202257"/>
          <a:ext cx="5135372" cy="2126354"/>
        </p:xfrm>
        <a:graphic>
          <a:graphicData uri="http://schemas.openxmlformats.org/drawingml/2006/table">
            <a:tbl>
              <a:tblPr firstRow="1" firstCol="1" bandRow="1">
                <a:tableStyleId>{69012ECD-51FC-41F1-AA8D-1B2483CD663E}</a:tableStyleId>
              </a:tblPr>
              <a:tblGrid>
                <a:gridCol w="898652">
                  <a:extLst>
                    <a:ext uri="{9D8B030D-6E8A-4147-A177-3AD203B41FA5}">
                      <a16:colId xmlns:a16="http://schemas.microsoft.com/office/drawing/2014/main" val="3018057914"/>
                    </a:ext>
                  </a:extLst>
                </a:gridCol>
                <a:gridCol w="962660">
                  <a:extLst>
                    <a:ext uri="{9D8B030D-6E8A-4147-A177-3AD203B41FA5}">
                      <a16:colId xmlns:a16="http://schemas.microsoft.com/office/drawing/2014/main" val="337371027"/>
                    </a:ext>
                  </a:extLst>
                </a:gridCol>
                <a:gridCol w="518160">
                  <a:extLst>
                    <a:ext uri="{9D8B030D-6E8A-4147-A177-3AD203B41FA5}">
                      <a16:colId xmlns:a16="http://schemas.microsoft.com/office/drawing/2014/main" val="3502552603"/>
                    </a:ext>
                  </a:extLst>
                </a:gridCol>
                <a:gridCol w="581660">
                  <a:extLst>
                    <a:ext uri="{9D8B030D-6E8A-4147-A177-3AD203B41FA5}">
                      <a16:colId xmlns:a16="http://schemas.microsoft.com/office/drawing/2014/main" val="679234895"/>
                    </a:ext>
                  </a:extLst>
                </a:gridCol>
                <a:gridCol w="518160">
                  <a:extLst>
                    <a:ext uri="{9D8B030D-6E8A-4147-A177-3AD203B41FA5}">
                      <a16:colId xmlns:a16="http://schemas.microsoft.com/office/drawing/2014/main" val="4019148287"/>
                    </a:ext>
                  </a:extLst>
                </a:gridCol>
                <a:gridCol w="581660">
                  <a:extLst>
                    <a:ext uri="{9D8B030D-6E8A-4147-A177-3AD203B41FA5}">
                      <a16:colId xmlns:a16="http://schemas.microsoft.com/office/drawing/2014/main" val="3944775374"/>
                    </a:ext>
                  </a:extLst>
                </a:gridCol>
                <a:gridCol w="556260">
                  <a:extLst>
                    <a:ext uri="{9D8B030D-6E8A-4147-A177-3AD203B41FA5}">
                      <a16:colId xmlns:a16="http://schemas.microsoft.com/office/drawing/2014/main" val="1278450106"/>
                    </a:ext>
                  </a:extLst>
                </a:gridCol>
                <a:gridCol w="518160">
                  <a:extLst>
                    <a:ext uri="{9D8B030D-6E8A-4147-A177-3AD203B41FA5}">
                      <a16:colId xmlns:a16="http://schemas.microsoft.com/office/drawing/2014/main" val="99898183"/>
                    </a:ext>
                  </a:extLst>
                </a:gridCol>
              </a:tblGrid>
              <a:tr h="309589">
                <a:tc>
                  <a:txBody>
                    <a:bodyPr/>
                    <a:lstStyle/>
                    <a:p>
                      <a:pPr algn="ctr">
                        <a:lnSpc>
                          <a:spcPct val="150000"/>
                        </a:lnSpc>
                        <a:spcAft>
                          <a:spcPts val="800"/>
                        </a:spcAft>
                      </a:pPr>
                      <a:endParaRPr lang="en-GB" sz="900" b="1" kern="100" dirty="0">
                        <a:solidFill>
                          <a:schemeClr val="tx1"/>
                        </a:solidFill>
                        <a:effectLst/>
                        <a:latin typeface="+mn-lt"/>
                        <a:ea typeface="Aptos" panose="020B000402020202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T w="12700" cap="flat" cmpd="sng" algn="ctr">
                      <a:noFill/>
                      <a:prstDash val="solid"/>
                      <a:round/>
                      <a:headEnd type="none" w="med" len="med"/>
                      <a:tailEnd type="none" w="med" len="med"/>
                    </a:lnT>
                    <a:noFill/>
                  </a:tcPr>
                </a:tc>
                <a:tc>
                  <a:txBody>
                    <a:bodyPr/>
                    <a:lstStyle/>
                    <a:p>
                      <a:pPr marL="0" marR="0" lvl="0" indent="0" algn="ctr" defTabSz="685765" rtl="0" eaLnBrk="1" fontAlgn="auto" latinLnBrk="0" hangingPunct="1">
                        <a:lnSpc>
                          <a:spcPct val="150000"/>
                        </a:lnSpc>
                        <a:spcBef>
                          <a:spcPts val="0"/>
                        </a:spcBef>
                        <a:spcAft>
                          <a:spcPts val="800"/>
                        </a:spcAft>
                        <a:buClrTx/>
                        <a:buSzTx/>
                        <a:buFontTx/>
                        <a:buNone/>
                        <a:tabLst/>
                        <a:defRPr/>
                      </a:pPr>
                      <a:r>
                        <a:rPr lang="en-GB" sz="900" b="1" kern="100" dirty="0">
                          <a:effectLst/>
                          <a:latin typeface="+mn-lt"/>
                        </a:rPr>
                        <a:t> No Hysteresis</a:t>
                      </a:r>
                      <a:endParaRPr lang="en-GB" sz="900" b="1" kern="100" dirty="0">
                        <a:effectLst/>
                        <a:latin typeface="+mn-lt"/>
                        <a:ea typeface="Aptos" panose="020B0004020202020204" pitchFamily="34" charset="0"/>
                        <a:cs typeface="Arial" panose="020B0604020202020204" pitchFamily="34" charset="0"/>
                      </a:endParaRPr>
                    </a:p>
                  </a:txBody>
                  <a:tcPr marL="68580" marR="68580" marT="0" marB="0" anchor="ctr">
                    <a:solidFill>
                      <a:srgbClr val="000080"/>
                    </a:solidFill>
                  </a:tcPr>
                </a:tc>
                <a:tc gridSpan="2">
                  <a:txBody>
                    <a:bodyPr/>
                    <a:lstStyle/>
                    <a:p>
                      <a:pPr algn="ctr">
                        <a:lnSpc>
                          <a:spcPct val="150000"/>
                        </a:lnSpc>
                        <a:spcAft>
                          <a:spcPts val="800"/>
                        </a:spcAft>
                      </a:pPr>
                      <a:r>
                        <a:rPr lang="en-GB" sz="900" b="1" kern="100" dirty="0">
                          <a:effectLst/>
                          <a:latin typeface="+mn-lt"/>
                        </a:rPr>
                        <a:t>Killough</a:t>
                      </a:r>
                      <a:endParaRPr lang="en-GB" sz="900" b="1" kern="100" dirty="0">
                        <a:solidFill>
                          <a:schemeClr val="bg1"/>
                        </a:solidFill>
                        <a:effectLst/>
                        <a:latin typeface="+mn-lt"/>
                        <a:cs typeface="Arial" panose="020B0604020202020204" pitchFamily="34" charset="0"/>
                      </a:endParaRPr>
                    </a:p>
                  </a:txBody>
                  <a:tcPr marL="68580" marR="68580" marT="0" marB="0" anchor="ctr">
                    <a:solidFill>
                      <a:srgbClr val="0000CD"/>
                    </a:solidFill>
                  </a:tcPr>
                </a:tc>
                <a:tc hMerge="1">
                  <a:txBody>
                    <a:bodyPr/>
                    <a:lstStyle/>
                    <a:p>
                      <a:endParaRPr dirty="0"/>
                    </a:p>
                  </a:txBody>
                  <a:tcPr marL="68580" marR="68580" marT="0" marB="0" anchor="ctr">
                    <a:solidFill>
                      <a:srgbClr val="0000CD"/>
                    </a:solidFill>
                  </a:tcPr>
                </a:tc>
                <a:tc gridSpan="2">
                  <a:txBody>
                    <a:bodyPr/>
                    <a:lstStyle/>
                    <a:p>
                      <a:pPr algn="ctr">
                        <a:lnSpc>
                          <a:spcPct val="150000"/>
                        </a:lnSpc>
                        <a:spcAft>
                          <a:spcPts val="800"/>
                        </a:spcAft>
                      </a:pPr>
                      <a:r>
                        <a:rPr lang="en-GB" sz="900" b="1" kern="100" dirty="0">
                          <a:effectLst/>
                          <a:latin typeface="+mn-lt"/>
                        </a:rPr>
                        <a:t>Carlson</a:t>
                      </a:r>
                      <a:endParaRPr lang="en-GB" sz="900" b="1" kern="100" dirty="0">
                        <a:solidFill>
                          <a:schemeClr val="bg1"/>
                        </a:solidFill>
                        <a:effectLst/>
                        <a:latin typeface="+mn-lt"/>
                      </a:endParaRPr>
                    </a:p>
                  </a:txBody>
                  <a:tcPr marL="68580" marR="68580" marT="0" marB="0" anchor="ctr">
                    <a:solidFill>
                      <a:srgbClr val="000080"/>
                    </a:solidFill>
                  </a:tcPr>
                </a:tc>
                <a:tc hMerge="1">
                  <a:txBody>
                    <a:bodyPr/>
                    <a:lstStyle/>
                    <a:p>
                      <a:endParaRPr dirty="0"/>
                    </a:p>
                  </a:txBody>
                  <a:tcPr marL="68580" marR="68580" marT="0" marB="0" anchor="ctr">
                    <a:solidFill>
                      <a:srgbClr val="0000CD"/>
                    </a:solidFill>
                  </a:tcPr>
                </a:tc>
                <a:tc gridSpan="2">
                  <a:txBody>
                    <a:bodyPr/>
                    <a:lstStyle/>
                    <a:p>
                      <a:pPr algn="ctr">
                        <a:lnSpc>
                          <a:spcPct val="150000"/>
                        </a:lnSpc>
                        <a:spcAft>
                          <a:spcPts val="800"/>
                        </a:spcAft>
                      </a:pPr>
                      <a:r>
                        <a:rPr lang="en-GB" sz="900" b="1" kern="100" dirty="0">
                          <a:effectLst/>
                          <a:latin typeface="+mn-lt"/>
                          <a:ea typeface="Aptos" panose="020B0004020202020204" pitchFamily="34" charset="0"/>
                          <a:cs typeface="Arial" panose="020B0604020202020204" pitchFamily="34" charset="0"/>
                        </a:rPr>
                        <a:t>Spiteri</a:t>
                      </a:r>
                      <a:endParaRPr lang="en-GB" sz="900" b="1" kern="100" dirty="0">
                        <a:solidFill>
                          <a:schemeClr val="bg1"/>
                        </a:solidFill>
                        <a:effectLst/>
                        <a:latin typeface="+mn-lt"/>
                        <a:cs typeface="Arial" panose="020B0604020202020204" pitchFamily="34" charset="0"/>
                      </a:endParaRPr>
                    </a:p>
                  </a:txBody>
                  <a:tcPr marL="68580" marR="68580" marT="0" marB="0" anchor="ctr">
                    <a:solidFill>
                      <a:srgbClr val="0000CD"/>
                    </a:solidFill>
                  </a:tcPr>
                </a:tc>
                <a:tc hMerge="1">
                  <a:txBody>
                    <a:bodyPr/>
                    <a:lstStyle/>
                    <a:p>
                      <a:endParaRPr dirty="0"/>
                    </a:p>
                  </a:txBody>
                  <a:tcPr marL="68580" marR="68580" marT="0" marB="0" anchor="ctr">
                    <a:lnT w="12700" cap="flat" cmpd="sng" algn="ctr">
                      <a:solidFill>
                        <a:srgbClr val="000080"/>
                      </a:solidFill>
                      <a:prstDash val="solid"/>
                      <a:round/>
                      <a:headEnd type="none" w="med" len="med"/>
                      <a:tailEnd type="none" w="med" len="med"/>
                    </a:lnT>
                    <a:solidFill>
                      <a:srgbClr val="000080"/>
                    </a:solidFill>
                  </a:tcPr>
                </a:tc>
                <a:extLst>
                  <a:ext uri="{0D108BD9-81ED-4DB2-BD59-A6C34878D82A}">
                    <a16:rowId xmlns:a16="http://schemas.microsoft.com/office/drawing/2014/main" val="1195517293"/>
                  </a:ext>
                </a:extLst>
              </a:tr>
              <a:tr h="300786">
                <a:tc>
                  <a:txBody>
                    <a:bodyPr/>
                    <a:lstStyle/>
                    <a:p>
                      <a:pPr algn="ctr">
                        <a:lnSpc>
                          <a:spcPct val="150000"/>
                        </a:lnSpc>
                        <a:spcAft>
                          <a:spcPts val="800"/>
                        </a:spcAft>
                      </a:pPr>
                      <a:r>
                        <a:rPr lang="en-GB" sz="900" b="1" kern="100" dirty="0">
                          <a:solidFill>
                            <a:schemeClr val="tx1"/>
                          </a:solidFill>
                          <a:effectLst/>
                          <a:latin typeface="+mn-lt"/>
                          <a:ea typeface="Aptos" panose="020B0004020202020204" pitchFamily="34" charset="0"/>
                          <a:cs typeface="Arial" panose="020B0604020202020204" pitchFamily="34" charset="0"/>
                        </a:rPr>
                        <a:t>Case ID</a:t>
                      </a:r>
                    </a:p>
                  </a:txBody>
                  <a:tcPr marL="68580" marR="68580" marT="0" marB="0" anchor="ctr">
                    <a:solidFill>
                      <a:schemeClr val="bg1"/>
                    </a:solidFill>
                  </a:tcPr>
                </a:tc>
                <a:tc>
                  <a:txBody>
                    <a:bodyPr/>
                    <a:lstStyle/>
                    <a:p>
                      <a:pPr algn="ctr">
                        <a:lnSpc>
                          <a:spcPct val="150000"/>
                        </a:lnSpc>
                        <a:spcAft>
                          <a:spcPts val="800"/>
                        </a:spcAft>
                      </a:pPr>
                      <a:r>
                        <a:rPr lang="en-GB" sz="900" b="0" kern="100" dirty="0">
                          <a:solidFill>
                            <a:schemeClr val="tx1"/>
                          </a:solidFill>
                          <a:effectLst/>
                          <a:latin typeface="+mn-lt"/>
                        </a:rPr>
                        <a:t>A</a:t>
                      </a:r>
                      <a:endParaRPr lang="en-GB" sz="900" b="0" kern="100" dirty="0">
                        <a:solidFill>
                          <a:schemeClr val="tx1"/>
                        </a:solidFill>
                        <a:effectLst/>
                        <a:latin typeface="+mn-lt"/>
                        <a:ea typeface="Aptos" panose="020B0004020202020204" pitchFamily="34" charset="0"/>
                        <a:cs typeface="Arial" panose="020B0604020202020204" pitchFamily="34" charset="0"/>
                      </a:endParaRP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solidFill>
                            <a:schemeClr val="tx1"/>
                          </a:solidFill>
                          <a:effectLst/>
                          <a:latin typeface="+mn-lt"/>
                          <a:ea typeface="Aptos" panose="020B0004020202020204" pitchFamily="34" charset="0"/>
                          <a:cs typeface="Arial" panose="020B0604020202020204" pitchFamily="34" charset="0"/>
                        </a:rPr>
                        <a:t>B1</a:t>
                      </a:r>
                    </a:p>
                  </a:txBody>
                  <a:tcPr marL="68580" marR="68580" marT="0" marB="0" anchor="ctr">
                    <a:solidFill>
                      <a:schemeClr val="bg1"/>
                    </a:solidFill>
                  </a:tcPr>
                </a:tc>
                <a:tc>
                  <a:txBody>
                    <a:bodyPr/>
                    <a:lstStyle/>
                    <a:p>
                      <a:pPr algn="ctr">
                        <a:lnSpc>
                          <a:spcPct val="150000"/>
                        </a:lnSpc>
                        <a:spcAft>
                          <a:spcPts val="800"/>
                        </a:spcAft>
                      </a:pPr>
                      <a:r>
                        <a:rPr lang="en-GB" sz="900" b="0" kern="100" dirty="0">
                          <a:solidFill>
                            <a:schemeClr val="tx1"/>
                          </a:solidFill>
                          <a:effectLst/>
                          <a:latin typeface="+mn-lt"/>
                          <a:ea typeface="Aptos" panose="020B0004020202020204" pitchFamily="34" charset="0"/>
                          <a:cs typeface="Arial" panose="020B0604020202020204" pitchFamily="34" charset="0"/>
                        </a:rPr>
                        <a:t>B2</a:t>
                      </a:r>
                    </a:p>
                  </a:txBody>
                  <a:tcPr marL="68580" marR="68580" marT="0" marB="0" anchor="ctr">
                    <a:solidFill>
                      <a:schemeClr val="bg1"/>
                    </a:solidFill>
                  </a:tcPr>
                </a:tc>
                <a:tc>
                  <a:txBody>
                    <a:bodyPr/>
                    <a:lstStyle/>
                    <a:p>
                      <a:pPr algn="ctr">
                        <a:lnSpc>
                          <a:spcPct val="150000"/>
                        </a:lnSpc>
                        <a:spcAft>
                          <a:spcPts val="800"/>
                        </a:spcAft>
                      </a:pPr>
                      <a:r>
                        <a:rPr lang="en-GB" sz="900" b="0" kern="100" dirty="0">
                          <a:solidFill>
                            <a:schemeClr val="tx1"/>
                          </a:solidFill>
                          <a:effectLst/>
                          <a:latin typeface="+mn-lt"/>
                        </a:rPr>
                        <a:t>C1</a:t>
                      </a:r>
                      <a:endParaRPr lang="en-GB" sz="900" b="0" kern="100" dirty="0">
                        <a:solidFill>
                          <a:schemeClr val="tx1"/>
                        </a:solidFill>
                        <a:effectLst/>
                        <a:latin typeface="+mn-lt"/>
                        <a:ea typeface="Aptos" panose="020B0004020202020204" pitchFamily="34" charset="0"/>
                        <a:cs typeface="Arial" panose="020B0604020202020204" pitchFamily="34" charset="0"/>
                      </a:endParaRP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solidFill>
                            <a:schemeClr val="tx1"/>
                          </a:solidFill>
                          <a:effectLst/>
                          <a:latin typeface="+mn-lt"/>
                        </a:rPr>
                        <a:t>C2</a:t>
                      </a:r>
                      <a:endParaRPr lang="en-GB" sz="900" b="0" kern="100" dirty="0">
                        <a:solidFill>
                          <a:schemeClr val="tx1"/>
                        </a:solidFill>
                        <a:effectLst/>
                        <a:latin typeface="+mn-lt"/>
                        <a:ea typeface="Aptos" panose="020B0004020202020204" pitchFamily="34" charset="0"/>
                        <a:cs typeface="Arial" panose="020B0604020202020204" pitchFamily="34" charset="0"/>
                      </a:endParaRP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solidFill>
                            <a:schemeClr val="tx1"/>
                          </a:solidFill>
                          <a:effectLst/>
                          <a:latin typeface="+mn-lt"/>
                        </a:rPr>
                        <a:t>D1</a:t>
                      </a:r>
                      <a:endParaRPr lang="en-GB" sz="900" b="0" kern="100" dirty="0">
                        <a:solidFill>
                          <a:schemeClr val="tx1"/>
                        </a:solidFill>
                        <a:effectLst/>
                        <a:latin typeface="+mn-lt"/>
                        <a:ea typeface="Aptos" panose="020B000402020202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50000"/>
                        </a:lnSpc>
                        <a:spcAft>
                          <a:spcPts val="800"/>
                        </a:spcAft>
                      </a:pPr>
                      <a:r>
                        <a:rPr lang="en-GB" sz="900" b="0" kern="100" dirty="0">
                          <a:solidFill>
                            <a:schemeClr val="tx1"/>
                          </a:solidFill>
                          <a:effectLst/>
                          <a:latin typeface="+mn-lt"/>
                        </a:rPr>
                        <a:t>D2</a:t>
                      </a:r>
                      <a:endParaRPr lang="en-GB" sz="900" b="0" kern="100" dirty="0">
                        <a:solidFill>
                          <a:schemeClr val="tx1"/>
                        </a:solidFill>
                        <a:effectLst/>
                        <a:latin typeface="+mn-lt"/>
                        <a:ea typeface="Aptos" panose="020B0004020202020204" pitchFamily="34" charset="0"/>
                        <a:cs typeface="Arial" panose="020B0604020202020204" pitchFamily="34" charset="0"/>
                      </a:endParaRPr>
                    </a:p>
                  </a:txBody>
                  <a:tcPr marL="68580" marR="68580" marT="0" marB="0" anchor="ctr">
                    <a:solidFill>
                      <a:schemeClr val="bg1"/>
                    </a:solidFill>
                  </a:tcPr>
                </a:tc>
                <a:extLst>
                  <a:ext uri="{0D108BD9-81ED-4DB2-BD59-A6C34878D82A}">
                    <a16:rowId xmlns:a16="http://schemas.microsoft.com/office/drawing/2014/main" val="3341538131"/>
                  </a:ext>
                </a:extLst>
              </a:tr>
              <a:tr h="301982">
                <a:tc>
                  <a:txBody>
                    <a:bodyPr/>
                    <a:lstStyle/>
                    <a:p>
                      <a:pPr algn="ctr">
                        <a:lnSpc>
                          <a:spcPct val="150000"/>
                        </a:lnSpc>
                        <a:spcAft>
                          <a:spcPts val="800"/>
                        </a:spcAft>
                      </a:pPr>
                      <a:r>
                        <a:rPr lang="en-GB" sz="900" kern="100" dirty="0">
                          <a:effectLst/>
                          <a:latin typeface="+mn-lt"/>
                        </a:rPr>
                        <a:t>Wettability (°)</a:t>
                      </a:r>
                      <a:endParaRPr lang="en-GB" sz="900" kern="100" dirty="0">
                        <a:effectLst/>
                        <a:latin typeface="+mn-lt"/>
                        <a:ea typeface="Aptos" panose="020B0004020202020204" pitchFamily="34" charset="0"/>
                        <a:cs typeface="Arial" panose="020B0604020202020204" pitchFamily="34" charset="0"/>
                      </a:endParaRPr>
                    </a:p>
                  </a:txBody>
                  <a:tcPr marL="68580" marR="68580" marT="0" marB="0" anchor="ctr">
                    <a:solidFill>
                      <a:schemeClr val="bg1"/>
                    </a:solidFill>
                  </a:tcPr>
                </a:tc>
                <a:tc>
                  <a:txBody>
                    <a:bodyPr/>
                    <a:lstStyle/>
                    <a:p>
                      <a:pPr marL="0" marR="0" lvl="0" indent="0" algn="ctr" defTabSz="685765" rtl="0" eaLnBrk="1" fontAlgn="auto" latinLnBrk="0" hangingPunct="1">
                        <a:lnSpc>
                          <a:spcPct val="150000"/>
                        </a:lnSpc>
                        <a:spcBef>
                          <a:spcPts val="0"/>
                        </a:spcBef>
                        <a:spcAft>
                          <a:spcPts val="800"/>
                        </a:spcAft>
                        <a:buClrTx/>
                        <a:buSzTx/>
                        <a:buFontTx/>
                        <a:buNone/>
                        <a:tabLst/>
                        <a:defRPr/>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20</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100</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20</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100</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20</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100</a:t>
                      </a:r>
                    </a:p>
                  </a:txBody>
                  <a:tcPr marL="68580" marR="68580" marT="0" marB="0" anchor="ctr">
                    <a:solidFill>
                      <a:schemeClr val="bg1"/>
                    </a:solidFill>
                  </a:tcPr>
                </a:tc>
                <a:extLst>
                  <a:ext uri="{0D108BD9-81ED-4DB2-BD59-A6C34878D82A}">
                    <a16:rowId xmlns:a16="http://schemas.microsoft.com/office/drawing/2014/main" val="2659471073"/>
                  </a:ext>
                </a:extLst>
              </a:tr>
              <a:tr h="299597">
                <a:tc>
                  <a:txBody>
                    <a:bodyPr/>
                    <a:lstStyle/>
                    <a:p>
                      <a:pPr algn="ctr">
                        <a:lnSpc>
                          <a:spcPct val="115000"/>
                        </a:lnSpc>
                        <a:spcAft>
                          <a:spcPts val="800"/>
                        </a:spcAft>
                        <a:buNone/>
                      </a:pPr>
                      <a:r>
                        <a:rPr lang="en-GB" sz="900" b="1" i="1" kern="100" dirty="0">
                          <a:solidFill>
                            <a:schemeClr val="tx1"/>
                          </a:solidFill>
                          <a:effectLst/>
                          <a:latin typeface="+mn-lt"/>
                          <a:ea typeface="Aptos" panose="020B0004020202020204" pitchFamily="34" charset="0"/>
                          <a:cs typeface="Arial" panose="020B0604020202020204" pitchFamily="34" charset="0"/>
                        </a:rPr>
                        <a:t>C</a:t>
                      </a:r>
                    </a:p>
                  </a:txBody>
                  <a:tcPr marL="68580" marR="68580" marT="0" marB="0" anchor="ctr">
                    <a:solidFill>
                      <a:schemeClr val="bg1"/>
                    </a:solidFill>
                  </a:tcPr>
                </a:tc>
                <a:tc>
                  <a:txBody>
                    <a:bodyPr/>
                    <a:lstStyle/>
                    <a:p>
                      <a:pPr marL="0" marR="0" lvl="0" indent="0" algn="ctr" defTabSz="685765" rtl="0" eaLnBrk="1" fontAlgn="auto" latinLnBrk="0" hangingPunct="1">
                        <a:lnSpc>
                          <a:spcPct val="150000"/>
                        </a:lnSpc>
                        <a:spcBef>
                          <a:spcPts val="0"/>
                        </a:spcBef>
                        <a:spcAft>
                          <a:spcPts val="800"/>
                        </a:spcAft>
                        <a:buClrTx/>
                        <a:buSzTx/>
                        <a:buFontTx/>
                        <a:buNone/>
                        <a:tabLst/>
                        <a:defRPr/>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1.4016</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18.6763</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1.4016</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18.6763</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solidFill>
                  </a:tcPr>
                </a:tc>
                <a:tc>
                  <a:txBody>
                    <a:bodyPr/>
                    <a:lstStyle/>
                    <a:p>
                      <a:pPr marL="0" marR="0" lvl="0" indent="0" algn="ctr" defTabSz="685765" rtl="0" eaLnBrk="1" fontAlgn="auto" latinLnBrk="0" hangingPunct="1">
                        <a:lnSpc>
                          <a:spcPct val="150000"/>
                        </a:lnSpc>
                        <a:spcBef>
                          <a:spcPts val="0"/>
                        </a:spcBef>
                        <a:spcAft>
                          <a:spcPts val="800"/>
                        </a:spcAft>
                        <a:buClrTx/>
                        <a:buSzTx/>
                        <a:buFontTx/>
                        <a:buNone/>
                        <a:tabLst/>
                        <a:defRPr/>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solidFill>
                  </a:tcPr>
                </a:tc>
                <a:extLst>
                  <a:ext uri="{0D108BD9-81ED-4DB2-BD59-A6C34878D82A}">
                    <a16:rowId xmlns:a16="http://schemas.microsoft.com/office/drawing/2014/main" val="2907608848"/>
                  </a:ext>
                </a:extLst>
              </a:tr>
              <a:tr h="311625">
                <a:tc>
                  <a:txBody>
                    <a:bodyPr/>
                    <a:lstStyle/>
                    <a:p>
                      <a:pPr algn="ctr">
                        <a:lnSpc>
                          <a:spcPct val="115000"/>
                        </a:lnSpc>
                        <a:spcAft>
                          <a:spcPts val="800"/>
                        </a:spcAft>
                        <a:buNone/>
                      </a:pPr>
                      <a:r>
                        <a:rPr lang="en-GB" sz="900" b="1" i="1" kern="100" dirty="0">
                          <a:solidFill>
                            <a:schemeClr val="tx1"/>
                          </a:solidFill>
                          <a:effectLst/>
                          <a:latin typeface="+mn-lt"/>
                          <a:ea typeface="DengXian Light" panose="02010600030101010101" pitchFamily="2" charset="-122"/>
                          <a:cs typeface="Times New Roman" panose="02020603050405020304" pitchFamily="18" charset="0"/>
                          <a:sym typeface="Symbol" pitchFamily="2" charset="2"/>
                        </a:rPr>
                        <a:t></a:t>
                      </a:r>
                      <a:endParaRPr lang="en-GB" sz="900" b="1" i="1" kern="100" dirty="0">
                        <a:solidFill>
                          <a:schemeClr val="tx1"/>
                        </a:solidFill>
                        <a:effectLst/>
                        <a:latin typeface="+mn-lt"/>
                        <a:ea typeface="Aptos" panose="020B000402020202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0.8500</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0.8184</a:t>
                      </a:r>
                    </a:p>
                  </a:txBody>
                  <a:tcPr marL="68580" marR="68580" marT="0" marB="0" anchor="ctr">
                    <a:solidFill>
                      <a:schemeClr val="bg1"/>
                    </a:solidFill>
                  </a:tcPr>
                </a:tc>
                <a:extLst>
                  <a:ext uri="{0D108BD9-81ED-4DB2-BD59-A6C34878D82A}">
                    <a16:rowId xmlns:a16="http://schemas.microsoft.com/office/drawing/2014/main" val="1240957647"/>
                  </a:ext>
                </a:extLst>
              </a:tr>
              <a:tr h="301986">
                <a:tc>
                  <a:txBody>
                    <a:bodyPr/>
                    <a:lstStyle/>
                    <a:p>
                      <a:pPr algn="ctr">
                        <a:lnSpc>
                          <a:spcPct val="115000"/>
                        </a:lnSpc>
                        <a:spcAft>
                          <a:spcPts val="800"/>
                        </a:spcAft>
                        <a:buNone/>
                      </a:pPr>
                      <a:r>
                        <a:rPr lang="en-GB" sz="900" b="1" i="1" kern="100" dirty="0">
                          <a:solidFill>
                            <a:schemeClr val="tx1"/>
                          </a:solidFill>
                          <a:effectLst/>
                          <a:latin typeface="+mn-lt"/>
                          <a:ea typeface="DengXian Light" panose="02010600030101010101" pitchFamily="2" charset="-122"/>
                          <a:cs typeface="Times New Roman" panose="02020603050405020304" pitchFamily="18" charset="0"/>
                          <a:sym typeface="Symbol" pitchFamily="2" charset="2"/>
                        </a:rPr>
                        <a:t></a:t>
                      </a:r>
                      <a:endParaRPr lang="en-GB" sz="900" b="1" i="1" kern="100" dirty="0">
                        <a:solidFill>
                          <a:schemeClr val="tx1"/>
                        </a:solidFill>
                        <a:effectLst/>
                        <a:latin typeface="+mn-lt"/>
                        <a:ea typeface="Aptos" panose="020B000402020202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0.4633</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0.9962</a:t>
                      </a:r>
                    </a:p>
                  </a:txBody>
                  <a:tcPr marL="68580" marR="68580" marT="0" marB="0" anchor="ctr">
                    <a:solidFill>
                      <a:schemeClr val="bg1"/>
                    </a:solidFill>
                  </a:tcPr>
                </a:tc>
                <a:extLst>
                  <a:ext uri="{0D108BD9-81ED-4DB2-BD59-A6C34878D82A}">
                    <a16:rowId xmlns:a16="http://schemas.microsoft.com/office/drawing/2014/main" val="3259636509"/>
                  </a:ext>
                </a:extLst>
              </a:tr>
              <a:tr h="300789">
                <a:tc>
                  <a:txBody>
                    <a:bodyPr/>
                    <a:lstStyle/>
                    <a:p>
                      <a:pPr algn="ctr">
                        <a:lnSpc>
                          <a:spcPct val="115000"/>
                        </a:lnSpc>
                        <a:spcAft>
                          <a:spcPts val="800"/>
                        </a:spcAft>
                        <a:buNone/>
                      </a:pPr>
                      <a:r>
                        <a:rPr lang="en-GB" sz="900" b="1" i="1" kern="100" dirty="0">
                          <a:solidFill>
                            <a:schemeClr val="tx1"/>
                          </a:solidFill>
                          <a:effectLst/>
                          <a:latin typeface="+mn-lt"/>
                          <a:ea typeface="DengXian Light" panose="02010600030101010101" pitchFamily="2" charset="-122"/>
                          <a:cs typeface="Times New Roman" panose="02020603050405020304" pitchFamily="18" charset="0"/>
                          <a:sym typeface="Symbol" pitchFamily="2" charset="2"/>
                        </a:rPr>
                        <a:t></a:t>
                      </a:r>
                      <a:endParaRPr lang="en-GB" sz="900" b="1" i="1" kern="100" dirty="0">
                        <a:solidFill>
                          <a:schemeClr val="tx1"/>
                        </a:solidFill>
                        <a:effectLst/>
                        <a:latin typeface="+mn-lt"/>
                        <a:ea typeface="Aptos" panose="020B0004020202020204" pitchFamily="34" charset="0"/>
                        <a:cs typeface="Arial" panose="020B0604020202020204" pitchFamily="34" charset="0"/>
                      </a:endParaRP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a:t>
                      </a:r>
                    </a:p>
                  </a:txBody>
                  <a:tcPr marL="68580" marR="68580" marT="0" marB="0" anchor="ctr">
                    <a:solidFill>
                      <a:schemeClr val="bg1">
                        <a:lumMod val="85000"/>
                      </a:schemeClr>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-0.1000</a:t>
                      </a:r>
                    </a:p>
                  </a:txBody>
                  <a:tcPr marL="68580" marR="68580" marT="0" marB="0" anchor="ctr">
                    <a:solidFill>
                      <a:schemeClr val="bg1"/>
                    </a:solidFill>
                  </a:tcPr>
                </a:tc>
                <a:tc>
                  <a:txBody>
                    <a:bodyPr/>
                    <a:lstStyle/>
                    <a:p>
                      <a:pPr algn="ctr">
                        <a:lnSpc>
                          <a:spcPct val="150000"/>
                        </a:lnSpc>
                        <a:spcAft>
                          <a:spcPts val="800"/>
                        </a:spcAft>
                      </a:pPr>
                      <a:r>
                        <a:rPr lang="en-GB" sz="900" b="0" kern="100" dirty="0">
                          <a:effectLst/>
                          <a:latin typeface="+mn-lt"/>
                          <a:ea typeface="Aptos" panose="020B0004020202020204" pitchFamily="34" charset="0"/>
                          <a:cs typeface="Arial" panose="020B0604020202020204" pitchFamily="34" charset="0"/>
                        </a:rPr>
                        <a:t>2.30</a:t>
                      </a:r>
                    </a:p>
                  </a:txBody>
                  <a:tcPr marL="68580" marR="68580" marT="0" marB="0" anchor="ctr">
                    <a:solidFill>
                      <a:schemeClr val="bg1"/>
                    </a:solidFill>
                  </a:tcPr>
                </a:tc>
                <a:extLst>
                  <a:ext uri="{0D108BD9-81ED-4DB2-BD59-A6C34878D82A}">
                    <a16:rowId xmlns:a16="http://schemas.microsoft.com/office/drawing/2014/main" val="879145821"/>
                  </a:ext>
                </a:extLst>
              </a:tr>
            </a:tbl>
          </a:graphicData>
        </a:graphic>
      </p:graphicFrame>
      <p:sp>
        <p:nvSpPr>
          <p:cNvPr id="16" name="TextBox 15">
            <a:extLst>
              <a:ext uri="{FF2B5EF4-FFF2-40B4-BE49-F238E27FC236}">
                <a16:creationId xmlns:a16="http://schemas.microsoft.com/office/drawing/2014/main" id="{93290146-972C-BEAB-F78E-87C698699BE6}"/>
              </a:ext>
            </a:extLst>
          </p:cNvPr>
          <p:cNvSpPr txBox="1"/>
          <p:nvPr/>
        </p:nvSpPr>
        <p:spPr>
          <a:xfrm>
            <a:off x="3743924" y="3869195"/>
            <a:ext cx="2800668" cy="314894"/>
          </a:xfrm>
          <a:prstGeom prst="rect">
            <a:avLst/>
          </a:prstGeom>
          <a:noFill/>
        </p:spPr>
        <p:txBody>
          <a:bodyPr wrap="square">
            <a:spAutoFit/>
          </a:bodyPr>
          <a:lstStyle/>
          <a:p>
            <a:pPr algn="ctr">
              <a:lnSpc>
                <a:spcPct val="150000"/>
              </a:lnSpc>
              <a:spcAft>
                <a:spcPts val="1000"/>
              </a:spcAft>
            </a:pPr>
            <a:r>
              <a:rPr lang="en-GB" sz="1100" i="0" kern="100" dirty="0">
                <a:effectLst/>
                <a:ea typeface="Aptos" panose="020B0004020202020204" pitchFamily="34" charset="0"/>
                <a:cs typeface="Arial" panose="020B0604020202020204" pitchFamily="34" charset="0"/>
              </a:rPr>
              <a:t>Operational parameters</a:t>
            </a:r>
            <a:endParaRPr lang="en-GB" sz="1100" i="1" kern="100" dirty="0">
              <a:effectLst/>
              <a:ea typeface="Aptos" panose="020B0004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1F85CAC2-9BDB-D567-6FE3-CF407D600DB8}"/>
              </a:ext>
            </a:extLst>
          </p:cNvPr>
          <p:cNvSpPr txBox="1"/>
          <p:nvPr/>
        </p:nvSpPr>
        <p:spPr>
          <a:xfrm>
            <a:off x="416690" y="1941737"/>
            <a:ext cx="3083371" cy="314893"/>
          </a:xfrm>
          <a:prstGeom prst="rect">
            <a:avLst/>
          </a:prstGeom>
          <a:noFill/>
        </p:spPr>
        <p:txBody>
          <a:bodyPr wrap="square">
            <a:spAutoFit/>
          </a:bodyPr>
          <a:lstStyle/>
          <a:p>
            <a:pPr algn="ctr">
              <a:lnSpc>
                <a:spcPct val="150000"/>
              </a:lnSpc>
              <a:spcBef>
                <a:spcPts val="1200"/>
              </a:spcBef>
              <a:spcAft>
                <a:spcPts val="1000"/>
              </a:spcAft>
            </a:pPr>
            <a:r>
              <a:rPr lang="en-GB" sz="1100" i="0" kern="100" dirty="0">
                <a:effectLst/>
                <a:ea typeface="Aptos" panose="020B0004020202020204" pitchFamily="34" charset="0"/>
                <a:cs typeface="Arial" panose="020B0604020202020204" pitchFamily="34" charset="0"/>
              </a:rPr>
              <a:t>Aquifer model parameters</a:t>
            </a:r>
            <a:endParaRPr lang="en-GB" sz="1100" i="1" kern="100" dirty="0">
              <a:effectLst/>
              <a:ea typeface="Aptos" panose="020B0004020202020204" pitchFamily="34" charset="0"/>
              <a:cs typeface="Arial" panose="020B0604020202020204" pitchFamily="34" charset="0"/>
            </a:endParaRPr>
          </a:p>
        </p:txBody>
      </p:sp>
      <p:sp>
        <p:nvSpPr>
          <p:cNvPr id="20" name="TextBox 19">
            <a:extLst>
              <a:ext uri="{FF2B5EF4-FFF2-40B4-BE49-F238E27FC236}">
                <a16:creationId xmlns:a16="http://schemas.microsoft.com/office/drawing/2014/main" id="{DA5D26A7-629C-8EC5-F5B4-BF0B328B31E6}"/>
              </a:ext>
            </a:extLst>
          </p:cNvPr>
          <p:cNvSpPr txBox="1"/>
          <p:nvPr/>
        </p:nvSpPr>
        <p:spPr>
          <a:xfrm>
            <a:off x="3978010" y="436962"/>
            <a:ext cx="7640887" cy="261610"/>
          </a:xfrm>
          <a:prstGeom prst="rect">
            <a:avLst/>
          </a:prstGeom>
          <a:noFill/>
        </p:spPr>
        <p:txBody>
          <a:bodyPr wrap="square">
            <a:spAutoFit/>
          </a:bodyPr>
          <a:lstStyle/>
          <a:p>
            <a:pPr algn="ctr"/>
            <a:r>
              <a:rPr lang="en-GB" sz="1100" dirty="0"/>
              <a:t>2D porosity and permeability maps of the aquifer model</a:t>
            </a:r>
          </a:p>
        </p:txBody>
      </p:sp>
      <p:sp>
        <p:nvSpPr>
          <p:cNvPr id="22" name="TextBox 21">
            <a:extLst>
              <a:ext uri="{FF2B5EF4-FFF2-40B4-BE49-F238E27FC236}">
                <a16:creationId xmlns:a16="http://schemas.microsoft.com/office/drawing/2014/main" id="{E6996E9C-B49C-C664-6ABB-8B5ECE247E49}"/>
              </a:ext>
            </a:extLst>
          </p:cNvPr>
          <p:cNvSpPr txBox="1"/>
          <p:nvPr/>
        </p:nvSpPr>
        <p:spPr>
          <a:xfrm>
            <a:off x="6788453" y="3920077"/>
            <a:ext cx="5135372" cy="261610"/>
          </a:xfrm>
          <a:prstGeom prst="rect">
            <a:avLst/>
          </a:prstGeom>
          <a:noFill/>
        </p:spPr>
        <p:txBody>
          <a:bodyPr wrap="square">
            <a:spAutoFit/>
          </a:bodyPr>
          <a:lstStyle/>
          <a:p>
            <a:pPr algn="ctr"/>
            <a:r>
              <a:rPr lang="en-GB" sz="1100" dirty="0"/>
              <a:t>Summary of simulation scenarios</a:t>
            </a:r>
          </a:p>
        </p:txBody>
      </p:sp>
      <p:graphicFrame>
        <p:nvGraphicFramePr>
          <p:cNvPr id="7" name="Table 6">
            <a:extLst>
              <a:ext uri="{FF2B5EF4-FFF2-40B4-BE49-F238E27FC236}">
                <a16:creationId xmlns:a16="http://schemas.microsoft.com/office/drawing/2014/main" id="{6573A494-A8C2-DC11-C7F5-AF8E7CB97E7C}"/>
              </a:ext>
            </a:extLst>
          </p:cNvPr>
          <p:cNvGraphicFramePr>
            <a:graphicFrameLocks noGrp="1"/>
          </p:cNvGraphicFramePr>
          <p:nvPr>
            <p:extLst>
              <p:ext uri="{D42A27DB-BD31-4B8C-83A1-F6EECF244321}">
                <p14:modId xmlns:p14="http://schemas.microsoft.com/office/powerpoint/2010/main" val="4009402724"/>
              </p:ext>
            </p:extLst>
          </p:nvPr>
        </p:nvGraphicFramePr>
        <p:xfrm>
          <a:off x="416690" y="959352"/>
          <a:ext cx="3084499" cy="993844"/>
        </p:xfrm>
        <a:graphic>
          <a:graphicData uri="http://schemas.openxmlformats.org/drawingml/2006/table">
            <a:tbl>
              <a:tblPr firstRow="1" firstCol="1" bandRow="1">
                <a:tableStyleId>{69012ECD-51FC-41F1-AA8D-1B2483CD663E}</a:tableStyleId>
              </a:tblPr>
              <a:tblGrid>
                <a:gridCol w="1196912">
                  <a:extLst>
                    <a:ext uri="{9D8B030D-6E8A-4147-A177-3AD203B41FA5}">
                      <a16:colId xmlns:a16="http://schemas.microsoft.com/office/drawing/2014/main" val="1203095810"/>
                    </a:ext>
                  </a:extLst>
                </a:gridCol>
                <a:gridCol w="1887587">
                  <a:extLst>
                    <a:ext uri="{9D8B030D-6E8A-4147-A177-3AD203B41FA5}">
                      <a16:colId xmlns:a16="http://schemas.microsoft.com/office/drawing/2014/main" val="173343877"/>
                    </a:ext>
                  </a:extLst>
                </a:gridCol>
              </a:tblGrid>
              <a:tr h="248461">
                <a:tc>
                  <a:txBody>
                    <a:bodyPr/>
                    <a:lstStyle/>
                    <a:p>
                      <a:pPr>
                        <a:lnSpc>
                          <a:spcPct val="150000"/>
                        </a:lnSpc>
                      </a:pPr>
                      <a:r>
                        <a:rPr lang="en-GB" sz="900" b="1" kern="100" dirty="0">
                          <a:solidFill>
                            <a:schemeClr val="tx1"/>
                          </a:solidFill>
                          <a:effectLst/>
                          <a:latin typeface="+mj-lt"/>
                        </a:rPr>
                        <a:t>Simulator</a:t>
                      </a:r>
                      <a:endParaRPr lang="en-GB" sz="900" b="1" kern="100" dirty="0">
                        <a:solidFill>
                          <a:schemeClr val="tx1"/>
                        </a:solidFill>
                        <a:effectLst/>
                        <a:latin typeface="+mj-lt"/>
                        <a:ea typeface="Times New Roman" panose="02020603050405020304" pitchFamily="18" charset="0"/>
                      </a:endParaRPr>
                    </a:p>
                  </a:txBody>
                  <a:tcPr marL="68580" marR="68580" marT="17780" marB="17780" anchor="ctr">
                    <a:solidFill>
                      <a:schemeClr val="bg1"/>
                    </a:solidFill>
                  </a:tcPr>
                </a:tc>
                <a:tc>
                  <a:txBody>
                    <a:bodyPr/>
                    <a:lstStyle/>
                    <a:p>
                      <a:pPr>
                        <a:lnSpc>
                          <a:spcPct val="150000"/>
                        </a:lnSpc>
                      </a:pPr>
                      <a:r>
                        <a:rPr lang="en-GB" sz="900" b="0" kern="100" dirty="0">
                          <a:solidFill>
                            <a:schemeClr val="tx1"/>
                          </a:solidFill>
                          <a:effectLst/>
                          <a:latin typeface="+mj-lt"/>
                        </a:rPr>
                        <a:t>​OPM Flow</a:t>
                      </a:r>
                      <a:endParaRPr lang="en-GB" sz="900" b="0" kern="100" dirty="0">
                        <a:solidFill>
                          <a:schemeClr val="tx1"/>
                        </a:solidFill>
                        <a:effectLst/>
                        <a:latin typeface="+mj-lt"/>
                        <a:ea typeface="Times New Roman" panose="02020603050405020304" pitchFamily="18" charset="0"/>
                      </a:endParaRPr>
                    </a:p>
                  </a:txBody>
                  <a:tcPr marL="68580" marR="68580" marT="17780" marB="17780" anchor="ctr">
                    <a:solidFill>
                      <a:schemeClr val="bg1"/>
                    </a:solidFill>
                  </a:tcPr>
                </a:tc>
                <a:extLst>
                  <a:ext uri="{0D108BD9-81ED-4DB2-BD59-A6C34878D82A}">
                    <a16:rowId xmlns:a16="http://schemas.microsoft.com/office/drawing/2014/main" val="171742904"/>
                  </a:ext>
                </a:extLst>
              </a:tr>
              <a:tr h="248461">
                <a:tc>
                  <a:txBody>
                    <a:bodyPr/>
                    <a:lstStyle/>
                    <a:p>
                      <a:pPr>
                        <a:lnSpc>
                          <a:spcPct val="150000"/>
                        </a:lnSpc>
                      </a:pPr>
                      <a:r>
                        <a:rPr lang="en-GB" sz="900" b="1" kern="100" dirty="0">
                          <a:solidFill>
                            <a:schemeClr val="tx1"/>
                          </a:solidFill>
                          <a:effectLst/>
                          <a:latin typeface="+mj-lt"/>
                        </a:rPr>
                        <a:t>Flow model</a:t>
                      </a:r>
                      <a:endParaRPr lang="en-GB" sz="900" b="1" kern="100" dirty="0">
                        <a:solidFill>
                          <a:schemeClr val="tx1"/>
                        </a:solidFill>
                        <a:effectLst/>
                        <a:latin typeface="+mj-lt"/>
                        <a:ea typeface="Times New Roman" panose="02020603050405020304" pitchFamily="18" charset="0"/>
                      </a:endParaRPr>
                    </a:p>
                  </a:txBody>
                  <a:tcPr marL="68580" marR="68580" marT="17780" marB="17780" anchor="ctr">
                    <a:solidFill>
                      <a:schemeClr val="bg1"/>
                    </a:solidFill>
                  </a:tcPr>
                </a:tc>
                <a:tc>
                  <a:txBody>
                    <a:bodyPr/>
                    <a:lstStyle/>
                    <a:p>
                      <a:pPr>
                        <a:lnSpc>
                          <a:spcPct val="150000"/>
                        </a:lnSpc>
                      </a:pPr>
                      <a:r>
                        <a:rPr lang="en-US" sz="900" b="0" kern="100" dirty="0">
                          <a:solidFill>
                            <a:schemeClr val="tx1"/>
                          </a:solidFill>
                          <a:effectLst/>
                          <a:latin typeface="+mj-lt"/>
                        </a:rPr>
                        <a:t>​</a:t>
                      </a:r>
                      <a:r>
                        <a:rPr lang="en-GB" sz="900" b="0" dirty="0">
                          <a:solidFill>
                            <a:schemeClr val="tx1"/>
                          </a:solidFill>
                          <a:latin typeface="+mj-lt"/>
                        </a:rPr>
                        <a:t>Black-oil</a:t>
                      </a:r>
                      <a:endParaRPr lang="en-GB" sz="900" b="0" kern="100" dirty="0">
                        <a:solidFill>
                          <a:schemeClr val="tx1"/>
                        </a:solidFill>
                        <a:effectLst/>
                        <a:latin typeface="+mj-lt"/>
                        <a:ea typeface="Times New Roman" panose="02020603050405020304" pitchFamily="18" charset="0"/>
                      </a:endParaRPr>
                    </a:p>
                  </a:txBody>
                  <a:tcPr marL="68580" marR="68580" marT="17780" marB="17780" anchor="ctr">
                    <a:solidFill>
                      <a:schemeClr val="bg1"/>
                    </a:solidFill>
                  </a:tcPr>
                </a:tc>
                <a:extLst>
                  <a:ext uri="{0D108BD9-81ED-4DB2-BD59-A6C34878D82A}">
                    <a16:rowId xmlns:a16="http://schemas.microsoft.com/office/drawing/2014/main" val="3779259108"/>
                  </a:ext>
                </a:extLst>
              </a:tr>
              <a:tr h="248461">
                <a:tc>
                  <a:txBody>
                    <a:bodyPr/>
                    <a:lstStyle/>
                    <a:p>
                      <a:pPr>
                        <a:lnSpc>
                          <a:spcPct val="150000"/>
                        </a:lnSpc>
                      </a:pPr>
                      <a:r>
                        <a:rPr lang="en-GB" sz="900" b="1" kern="100" dirty="0">
                          <a:solidFill>
                            <a:schemeClr val="tx1"/>
                          </a:solidFill>
                          <a:effectLst/>
                          <a:latin typeface="+mj-lt"/>
                          <a:ea typeface="Times New Roman" panose="02020603050405020304" pitchFamily="18" charset="0"/>
                        </a:rPr>
                        <a:t>Flow regime</a:t>
                      </a:r>
                    </a:p>
                  </a:txBody>
                  <a:tcPr marL="68580" marR="68580" marT="17780" marB="17780" anchor="ctr">
                    <a:solidFill>
                      <a:schemeClr val="bg1"/>
                    </a:solidFill>
                  </a:tcPr>
                </a:tc>
                <a:tc>
                  <a:txBody>
                    <a:bodyPr/>
                    <a:lstStyle/>
                    <a:p>
                      <a:pPr>
                        <a:lnSpc>
                          <a:spcPct val="150000"/>
                        </a:lnSpc>
                      </a:pPr>
                      <a:r>
                        <a:rPr lang="en-US" sz="900" b="0" kern="100" dirty="0">
                          <a:solidFill>
                            <a:schemeClr val="tx1"/>
                          </a:solidFill>
                          <a:effectLst/>
                          <a:latin typeface="+mj-lt"/>
                        </a:rPr>
                        <a:t>​</a:t>
                      </a:r>
                      <a:r>
                        <a:rPr lang="en-GB" sz="900" b="0" dirty="0">
                          <a:solidFill>
                            <a:schemeClr val="tx1"/>
                          </a:solidFill>
                          <a:latin typeface="+mj-lt"/>
                        </a:rPr>
                        <a:t>Gas-water</a:t>
                      </a:r>
                      <a:endParaRPr lang="en-GB" sz="900" b="0" kern="100" dirty="0">
                        <a:solidFill>
                          <a:schemeClr val="tx1"/>
                        </a:solidFill>
                        <a:effectLst/>
                        <a:latin typeface="+mj-lt"/>
                        <a:ea typeface="Times New Roman" panose="02020603050405020304" pitchFamily="18" charset="0"/>
                      </a:endParaRPr>
                    </a:p>
                  </a:txBody>
                  <a:tcPr marL="68580" marR="68580" marT="17780" marB="17780" anchor="ctr">
                    <a:solidFill>
                      <a:schemeClr val="bg1"/>
                    </a:solidFill>
                  </a:tcPr>
                </a:tc>
                <a:extLst>
                  <a:ext uri="{0D108BD9-81ED-4DB2-BD59-A6C34878D82A}">
                    <a16:rowId xmlns:a16="http://schemas.microsoft.com/office/drawing/2014/main" val="1395956562"/>
                  </a:ext>
                </a:extLst>
              </a:tr>
              <a:tr h="248461">
                <a:tc>
                  <a:txBody>
                    <a:bodyPr/>
                    <a:lstStyle/>
                    <a:p>
                      <a:pPr>
                        <a:lnSpc>
                          <a:spcPct val="150000"/>
                        </a:lnSpc>
                      </a:pPr>
                      <a:r>
                        <a:rPr lang="en-GB" sz="900" b="1" kern="100" dirty="0">
                          <a:solidFill>
                            <a:schemeClr val="tx1"/>
                          </a:solidFill>
                          <a:effectLst/>
                          <a:latin typeface="+mj-lt"/>
                          <a:ea typeface="Times New Roman" panose="02020603050405020304" pitchFamily="18" charset="0"/>
                        </a:rPr>
                        <a:t>Hysteresis</a:t>
                      </a:r>
                    </a:p>
                  </a:txBody>
                  <a:tcPr marL="68580" marR="68580" marT="17780" marB="17780" anchor="ctr">
                    <a:solidFill>
                      <a:schemeClr val="bg1"/>
                    </a:solidFill>
                  </a:tcPr>
                </a:tc>
                <a:tc>
                  <a:txBody>
                    <a:bodyPr/>
                    <a:lstStyle/>
                    <a:p>
                      <a:pPr>
                        <a:lnSpc>
                          <a:spcPct val="150000"/>
                        </a:lnSpc>
                      </a:pPr>
                      <a:r>
                        <a:rPr lang="en-GB" sz="900" b="0" kern="100" dirty="0">
                          <a:solidFill>
                            <a:schemeClr val="tx1"/>
                          </a:solidFill>
                          <a:effectLst/>
                          <a:latin typeface="+mj-lt"/>
                        </a:rPr>
                        <a:t>Modified OPM hysteresis library</a:t>
                      </a:r>
                      <a:r>
                        <a:rPr lang="en-US" sz="900" b="0" kern="100" dirty="0">
                          <a:solidFill>
                            <a:schemeClr val="tx1"/>
                          </a:solidFill>
                          <a:effectLst/>
                          <a:latin typeface="+mj-lt"/>
                        </a:rPr>
                        <a:t>​</a:t>
                      </a:r>
                      <a:endParaRPr lang="en-GB" sz="900" b="0" kern="100" dirty="0">
                        <a:solidFill>
                          <a:schemeClr val="tx1"/>
                        </a:solidFill>
                        <a:effectLst/>
                        <a:latin typeface="+mj-lt"/>
                        <a:ea typeface="Times New Roman" panose="02020603050405020304" pitchFamily="18" charset="0"/>
                      </a:endParaRPr>
                    </a:p>
                  </a:txBody>
                  <a:tcPr marL="68580" marR="68580" marT="17780" marB="17780" anchor="ctr">
                    <a:solidFill>
                      <a:schemeClr val="bg1"/>
                    </a:solidFill>
                  </a:tcPr>
                </a:tc>
                <a:extLst>
                  <a:ext uri="{0D108BD9-81ED-4DB2-BD59-A6C34878D82A}">
                    <a16:rowId xmlns:a16="http://schemas.microsoft.com/office/drawing/2014/main" val="1825263864"/>
                  </a:ext>
                </a:extLst>
              </a:tr>
            </a:tbl>
          </a:graphicData>
        </a:graphic>
      </p:graphicFrame>
      <p:sp>
        <p:nvSpPr>
          <p:cNvPr id="14" name="TextBox 13">
            <a:extLst>
              <a:ext uri="{FF2B5EF4-FFF2-40B4-BE49-F238E27FC236}">
                <a16:creationId xmlns:a16="http://schemas.microsoft.com/office/drawing/2014/main" id="{0D1B305C-CF7D-7E54-3825-B07245C6C004}"/>
              </a:ext>
            </a:extLst>
          </p:cNvPr>
          <p:cNvSpPr txBox="1"/>
          <p:nvPr/>
        </p:nvSpPr>
        <p:spPr>
          <a:xfrm>
            <a:off x="416690" y="624315"/>
            <a:ext cx="3083371" cy="314894"/>
          </a:xfrm>
          <a:prstGeom prst="rect">
            <a:avLst/>
          </a:prstGeom>
          <a:noFill/>
        </p:spPr>
        <p:txBody>
          <a:bodyPr wrap="square">
            <a:spAutoFit/>
          </a:bodyPr>
          <a:lstStyle/>
          <a:p>
            <a:pPr algn="ctr">
              <a:lnSpc>
                <a:spcPct val="150000"/>
              </a:lnSpc>
              <a:spcBef>
                <a:spcPts val="1200"/>
              </a:spcBef>
              <a:spcAft>
                <a:spcPts val="1000"/>
              </a:spcAft>
            </a:pPr>
            <a:r>
              <a:rPr lang="en-GB" sz="1100" kern="100" dirty="0">
                <a:ea typeface="Aptos" panose="020B0004020202020204" pitchFamily="34" charset="0"/>
                <a:cs typeface="Arial" panose="020B0604020202020204" pitchFamily="34" charset="0"/>
              </a:rPr>
              <a:t>Simulation settings</a:t>
            </a:r>
            <a:endParaRPr lang="en-GB" sz="1100" i="1" kern="100" dirty="0">
              <a:effectLst/>
              <a:ea typeface="Aptos" panose="020B0004020202020204" pitchFamily="34" charset="0"/>
              <a:cs typeface="Arial" panose="020B0604020202020204" pitchFamily="34" charset="0"/>
            </a:endParaRPr>
          </a:p>
        </p:txBody>
      </p:sp>
    </p:spTree>
    <p:extLst>
      <p:ext uri="{BB962C8B-B14F-4D97-AF65-F5344CB8AC3E}">
        <p14:creationId xmlns:p14="http://schemas.microsoft.com/office/powerpoint/2010/main" val="2033156824"/>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0DDFEB-1362-37EE-8947-034766510AD7}"/>
            </a:ext>
          </a:extLst>
        </p:cNvPr>
        <p:cNvGrpSpPr/>
        <p:nvPr/>
      </p:nvGrpSpPr>
      <p:grpSpPr>
        <a:xfrm>
          <a:off x="0" y="0"/>
          <a:ext cx="0" cy="0"/>
          <a:chOff x="0" y="0"/>
          <a:chExt cx="0" cy="0"/>
        </a:xfrm>
      </p:grpSpPr>
      <p:pic>
        <p:nvPicPr>
          <p:cNvPr id="29" name="Picture 28">
            <a:extLst>
              <a:ext uri="{FF2B5EF4-FFF2-40B4-BE49-F238E27FC236}">
                <a16:creationId xmlns:a16="http://schemas.microsoft.com/office/drawing/2014/main" id="{6B78700A-77D8-2323-4D9E-4CF0190DEF3D}"/>
              </a:ext>
            </a:extLst>
          </p:cNvPr>
          <p:cNvPicPr>
            <a:picLocks noChangeAspect="1"/>
          </p:cNvPicPr>
          <p:nvPr/>
        </p:nvPicPr>
        <p:blipFill>
          <a:blip r:embed="rId3"/>
          <a:srcRect t="7652" b="3687"/>
          <a:stretch>
            <a:fillRect/>
          </a:stretch>
        </p:blipFill>
        <p:spPr>
          <a:xfrm>
            <a:off x="1204913" y="786984"/>
            <a:ext cx="9782175" cy="5531370"/>
          </a:xfrm>
          <a:prstGeom prst="rect">
            <a:avLst/>
          </a:prstGeom>
        </p:spPr>
      </p:pic>
      <p:sp>
        <p:nvSpPr>
          <p:cNvPr id="2" name="Title 1">
            <a:extLst>
              <a:ext uri="{FF2B5EF4-FFF2-40B4-BE49-F238E27FC236}">
                <a16:creationId xmlns:a16="http://schemas.microsoft.com/office/drawing/2014/main" id="{90A94571-567F-0D39-C183-8010DC088D5A}"/>
              </a:ext>
            </a:extLst>
          </p:cNvPr>
          <p:cNvSpPr>
            <a:spLocks noGrp="1"/>
          </p:cNvSpPr>
          <p:nvPr>
            <p:ph type="title"/>
          </p:nvPr>
        </p:nvSpPr>
        <p:spPr/>
        <p:txBody>
          <a:bodyPr>
            <a:noAutofit/>
          </a:bodyPr>
          <a:lstStyle/>
          <a:p>
            <a:r>
              <a:rPr lang="en-GB" dirty="0" err="1"/>
              <a:t>Krg</a:t>
            </a:r>
            <a:r>
              <a:rPr lang="en-GB" dirty="0"/>
              <a:t> vs Sg: Location 1 - Cell (32, 53, 1)</a:t>
            </a:r>
          </a:p>
        </p:txBody>
      </p:sp>
      <p:graphicFrame>
        <p:nvGraphicFramePr>
          <p:cNvPr id="22" name="Table 21">
            <a:extLst>
              <a:ext uri="{FF2B5EF4-FFF2-40B4-BE49-F238E27FC236}">
                <a16:creationId xmlns:a16="http://schemas.microsoft.com/office/drawing/2014/main" id="{4F30681D-1ABD-646F-E555-489736F93ED6}"/>
              </a:ext>
            </a:extLst>
          </p:cNvPr>
          <p:cNvGraphicFramePr>
            <a:graphicFrameLocks noGrp="1"/>
          </p:cNvGraphicFramePr>
          <p:nvPr>
            <p:extLst>
              <p:ext uri="{D42A27DB-BD31-4B8C-83A1-F6EECF244321}">
                <p14:modId xmlns:p14="http://schemas.microsoft.com/office/powerpoint/2010/main" val="3895493727"/>
              </p:ext>
            </p:extLst>
          </p:nvPr>
        </p:nvGraphicFramePr>
        <p:xfrm>
          <a:off x="6785280" y="342398"/>
          <a:ext cx="4122421" cy="287646"/>
        </p:xfrm>
        <a:graphic>
          <a:graphicData uri="http://schemas.openxmlformats.org/drawingml/2006/table">
            <a:tbl>
              <a:tblPr firstRow="1" bandRow="1">
                <a:tableStyleId>{69012ECD-51FC-41F1-AA8D-1B2483CD663E}</a:tableStyleId>
              </a:tblPr>
              <a:tblGrid>
                <a:gridCol w="1390968">
                  <a:extLst>
                    <a:ext uri="{9D8B030D-6E8A-4147-A177-3AD203B41FA5}">
                      <a16:colId xmlns:a16="http://schemas.microsoft.com/office/drawing/2014/main" val="1180516476"/>
                    </a:ext>
                  </a:extLst>
                </a:gridCol>
                <a:gridCol w="968693">
                  <a:extLst>
                    <a:ext uri="{9D8B030D-6E8A-4147-A177-3AD203B41FA5}">
                      <a16:colId xmlns:a16="http://schemas.microsoft.com/office/drawing/2014/main" val="2245542580"/>
                    </a:ext>
                  </a:extLst>
                </a:gridCol>
                <a:gridCol w="941705">
                  <a:extLst>
                    <a:ext uri="{9D8B030D-6E8A-4147-A177-3AD203B41FA5}">
                      <a16:colId xmlns:a16="http://schemas.microsoft.com/office/drawing/2014/main" val="2411408377"/>
                    </a:ext>
                  </a:extLst>
                </a:gridCol>
                <a:gridCol w="821055">
                  <a:extLst>
                    <a:ext uri="{9D8B030D-6E8A-4147-A177-3AD203B41FA5}">
                      <a16:colId xmlns:a16="http://schemas.microsoft.com/office/drawing/2014/main" val="2324604192"/>
                    </a:ext>
                  </a:extLst>
                </a:gridCol>
              </a:tblGrid>
              <a:tr h="287646">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 NO HYSTERESIS </a:t>
                      </a: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r>
                        <a:rPr lang="en-US" sz="1000" b="0" dirty="0">
                          <a:solidFill>
                            <a:schemeClr val="tx2">
                              <a:lumMod val="60000"/>
                              <a:lumOff val="40000"/>
                            </a:schemeClr>
                          </a:solidFill>
                        </a:rPr>
                        <a:t>● KILLOUGH</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r>
                        <a:rPr lang="en-US" sz="1000" b="0" dirty="0">
                          <a:solidFill>
                            <a:srgbClr val="00B050"/>
                          </a:solidFill>
                        </a:rPr>
                        <a:t>● CARLSON</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r>
                        <a:rPr lang="en-US" sz="1000" b="0" dirty="0">
                          <a:solidFill>
                            <a:srgbClr val="FF0000"/>
                          </a:solidFill>
                        </a:rPr>
                        <a:t>● SPITERI</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749970139"/>
                  </a:ext>
                </a:extLst>
              </a:tr>
            </a:tbl>
          </a:graphicData>
        </a:graphic>
      </p:graphicFrame>
      <p:sp>
        <p:nvSpPr>
          <p:cNvPr id="23" name="Left Brace 22">
            <a:extLst>
              <a:ext uri="{FF2B5EF4-FFF2-40B4-BE49-F238E27FC236}">
                <a16:creationId xmlns:a16="http://schemas.microsoft.com/office/drawing/2014/main" id="{C97AD1C9-39AC-C7E5-B172-4613E105E223}"/>
              </a:ext>
            </a:extLst>
          </p:cNvPr>
          <p:cNvSpPr/>
          <p:nvPr/>
        </p:nvSpPr>
        <p:spPr>
          <a:xfrm>
            <a:off x="719587" y="786984"/>
            <a:ext cx="194872" cy="2263514"/>
          </a:xfrm>
          <a:prstGeom prst="leftBrace">
            <a:avLst>
              <a:gd name="adj1" fmla="val 0"/>
              <a:gd name="adj2"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80"/>
              </a:solidFill>
            </a:endParaRPr>
          </a:p>
        </p:txBody>
      </p:sp>
      <p:sp>
        <p:nvSpPr>
          <p:cNvPr id="24" name="TextBox 23">
            <a:extLst>
              <a:ext uri="{FF2B5EF4-FFF2-40B4-BE49-F238E27FC236}">
                <a16:creationId xmlns:a16="http://schemas.microsoft.com/office/drawing/2014/main" id="{C7514421-ACBE-C704-2EB3-C3E42C5B5215}"/>
              </a:ext>
            </a:extLst>
          </p:cNvPr>
          <p:cNvSpPr txBox="1"/>
          <p:nvPr/>
        </p:nvSpPr>
        <p:spPr>
          <a:xfrm>
            <a:off x="217625" y="1729719"/>
            <a:ext cx="523855" cy="378043"/>
          </a:xfrm>
          <a:prstGeom prst="rect">
            <a:avLst/>
          </a:prstGeom>
          <a:noFill/>
        </p:spPr>
        <p:txBody>
          <a:bodyPr wrap="none" lIns="0" tIns="0" rIns="0" bIns="0" rtlCol="0">
            <a:noAutofit/>
          </a:bodyPr>
          <a:lstStyle/>
          <a:p>
            <a:pPr algn="ctr">
              <a:lnSpc>
                <a:spcPct val="105000"/>
              </a:lnSpc>
            </a:pPr>
            <a:r>
              <a:rPr lang="en-US" sz="1200" dirty="0">
                <a:solidFill>
                  <a:schemeClr val="bg1">
                    <a:lumMod val="50000"/>
                  </a:schemeClr>
                </a:solidFill>
              </a:rPr>
              <a:t>Water</a:t>
            </a:r>
          </a:p>
          <a:p>
            <a:pPr algn="ctr">
              <a:lnSpc>
                <a:spcPct val="105000"/>
              </a:lnSpc>
            </a:pPr>
            <a:r>
              <a:rPr lang="en-US" sz="1200" dirty="0">
                <a:solidFill>
                  <a:schemeClr val="bg1">
                    <a:lumMod val="50000"/>
                  </a:schemeClr>
                </a:solidFill>
              </a:rPr>
              <a:t>wet</a:t>
            </a:r>
          </a:p>
        </p:txBody>
      </p:sp>
      <p:sp>
        <p:nvSpPr>
          <p:cNvPr id="25" name="Left Brace 24">
            <a:extLst>
              <a:ext uri="{FF2B5EF4-FFF2-40B4-BE49-F238E27FC236}">
                <a16:creationId xmlns:a16="http://schemas.microsoft.com/office/drawing/2014/main" id="{4EB9FDCF-5676-D91D-595D-B64F8F7637A1}"/>
              </a:ext>
            </a:extLst>
          </p:cNvPr>
          <p:cNvSpPr/>
          <p:nvPr/>
        </p:nvSpPr>
        <p:spPr>
          <a:xfrm>
            <a:off x="741480" y="3807502"/>
            <a:ext cx="194872" cy="2263514"/>
          </a:xfrm>
          <a:prstGeom prst="leftBrace">
            <a:avLst>
              <a:gd name="adj1" fmla="val 0"/>
              <a:gd name="adj2"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80"/>
              </a:solidFill>
            </a:endParaRPr>
          </a:p>
        </p:txBody>
      </p:sp>
      <p:sp>
        <p:nvSpPr>
          <p:cNvPr id="26" name="TextBox 25">
            <a:extLst>
              <a:ext uri="{FF2B5EF4-FFF2-40B4-BE49-F238E27FC236}">
                <a16:creationId xmlns:a16="http://schemas.microsoft.com/office/drawing/2014/main" id="{0D1640F8-A53B-19A1-B8AD-A0C0B2A975AD}"/>
              </a:ext>
            </a:extLst>
          </p:cNvPr>
          <p:cNvSpPr txBox="1"/>
          <p:nvPr/>
        </p:nvSpPr>
        <p:spPr>
          <a:xfrm>
            <a:off x="239518" y="4750237"/>
            <a:ext cx="523855" cy="378043"/>
          </a:xfrm>
          <a:prstGeom prst="rect">
            <a:avLst/>
          </a:prstGeom>
          <a:noFill/>
        </p:spPr>
        <p:txBody>
          <a:bodyPr wrap="none" lIns="0" tIns="0" rIns="0" bIns="0" rtlCol="0">
            <a:noAutofit/>
          </a:bodyPr>
          <a:lstStyle/>
          <a:p>
            <a:pPr algn="ctr">
              <a:lnSpc>
                <a:spcPct val="105000"/>
              </a:lnSpc>
            </a:pPr>
            <a:r>
              <a:rPr lang="en-US" sz="1200" dirty="0">
                <a:solidFill>
                  <a:schemeClr val="bg1">
                    <a:lumMod val="50000"/>
                  </a:schemeClr>
                </a:solidFill>
              </a:rPr>
              <a:t>Mixed</a:t>
            </a:r>
          </a:p>
          <a:p>
            <a:pPr algn="ctr">
              <a:lnSpc>
                <a:spcPct val="105000"/>
              </a:lnSpc>
            </a:pPr>
            <a:r>
              <a:rPr lang="en-US" sz="1200" dirty="0">
                <a:solidFill>
                  <a:schemeClr val="bg1">
                    <a:lumMod val="50000"/>
                  </a:schemeClr>
                </a:solidFill>
              </a:rPr>
              <a:t>wet</a:t>
            </a:r>
          </a:p>
        </p:txBody>
      </p:sp>
      <p:sp>
        <p:nvSpPr>
          <p:cNvPr id="27" name="Rectangle 26">
            <a:extLst>
              <a:ext uri="{FF2B5EF4-FFF2-40B4-BE49-F238E27FC236}">
                <a16:creationId xmlns:a16="http://schemas.microsoft.com/office/drawing/2014/main" id="{4C51C54C-E09B-E761-7A7E-A156F7D231E3}"/>
              </a:ext>
            </a:extLst>
          </p:cNvPr>
          <p:cNvSpPr/>
          <p:nvPr/>
        </p:nvSpPr>
        <p:spPr>
          <a:xfrm>
            <a:off x="1454046" y="3335310"/>
            <a:ext cx="9453655" cy="41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Tree>
    <p:extLst>
      <p:ext uri="{BB962C8B-B14F-4D97-AF65-F5344CB8AC3E}">
        <p14:creationId xmlns:p14="http://schemas.microsoft.com/office/powerpoint/2010/main" val="4267586713"/>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6F2D3-CB14-C6DD-D5EB-36158E481421}"/>
            </a:ext>
          </a:extLst>
        </p:cNvPr>
        <p:cNvGrpSpPr/>
        <p:nvPr/>
      </p:nvGrpSpPr>
      <p:grpSpPr>
        <a:xfrm>
          <a:off x="0" y="0"/>
          <a:ext cx="0" cy="0"/>
          <a:chOff x="0" y="0"/>
          <a:chExt cx="0" cy="0"/>
        </a:xfrm>
      </p:grpSpPr>
      <p:pic>
        <p:nvPicPr>
          <p:cNvPr id="28" name="Picture 27">
            <a:extLst>
              <a:ext uri="{FF2B5EF4-FFF2-40B4-BE49-F238E27FC236}">
                <a16:creationId xmlns:a16="http://schemas.microsoft.com/office/drawing/2014/main" id="{647129D1-6C52-2B1F-AE70-F3D1DDCD6303}"/>
              </a:ext>
            </a:extLst>
          </p:cNvPr>
          <p:cNvPicPr>
            <a:picLocks noChangeAspect="1"/>
          </p:cNvPicPr>
          <p:nvPr/>
        </p:nvPicPr>
        <p:blipFill>
          <a:blip r:embed="rId3"/>
          <a:srcRect t="7652" b="3687"/>
          <a:stretch>
            <a:fillRect/>
          </a:stretch>
        </p:blipFill>
        <p:spPr>
          <a:xfrm>
            <a:off x="1204913" y="786984"/>
            <a:ext cx="9782175" cy="5531370"/>
          </a:xfrm>
          <a:prstGeom prst="rect">
            <a:avLst/>
          </a:prstGeom>
        </p:spPr>
      </p:pic>
      <p:sp>
        <p:nvSpPr>
          <p:cNvPr id="2" name="Title 1">
            <a:extLst>
              <a:ext uri="{FF2B5EF4-FFF2-40B4-BE49-F238E27FC236}">
                <a16:creationId xmlns:a16="http://schemas.microsoft.com/office/drawing/2014/main" id="{5B2193A9-9CB5-5835-1B80-C2D7C61BBB63}"/>
              </a:ext>
            </a:extLst>
          </p:cNvPr>
          <p:cNvSpPr>
            <a:spLocks noGrp="1"/>
          </p:cNvSpPr>
          <p:nvPr>
            <p:ph type="title"/>
          </p:nvPr>
        </p:nvSpPr>
        <p:spPr/>
        <p:txBody>
          <a:bodyPr>
            <a:noAutofit/>
          </a:bodyPr>
          <a:lstStyle/>
          <a:p>
            <a:r>
              <a:rPr lang="en-GB" dirty="0" err="1"/>
              <a:t>Krg</a:t>
            </a:r>
            <a:r>
              <a:rPr lang="en-GB" dirty="0"/>
              <a:t> vs Sg: Location 2 - Cell (45, 65, 1)</a:t>
            </a:r>
          </a:p>
        </p:txBody>
      </p:sp>
      <p:graphicFrame>
        <p:nvGraphicFramePr>
          <p:cNvPr id="22" name="Table 21">
            <a:extLst>
              <a:ext uri="{FF2B5EF4-FFF2-40B4-BE49-F238E27FC236}">
                <a16:creationId xmlns:a16="http://schemas.microsoft.com/office/drawing/2014/main" id="{6D8A4FB3-787D-D991-938F-85422CCB793B}"/>
              </a:ext>
            </a:extLst>
          </p:cNvPr>
          <p:cNvGraphicFramePr>
            <a:graphicFrameLocks noGrp="1"/>
          </p:cNvGraphicFramePr>
          <p:nvPr/>
        </p:nvGraphicFramePr>
        <p:xfrm>
          <a:off x="6785280" y="342398"/>
          <a:ext cx="4122421" cy="287646"/>
        </p:xfrm>
        <a:graphic>
          <a:graphicData uri="http://schemas.openxmlformats.org/drawingml/2006/table">
            <a:tbl>
              <a:tblPr firstRow="1" bandRow="1">
                <a:tableStyleId>{69012ECD-51FC-41F1-AA8D-1B2483CD663E}</a:tableStyleId>
              </a:tblPr>
              <a:tblGrid>
                <a:gridCol w="1390968">
                  <a:extLst>
                    <a:ext uri="{9D8B030D-6E8A-4147-A177-3AD203B41FA5}">
                      <a16:colId xmlns:a16="http://schemas.microsoft.com/office/drawing/2014/main" val="1180516476"/>
                    </a:ext>
                  </a:extLst>
                </a:gridCol>
                <a:gridCol w="968693">
                  <a:extLst>
                    <a:ext uri="{9D8B030D-6E8A-4147-A177-3AD203B41FA5}">
                      <a16:colId xmlns:a16="http://schemas.microsoft.com/office/drawing/2014/main" val="2245542580"/>
                    </a:ext>
                  </a:extLst>
                </a:gridCol>
                <a:gridCol w="941705">
                  <a:extLst>
                    <a:ext uri="{9D8B030D-6E8A-4147-A177-3AD203B41FA5}">
                      <a16:colId xmlns:a16="http://schemas.microsoft.com/office/drawing/2014/main" val="2411408377"/>
                    </a:ext>
                  </a:extLst>
                </a:gridCol>
                <a:gridCol w="821055">
                  <a:extLst>
                    <a:ext uri="{9D8B030D-6E8A-4147-A177-3AD203B41FA5}">
                      <a16:colId xmlns:a16="http://schemas.microsoft.com/office/drawing/2014/main" val="2324604192"/>
                    </a:ext>
                  </a:extLst>
                </a:gridCol>
              </a:tblGrid>
              <a:tr h="287646">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sz="1000" b="0" dirty="0">
                          <a:solidFill>
                            <a:schemeClr val="tx1"/>
                          </a:solidFill>
                        </a:rPr>
                        <a:t>● NO HYSTERESIS </a:t>
                      </a:r>
                    </a:p>
                  </a:txBody>
                  <a:tcPr>
                    <a:lnL w="6350" cap="flat" cmpd="sng" algn="ctr">
                      <a:noFill/>
                      <a:prstDash val="solid"/>
                      <a:miter lim="800000"/>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r>
                        <a:rPr lang="en-US" sz="1000" b="0" dirty="0">
                          <a:solidFill>
                            <a:schemeClr val="tx2">
                              <a:lumMod val="60000"/>
                              <a:lumOff val="40000"/>
                            </a:schemeClr>
                          </a:solidFill>
                        </a:rPr>
                        <a:t>● KILLOUGH</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r>
                        <a:rPr lang="en-US" sz="1000" b="0" dirty="0">
                          <a:solidFill>
                            <a:srgbClr val="00B050"/>
                          </a:solidFill>
                        </a:rPr>
                        <a:t>● CARLSON</a:t>
                      </a:r>
                    </a:p>
                  </a:txBody>
                  <a:tcPr>
                    <a:lnL>
                      <a:noFill/>
                    </a:lnL>
                    <a:lnR>
                      <a:noFill/>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tc>
                  <a:txBody>
                    <a:bodyPr/>
                    <a:lstStyle/>
                    <a:p>
                      <a:r>
                        <a:rPr lang="en-US" sz="1000" b="0" dirty="0">
                          <a:solidFill>
                            <a:srgbClr val="FF0000"/>
                          </a:solidFill>
                        </a:rPr>
                        <a:t>● SPITERI</a:t>
                      </a:r>
                    </a:p>
                  </a:txBody>
                  <a:tcPr>
                    <a:lnL>
                      <a:noFill/>
                    </a:lnL>
                    <a:lnR w="6350" cap="flat" cmpd="sng" algn="ctr">
                      <a:noFill/>
                      <a:prstDash val="solid"/>
                      <a:miter lim="800000"/>
                    </a:lnR>
                    <a:lnT w="6350" cap="flat" cmpd="sng" algn="ctr">
                      <a:noFill/>
                      <a:prstDash val="solid"/>
                      <a:miter lim="800000"/>
                    </a:lnT>
                    <a:lnB w="6350" cap="flat" cmpd="sng" algn="ctr">
                      <a:noFill/>
                      <a:prstDash val="solid"/>
                      <a:miter lim="800000"/>
                    </a:lnB>
                    <a:lnTlToBr w="12700" cmpd="sng">
                      <a:noFill/>
                      <a:prstDash val="solid"/>
                    </a:lnTlToBr>
                    <a:lnBlToTr w="12700" cmpd="sng">
                      <a:noFill/>
                      <a:prstDash val="solid"/>
                    </a:lnBlToTr>
                    <a:noFill/>
                  </a:tcPr>
                </a:tc>
                <a:extLst>
                  <a:ext uri="{0D108BD9-81ED-4DB2-BD59-A6C34878D82A}">
                    <a16:rowId xmlns:a16="http://schemas.microsoft.com/office/drawing/2014/main" val="749970139"/>
                  </a:ext>
                </a:extLst>
              </a:tr>
            </a:tbl>
          </a:graphicData>
        </a:graphic>
      </p:graphicFrame>
      <p:sp>
        <p:nvSpPr>
          <p:cNvPr id="23" name="Left Brace 22">
            <a:extLst>
              <a:ext uri="{FF2B5EF4-FFF2-40B4-BE49-F238E27FC236}">
                <a16:creationId xmlns:a16="http://schemas.microsoft.com/office/drawing/2014/main" id="{F1AB4844-E379-A9DE-D078-1A9C7A3D7AEE}"/>
              </a:ext>
            </a:extLst>
          </p:cNvPr>
          <p:cNvSpPr/>
          <p:nvPr/>
        </p:nvSpPr>
        <p:spPr>
          <a:xfrm>
            <a:off x="719587" y="786984"/>
            <a:ext cx="194872" cy="2263514"/>
          </a:xfrm>
          <a:prstGeom prst="leftBrace">
            <a:avLst>
              <a:gd name="adj1" fmla="val 0"/>
              <a:gd name="adj2"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80"/>
              </a:solidFill>
            </a:endParaRPr>
          </a:p>
        </p:txBody>
      </p:sp>
      <p:sp>
        <p:nvSpPr>
          <p:cNvPr id="24" name="TextBox 23">
            <a:extLst>
              <a:ext uri="{FF2B5EF4-FFF2-40B4-BE49-F238E27FC236}">
                <a16:creationId xmlns:a16="http://schemas.microsoft.com/office/drawing/2014/main" id="{CAD7CB45-9CA6-C34F-0913-CD47D9C87E86}"/>
              </a:ext>
            </a:extLst>
          </p:cNvPr>
          <p:cNvSpPr txBox="1"/>
          <p:nvPr/>
        </p:nvSpPr>
        <p:spPr>
          <a:xfrm>
            <a:off x="217625" y="1729719"/>
            <a:ext cx="523855" cy="378043"/>
          </a:xfrm>
          <a:prstGeom prst="rect">
            <a:avLst/>
          </a:prstGeom>
          <a:noFill/>
        </p:spPr>
        <p:txBody>
          <a:bodyPr wrap="none" lIns="0" tIns="0" rIns="0" bIns="0" rtlCol="0">
            <a:noAutofit/>
          </a:bodyPr>
          <a:lstStyle/>
          <a:p>
            <a:pPr algn="ctr">
              <a:lnSpc>
                <a:spcPct val="105000"/>
              </a:lnSpc>
            </a:pPr>
            <a:r>
              <a:rPr lang="en-US" sz="1200" dirty="0">
                <a:solidFill>
                  <a:schemeClr val="bg1">
                    <a:lumMod val="50000"/>
                  </a:schemeClr>
                </a:solidFill>
              </a:rPr>
              <a:t>Water</a:t>
            </a:r>
          </a:p>
          <a:p>
            <a:pPr algn="ctr">
              <a:lnSpc>
                <a:spcPct val="105000"/>
              </a:lnSpc>
            </a:pPr>
            <a:r>
              <a:rPr lang="en-US" sz="1200" dirty="0">
                <a:solidFill>
                  <a:schemeClr val="bg1">
                    <a:lumMod val="50000"/>
                  </a:schemeClr>
                </a:solidFill>
              </a:rPr>
              <a:t>wet</a:t>
            </a:r>
          </a:p>
        </p:txBody>
      </p:sp>
      <p:sp>
        <p:nvSpPr>
          <p:cNvPr id="25" name="Left Brace 24">
            <a:extLst>
              <a:ext uri="{FF2B5EF4-FFF2-40B4-BE49-F238E27FC236}">
                <a16:creationId xmlns:a16="http://schemas.microsoft.com/office/drawing/2014/main" id="{A3374DCB-C9F6-B84E-BE05-3D8BAF07AD6B}"/>
              </a:ext>
            </a:extLst>
          </p:cNvPr>
          <p:cNvSpPr/>
          <p:nvPr/>
        </p:nvSpPr>
        <p:spPr>
          <a:xfrm>
            <a:off x="741480" y="3807502"/>
            <a:ext cx="194872" cy="2263514"/>
          </a:xfrm>
          <a:prstGeom prst="leftBrace">
            <a:avLst>
              <a:gd name="adj1" fmla="val 0"/>
              <a:gd name="adj2"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80"/>
              </a:solidFill>
            </a:endParaRPr>
          </a:p>
        </p:txBody>
      </p:sp>
      <p:sp>
        <p:nvSpPr>
          <p:cNvPr id="26" name="TextBox 25">
            <a:extLst>
              <a:ext uri="{FF2B5EF4-FFF2-40B4-BE49-F238E27FC236}">
                <a16:creationId xmlns:a16="http://schemas.microsoft.com/office/drawing/2014/main" id="{24A16C53-D3E4-52FA-1BC7-208044FEC98F}"/>
              </a:ext>
            </a:extLst>
          </p:cNvPr>
          <p:cNvSpPr txBox="1"/>
          <p:nvPr/>
        </p:nvSpPr>
        <p:spPr>
          <a:xfrm>
            <a:off x="239518" y="4750237"/>
            <a:ext cx="523855" cy="378043"/>
          </a:xfrm>
          <a:prstGeom prst="rect">
            <a:avLst/>
          </a:prstGeom>
          <a:noFill/>
        </p:spPr>
        <p:txBody>
          <a:bodyPr wrap="none" lIns="0" tIns="0" rIns="0" bIns="0" rtlCol="0">
            <a:noAutofit/>
          </a:bodyPr>
          <a:lstStyle/>
          <a:p>
            <a:pPr algn="ctr">
              <a:lnSpc>
                <a:spcPct val="105000"/>
              </a:lnSpc>
            </a:pPr>
            <a:r>
              <a:rPr lang="en-US" sz="1200" dirty="0">
                <a:solidFill>
                  <a:schemeClr val="bg1">
                    <a:lumMod val="50000"/>
                  </a:schemeClr>
                </a:solidFill>
              </a:rPr>
              <a:t>Mixed</a:t>
            </a:r>
          </a:p>
          <a:p>
            <a:pPr algn="ctr">
              <a:lnSpc>
                <a:spcPct val="105000"/>
              </a:lnSpc>
            </a:pPr>
            <a:r>
              <a:rPr lang="en-US" sz="1200" dirty="0">
                <a:solidFill>
                  <a:schemeClr val="bg1">
                    <a:lumMod val="50000"/>
                  </a:schemeClr>
                </a:solidFill>
              </a:rPr>
              <a:t>wet</a:t>
            </a:r>
          </a:p>
        </p:txBody>
      </p:sp>
      <p:sp>
        <p:nvSpPr>
          <p:cNvPr id="27" name="Rectangle 26">
            <a:extLst>
              <a:ext uri="{FF2B5EF4-FFF2-40B4-BE49-F238E27FC236}">
                <a16:creationId xmlns:a16="http://schemas.microsoft.com/office/drawing/2014/main" id="{D1F57BB2-46BE-112D-A372-930DDDBA0B9F}"/>
              </a:ext>
            </a:extLst>
          </p:cNvPr>
          <p:cNvSpPr/>
          <p:nvPr/>
        </p:nvSpPr>
        <p:spPr>
          <a:xfrm>
            <a:off x="1454046" y="3335310"/>
            <a:ext cx="9453655" cy="41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Tree>
    <p:extLst>
      <p:ext uri="{BB962C8B-B14F-4D97-AF65-F5344CB8AC3E}">
        <p14:creationId xmlns:p14="http://schemas.microsoft.com/office/powerpoint/2010/main" val="382569733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A61F85-8FF6-0210-B7CF-FD1EF0BD01FD}"/>
            </a:ext>
          </a:extLst>
        </p:cNvPr>
        <p:cNvGrpSpPr/>
        <p:nvPr/>
      </p:nvGrpSpPr>
      <p:grpSpPr>
        <a:xfrm>
          <a:off x="0" y="0"/>
          <a:ext cx="0" cy="0"/>
          <a:chOff x="0" y="0"/>
          <a:chExt cx="0" cy="0"/>
        </a:xfrm>
      </p:grpSpPr>
      <p:pic>
        <p:nvPicPr>
          <p:cNvPr id="11" name="Picture 10">
            <a:extLst>
              <a:ext uri="{FF2B5EF4-FFF2-40B4-BE49-F238E27FC236}">
                <a16:creationId xmlns:a16="http://schemas.microsoft.com/office/drawing/2014/main" id="{832E5FB5-8F90-E45A-E60B-931739E333DE}"/>
              </a:ext>
            </a:extLst>
          </p:cNvPr>
          <p:cNvPicPr>
            <a:picLocks noChangeAspect="1"/>
          </p:cNvPicPr>
          <p:nvPr/>
        </p:nvPicPr>
        <p:blipFill>
          <a:blip r:embed="rId3"/>
          <a:srcRect l="50000" t="2006"/>
          <a:stretch>
            <a:fillRect/>
          </a:stretch>
        </p:blipFill>
        <p:spPr>
          <a:xfrm>
            <a:off x="6320850" y="622091"/>
            <a:ext cx="4891088" cy="6113722"/>
          </a:xfrm>
          <a:prstGeom prst="rect">
            <a:avLst/>
          </a:prstGeom>
        </p:spPr>
      </p:pic>
      <p:pic>
        <p:nvPicPr>
          <p:cNvPr id="12" name="Picture 11">
            <a:extLst>
              <a:ext uri="{FF2B5EF4-FFF2-40B4-BE49-F238E27FC236}">
                <a16:creationId xmlns:a16="http://schemas.microsoft.com/office/drawing/2014/main" id="{A22C5F57-BD83-1DAD-3121-B30FB8F582E1}"/>
              </a:ext>
            </a:extLst>
          </p:cNvPr>
          <p:cNvPicPr>
            <a:picLocks noChangeAspect="1"/>
          </p:cNvPicPr>
          <p:nvPr/>
        </p:nvPicPr>
        <p:blipFill>
          <a:blip r:embed="rId3"/>
          <a:srcRect t="2006" r="50000"/>
          <a:stretch>
            <a:fillRect/>
          </a:stretch>
        </p:blipFill>
        <p:spPr>
          <a:xfrm>
            <a:off x="980063" y="622091"/>
            <a:ext cx="4891088" cy="6113722"/>
          </a:xfrm>
          <a:prstGeom prst="rect">
            <a:avLst/>
          </a:prstGeom>
        </p:spPr>
      </p:pic>
      <p:sp>
        <p:nvSpPr>
          <p:cNvPr id="2" name="Title 1">
            <a:extLst>
              <a:ext uri="{FF2B5EF4-FFF2-40B4-BE49-F238E27FC236}">
                <a16:creationId xmlns:a16="http://schemas.microsoft.com/office/drawing/2014/main" id="{0A1A1F1A-B949-7C66-A418-B3F4A2EED6B9}"/>
              </a:ext>
            </a:extLst>
          </p:cNvPr>
          <p:cNvSpPr>
            <a:spLocks noGrp="1"/>
          </p:cNvSpPr>
          <p:nvPr>
            <p:ph type="title"/>
          </p:nvPr>
        </p:nvSpPr>
        <p:spPr/>
        <p:txBody>
          <a:bodyPr/>
          <a:lstStyle/>
          <a:p>
            <a:r>
              <a:rPr lang="en-US" dirty="0"/>
              <a:t>Effect of Hysteresis and Wettability on Rate, Pressure &amp; H</a:t>
            </a:r>
            <a:r>
              <a:rPr lang="en-US" baseline="-25000" dirty="0"/>
              <a:t>2</a:t>
            </a:r>
            <a:r>
              <a:rPr lang="en-US" dirty="0"/>
              <a:t> Recovery</a:t>
            </a:r>
          </a:p>
        </p:txBody>
      </p:sp>
      <p:sp>
        <p:nvSpPr>
          <p:cNvPr id="6" name="Slide Number Placeholder 5">
            <a:extLst>
              <a:ext uri="{FF2B5EF4-FFF2-40B4-BE49-F238E27FC236}">
                <a16:creationId xmlns:a16="http://schemas.microsoft.com/office/drawing/2014/main" id="{27E96790-CAF6-43CD-3EF2-FACCB0A6928E}"/>
              </a:ext>
            </a:extLst>
          </p:cNvPr>
          <p:cNvSpPr>
            <a:spLocks noGrp="1"/>
          </p:cNvSpPr>
          <p:nvPr>
            <p:ph type="sldNum" sz="quarter" idx="12"/>
          </p:nvPr>
        </p:nvSpPr>
        <p:spPr/>
        <p:txBody>
          <a:bodyPr/>
          <a:lstStyle/>
          <a:p>
            <a:fld id="{CBA53E11-492D-48B3-9F9B-09541CA2A39A}" type="slidenum">
              <a:rPr lang="en-GB" smtClean="0"/>
              <a:t>14</a:t>
            </a:fld>
            <a:endParaRPr lang="en-GB" dirty="0"/>
          </a:p>
        </p:txBody>
      </p:sp>
      <p:sp>
        <p:nvSpPr>
          <p:cNvPr id="13" name="Left Brace 12">
            <a:extLst>
              <a:ext uri="{FF2B5EF4-FFF2-40B4-BE49-F238E27FC236}">
                <a16:creationId xmlns:a16="http://schemas.microsoft.com/office/drawing/2014/main" id="{B035C6F1-DEC8-CEB5-7DEA-65F7253BC0D0}"/>
              </a:ext>
            </a:extLst>
          </p:cNvPr>
          <p:cNvSpPr/>
          <p:nvPr/>
        </p:nvSpPr>
        <p:spPr>
          <a:xfrm>
            <a:off x="719587" y="890734"/>
            <a:ext cx="194872" cy="5571604"/>
          </a:xfrm>
          <a:prstGeom prst="leftBrace">
            <a:avLst>
              <a:gd name="adj1" fmla="val 0"/>
              <a:gd name="adj2"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80"/>
              </a:solidFill>
            </a:endParaRPr>
          </a:p>
        </p:txBody>
      </p:sp>
      <p:sp>
        <p:nvSpPr>
          <p:cNvPr id="14" name="TextBox 13">
            <a:extLst>
              <a:ext uri="{FF2B5EF4-FFF2-40B4-BE49-F238E27FC236}">
                <a16:creationId xmlns:a16="http://schemas.microsoft.com/office/drawing/2014/main" id="{2A8467DD-F5CB-03DD-0628-36AD1C88207F}"/>
              </a:ext>
            </a:extLst>
          </p:cNvPr>
          <p:cNvSpPr txBox="1"/>
          <p:nvPr/>
        </p:nvSpPr>
        <p:spPr>
          <a:xfrm>
            <a:off x="195732" y="3487514"/>
            <a:ext cx="523855" cy="378044"/>
          </a:xfrm>
          <a:prstGeom prst="rect">
            <a:avLst/>
          </a:prstGeom>
          <a:noFill/>
        </p:spPr>
        <p:txBody>
          <a:bodyPr wrap="none" lIns="0" tIns="0" rIns="0" bIns="0" rtlCol="0">
            <a:noAutofit/>
          </a:bodyPr>
          <a:lstStyle/>
          <a:p>
            <a:pPr algn="ctr">
              <a:lnSpc>
                <a:spcPct val="105000"/>
              </a:lnSpc>
            </a:pPr>
            <a:r>
              <a:rPr lang="en-US" sz="1200" dirty="0">
                <a:solidFill>
                  <a:schemeClr val="bg1">
                    <a:lumMod val="50000"/>
                  </a:schemeClr>
                </a:solidFill>
              </a:rPr>
              <a:t>Water</a:t>
            </a:r>
          </a:p>
          <a:p>
            <a:pPr algn="ctr">
              <a:lnSpc>
                <a:spcPct val="105000"/>
              </a:lnSpc>
            </a:pPr>
            <a:r>
              <a:rPr lang="en-US" sz="1200" dirty="0">
                <a:solidFill>
                  <a:schemeClr val="bg1">
                    <a:lumMod val="50000"/>
                  </a:schemeClr>
                </a:solidFill>
              </a:rPr>
              <a:t>wet</a:t>
            </a:r>
          </a:p>
        </p:txBody>
      </p:sp>
      <p:sp>
        <p:nvSpPr>
          <p:cNvPr id="15" name="Left Brace 14">
            <a:extLst>
              <a:ext uri="{FF2B5EF4-FFF2-40B4-BE49-F238E27FC236}">
                <a16:creationId xmlns:a16="http://schemas.microsoft.com/office/drawing/2014/main" id="{15845409-52F3-5083-E8B8-28A436941AB0}"/>
              </a:ext>
            </a:extLst>
          </p:cNvPr>
          <p:cNvSpPr/>
          <p:nvPr/>
        </p:nvSpPr>
        <p:spPr>
          <a:xfrm flipH="1">
            <a:off x="11211937" y="897126"/>
            <a:ext cx="194872" cy="5571604"/>
          </a:xfrm>
          <a:prstGeom prst="leftBrace">
            <a:avLst>
              <a:gd name="adj1" fmla="val 0"/>
              <a:gd name="adj2" fmla="val 50000"/>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80"/>
              </a:solidFill>
            </a:endParaRPr>
          </a:p>
        </p:txBody>
      </p:sp>
      <p:sp>
        <p:nvSpPr>
          <p:cNvPr id="16" name="TextBox 15">
            <a:extLst>
              <a:ext uri="{FF2B5EF4-FFF2-40B4-BE49-F238E27FC236}">
                <a16:creationId xmlns:a16="http://schemas.microsoft.com/office/drawing/2014/main" id="{844182F2-4EC2-FDE9-F635-1A6DCEF40C73}"/>
              </a:ext>
            </a:extLst>
          </p:cNvPr>
          <p:cNvSpPr txBox="1"/>
          <p:nvPr/>
        </p:nvSpPr>
        <p:spPr>
          <a:xfrm flipH="1">
            <a:off x="11406809" y="3493906"/>
            <a:ext cx="523855" cy="378044"/>
          </a:xfrm>
          <a:prstGeom prst="rect">
            <a:avLst/>
          </a:prstGeom>
          <a:noFill/>
        </p:spPr>
        <p:txBody>
          <a:bodyPr wrap="none" lIns="0" tIns="0" rIns="0" bIns="0" rtlCol="0">
            <a:noAutofit/>
          </a:bodyPr>
          <a:lstStyle/>
          <a:p>
            <a:pPr algn="ctr">
              <a:lnSpc>
                <a:spcPct val="105000"/>
              </a:lnSpc>
            </a:pPr>
            <a:r>
              <a:rPr lang="en-US" sz="1200" dirty="0">
                <a:solidFill>
                  <a:schemeClr val="bg1">
                    <a:lumMod val="50000"/>
                  </a:schemeClr>
                </a:solidFill>
              </a:rPr>
              <a:t>Mixed</a:t>
            </a:r>
          </a:p>
          <a:p>
            <a:pPr algn="ctr">
              <a:lnSpc>
                <a:spcPct val="105000"/>
              </a:lnSpc>
            </a:pPr>
            <a:r>
              <a:rPr lang="en-US" sz="1200" dirty="0">
                <a:solidFill>
                  <a:schemeClr val="bg1">
                    <a:lumMod val="50000"/>
                  </a:schemeClr>
                </a:solidFill>
              </a:rPr>
              <a:t>wet</a:t>
            </a:r>
          </a:p>
        </p:txBody>
      </p:sp>
    </p:spTree>
    <p:extLst>
      <p:ext uri="{BB962C8B-B14F-4D97-AF65-F5344CB8AC3E}">
        <p14:creationId xmlns:p14="http://schemas.microsoft.com/office/powerpoint/2010/main" val="399978924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DE3B1E-2DB2-00B4-07D4-8F2560B30E7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2222936-5E41-4387-AF4A-4AE19434F05C}"/>
              </a:ext>
            </a:extLst>
          </p:cNvPr>
          <p:cNvSpPr>
            <a:spLocks noGrp="1"/>
          </p:cNvSpPr>
          <p:nvPr>
            <p:ph type="title"/>
          </p:nvPr>
        </p:nvSpPr>
        <p:spPr/>
        <p:txBody>
          <a:bodyPr/>
          <a:lstStyle/>
          <a:p>
            <a:r>
              <a:rPr lang="en-GB" dirty="0"/>
              <a:t>Conclusion and Future Work</a:t>
            </a:r>
          </a:p>
        </p:txBody>
      </p:sp>
      <p:sp>
        <p:nvSpPr>
          <p:cNvPr id="8" name="Content Placeholder 7">
            <a:extLst>
              <a:ext uri="{FF2B5EF4-FFF2-40B4-BE49-F238E27FC236}">
                <a16:creationId xmlns:a16="http://schemas.microsoft.com/office/drawing/2014/main" id="{D79E078B-F154-6AD8-F308-454DD8201854}"/>
              </a:ext>
            </a:extLst>
          </p:cNvPr>
          <p:cNvSpPr>
            <a:spLocks noGrp="1"/>
          </p:cNvSpPr>
          <p:nvPr>
            <p:ph idx="1"/>
          </p:nvPr>
        </p:nvSpPr>
        <p:spPr>
          <a:xfrm>
            <a:off x="325800" y="1032933"/>
            <a:ext cx="11540763" cy="5228167"/>
          </a:xfrm>
        </p:spPr>
        <p:txBody>
          <a:bodyPr/>
          <a:lstStyle/>
          <a:p>
            <a:pPr marL="285750" indent="-285750">
              <a:lnSpc>
                <a:spcPct val="150000"/>
              </a:lnSpc>
              <a:spcAft>
                <a:spcPts val="1200"/>
              </a:spcAft>
              <a:buFont typeface="Courier New" panose="02070309020205020404" pitchFamily="49" charset="0"/>
              <a:buChar char="o"/>
            </a:pPr>
            <a:r>
              <a:rPr lang="en-GB" sz="1600" dirty="0"/>
              <a:t>Under strongly water-wet conditions, all hysteresis models produced comparable recovery and pressure responses.</a:t>
            </a:r>
          </a:p>
          <a:p>
            <a:pPr marL="285750" indent="-285750">
              <a:lnSpc>
                <a:spcPct val="150000"/>
              </a:lnSpc>
              <a:spcAft>
                <a:spcPts val="1200"/>
              </a:spcAft>
              <a:buFont typeface="Courier New" panose="02070309020205020404" pitchFamily="49" charset="0"/>
              <a:buChar char="o"/>
            </a:pPr>
            <a:r>
              <a:rPr lang="en-GB" sz="1600" dirty="0"/>
              <a:t>Under mixed-wet conditions, Carlson and Killough models systematically overestimated gas recovery.</a:t>
            </a:r>
          </a:p>
          <a:p>
            <a:pPr marL="285750" indent="-285750">
              <a:lnSpc>
                <a:spcPct val="150000"/>
              </a:lnSpc>
              <a:spcAft>
                <a:spcPts val="1200"/>
              </a:spcAft>
              <a:buFont typeface="Courier New" panose="02070309020205020404" pitchFamily="49" charset="0"/>
              <a:buChar char="o"/>
            </a:pPr>
            <a:r>
              <a:rPr lang="en-GB" sz="1600" dirty="0"/>
              <a:t>Adjusting Land’s trapping parameter is insufficient to capture non-monotonic pore-scale trapping.</a:t>
            </a:r>
          </a:p>
          <a:p>
            <a:pPr marL="285750" indent="-285750">
              <a:lnSpc>
                <a:spcPct val="150000"/>
              </a:lnSpc>
              <a:spcAft>
                <a:spcPts val="1200"/>
              </a:spcAft>
              <a:buFont typeface="Courier New" panose="02070309020205020404" pitchFamily="49" charset="0"/>
              <a:buChar char="o"/>
            </a:pPr>
            <a:r>
              <a:rPr lang="en-GB" sz="1600" dirty="0"/>
              <a:t>Apply the proposed pore-to-field scale modelling approach to in-house sandstone and carbonate samples </a:t>
            </a:r>
          </a:p>
          <a:p>
            <a:pPr marL="285750" indent="-285750">
              <a:lnSpc>
                <a:spcPct val="150000"/>
              </a:lnSpc>
              <a:spcAft>
                <a:spcPts val="1200"/>
              </a:spcAft>
              <a:buFont typeface="Courier New" panose="02070309020205020404" pitchFamily="49" charset="0"/>
              <a:buChar char="o"/>
            </a:pPr>
            <a:r>
              <a:rPr lang="en-GB" sz="1600" dirty="0"/>
              <a:t>Validate the approach against multiphase flow characteristics measured under displacement and during both pressure increase and decline.</a:t>
            </a:r>
          </a:p>
          <a:p>
            <a:pPr marL="285750" indent="-285750">
              <a:lnSpc>
                <a:spcPct val="150000"/>
              </a:lnSpc>
              <a:spcAft>
                <a:spcPts val="1200"/>
              </a:spcAft>
              <a:buFont typeface="Courier New" panose="02070309020205020404" pitchFamily="49" charset="0"/>
              <a:buChar char="o"/>
            </a:pPr>
            <a:r>
              <a:rPr lang="en-GB" sz="1600" dirty="0"/>
              <a:t>Apply the new proposed approach to address conditions beyond traditional oilfield flow measurements, explicitly accounting for gas remobilisation driven by hydrogen expansion and Ostwald ripening</a:t>
            </a:r>
          </a:p>
        </p:txBody>
      </p:sp>
      <p:sp>
        <p:nvSpPr>
          <p:cNvPr id="6" name="Slide Number Placeholder 5">
            <a:extLst>
              <a:ext uri="{FF2B5EF4-FFF2-40B4-BE49-F238E27FC236}">
                <a16:creationId xmlns:a16="http://schemas.microsoft.com/office/drawing/2014/main" id="{0FC3018F-E06E-C821-4927-41F9FA4B4C2E}"/>
              </a:ext>
            </a:extLst>
          </p:cNvPr>
          <p:cNvSpPr>
            <a:spLocks noGrp="1"/>
          </p:cNvSpPr>
          <p:nvPr>
            <p:ph type="sldNum" sz="quarter" idx="12"/>
          </p:nvPr>
        </p:nvSpPr>
        <p:spPr/>
        <p:txBody>
          <a:bodyPr/>
          <a:lstStyle/>
          <a:p>
            <a:fld id="{CBA53E11-492D-48B3-9F9B-09541CA2A39A}" type="slidenum">
              <a:rPr lang="en-GB" smtClean="0"/>
              <a:t>15</a:t>
            </a:fld>
            <a:endParaRPr lang="en-GB"/>
          </a:p>
        </p:txBody>
      </p:sp>
    </p:spTree>
    <p:extLst>
      <p:ext uri="{BB962C8B-B14F-4D97-AF65-F5344CB8AC3E}">
        <p14:creationId xmlns:p14="http://schemas.microsoft.com/office/powerpoint/2010/main" val="4118636862"/>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345FCE-C88B-0E25-11DE-703E1ED93239}"/>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0C61DC5C-7389-2ADF-85DC-2403DC5F0A06}"/>
              </a:ext>
            </a:extLst>
          </p:cNvPr>
          <p:cNvSpPr>
            <a:spLocks noGrp="1"/>
          </p:cNvSpPr>
          <p:nvPr>
            <p:ph idx="1"/>
          </p:nvPr>
        </p:nvSpPr>
        <p:spPr>
          <a:xfrm>
            <a:off x="325800" y="810705"/>
            <a:ext cx="11540763" cy="5450395"/>
          </a:xfrm>
        </p:spPr>
        <p:txBody>
          <a:bodyPr/>
          <a:lstStyle/>
          <a:p>
            <a:pPr marL="285750" indent="-285750">
              <a:lnSpc>
                <a:spcPct val="200000"/>
              </a:lnSpc>
              <a:buFont typeface="Arial" panose="020B0604020202020204" pitchFamily="34" charset="0"/>
              <a:buChar char="•"/>
            </a:pPr>
            <a:r>
              <a:rPr lang="en-GB" sz="1600" dirty="0"/>
              <a:t>Alobaidan, I. A., </a:t>
            </a:r>
            <a:r>
              <a:rPr lang="en-GB" sz="1600" dirty="0" err="1"/>
              <a:t>Bijeljic</a:t>
            </a:r>
            <a:r>
              <a:rPr lang="en-GB" sz="1600" dirty="0"/>
              <a:t>, B., &amp; Blunt, M. J. (2025). </a:t>
            </a:r>
            <a:r>
              <a:rPr lang="en-GB" sz="1600" i="1" dirty="0"/>
              <a:t>Drive mechanisms and hydrogen recovery in underground storage</a:t>
            </a:r>
            <a:r>
              <a:rPr lang="en-GB" sz="1600" dirty="0"/>
              <a:t>. </a:t>
            </a:r>
            <a:r>
              <a:rPr lang="en-GB" sz="1600" b="1" dirty="0"/>
              <a:t>Int. J. Hydrogen Energy, 146</a:t>
            </a:r>
            <a:r>
              <a:rPr lang="en-GB" sz="1600" dirty="0"/>
              <a:t>, 149891. </a:t>
            </a:r>
            <a:r>
              <a:rPr lang="en-GB" sz="1600" dirty="0">
                <a:hlinkClick r:id="rId3"/>
              </a:rPr>
              <a:t>https://doi.org/10.1016/j.ijhydene.2025.06.081</a:t>
            </a:r>
            <a:endParaRPr lang="en-GB" sz="1600" dirty="0"/>
          </a:p>
          <a:p>
            <a:pPr marL="285750" indent="-285750">
              <a:lnSpc>
                <a:spcPct val="200000"/>
              </a:lnSpc>
              <a:buFont typeface="Arial" panose="020B0604020202020204" pitchFamily="34" charset="0"/>
              <a:buChar char="•"/>
            </a:pPr>
            <a:r>
              <a:rPr lang="en-GB" sz="1600" dirty="0"/>
              <a:t>Goodarzi, S., Zhang, Y., Foroughi, S., </a:t>
            </a:r>
            <a:r>
              <a:rPr lang="en-GB" sz="1600" dirty="0" err="1"/>
              <a:t>Bijeljic</a:t>
            </a:r>
            <a:r>
              <a:rPr lang="en-GB" sz="1600" dirty="0"/>
              <a:t>, B., &amp; Blunt, M. J. (2024). </a:t>
            </a:r>
            <a:r>
              <a:rPr lang="en-GB" sz="1600" i="1" dirty="0"/>
              <a:t>Trapping, hysteresis and Ostwald ripening in hydrogen storage</a:t>
            </a:r>
            <a:r>
              <a:rPr lang="en-GB" sz="1600" dirty="0"/>
              <a:t>. </a:t>
            </a:r>
            <a:r>
              <a:rPr lang="en-GB" sz="1600" b="1" dirty="0"/>
              <a:t>Int. J. Hydrogen Energy, 56</a:t>
            </a:r>
            <a:r>
              <a:rPr lang="en-GB" sz="1600" dirty="0"/>
              <a:t>(2), 1139–1151. </a:t>
            </a:r>
            <a:r>
              <a:rPr lang="en-GB" sz="1600" dirty="0">
                <a:hlinkClick r:id="rId4"/>
              </a:rPr>
              <a:t>https://doi.org/10.1016/j.ijhydene.2023.12.029</a:t>
            </a:r>
            <a:endParaRPr lang="en-GB" sz="1600" dirty="0"/>
          </a:p>
          <a:p>
            <a:pPr marL="285750" indent="-285750">
              <a:lnSpc>
                <a:spcPct val="200000"/>
              </a:lnSpc>
              <a:buFont typeface="Arial" panose="020B0604020202020204" pitchFamily="34" charset="0"/>
              <a:buChar char="•"/>
            </a:pPr>
            <a:r>
              <a:rPr lang="en-GB" sz="1600" dirty="0" err="1"/>
              <a:t>Dokhon</a:t>
            </a:r>
            <a:r>
              <a:rPr lang="en-GB" sz="1600" dirty="0"/>
              <a:t>, W., Goodarzi, S., Alzahrani, H. M., Blunt, M. J., &amp; </a:t>
            </a:r>
            <a:r>
              <a:rPr lang="en-GB" sz="1600" dirty="0" err="1"/>
              <a:t>Bijeljic</a:t>
            </a:r>
            <a:r>
              <a:rPr lang="en-GB" sz="1600" dirty="0"/>
              <a:t>, B. (2024). </a:t>
            </a:r>
            <a:r>
              <a:rPr lang="en-GB" sz="1600" i="1" dirty="0"/>
              <a:t>Pressure decline and gas expansion in underground H₂ storage</a:t>
            </a:r>
            <a:r>
              <a:rPr lang="en-GB" sz="1600" dirty="0"/>
              <a:t>. </a:t>
            </a:r>
            <a:r>
              <a:rPr lang="en-GB" sz="1600" b="1" dirty="0"/>
              <a:t>Int. J. Hydrogen Energy, 86</a:t>
            </a:r>
            <a:r>
              <a:rPr lang="en-GB" sz="1600" dirty="0"/>
              <a:t>, 261–274. </a:t>
            </a:r>
            <a:r>
              <a:rPr lang="en-GB" sz="1600" dirty="0">
                <a:hlinkClick r:id="rId5"/>
              </a:rPr>
              <a:t>https://doi.org/10.1016/j.ijhydene.2024.08.139</a:t>
            </a:r>
            <a:endParaRPr lang="en-GB" sz="1600" dirty="0"/>
          </a:p>
          <a:p>
            <a:pPr marL="285750" indent="-285750">
              <a:lnSpc>
                <a:spcPct val="200000"/>
              </a:lnSpc>
              <a:buFont typeface="Arial" panose="020B0604020202020204" pitchFamily="34" charset="0"/>
              <a:buChar char="•"/>
            </a:pPr>
            <a:r>
              <a:rPr lang="en-GB" sz="1600" dirty="0" err="1"/>
              <a:t>AlZaabi</a:t>
            </a:r>
            <a:r>
              <a:rPr lang="en-GB" sz="1600" dirty="0"/>
              <a:t>, A., Alzahrani, H. M., </a:t>
            </a:r>
            <a:r>
              <a:rPr lang="en-GB" sz="1600" dirty="0" err="1"/>
              <a:t>Alhosani</a:t>
            </a:r>
            <a:r>
              <a:rPr lang="en-GB" sz="1600" dirty="0"/>
              <a:t>, A., </a:t>
            </a:r>
            <a:r>
              <a:rPr lang="en-GB" sz="1600" dirty="0" err="1"/>
              <a:t>Bijeljic</a:t>
            </a:r>
            <a:r>
              <a:rPr lang="en-GB" sz="1600" dirty="0"/>
              <a:t>, B., &amp; Blunt, M. J. (2025). </a:t>
            </a:r>
            <a:r>
              <a:rPr lang="en-GB" sz="1600" i="1" dirty="0"/>
              <a:t>Wettability, pore occupancy and Ostwald ripening in N₂, CO₂ and H₂</a:t>
            </a:r>
            <a:r>
              <a:rPr lang="en-GB" sz="1600" dirty="0"/>
              <a:t>. </a:t>
            </a:r>
            <a:r>
              <a:rPr lang="en-GB" sz="1600" b="1" dirty="0"/>
              <a:t>Int. J. Hydrogen Energy, 135</a:t>
            </a:r>
            <a:r>
              <a:rPr lang="en-GB" sz="1600" dirty="0"/>
              <a:t>(1), 596–608. </a:t>
            </a:r>
            <a:r>
              <a:rPr lang="en-GB" sz="1600" dirty="0">
                <a:hlinkClick r:id="rId6"/>
              </a:rPr>
              <a:t>https://doi.org/10.1016/j.ijhydene.2025.04.399</a:t>
            </a:r>
            <a:endParaRPr lang="en-GB" sz="1600" dirty="0"/>
          </a:p>
          <a:p>
            <a:pPr marL="285750" indent="-285750">
              <a:lnSpc>
                <a:spcPct val="200000"/>
              </a:lnSpc>
              <a:buFont typeface="Arial" panose="020B0604020202020204" pitchFamily="34" charset="0"/>
              <a:buChar char="•"/>
            </a:pPr>
            <a:r>
              <a:rPr lang="en-GB" sz="1600" dirty="0"/>
              <a:t>Adebimpe, A. I., Foroughi, S., </a:t>
            </a:r>
            <a:r>
              <a:rPr lang="en-GB" sz="1600" dirty="0" err="1"/>
              <a:t>Bijeljic</a:t>
            </a:r>
            <a:r>
              <a:rPr lang="en-GB" sz="1600" dirty="0"/>
              <a:t>, B., &amp; Blunt, M. J. (2024). </a:t>
            </a:r>
            <a:r>
              <a:rPr lang="en-GB" sz="1600" i="1" dirty="0"/>
              <a:t>Percolation without trapping: Ostwald ripening in porous media</a:t>
            </a:r>
            <a:r>
              <a:rPr lang="en-GB" sz="1600" dirty="0"/>
              <a:t>. </a:t>
            </a:r>
            <a:r>
              <a:rPr lang="en-GB" sz="1600" b="1" dirty="0"/>
              <a:t>Phys. Rev. E, 110</a:t>
            </a:r>
            <a:r>
              <a:rPr lang="en-GB" sz="1600" dirty="0"/>
              <a:t>(3), 035105. </a:t>
            </a:r>
            <a:r>
              <a:rPr lang="en-GB" sz="1600" u="sng" dirty="0"/>
              <a:t>https://</a:t>
            </a:r>
            <a:r>
              <a:rPr lang="en-GB" sz="1600" u="sng" dirty="0" err="1"/>
              <a:t>doi.org</a:t>
            </a:r>
            <a:r>
              <a:rPr lang="en-GB" sz="1600" u="sng" dirty="0"/>
              <a:t>/10.1103/PhysRevE.110.035105</a:t>
            </a:r>
          </a:p>
          <a:p>
            <a:pPr marL="285750" indent="-285750">
              <a:lnSpc>
                <a:spcPct val="200000"/>
              </a:lnSpc>
              <a:buFont typeface="Arial" panose="020B0604020202020204" pitchFamily="34" charset="0"/>
              <a:buChar char="•"/>
            </a:pPr>
            <a:endParaRPr lang="en-US" sz="1600" dirty="0"/>
          </a:p>
        </p:txBody>
      </p:sp>
      <p:sp>
        <p:nvSpPr>
          <p:cNvPr id="4" name="Date Placeholder 3">
            <a:extLst>
              <a:ext uri="{FF2B5EF4-FFF2-40B4-BE49-F238E27FC236}">
                <a16:creationId xmlns:a16="http://schemas.microsoft.com/office/drawing/2014/main" id="{4754C8AF-14C9-1A74-905C-4B91CC27A7F4}"/>
              </a:ext>
            </a:extLst>
          </p:cNvPr>
          <p:cNvSpPr>
            <a:spLocks noGrp="1"/>
          </p:cNvSpPr>
          <p:nvPr>
            <p:ph type="dt" sz="half" idx="10"/>
          </p:nvPr>
        </p:nvSpPr>
        <p:spPr/>
        <p:txBody>
          <a:bodyPr/>
          <a:lstStyle/>
          <a:p>
            <a:fld id="{1909EB68-C59E-43E1-8BB1-D5E2B5D0AFC4}" type="datetime1">
              <a:rPr lang="en-GB" smtClean="0"/>
              <a:t>12/01/2026</a:t>
            </a:fld>
            <a:endParaRPr lang="en-GB"/>
          </a:p>
        </p:txBody>
      </p:sp>
      <p:sp>
        <p:nvSpPr>
          <p:cNvPr id="5" name="Footer Placeholder 4">
            <a:extLst>
              <a:ext uri="{FF2B5EF4-FFF2-40B4-BE49-F238E27FC236}">
                <a16:creationId xmlns:a16="http://schemas.microsoft.com/office/drawing/2014/main" id="{37B62E1E-273F-8753-4FA5-6B3CA599E263}"/>
              </a:ext>
            </a:extLst>
          </p:cNvPr>
          <p:cNvSpPr>
            <a:spLocks noGrp="1"/>
          </p:cNvSpPr>
          <p:nvPr>
            <p:ph type="ftr" sz="quarter" idx="11"/>
          </p:nvPr>
        </p:nvSpPr>
        <p:spPr/>
        <p:txBody>
          <a:bodyPr/>
          <a:lstStyle/>
          <a:p>
            <a:r>
              <a:rPr lang="en-GB"/>
              <a:t>Edit this text via Insert &gt; Header and Footer</a:t>
            </a:r>
          </a:p>
        </p:txBody>
      </p:sp>
      <p:sp>
        <p:nvSpPr>
          <p:cNvPr id="6" name="Slide Number Placeholder 5">
            <a:extLst>
              <a:ext uri="{FF2B5EF4-FFF2-40B4-BE49-F238E27FC236}">
                <a16:creationId xmlns:a16="http://schemas.microsoft.com/office/drawing/2014/main" id="{306D2547-1888-BB02-5EDB-DFE31EA7892D}"/>
              </a:ext>
            </a:extLst>
          </p:cNvPr>
          <p:cNvSpPr>
            <a:spLocks noGrp="1"/>
          </p:cNvSpPr>
          <p:nvPr>
            <p:ph type="sldNum" sz="quarter" idx="12"/>
          </p:nvPr>
        </p:nvSpPr>
        <p:spPr/>
        <p:txBody>
          <a:bodyPr/>
          <a:lstStyle/>
          <a:p>
            <a:fld id="{CBA53E11-492D-48B3-9F9B-09541CA2A39A}" type="slidenum">
              <a:rPr lang="en-GB" smtClean="0"/>
              <a:t>16</a:t>
            </a:fld>
            <a:endParaRPr lang="en-GB"/>
          </a:p>
        </p:txBody>
      </p:sp>
    </p:spTree>
    <p:extLst>
      <p:ext uri="{BB962C8B-B14F-4D97-AF65-F5344CB8AC3E}">
        <p14:creationId xmlns:p14="http://schemas.microsoft.com/office/powerpoint/2010/main" val="140414093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133CE-A302-4305-3CC7-F26DD94DB6A0}"/>
              </a:ext>
            </a:extLst>
          </p:cNvPr>
          <p:cNvSpPr>
            <a:spLocks noGrp="1"/>
          </p:cNvSpPr>
          <p:nvPr>
            <p:ph type="title"/>
          </p:nvPr>
        </p:nvSpPr>
        <p:spPr/>
        <p:txBody>
          <a:bodyPr/>
          <a:lstStyle/>
          <a:p>
            <a:r>
              <a:rPr lang="en-US" dirty="0"/>
              <a:t>Acknowledgements</a:t>
            </a:r>
          </a:p>
        </p:txBody>
      </p:sp>
      <p:sp>
        <p:nvSpPr>
          <p:cNvPr id="3" name="Content Placeholder 2">
            <a:extLst>
              <a:ext uri="{FF2B5EF4-FFF2-40B4-BE49-F238E27FC236}">
                <a16:creationId xmlns:a16="http://schemas.microsoft.com/office/drawing/2014/main" id="{2D781622-FDD0-CE39-6080-200D56244ED0}"/>
              </a:ext>
            </a:extLst>
          </p:cNvPr>
          <p:cNvSpPr>
            <a:spLocks noGrp="1"/>
          </p:cNvSpPr>
          <p:nvPr>
            <p:ph sz="half" idx="1"/>
          </p:nvPr>
        </p:nvSpPr>
        <p:spPr/>
        <p:txBody>
          <a:bodyPr/>
          <a:lstStyle/>
          <a:p>
            <a:pPr>
              <a:lnSpc>
                <a:spcPct val="100000"/>
              </a:lnSpc>
              <a:spcAft>
                <a:spcPts val="600"/>
              </a:spcAft>
            </a:pPr>
            <a:r>
              <a:rPr lang="en-GB" sz="1800" b="1" dirty="0"/>
              <a:t>Supervisors</a:t>
            </a:r>
            <a:endParaRPr lang="en-GB" sz="1800" dirty="0"/>
          </a:p>
          <a:p>
            <a:pPr>
              <a:lnSpc>
                <a:spcPct val="100000"/>
              </a:lnSpc>
              <a:spcAft>
                <a:spcPts val="600"/>
              </a:spcAft>
            </a:pPr>
            <a:r>
              <a:rPr lang="en-GB" sz="1800" dirty="0"/>
              <a:t>Prof Martin Blunt</a:t>
            </a:r>
          </a:p>
          <a:p>
            <a:pPr>
              <a:lnSpc>
                <a:spcPct val="100000"/>
              </a:lnSpc>
              <a:spcAft>
                <a:spcPts val="600"/>
              </a:spcAft>
            </a:pPr>
            <a:r>
              <a:rPr lang="en-GB" sz="1800" dirty="0"/>
              <a:t>Dr Branko </a:t>
            </a:r>
            <a:r>
              <a:rPr lang="en-GB" sz="1800" dirty="0" err="1"/>
              <a:t>Bijeljic</a:t>
            </a:r>
            <a:endParaRPr lang="en-GB" sz="1800" dirty="0"/>
          </a:p>
          <a:p>
            <a:pPr>
              <a:lnSpc>
                <a:spcPct val="100000"/>
              </a:lnSpc>
              <a:spcAft>
                <a:spcPts val="600"/>
              </a:spcAft>
            </a:pPr>
            <a:endParaRPr lang="en-GB" sz="1800" dirty="0"/>
          </a:p>
          <a:p>
            <a:pPr>
              <a:lnSpc>
                <a:spcPct val="100000"/>
              </a:lnSpc>
              <a:spcAft>
                <a:spcPts val="600"/>
              </a:spcAft>
            </a:pPr>
            <a:r>
              <a:rPr lang="en-GB" sz="1800" b="1" dirty="0"/>
              <a:t>External Collaborator</a:t>
            </a:r>
            <a:endParaRPr lang="en-GB" sz="1800" dirty="0"/>
          </a:p>
          <a:p>
            <a:pPr>
              <a:lnSpc>
                <a:spcPct val="100000"/>
              </a:lnSpc>
              <a:spcAft>
                <a:spcPts val="600"/>
              </a:spcAft>
            </a:pPr>
            <a:r>
              <a:rPr lang="en-GB" sz="1800" dirty="0"/>
              <a:t>Dr Ahmad </a:t>
            </a:r>
            <a:r>
              <a:rPr lang="en-GB" sz="1800" dirty="0" err="1"/>
              <a:t>Abushaikha</a:t>
            </a:r>
            <a:endParaRPr lang="en-GB" sz="1800" dirty="0"/>
          </a:p>
          <a:p>
            <a:pPr>
              <a:lnSpc>
                <a:spcPct val="100000"/>
              </a:lnSpc>
              <a:spcAft>
                <a:spcPts val="600"/>
              </a:spcAft>
            </a:pPr>
            <a:endParaRPr lang="en-GB" sz="1800" dirty="0"/>
          </a:p>
          <a:p>
            <a:pPr>
              <a:lnSpc>
                <a:spcPct val="100000"/>
              </a:lnSpc>
              <a:spcAft>
                <a:spcPts val="600"/>
              </a:spcAft>
            </a:pPr>
            <a:r>
              <a:rPr lang="en-GB" sz="1800" b="1" dirty="0"/>
              <a:t>Funding</a:t>
            </a:r>
            <a:endParaRPr lang="en-GB" sz="1800" dirty="0"/>
          </a:p>
          <a:p>
            <a:pPr>
              <a:lnSpc>
                <a:spcPct val="100000"/>
              </a:lnSpc>
              <a:spcAft>
                <a:spcPts val="600"/>
              </a:spcAft>
            </a:pPr>
            <a:r>
              <a:rPr lang="en-GB" sz="1800" dirty="0"/>
              <a:t>Saudi Aramco</a:t>
            </a:r>
          </a:p>
        </p:txBody>
      </p:sp>
      <p:sp>
        <p:nvSpPr>
          <p:cNvPr id="5" name="Content Placeholder 4">
            <a:extLst>
              <a:ext uri="{FF2B5EF4-FFF2-40B4-BE49-F238E27FC236}">
                <a16:creationId xmlns:a16="http://schemas.microsoft.com/office/drawing/2014/main" id="{6823B3F1-A646-9D02-5FE6-E1DFB8EF7D9A}"/>
              </a:ext>
            </a:extLst>
          </p:cNvPr>
          <p:cNvSpPr>
            <a:spLocks noGrp="1"/>
          </p:cNvSpPr>
          <p:nvPr>
            <p:ph sz="half" idx="2"/>
          </p:nvPr>
        </p:nvSpPr>
        <p:spPr/>
        <p:txBody>
          <a:bodyPr/>
          <a:lstStyle/>
          <a:p>
            <a:pPr>
              <a:lnSpc>
                <a:spcPct val="100000"/>
              </a:lnSpc>
              <a:spcAft>
                <a:spcPts val="600"/>
              </a:spcAft>
            </a:pPr>
            <a:r>
              <a:rPr lang="en-GB" b="1" dirty="0"/>
              <a:t>Pore-scale Imaging and Modelling</a:t>
            </a:r>
            <a:endParaRPr lang="en-GB" dirty="0"/>
          </a:p>
          <a:p>
            <a:pPr>
              <a:lnSpc>
                <a:spcPct val="100000"/>
              </a:lnSpc>
              <a:spcAft>
                <a:spcPts val="600"/>
              </a:spcAft>
            </a:pPr>
            <a:r>
              <a:rPr lang="en-GB" dirty="0"/>
              <a:t>Dr Sajjad Foroughi</a:t>
            </a:r>
          </a:p>
          <a:p>
            <a:pPr>
              <a:lnSpc>
                <a:spcPct val="100000"/>
              </a:lnSpc>
              <a:spcAft>
                <a:spcPts val="600"/>
              </a:spcAft>
            </a:pPr>
            <a:r>
              <a:rPr lang="en-GB" dirty="0"/>
              <a:t>Dr Sepideh Goodarzi</a:t>
            </a:r>
          </a:p>
          <a:p>
            <a:pPr>
              <a:lnSpc>
                <a:spcPct val="100000"/>
              </a:lnSpc>
              <a:spcAft>
                <a:spcPts val="600"/>
              </a:spcAft>
            </a:pPr>
            <a:r>
              <a:rPr lang="en-GB" dirty="0"/>
              <a:t>Abdulaziz Alsaleh</a:t>
            </a:r>
          </a:p>
          <a:p>
            <a:pPr>
              <a:lnSpc>
                <a:spcPct val="100000"/>
              </a:lnSpc>
              <a:spcAft>
                <a:spcPts val="600"/>
              </a:spcAft>
            </a:pPr>
            <a:r>
              <a:rPr lang="en-GB" dirty="0"/>
              <a:t>Ademola Adebimpe</a:t>
            </a:r>
          </a:p>
          <a:p>
            <a:pPr>
              <a:lnSpc>
                <a:spcPct val="100000"/>
              </a:lnSpc>
              <a:spcAft>
                <a:spcPts val="600"/>
              </a:spcAft>
            </a:pPr>
            <a:r>
              <a:rPr lang="en-GB" dirty="0"/>
              <a:t>Ahmad </a:t>
            </a:r>
            <a:r>
              <a:rPr lang="en-GB" dirty="0" err="1"/>
              <a:t>AlZaabi</a:t>
            </a:r>
            <a:endParaRPr lang="en-GB" dirty="0"/>
          </a:p>
          <a:p>
            <a:pPr>
              <a:lnSpc>
                <a:spcPct val="100000"/>
              </a:lnSpc>
              <a:spcAft>
                <a:spcPts val="600"/>
              </a:spcAft>
            </a:pPr>
            <a:r>
              <a:rPr lang="en-GB" dirty="0"/>
              <a:t>Waleed </a:t>
            </a:r>
            <a:r>
              <a:rPr lang="en-GB" dirty="0" err="1"/>
              <a:t>Dokhon</a:t>
            </a:r>
            <a:endParaRPr lang="en-GB" dirty="0"/>
          </a:p>
        </p:txBody>
      </p:sp>
      <p:sp>
        <p:nvSpPr>
          <p:cNvPr id="6" name="Slide Number Placeholder 5">
            <a:extLst>
              <a:ext uri="{FF2B5EF4-FFF2-40B4-BE49-F238E27FC236}">
                <a16:creationId xmlns:a16="http://schemas.microsoft.com/office/drawing/2014/main" id="{8EF79609-459F-39DB-2FEF-4712FC40A88C}"/>
              </a:ext>
            </a:extLst>
          </p:cNvPr>
          <p:cNvSpPr>
            <a:spLocks noGrp="1"/>
          </p:cNvSpPr>
          <p:nvPr>
            <p:ph type="sldNum" sz="quarter" idx="12"/>
          </p:nvPr>
        </p:nvSpPr>
        <p:spPr/>
        <p:txBody>
          <a:bodyPr/>
          <a:lstStyle/>
          <a:p>
            <a:fld id="{CBA53E11-492D-48B3-9F9B-09541CA2A39A}" type="slidenum">
              <a:rPr lang="en-GB" smtClean="0"/>
              <a:t>17</a:t>
            </a:fld>
            <a:endParaRPr lang="en-GB"/>
          </a:p>
        </p:txBody>
      </p:sp>
      <p:pic>
        <p:nvPicPr>
          <p:cNvPr id="10" name="Picture 9" descr="A black and grey logo&#10;&#10;Description automatically generated">
            <a:extLst>
              <a:ext uri="{FF2B5EF4-FFF2-40B4-BE49-F238E27FC236}">
                <a16:creationId xmlns:a16="http://schemas.microsoft.com/office/drawing/2014/main" id="{0350ED54-D689-90E5-0814-FA8E278E4F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194" y="279986"/>
            <a:ext cx="2270896" cy="455158"/>
          </a:xfrm>
          <a:prstGeom prst="rect">
            <a:avLst/>
          </a:prstGeom>
        </p:spPr>
      </p:pic>
    </p:spTree>
    <p:extLst>
      <p:ext uri="{BB962C8B-B14F-4D97-AF65-F5344CB8AC3E}">
        <p14:creationId xmlns:p14="http://schemas.microsoft.com/office/powerpoint/2010/main" val="2777807479"/>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33FD5-8F84-09E1-F53E-FFAB74652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9C886-44C3-30D2-31BD-CE950FD85B34}"/>
              </a:ext>
            </a:extLst>
          </p:cNvPr>
          <p:cNvSpPr>
            <a:spLocks noGrp="1"/>
          </p:cNvSpPr>
          <p:nvPr>
            <p:ph type="ctrTitle"/>
          </p:nvPr>
        </p:nvSpPr>
        <p:spPr>
          <a:xfrm>
            <a:off x="330270" y="2417400"/>
            <a:ext cx="11565820" cy="1847942"/>
          </a:xfrm>
        </p:spPr>
        <p:txBody>
          <a:bodyPr/>
          <a:lstStyle/>
          <a:p>
            <a:pPr algn="ctr"/>
            <a:r>
              <a:rPr lang="en-US" sz="4000" dirty="0">
                <a:solidFill>
                  <a:srgbClr val="000080"/>
                </a:solidFill>
              </a:rPr>
              <a:t>Thank you</a:t>
            </a:r>
            <a:br>
              <a:rPr lang="en-US" sz="4000" dirty="0"/>
            </a:br>
            <a:endParaRPr lang="en-US" sz="4000" b="0" dirty="0">
              <a:solidFill>
                <a:schemeClr val="bg1">
                  <a:lumMod val="50000"/>
                </a:schemeClr>
              </a:solidFill>
            </a:endParaRPr>
          </a:p>
        </p:txBody>
      </p:sp>
      <p:pic>
        <p:nvPicPr>
          <p:cNvPr id="8" name="Picture 7" descr="A black and grey logo&#10;&#10;Description automatically generated">
            <a:extLst>
              <a:ext uri="{FF2B5EF4-FFF2-40B4-BE49-F238E27FC236}">
                <a16:creationId xmlns:a16="http://schemas.microsoft.com/office/drawing/2014/main" id="{29879A4F-FB11-6349-58AF-2643EFB356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25194" y="279986"/>
            <a:ext cx="2270896" cy="455158"/>
          </a:xfrm>
          <a:prstGeom prst="rect">
            <a:avLst/>
          </a:prstGeom>
        </p:spPr>
      </p:pic>
    </p:spTree>
    <p:extLst>
      <p:ext uri="{BB962C8B-B14F-4D97-AF65-F5344CB8AC3E}">
        <p14:creationId xmlns:p14="http://schemas.microsoft.com/office/powerpoint/2010/main" val="843543541"/>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2735C-87C6-29DF-A5F8-9805914515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646114-4990-07BB-758F-78731AFB8F84}"/>
              </a:ext>
            </a:extLst>
          </p:cNvPr>
          <p:cNvSpPr>
            <a:spLocks noGrp="1"/>
          </p:cNvSpPr>
          <p:nvPr>
            <p:ph type="title"/>
          </p:nvPr>
        </p:nvSpPr>
        <p:spPr/>
        <p:txBody>
          <a:bodyPr/>
          <a:lstStyle/>
          <a:p>
            <a:r>
              <a:rPr lang="en-US" dirty="0"/>
              <a:t>Key Insights from Pore-Scale Studies</a:t>
            </a:r>
          </a:p>
        </p:txBody>
      </p:sp>
      <p:sp>
        <p:nvSpPr>
          <p:cNvPr id="4" name="Slide Number Placeholder 3">
            <a:extLst>
              <a:ext uri="{FF2B5EF4-FFF2-40B4-BE49-F238E27FC236}">
                <a16:creationId xmlns:a16="http://schemas.microsoft.com/office/drawing/2014/main" id="{D3330707-8AF7-18CB-FB57-DFAB73AF9A89}"/>
              </a:ext>
            </a:extLst>
          </p:cNvPr>
          <p:cNvSpPr>
            <a:spLocks noGrp="1"/>
          </p:cNvSpPr>
          <p:nvPr>
            <p:ph type="sldNum" sz="quarter" idx="12"/>
          </p:nvPr>
        </p:nvSpPr>
        <p:spPr/>
        <p:txBody>
          <a:bodyPr/>
          <a:lstStyle/>
          <a:p>
            <a:fld id="{CBA53E11-492D-48B3-9F9B-09541CA2A39A}" type="slidenum">
              <a:rPr lang="en-GB" smtClean="0"/>
              <a:pPr/>
              <a:t>2</a:t>
            </a:fld>
            <a:endParaRPr lang="en-GB"/>
          </a:p>
        </p:txBody>
      </p:sp>
      <p:graphicFrame>
        <p:nvGraphicFramePr>
          <p:cNvPr id="11" name="Table 10">
            <a:extLst>
              <a:ext uri="{FF2B5EF4-FFF2-40B4-BE49-F238E27FC236}">
                <a16:creationId xmlns:a16="http://schemas.microsoft.com/office/drawing/2014/main" id="{59F39D8D-CE89-91AC-ACBB-F4F3BE70CEAD}"/>
              </a:ext>
            </a:extLst>
          </p:cNvPr>
          <p:cNvGraphicFramePr>
            <a:graphicFrameLocks noGrp="1"/>
          </p:cNvGraphicFramePr>
          <p:nvPr>
            <p:extLst>
              <p:ext uri="{D42A27DB-BD31-4B8C-83A1-F6EECF244321}">
                <p14:modId xmlns:p14="http://schemas.microsoft.com/office/powerpoint/2010/main" val="3494601265"/>
              </p:ext>
            </p:extLst>
          </p:nvPr>
        </p:nvGraphicFramePr>
        <p:xfrm>
          <a:off x="9610616" y="887229"/>
          <a:ext cx="2027237" cy="2698584"/>
        </p:xfrm>
        <a:graphic>
          <a:graphicData uri="http://schemas.openxmlformats.org/drawingml/2006/table">
            <a:tbl>
              <a:tblPr firstRow="1" bandRow="1">
                <a:tableStyleId>{5C22544A-7EE6-4342-B048-85BDC9FD1C3A}</a:tableStyleId>
              </a:tblPr>
              <a:tblGrid>
                <a:gridCol w="379201">
                  <a:extLst>
                    <a:ext uri="{9D8B030D-6E8A-4147-A177-3AD203B41FA5}">
                      <a16:colId xmlns:a16="http://schemas.microsoft.com/office/drawing/2014/main" val="385216942"/>
                    </a:ext>
                  </a:extLst>
                </a:gridCol>
                <a:gridCol w="1648036">
                  <a:extLst>
                    <a:ext uri="{9D8B030D-6E8A-4147-A177-3AD203B41FA5}">
                      <a16:colId xmlns:a16="http://schemas.microsoft.com/office/drawing/2014/main" val="3662617245"/>
                    </a:ext>
                  </a:extLst>
                </a:gridCol>
              </a:tblGrid>
              <a:tr h="385512">
                <a:tc>
                  <a:txBody>
                    <a:bodyPr/>
                    <a:lstStyle/>
                    <a:p>
                      <a:pPr algn="l"/>
                      <a:endParaRPr lang="en-GB"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n-US" sz="14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N₂</a:t>
                      </a: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2384672"/>
                  </a:ext>
                </a:extLst>
              </a:tr>
              <a:tr h="385512">
                <a:tc>
                  <a:txBody>
                    <a:bodyPr/>
                    <a:lstStyle/>
                    <a:p>
                      <a:pPr algn="l"/>
                      <a:endParaRPr lang="en-GB" sz="14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n-US" sz="14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N₂ after 24 h</a:t>
                      </a: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5676267"/>
                  </a:ext>
                </a:extLst>
              </a:tr>
              <a:tr h="385512">
                <a:tc>
                  <a:txBody>
                    <a:bodyPr/>
                    <a:lstStyle/>
                    <a:p>
                      <a:pPr algn="l"/>
                      <a:endParaRPr lang="en-GB" sz="14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n-US" sz="14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CO₂</a:t>
                      </a: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41667830"/>
                  </a:ext>
                </a:extLst>
              </a:tr>
              <a:tr h="385512">
                <a:tc>
                  <a:txBody>
                    <a:bodyPr/>
                    <a:lstStyle/>
                    <a:p>
                      <a:pPr algn="l"/>
                      <a:endParaRPr lang="en-GB" sz="14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n-US" sz="14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CO₂ after 24 h</a:t>
                      </a: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5548288"/>
                  </a:ext>
                </a:extLst>
              </a:tr>
              <a:tr h="385512">
                <a:tc>
                  <a:txBody>
                    <a:bodyPr/>
                    <a:lstStyle/>
                    <a:p>
                      <a:pPr algn="l"/>
                      <a:endParaRPr lang="en-GB" sz="140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n-US" sz="1400" b="0" dirty="0">
                          <a:effectLst/>
                          <a:latin typeface="Arial" panose="020B0604020202020204" pitchFamily="34" charset="0"/>
                          <a:ea typeface="Calibri" panose="020F0502020204030204" pitchFamily="34" charset="0"/>
                          <a:cs typeface="Arial" panose="020B0604020202020204" pitchFamily="34" charset="0"/>
                        </a:rPr>
                        <a:t>H₂</a:t>
                      </a: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84045464"/>
                  </a:ext>
                </a:extLst>
              </a:tr>
              <a:tr h="385512">
                <a:tc>
                  <a:txBody>
                    <a:bodyPr/>
                    <a:lstStyle/>
                    <a:p>
                      <a:pPr algn="l"/>
                      <a:endParaRPr lang="en-GB" sz="14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n-US" sz="1400" b="0" dirty="0">
                          <a:effectLst/>
                          <a:latin typeface="Arial" panose="020B0604020202020204" pitchFamily="34" charset="0"/>
                          <a:ea typeface="Calibri" panose="020F0502020204030204" pitchFamily="34" charset="0"/>
                          <a:cs typeface="Arial" panose="020B0604020202020204" pitchFamily="34" charset="0"/>
                        </a:rPr>
                        <a:t>H₂ after 24 h</a:t>
                      </a: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61774100"/>
                  </a:ext>
                </a:extLst>
              </a:tr>
              <a:tr h="385512">
                <a:tc>
                  <a:txBody>
                    <a:bodyPr/>
                    <a:lstStyle/>
                    <a:p>
                      <a:pPr algn="l"/>
                      <a:endParaRPr lang="en-GB" sz="140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lnSpc>
                          <a:spcPct val="107000"/>
                        </a:lnSpc>
                        <a:spcAft>
                          <a:spcPts val="800"/>
                        </a:spcAft>
                      </a:pPr>
                      <a:r>
                        <a:rPr lang="en-US" sz="1400" b="0" dirty="0">
                          <a:effectLst/>
                          <a:latin typeface="Arial" panose="020B0604020202020204" pitchFamily="34" charset="0"/>
                          <a:ea typeface="Calibri" panose="020F0502020204030204" pitchFamily="34" charset="0"/>
                          <a:cs typeface="Arial" panose="020B0604020202020204" pitchFamily="34" charset="0"/>
                        </a:rPr>
                        <a:t>H₂ after 48 h</a:t>
                      </a:r>
                      <a:endParaRPr lang="en-GB" sz="140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687820"/>
                  </a:ext>
                </a:extLst>
              </a:tr>
            </a:tbl>
          </a:graphicData>
        </a:graphic>
      </p:graphicFrame>
      <p:sp>
        <p:nvSpPr>
          <p:cNvPr id="12" name="Rectangle 11">
            <a:extLst>
              <a:ext uri="{FF2B5EF4-FFF2-40B4-BE49-F238E27FC236}">
                <a16:creationId xmlns:a16="http://schemas.microsoft.com/office/drawing/2014/main" id="{70D0D3C3-1B7D-F1F6-9838-6D37567E3BE1}"/>
              </a:ext>
            </a:extLst>
          </p:cNvPr>
          <p:cNvSpPr/>
          <p:nvPr/>
        </p:nvSpPr>
        <p:spPr>
          <a:xfrm>
            <a:off x="9701396" y="957343"/>
            <a:ext cx="288000" cy="288000"/>
          </a:xfrm>
          <a:prstGeom prst="rect">
            <a:avLst/>
          </a:prstGeom>
          <a:solidFill>
            <a:srgbClr val="F9E01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BF1B8D4-9914-F42B-4A16-FBD0C8DCB137}"/>
              </a:ext>
            </a:extLst>
          </p:cNvPr>
          <p:cNvSpPr/>
          <p:nvPr/>
        </p:nvSpPr>
        <p:spPr>
          <a:xfrm>
            <a:off x="9700253" y="1326311"/>
            <a:ext cx="288000" cy="288000"/>
          </a:xfrm>
          <a:prstGeom prst="rect">
            <a:avLst/>
          </a:prstGeom>
          <a:solidFill>
            <a:srgbClr val="EAECD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02D52DC-EDA1-5B25-5E0D-2CF2DD1947BB}"/>
              </a:ext>
            </a:extLst>
          </p:cNvPr>
          <p:cNvSpPr/>
          <p:nvPr/>
        </p:nvSpPr>
        <p:spPr>
          <a:xfrm>
            <a:off x="9700593" y="1694717"/>
            <a:ext cx="288000" cy="288000"/>
          </a:xfrm>
          <a:prstGeom prst="rect">
            <a:avLst/>
          </a:prstGeom>
          <a:solidFill>
            <a:srgbClr val="FF3333"/>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D647E58F-B654-B213-941D-69C4D4044AF9}"/>
              </a:ext>
            </a:extLst>
          </p:cNvPr>
          <p:cNvSpPr/>
          <p:nvPr/>
        </p:nvSpPr>
        <p:spPr>
          <a:xfrm>
            <a:off x="9701376" y="2075188"/>
            <a:ext cx="288000" cy="288000"/>
          </a:xfrm>
          <a:prstGeom prst="rect">
            <a:avLst/>
          </a:prstGeom>
          <a:solidFill>
            <a:srgbClr val="F6DBDB"/>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4D27E4EC-5D1A-57D9-8245-57C87FDBA6CD}"/>
              </a:ext>
            </a:extLst>
          </p:cNvPr>
          <p:cNvSpPr/>
          <p:nvPr/>
        </p:nvSpPr>
        <p:spPr>
          <a:xfrm>
            <a:off x="9700907" y="2443627"/>
            <a:ext cx="288000" cy="288000"/>
          </a:xfrm>
          <a:prstGeom prst="rect">
            <a:avLst/>
          </a:prstGeom>
          <a:solidFill>
            <a:srgbClr val="0BF43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Rectangle 16">
            <a:extLst>
              <a:ext uri="{FF2B5EF4-FFF2-40B4-BE49-F238E27FC236}">
                <a16:creationId xmlns:a16="http://schemas.microsoft.com/office/drawing/2014/main" id="{E98F1B8C-5C84-264C-EA7B-EBF3597510BC}"/>
              </a:ext>
            </a:extLst>
          </p:cNvPr>
          <p:cNvSpPr/>
          <p:nvPr/>
        </p:nvSpPr>
        <p:spPr>
          <a:xfrm>
            <a:off x="9700710" y="2802717"/>
            <a:ext cx="288000" cy="288000"/>
          </a:xfrm>
          <a:prstGeom prst="rect">
            <a:avLst/>
          </a:prstGeom>
          <a:solidFill>
            <a:srgbClr val="8BDCA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847ABCB8-2248-0451-4B35-14F38B4F2E65}"/>
              </a:ext>
            </a:extLst>
          </p:cNvPr>
          <p:cNvSpPr/>
          <p:nvPr/>
        </p:nvSpPr>
        <p:spPr>
          <a:xfrm>
            <a:off x="9700593" y="3183361"/>
            <a:ext cx="288000" cy="288000"/>
          </a:xfrm>
          <a:prstGeom prst="rect">
            <a:avLst/>
          </a:prstGeom>
          <a:solidFill>
            <a:srgbClr val="E0F4E5"/>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19" name="Group 18">
            <a:extLst>
              <a:ext uri="{FF2B5EF4-FFF2-40B4-BE49-F238E27FC236}">
                <a16:creationId xmlns:a16="http://schemas.microsoft.com/office/drawing/2014/main" id="{10B75E51-A46C-CB09-A366-E82AB7B5CAD9}"/>
              </a:ext>
            </a:extLst>
          </p:cNvPr>
          <p:cNvGrpSpPr>
            <a:grpSpLocks noChangeAspect="1"/>
          </p:cNvGrpSpPr>
          <p:nvPr/>
        </p:nvGrpSpPr>
        <p:grpSpPr>
          <a:xfrm>
            <a:off x="6425800" y="4728825"/>
            <a:ext cx="2588603" cy="1906380"/>
            <a:chOff x="13327636" y="2313191"/>
            <a:chExt cx="3595282" cy="2647749"/>
          </a:xfrm>
        </p:grpSpPr>
        <p:sp>
          <p:nvSpPr>
            <p:cNvPr id="20" name="TextBox 19">
              <a:extLst>
                <a:ext uri="{FF2B5EF4-FFF2-40B4-BE49-F238E27FC236}">
                  <a16:creationId xmlns:a16="http://schemas.microsoft.com/office/drawing/2014/main" id="{C420A3E1-B111-ED9B-FC91-E6A6C26EF6EB}"/>
                </a:ext>
              </a:extLst>
            </p:cNvPr>
            <p:cNvSpPr txBox="1"/>
            <p:nvPr/>
          </p:nvSpPr>
          <p:spPr>
            <a:xfrm>
              <a:off x="13327636" y="4484671"/>
              <a:ext cx="3276000" cy="476269"/>
            </a:xfrm>
            <a:prstGeom prst="rect">
              <a:avLst/>
            </a:prstGeom>
            <a:noFill/>
          </p:spPr>
          <p:txBody>
            <a:bodyPr wrap="square">
              <a:spAutoFit/>
            </a:bodyPr>
            <a:lstStyle/>
            <a:p>
              <a:pPr algn="ctr">
                <a:lnSpc>
                  <a:spcPct val="107000"/>
                </a:lnSpc>
                <a:spcBef>
                  <a:spcPts val="0"/>
                </a:spcBef>
                <a:spcAft>
                  <a:spcPts val="0"/>
                </a:spcAft>
              </a:pPr>
              <a:r>
                <a:rPr lang="en-GB" sz="1600" b="1" dirty="0">
                  <a:solidFill>
                    <a:schemeClr val="tx1">
                      <a:lumMod val="85000"/>
                      <a:lumOff val="15000"/>
                    </a:schemeClr>
                  </a:solidFill>
                  <a:latin typeface="Arial" panose="020B0604020202020204" pitchFamily="34" charset="0"/>
                  <a:cs typeface="Arial" panose="020B0604020202020204" pitchFamily="34" charset="0"/>
                </a:rPr>
                <a:t>H₂ </a:t>
              </a:r>
            </a:p>
          </p:txBody>
        </p:sp>
        <p:pic>
          <p:nvPicPr>
            <p:cNvPr id="21" name="Picture 20" descr="A green blob of a human body&#10;&#10;Description automatically generated">
              <a:extLst>
                <a:ext uri="{FF2B5EF4-FFF2-40B4-BE49-F238E27FC236}">
                  <a16:creationId xmlns:a16="http://schemas.microsoft.com/office/drawing/2014/main" id="{079C1A69-9E8E-BD50-B4D4-A1BFC95EBB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328991" y="2313191"/>
              <a:ext cx="3276000" cy="2170012"/>
            </a:xfrm>
            <a:prstGeom prst="rect">
              <a:avLst/>
            </a:prstGeom>
            <a:ln>
              <a:noFill/>
            </a:ln>
          </p:spPr>
        </p:pic>
        <p:cxnSp>
          <p:nvCxnSpPr>
            <p:cNvPr id="22" name="Straight Connector 21">
              <a:extLst>
                <a:ext uri="{FF2B5EF4-FFF2-40B4-BE49-F238E27FC236}">
                  <a16:creationId xmlns:a16="http://schemas.microsoft.com/office/drawing/2014/main" id="{E7FEB820-02A1-3D9B-0492-259AB3976BEF}"/>
                </a:ext>
              </a:extLst>
            </p:cNvPr>
            <p:cNvCxnSpPr>
              <a:cxnSpLocks/>
            </p:cNvCxnSpPr>
            <p:nvPr/>
          </p:nvCxnSpPr>
          <p:spPr>
            <a:xfrm>
              <a:off x="14919513" y="4044661"/>
              <a:ext cx="16841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DC210E85-44D1-DD15-EE1A-FB8899D1EEFA}"/>
                </a:ext>
              </a:extLst>
            </p:cNvPr>
            <p:cNvSpPr txBox="1"/>
            <p:nvPr/>
          </p:nvSpPr>
          <p:spPr>
            <a:xfrm>
              <a:off x="14727428" y="4045683"/>
              <a:ext cx="2195490" cy="47021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100 </a:t>
              </a:r>
              <a:r>
                <a:rPr lang="en-GB" sz="1600" dirty="0">
                  <a:solidFill>
                    <a:schemeClr val="tx1">
                      <a:lumMod val="85000"/>
                      <a:lumOff val="15000"/>
                    </a:schemeClr>
                  </a:solidFill>
                  <a:latin typeface="Arial" panose="020B0604020202020204" pitchFamily="34" charset="0"/>
                  <a:cs typeface="Arial" panose="020B0604020202020204" pitchFamily="34" charset="0"/>
                </a:rPr>
                <a:t>µ</a:t>
              </a:r>
              <a:r>
                <a:rPr lang="en-GB" sz="1600" dirty="0">
                  <a:latin typeface="Arial" panose="020B0604020202020204" pitchFamily="34" charset="0"/>
                  <a:cs typeface="Arial" panose="020B0604020202020204" pitchFamily="34" charset="0"/>
                </a:rPr>
                <a:t>m</a:t>
              </a:r>
            </a:p>
          </p:txBody>
        </p:sp>
      </p:grpSp>
      <p:grpSp>
        <p:nvGrpSpPr>
          <p:cNvPr id="24" name="Group 23">
            <a:extLst>
              <a:ext uri="{FF2B5EF4-FFF2-40B4-BE49-F238E27FC236}">
                <a16:creationId xmlns:a16="http://schemas.microsoft.com/office/drawing/2014/main" id="{B5A37914-301A-A637-BD3D-EE97FFD2B859}"/>
              </a:ext>
            </a:extLst>
          </p:cNvPr>
          <p:cNvGrpSpPr>
            <a:grpSpLocks noChangeAspect="1"/>
          </p:cNvGrpSpPr>
          <p:nvPr/>
        </p:nvGrpSpPr>
        <p:grpSpPr>
          <a:xfrm>
            <a:off x="6425800" y="2777530"/>
            <a:ext cx="2589264" cy="1919362"/>
            <a:chOff x="13328990" y="-118227"/>
            <a:chExt cx="3596200" cy="2665780"/>
          </a:xfrm>
        </p:grpSpPr>
        <p:pic>
          <p:nvPicPr>
            <p:cNvPr id="25" name="Picture 24" descr="A red liquid splashes&#10;&#10;Description automatically generated with medium confidence">
              <a:extLst>
                <a:ext uri="{FF2B5EF4-FFF2-40B4-BE49-F238E27FC236}">
                  <a16:creationId xmlns:a16="http://schemas.microsoft.com/office/drawing/2014/main" id="{3C25B829-C6E6-098B-9C99-06D7935049B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28990" y="-118227"/>
              <a:ext cx="3276000" cy="2170006"/>
            </a:xfrm>
            <a:prstGeom prst="rect">
              <a:avLst/>
            </a:prstGeom>
            <a:ln>
              <a:noFill/>
            </a:ln>
          </p:spPr>
        </p:pic>
        <p:sp>
          <p:nvSpPr>
            <p:cNvPr id="26" name="TextBox 25">
              <a:extLst>
                <a:ext uri="{FF2B5EF4-FFF2-40B4-BE49-F238E27FC236}">
                  <a16:creationId xmlns:a16="http://schemas.microsoft.com/office/drawing/2014/main" id="{2B6D8E72-B54F-8CFE-1C8A-7BF25E99D1E2}"/>
                </a:ext>
              </a:extLst>
            </p:cNvPr>
            <p:cNvSpPr txBox="1"/>
            <p:nvPr/>
          </p:nvSpPr>
          <p:spPr>
            <a:xfrm>
              <a:off x="13329908" y="2071284"/>
              <a:ext cx="3276000" cy="476269"/>
            </a:xfrm>
            <a:prstGeom prst="rect">
              <a:avLst/>
            </a:prstGeom>
            <a:noFill/>
          </p:spPr>
          <p:txBody>
            <a:bodyPr wrap="square">
              <a:spAutoFit/>
            </a:bodyPr>
            <a:lstStyle/>
            <a:p>
              <a:pPr algn="ctr">
                <a:lnSpc>
                  <a:spcPct val="107000"/>
                </a:lnSpc>
                <a:spcBef>
                  <a:spcPts val="0"/>
                </a:spcBef>
                <a:spcAft>
                  <a:spcPts val="0"/>
                </a:spcAft>
              </a:pPr>
              <a:r>
                <a:rPr lang="en-GB" sz="1600" b="1" dirty="0">
                  <a:solidFill>
                    <a:schemeClr val="tx1">
                      <a:lumMod val="85000"/>
                      <a:lumOff val="15000"/>
                    </a:schemeClr>
                  </a:solidFill>
                  <a:latin typeface="Arial" panose="020B0604020202020204" pitchFamily="34" charset="0"/>
                  <a:cs typeface="Arial" panose="020B0604020202020204" pitchFamily="34" charset="0"/>
                </a:rPr>
                <a:t>CO₂</a:t>
              </a:r>
            </a:p>
          </p:txBody>
        </p:sp>
        <p:cxnSp>
          <p:nvCxnSpPr>
            <p:cNvPr id="27" name="Straight Connector 26">
              <a:extLst>
                <a:ext uri="{FF2B5EF4-FFF2-40B4-BE49-F238E27FC236}">
                  <a16:creationId xmlns:a16="http://schemas.microsoft.com/office/drawing/2014/main" id="{76EDEAF8-5211-387B-57CF-A3A3888F552D}"/>
                </a:ext>
              </a:extLst>
            </p:cNvPr>
            <p:cNvCxnSpPr>
              <a:cxnSpLocks/>
            </p:cNvCxnSpPr>
            <p:nvPr/>
          </p:nvCxnSpPr>
          <p:spPr>
            <a:xfrm>
              <a:off x="14921785" y="1631274"/>
              <a:ext cx="16841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567E546D-1E56-EAA6-5C24-B3D9249ED384}"/>
                </a:ext>
              </a:extLst>
            </p:cNvPr>
            <p:cNvSpPr txBox="1"/>
            <p:nvPr/>
          </p:nvSpPr>
          <p:spPr>
            <a:xfrm>
              <a:off x="14729698" y="1632298"/>
              <a:ext cx="2195492" cy="47021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100 </a:t>
              </a:r>
              <a:r>
                <a:rPr lang="en-GB" sz="1600" dirty="0">
                  <a:solidFill>
                    <a:schemeClr val="tx1">
                      <a:lumMod val="85000"/>
                      <a:lumOff val="15000"/>
                    </a:schemeClr>
                  </a:solidFill>
                  <a:latin typeface="Arial" panose="020B0604020202020204" pitchFamily="34" charset="0"/>
                  <a:cs typeface="Arial" panose="020B0604020202020204" pitchFamily="34" charset="0"/>
                </a:rPr>
                <a:t>µ</a:t>
              </a:r>
              <a:r>
                <a:rPr lang="en-GB" sz="1600" dirty="0">
                  <a:latin typeface="Arial" panose="020B0604020202020204" pitchFamily="34" charset="0"/>
                  <a:cs typeface="Arial" panose="020B0604020202020204" pitchFamily="34" charset="0"/>
                </a:rPr>
                <a:t>m</a:t>
              </a:r>
            </a:p>
          </p:txBody>
        </p:sp>
      </p:grpSp>
      <p:grpSp>
        <p:nvGrpSpPr>
          <p:cNvPr id="29" name="Group 28">
            <a:extLst>
              <a:ext uri="{FF2B5EF4-FFF2-40B4-BE49-F238E27FC236}">
                <a16:creationId xmlns:a16="http://schemas.microsoft.com/office/drawing/2014/main" id="{50D087AB-AD89-C317-D46F-C6490D4CB55A}"/>
              </a:ext>
            </a:extLst>
          </p:cNvPr>
          <p:cNvGrpSpPr>
            <a:grpSpLocks noChangeAspect="1"/>
          </p:cNvGrpSpPr>
          <p:nvPr/>
        </p:nvGrpSpPr>
        <p:grpSpPr>
          <a:xfrm>
            <a:off x="6425139" y="887229"/>
            <a:ext cx="2589264" cy="1922267"/>
            <a:chOff x="13328990" y="-2469683"/>
            <a:chExt cx="3596200" cy="2669816"/>
          </a:xfrm>
        </p:grpSpPr>
        <p:pic>
          <p:nvPicPr>
            <p:cNvPr id="30" name="Picture 29" descr="A yellow liquid splashes&#10;&#10;Description automatically generated with medium confidence">
              <a:extLst>
                <a:ext uri="{FF2B5EF4-FFF2-40B4-BE49-F238E27FC236}">
                  <a16:creationId xmlns:a16="http://schemas.microsoft.com/office/drawing/2014/main" id="{1E18CCF4-BCA7-05FD-0AE9-E6C5DF386D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328990" y="-2469683"/>
              <a:ext cx="3276000" cy="2170006"/>
            </a:xfrm>
            <a:prstGeom prst="rect">
              <a:avLst/>
            </a:prstGeom>
            <a:ln>
              <a:noFill/>
            </a:ln>
          </p:spPr>
        </p:pic>
        <p:sp>
          <p:nvSpPr>
            <p:cNvPr id="31" name="TextBox 30">
              <a:extLst>
                <a:ext uri="{FF2B5EF4-FFF2-40B4-BE49-F238E27FC236}">
                  <a16:creationId xmlns:a16="http://schemas.microsoft.com/office/drawing/2014/main" id="{B44A40B3-CADF-0E91-DE61-27606278497D}"/>
                </a:ext>
              </a:extLst>
            </p:cNvPr>
            <p:cNvSpPr txBox="1"/>
            <p:nvPr/>
          </p:nvSpPr>
          <p:spPr>
            <a:xfrm>
              <a:off x="13329908" y="-276137"/>
              <a:ext cx="3276000" cy="476270"/>
            </a:xfrm>
            <a:prstGeom prst="rect">
              <a:avLst/>
            </a:prstGeom>
            <a:noFill/>
          </p:spPr>
          <p:txBody>
            <a:bodyPr wrap="square">
              <a:spAutoFit/>
            </a:bodyPr>
            <a:lstStyle/>
            <a:p>
              <a:pPr algn="ctr">
                <a:lnSpc>
                  <a:spcPct val="107000"/>
                </a:lnSpc>
                <a:spcBef>
                  <a:spcPts val="0"/>
                </a:spcBef>
                <a:spcAft>
                  <a:spcPts val="0"/>
                </a:spcAft>
              </a:pPr>
              <a:r>
                <a:rPr lang="en-GB" sz="1600" b="1" dirty="0">
                  <a:solidFill>
                    <a:schemeClr val="tx1">
                      <a:lumMod val="85000"/>
                      <a:lumOff val="15000"/>
                    </a:schemeClr>
                  </a:solidFill>
                  <a:latin typeface="Arial" panose="020B0604020202020204" pitchFamily="34" charset="0"/>
                  <a:cs typeface="Arial" panose="020B0604020202020204" pitchFamily="34" charset="0"/>
                </a:rPr>
                <a:t>N₂ </a:t>
              </a:r>
            </a:p>
          </p:txBody>
        </p:sp>
        <p:cxnSp>
          <p:nvCxnSpPr>
            <p:cNvPr id="32" name="Straight Connector 31">
              <a:extLst>
                <a:ext uri="{FF2B5EF4-FFF2-40B4-BE49-F238E27FC236}">
                  <a16:creationId xmlns:a16="http://schemas.microsoft.com/office/drawing/2014/main" id="{01E01458-F4A2-9CDC-8CBE-AECBEB90E4BD}"/>
                </a:ext>
              </a:extLst>
            </p:cNvPr>
            <p:cNvCxnSpPr>
              <a:cxnSpLocks/>
            </p:cNvCxnSpPr>
            <p:nvPr/>
          </p:nvCxnSpPr>
          <p:spPr>
            <a:xfrm>
              <a:off x="14921785" y="-716147"/>
              <a:ext cx="1684123"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9465902-6D51-5A0B-3068-42F13BCE7171}"/>
                </a:ext>
              </a:extLst>
            </p:cNvPr>
            <p:cNvSpPr txBox="1"/>
            <p:nvPr/>
          </p:nvSpPr>
          <p:spPr>
            <a:xfrm>
              <a:off x="14729698" y="-715124"/>
              <a:ext cx="2195492" cy="470214"/>
            </a:xfrm>
            <a:prstGeom prst="rect">
              <a:avLst/>
            </a:prstGeom>
            <a:noFill/>
          </p:spPr>
          <p:txBody>
            <a:bodyPr wrap="square" rtlCol="0">
              <a:spAutoFit/>
            </a:bodyPr>
            <a:lstStyle/>
            <a:p>
              <a:pPr algn="ctr"/>
              <a:r>
                <a:rPr lang="en-GB" sz="1600" dirty="0">
                  <a:latin typeface="Arial" panose="020B0604020202020204" pitchFamily="34" charset="0"/>
                  <a:cs typeface="Arial" panose="020B0604020202020204" pitchFamily="34" charset="0"/>
                </a:rPr>
                <a:t>100 </a:t>
              </a:r>
              <a:r>
                <a:rPr lang="en-GB" sz="1600" dirty="0">
                  <a:solidFill>
                    <a:schemeClr val="tx1">
                      <a:lumMod val="85000"/>
                      <a:lumOff val="15000"/>
                    </a:schemeClr>
                  </a:solidFill>
                  <a:latin typeface="Arial" panose="020B0604020202020204" pitchFamily="34" charset="0"/>
                  <a:cs typeface="Arial" panose="020B0604020202020204" pitchFamily="34" charset="0"/>
                </a:rPr>
                <a:t>µ</a:t>
              </a:r>
              <a:r>
                <a:rPr lang="en-GB" sz="1600" dirty="0">
                  <a:latin typeface="Arial" panose="020B0604020202020204" pitchFamily="34" charset="0"/>
                  <a:cs typeface="Arial" panose="020B0604020202020204" pitchFamily="34" charset="0"/>
                </a:rPr>
                <a:t>m</a:t>
              </a:r>
            </a:p>
          </p:txBody>
        </p:sp>
      </p:grpSp>
      <p:sp>
        <p:nvSpPr>
          <p:cNvPr id="34" name="TextBox 33">
            <a:extLst>
              <a:ext uri="{FF2B5EF4-FFF2-40B4-BE49-F238E27FC236}">
                <a16:creationId xmlns:a16="http://schemas.microsoft.com/office/drawing/2014/main" id="{B67EFED3-A491-25CD-2834-C68A26C7A967}"/>
              </a:ext>
            </a:extLst>
          </p:cNvPr>
          <p:cNvSpPr txBox="1"/>
          <p:nvPr/>
        </p:nvSpPr>
        <p:spPr>
          <a:xfrm>
            <a:off x="6547688" y="466076"/>
            <a:ext cx="5235817" cy="275653"/>
          </a:xfrm>
          <a:prstGeom prst="rect">
            <a:avLst/>
          </a:prstGeom>
          <a:noFill/>
        </p:spPr>
        <p:txBody>
          <a:bodyPr wrap="square">
            <a:spAutoFit/>
          </a:bodyPr>
          <a:lstStyle/>
          <a:p>
            <a:pPr algn="ctr">
              <a:lnSpc>
                <a:spcPct val="107000"/>
              </a:lnSpc>
            </a:pPr>
            <a:r>
              <a:rPr lang="en-GB" sz="1200" b="1" dirty="0">
                <a:solidFill>
                  <a:schemeClr val="tx1">
                    <a:lumMod val="85000"/>
                    <a:lumOff val="15000"/>
                  </a:schemeClr>
                </a:solidFill>
                <a:latin typeface="Arial" panose="020B0604020202020204" pitchFamily="34" charset="0"/>
                <a:cs typeface="Arial" panose="020B0604020202020204" pitchFamily="34" charset="0"/>
              </a:rPr>
              <a:t>Ostwald Ripening in different gases </a:t>
            </a:r>
            <a:r>
              <a:rPr lang="en-GB" sz="1200" b="1" dirty="0"/>
              <a:t>(</a:t>
            </a:r>
            <a:r>
              <a:rPr lang="en-GB" sz="1200" b="1" dirty="0" err="1"/>
              <a:t>AlZaabi</a:t>
            </a:r>
            <a:r>
              <a:rPr lang="en-GB" sz="1200" b="1" dirty="0"/>
              <a:t> </a:t>
            </a:r>
            <a:r>
              <a:rPr lang="en-GB" sz="1200" b="1" i="1" dirty="0"/>
              <a:t>et al.</a:t>
            </a:r>
            <a:r>
              <a:rPr lang="en-GB" sz="1200" b="1" dirty="0"/>
              <a:t>, 2025)</a:t>
            </a:r>
          </a:p>
        </p:txBody>
      </p:sp>
      <p:graphicFrame>
        <p:nvGraphicFramePr>
          <p:cNvPr id="35" name="Table 34">
            <a:extLst>
              <a:ext uri="{FF2B5EF4-FFF2-40B4-BE49-F238E27FC236}">
                <a16:creationId xmlns:a16="http://schemas.microsoft.com/office/drawing/2014/main" id="{25C06DE3-42B0-2FEA-0454-FF2212D329E8}"/>
              </a:ext>
            </a:extLst>
          </p:cNvPr>
          <p:cNvGraphicFramePr>
            <a:graphicFrameLocks noGrp="1"/>
          </p:cNvGraphicFramePr>
          <p:nvPr>
            <p:extLst>
              <p:ext uri="{D42A27DB-BD31-4B8C-83A1-F6EECF244321}">
                <p14:modId xmlns:p14="http://schemas.microsoft.com/office/powerpoint/2010/main" val="959650928"/>
              </p:ext>
            </p:extLst>
          </p:nvPr>
        </p:nvGraphicFramePr>
        <p:xfrm>
          <a:off x="9446793" y="4055386"/>
          <a:ext cx="2354881" cy="2231107"/>
        </p:xfrm>
        <a:graphic>
          <a:graphicData uri="http://schemas.openxmlformats.org/drawingml/2006/table">
            <a:tbl>
              <a:tblPr firstRow="1" firstCol="1" bandRow="1"/>
              <a:tblGrid>
                <a:gridCol w="1215177">
                  <a:extLst>
                    <a:ext uri="{9D8B030D-6E8A-4147-A177-3AD203B41FA5}">
                      <a16:colId xmlns:a16="http://schemas.microsoft.com/office/drawing/2014/main" val="3535676204"/>
                    </a:ext>
                  </a:extLst>
                </a:gridCol>
                <a:gridCol w="1139704">
                  <a:extLst>
                    <a:ext uri="{9D8B030D-6E8A-4147-A177-3AD203B41FA5}">
                      <a16:colId xmlns:a16="http://schemas.microsoft.com/office/drawing/2014/main" val="3326847574"/>
                    </a:ext>
                  </a:extLst>
                </a:gridCol>
              </a:tblGrid>
              <a:tr h="510766">
                <a:tc>
                  <a:txBody>
                    <a:bodyPr/>
                    <a:lstStyle/>
                    <a:p>
                      <a:pPr algn="ctr">
                        <a:lnSpc>
                          <a:spcPct val="107000"/>
                        </a:lnSpc>
                        <a:spcAft>
                          <a:spcPts val="800"/>
                        </a:spcAft>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Image</a:t>
                      </a:r>
                      <a:endParaRPr lang="en-GB" sz="10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Normalized (1/mm</a:t>
                      </a:r>
                      <a:r>
                        <a:rPr lang="en-US" sz="1200" b="1" baseline="30000" dirty="0">
                          <a:solidFill>
                            <a:srgbClr val="000000"/>
                          </a:solidFill>
                          <a:effectLst/>
                          <a:latin typeface="Arial" panose="020B0604020202020204" pitchFamily="34" charset="0"/>
                          <a:ea typeface="Calibri" panose="020F0502020204030204" pitchFamily="34" charset="0"/>
                          <a:cs typeface="Arial" panose="020B0604020202020204" pitchFamily="34" charset="0"/>
                        </a:rPr>
                        <a:t>3</a:t>
                      </a: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GB" sz="1050" b="1"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4091239"/>
                  </a:ext>
                </a:extLst>
              </a:tr>
              <a:tr h="245763">
                <a:tc>
                  <a:txBody>
                    <a:bodyPr/>
                    <a:lstStyle/>
                    <a:p>
                      <a:pPr algn="ctr">
                        <a:lnSpc>
                          <a:spcPct val="107000"/>
                        </a:lnSpc>
                        <a:spcAft>
                          <a:spcPts val="800"/>
                        </a:spcAft>
                      </a:pPr>
                      <a:r>
                        <a:rPr lang="en-US" sz="12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N₂</a:t>
                      </a:r>
                      <a:endParaRPr lang="en-GB" sz="10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201</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40805934"/>
                  </a:ext>
                </a:extLst>
              </a:tr>
              <a:tr h="245763">
                <a:tc>
                  <a:txBody>
                    <a:bodyPr/>
                    <a:lstStyle/>
                    <a:p>
                      <a:pPr algn="ctr">
                        <a:lnSpc>
                          <a:spcPct val="107000"/>
                        </a:lnSpc>
                        <a:spcAft>
                          <a:spcPts val="800"/>
                        </a:spcAft>
                      </a:pPr>
                      <a:r>
                        <a:rPr lang="en-US" sz="12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N₂ after 24 h</a:t>
                      </a:r>
                      <a:endParaRPr lang="en-GB" sz="10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89</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21572592"/>
                  </a:ext>
                </a:extLst>
              </a:tr>
              <a:tr h="245763">
                <a:tc>
                  <a:txBody>
                    <a:bodyPr/>
                    <a:lstStyle/>
                    <a:p>
                      <a:pPr algn="ctr">
                        <a:lnSpc>
                          <a:spcPct val="107000"/>
                        </a:lnSpc>
                        <a:spcAft>
                          <a:spcPts val="800"/>
                        </a:spcAft>
                      </a:pPr>
                      <a:r>
                        <a:rPr lang="en-US" sz="12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CO₂</a:t>
                      </a:r>
                      <a:endParaRPr lang="en-GB" sz="10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12</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30574439"/>
                  </a:ext>
                </a:extLst>
              </a:tr>
              <a:tr h="245763">
                <a:tc>
                  <a:txBody>
                    <a:bodyPr/>
                    <a:lstStyle/>
                    <a:p>
                      <a:pPr algn="ctr">
                        <a:lnSpc>
                          <a:spcPct val="107000"/>
                        </a:lnSpc>
                        <a:spcAft>
                          <a:spcPts val="800"/>
                        </a:spcAft>
                      </a:pPr>
                      <a:r>
                        <a:rPr lang="en-US" sz="1200" b="0" dirty="0">
                          <a:solidFill>
                            <a:srgbClr val="000000"/>
                          </a:solidFill>
                          <a:effectLst/>
                          <a:latin typeface="Arial" panose="020B0604020202020204" pitchFamily="34" charset="0"/>
                          <a:ea typeface="Calibri" panose="020F0502020204030204" pitchFamily="34" charset="0"/>
                          <a:cs typeface="Arial" panose="020B0604020202020204" pitchFamily="34" charset="0"/>
                        </a:rPr>
                        <a:t>CO₂ after 24 h</a:t>
                      </a:r>
                      <a:endParaRPr lang="en-GB" sz="10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400" dirty="0">
                          <a:solidFill>
                            <a:srgbClr val="000000"/>
                          </a:solidFill>
                          <a:effectLst/>
                          <a:latin typeface="Arial" panose="020B0604020202020204" pitchFamily="34" charset="0"/>
                          <a:ea typeface="Calibri" panose="020F0502020204030204" pitchFamily="34" charset="0"/>
                          <a:cs typeface="Arial" panose="020B0604020202020204" pitchFamily="34" charset="0"/>
                        </a:rPr>
                        <a:t>4</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57822610"/>
                  </a:ext>
                </a:extLst>
              </a:tr>
              <a:tr h="245763">
                <a:tc>
                  <a:txBody>
                    <a:bodyPr/>
                    <a:lstStyle/>
                    <a:p>
                      <a:pPr algn="ctr">
                        <a:lnSpc>
                          <a:spcPct val="107000"/>
                        </a:lnSpc>
                        <a:spcAft>
                          <a:spcPts val="800"/>
                        </a:spcAft>
                      </a:pPr>
                      <a:r>
                        <a:rPr lang="en-US" sz="1200" b="0" dirty="0">
                          <a:effectLst/>
                          <a:latin typeface="Arial" panose="020B0604020202020204" pitchFamily="34" charset="0"/>
                          <a:ea typeface="Calibri" panose="020F0502020204030204" pitchFamily="34" charset="0"/>
                          <a:cs typeface="Arial" panose="020B0604020202020204" pitchFamily="34" charset="0"/>
                        </a:rPr>
                        <a:t>H₂</a:t>
                      </a:r>
                      <a:endParaRPr lang="en-GB" sz="10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4</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478520934"/>
                  </a:ext>
                </a:extLst>
              </a:tr>
              <a:tr h="245763">
                <a:tc>
                  <a:txBody>
                    <a:bodyPr/>
                    <a:lstStyle/>
                    <a:p>
                      <a:pPr algn="ctr">
                        <a:lnSpc>
                          <a:spcPct val="107000"/>
                        </a:lnSpc>
                        <a:spcAft>
                          <a:spcPts val="800"/>
                        </a:spcAft>
                      </a:pPr>
                      <a:r>
                        <a:rPr lang="en-US" sz="1200" b="0" dirty="0">
                          <a:effectLst/>
                          <a:latin typeface="Arial" panose="020B0604020202020204" pitchFamily="34" charset="0"/>
                          <a:ea typeface="Calibri" panose="020F0502020204030204" pitchFamily="34" charset="0"/>
                          <a:cs typeface="Arial" panose="020B0604020202020204" pitchFamily="34" charset="0"/>
                        </a:rPr>
                        <a:t>H₂ after 24 h</a:t>
                      </a:r>
                      <a:endParaRPr lang="en-GB" sz="10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3</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83853772"/>
                  </a:ext>
                </a:extLst>
              </a:tr>
              <a:tr h="245763">
                <a:tc>
                  <a:txBody>
                    <a:bodyPr/>
                    <a:lstStyle/>
                    <a:p>
                      <a:pPr algn="ctr">
                        <a:lnSpc>
                          <a:spcPct val="107000"/>
                        </a:lnSpc>
                        <a:spcAft>
                          <a:spcPts val="800"/>
                        </a:spcAft>
                      </a:pPr>
                      <a:r>
                        <a:rPr lang="en-US" sz="1200" b="0" dirty="0">
                          <a:effectLst/>
                          <a:latin typeface="Arial" panose="020B0604020202020204" pitchFamily="34" charset="0"/>
                          <a:ea typeface="Calibri" panose="020F0502020204030204" pitchFamily="34" charset="0"/>
                          <a:cs typeface="Arial" panose="020B0604020202020204" pitchFamily="34" charset="0"/>
                        </a:rPr>
                        <a:t>H₂ after 48 h</a:t>
                      </a:r>
                      <a:endParaRPr lang="en-GB" sz="1050" b="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a:lnSpc>
                          <a:spcPct val="107000"/>
                        </a:lnSpc>
                        <a:spcAft>
                          <a:spcPts val="800"/>
                        </a:spcAft>
                      </a:pPr>
                      <a:r>
                        <a:rPr lang="en-US" sz="1400" dirty="0">
                          <a:effectLst/>
                          <a:latin typeface="Arial" panose="020B0604020202020204" pitchFamily="34" charset="0"/>
                          <a:ea typeface="Calibri" panose="020F0502020204030204" pitchFamily="34" charset="0"/>
                          <a:cs typeface="Arial" panose="020B0604020202020204" pitchFamily="34" charset="0"/>
                        </a:rPr>
                        <a:t>0</a:t>
                      </a:r>
                      <a:endParaRPr lang="en-GB" sz="1100" dirty="0">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93633017"/>
                  </a:ext>
                </a:extLst>
              </a:tr>
            </a:tbl>
          </a:graphicData>
        </a:graphic>
      </p:graphicFrame>
      <p:sp>
        <p:nvSpPr>
          <p:cNvPr id="36" name="TextBox 35">
            <a:extLst>
              <a:ext uri="{FF2B5EF4-FFF2-40B4-BE49-F238E27FC236}">
                <a16:creationId xmlns:a16="http://schemas.microsoft.com/office/drawing/2014/main" id="{2466FA9C-2F7F-A54F-AF7A-8FC181EA5846}"/>
              </a:ext>
            </a:extLst>
          </p:cNvPr>
          <p:cNvSpPr txBox="1"/>
          <p:nvPr/>
        </p:nvSpPr>
        <p:spPr>
          <a:xfrm>
            <a:off x="9442953" y="3726479"/>
            <a:ext cx="2358721" cy="276999"/>
          </a:xfrm>
          <a:prstGeom prst="rect">
            <a:avLst/>
          </a:prstGeom>
          <a:noFill/>
        </p:spPr>
        <p:txBody>
          <a:bodyPr wrap="square" rtlCol="0">
            <a:spAutoFit/>
          </a:bodyPr>
          <a:lstStyle/>
          <a:p>
            <a:pPr algn="ctr"/>
            <a:r>
              <a:rPr lang="en-GB" sz="1200" b="1" dirty="0">
                <a:solidFill>
                  <a:schemeClr val="tx1">
                    <a:lumMod val="85000"/>
                    <a:lumOff val="15000"/>
                  </a:schemeClr>
                </a:solidFill>
                <a:latin typeface="Arial" panose="020B0604020202020204" pitchFamily="34" charset="0"/>
                <a:cs typeface="Arial" panose="020B0604020202020204" pitchFamily="34" charset="0"/>
              </a:rPr>
              <a:t>Euler Number</a:t>
            </a:r>
            <a:endParaRPr lang="en-US" sz="1200" b="1"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8" name="TextBox 37">
            <a:extLst>
              <a:ext uri="{FF2B5EF4-FFF2-40B4-BE49-F238E27FC236}">
                <a16:creationId xmlns:a16="http://schemas.microsoft.com/office/drawing/2014/main" id="{00B91E39-D65D-D31A-5A3A-A08597B44B2D}"/>
              </a:ext>
            </a:extLst>
          </p:cNvPr>
          <p:cNvSpPr txBox="1"/>
          <p:nvPr/>
        </p:nvSpPr>
        <p:spPr>
          <a:xfrm>
            <a:off x="9442953" y="6338401"/>
            <a:ext cx="2358721" cy="430887"/>
          </a:xfrm>
          <a:prstGeom prst="rect">
            <a:avLst/>
          </a:prstGeom>
          <a:noFill/>
        </p:spPr>
        <p:txBody>
          <a:bodyPr wrap="square">
            <a:spAutoFit/>
          </a:bodyPr>
          <a:lstStyle/>
          <a:p>
            <a:r>
              <a:rPr lang="en-GB" sz="1100" i="1" dirty="0">
                <a:solidFill>
                  <a:schemeClr val="tx1">
                    <a:lumMod val="85000"/>
                    <a:lumOff val="15000"/>
                  </a:schemeClr>
                </a:solidFill>
                <a:latin typeface="Arial" panose="020B0604020202020204" pitchFamily="34" charset="0"/>
                <a:cs typeface="Arial" panose="020B0604020202020204" pitchFamily="34" charset="0"/>
              </a:rPr>
              <a:t>* Low Euler number implies better connected phases</a:t>
            </a:r>
            <a:endParaRPr lang="en-US" sz="1100" i="1" dirty="0"/>
          </a:p>
        </p:txBody>
      </p:sp>
      <p:sp>
        <p:nvSpPr>
          <p:cNvPr id="5" name="Content Placeholder 4">
            <a:extLst>
              <a:ext uri="{FF2B5EF4-FFF2-40B4-BE49-F238E27FC236}">
                <a16:creationId xmlns:a16="http://schemas.microsoft.com/office/drawing/2014/main" id="{FC1DB9BD-B1AF-CA4F-A700-05FF25CC9114}"/>
              </a:ext>
            </a:extLst>
          </p:cNvPr>
          <p:cNvSpPr>
            <a:spLocks noGrp="1"/>
          </p:cNvSpPr>
          <p:nvPr>
            <p:ph sz="half" idx="1"/>
          </p:nvPr>
        </p:nvSpPr>
        <p:spPr>
          <a:xfrm>
            <a:off x="326231" y="991763"/>
            <a:ext cx="5666517" cy="5269337"/>
          </a:xfrm>
        </p:spPr>
        <p:txBody>
          <a:bodyPr lIns="0"/>
          <a:lstStyle/>
          <a:p>
            <a:pPr marL="285750" indent="-285750" algn="just">
              <a:lnSpc>
                <a:spcPct val="150000"/>
              </a:lnSpc>
              <a:spcBef>
                <a:spcPts val="600"/>
              </a:spcBef>
              <a:spcAft>
                <a:spcPts val="600"/>
              </a:spcAft>
              <a:buFont typeface="Arial" panose="020B0604020202020204" pitchFamily="34" charset="0"/>
              <a:buChar char="•"/>
            </a:pPr>
            <a:r>
              <a:rPr lang="en-GB" sz="1400" dirty="0"/>
              <a:t>Over time, gas redistributes within the pore space without changing overall volume, a process known as </a:t>
            </a:r>
            <a:r>
              <a:rPr lang="en-GB" sz="1400" b="1" dirty="0"/>
              <a:t>Ostwald ripening</a:t>
            </a:r>
            <a:r>
              <a:rPr lang="en-GB" sz="1400" dirty="0"/>
              <a:t>. (Goodarzi </a:t>
            </a:r>
            <a:r>
              <a:rPr lang="en-GB" sz="1400" i="1" dirty="0"/>
              <a:t>et al.</a:t>
            </a:r>
            <a:r>
              <a:rPr lang="en-GB" sz="1400" dirty="0"/>
              <a:t>, 2024)</a:t>
            </a:r>
          </a:p>
          <a:p>
            <a:pPr marL="285750" indent="-285750" algn="just">
              <a:lnSpc>
                <a:spcPct val="150000"/>
              </a:lnSpc>
              <a:spcBef>
                <a:spcPts val="600"/>
              </a:spcBef>
              <a:spcAft>
                <a:spcPts val="600"/>
              </a:spcAft>
              <a:buFont typeface="Arial" panose="020B0604020202020204" pitchFamily="34" charset="0"/>
              <a:buChar char="•"/>
            </a:pPr>
            <a:r>
              <a:rPr lang="en-GB" sz="1400" dirty="0"/>
              <a:t>This redistribution improves connectivity and enables hydrogen withdrawal through continuous pathways. (Goodarzi </a:t>
            </a:r>
            <a:r>
              <a:rPr lang="en-GB" sz="1400" i="1" dirty="0"/>
              <a:t>et al.</a:t>
            </a:r>
            <a:r>
              <a:rPr lang="en-GB" sz="1400" dirty="0"/>
              <a:t>, 2024)</a:t>
            </a:r>
          </a:p>
          <a:p>
            <a:pPr marL="285750" indent="-285750" algn="just">
              <a:lnSpc>
                <a:spcPct val="150000"/>
              </a:lnSpc>
              <a:spcBef>
                <a:spcPts val="600"/>
              </a:spcBef>
              <a:spcAft>
                <a:spcPts val="600"/>
              </a:spcAft>
              <a:buFont typeface="Arial" panose="020B0604020202020204" pitchFamily="34" charset="0"/>
              <a:buChar char="•"/>
            </a:pPr>
            <a:r>
              <a:rPr lang="en-GB" sz="1400" dirty="0"/>
              <a:t>Repeated drainage and imbibition cycles lower residual saturations. (Goodarzi </a:t>
            </a:r>
            <a:r>
              <a:rPr lang="en-GB" sz="1400" i="1" dirty="0"/>
              <a:t>et al.</a:t>
            </a:r>
            <a:r>
              <a:rPr lang="en-GB" sz="1400" dirty="0"/>
              <a:t>, 2024)</a:t>
            </a:r>
          </a:p>
          <a:p>
            <a:pPr marL="285750" indent="-285750" algn="just">
              <a:lnSpc>
                <a:spcPct val="150000"/>
              </a:lnSpc>
              <a:spcBef>
                <a:spcPts val="600"/>
              </a:spcBef>
              <a:spcAft>
                <a:spcPts val="600"/>
              </a:spcAft>
              <a:buFont typeface="Arial" panose="020B0604020202020204" pitchFamily="34" charset="0"/>
              <a:buChar char="•"/>
            </a:pPr>
            <a:r>
              <a:rPr lang="en-GB" sz="1400" dirty="0"/>
              <a:t>Pressure decline, gas expansion, and exsolution can remobilize trapped hydrogen ganglia (</a:t>
            </a:r>
            <a:r>
              <a:rPr lang="en-GB" sz="1400" dirty="0" err="1"/>
              <a:t>Dokhon</a:t>
            </a:r>
            <a:r>
              <a:rPr lang="en-GB" sz="1400" dirty="0"/>
              <a:t> </a:t>
            </a:r>
            <a:r>
              <a:rPr lang="en-GB" sz="1400" i="1" dirty="0"/>
              <a:t>et al.</a:t>
            </a:r>
            <a:r>
              <a:rPr lang="en-GB" sz="1400" dirty="0"/>
              <a:t>, 2024). </a:t>
            </a:r>
          </a:p>
          <a:p>
            <a:pPr marL="285750" indent="-285750" algn="just">
              <a:lnSpc>
                <a:spcPct val="150000"/>
              </a:lnSpc>
              <a:spcBef>
                <a:spcPts val="600"/>
              </a:spcBef>
              <a:spcAft>
                <a:spcPts val="600"/>
              </a:spcAft>
              <a:buFont typeface="Arial" panose="020B0604020202020204" pitchFamily="34" charset="0"/>
              <a:buChar char="•"/>
            </a:pPr>
            <a:r>
              <a:rPr lang="en-GB" sz="1400" dirty="0"/>
              <a:t>Ignoring gas remobilisation effects leads to </a:t>
            </a:r>
            <a:r>
              <a:rPr lang="en-GB" sz="1400" b="1" dirty="0"/>
              <a:t>an overestimation of trapping by 20–25%</a:t>
            </a:r>
            <a:r>
              <a:rPr lang="en-GB" sz="1400" dirty="0"/>
              <a:t> (Adebimpe et al., 2024).</a:t>
            </a:r>
          </a:p>
          <a:p>
            <a:pPr marL="285750" indent="-285750" algn="just">
              <a:lnSpc>
                <a:spcPct val="150000"/>
              </a:lnSpc>
              <a:spcBef>
                <a:spcPts val="600"/>
              </a:spcBef>
              <a:spcAft>
                <a:spcPts val="600"/>
              </a:spcAft>
              <a:buFont typeface="Arial" panose="020B0604020202020204" pitchFamily="34" charset="0"/>
              <a:buChar char="•"/>
            </a:pPr>
            <a:r>
              <a:rPr lang="en-GB" sz="1400" dirty="0"/>
              <a:t>Traditional </a:t>
            </a:r>
            <a:r>
              <a:rPr lang="en-GB" sz="1400" b="1" dirty="0"/>
              <a:t>trapping and hysteresis </a:t>
            </a:r>
            <a:r>
              <a:rPr lang="en-GB" sz="1400" dirty="0"/>
              <a:t>models do not capture the trends observed in pore-scale measurements. (Goodarzi </a:t>
            </a:r>
            <a:r>
              <a:rPr lang="en-GB" sz="1400" i="1" dirty="0"/>
              <a:t>et al.</a:t>
            </a:r>
            <a:r>
              <a:rPr lang="en-GB" sz="1400" dirty="0"/>
              <a:t>, 2024)</a:t>
            </a:r>
            <a:endParaRPr lang="en-US" sz="1400" dirty="0"/>
          </a:p>
        </p:txBody>
      </p:sp>
    </p:spTree>
    <p:extLst>
      <p:ext uri="{BB962C8B-B14F-4D97-AF65-F5344CB8AC3E}">
        <p14:creationId xmlns:p14="http://schemas.microsoft.com/office/powerpoint/2010/main" val="4288674913"/>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D265DC-EB0B-5EC2-3305-7F2F5167E2A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59F7B5-B6ED-8950-5191-D6B55C378427}"/>
              </a:ext>
            </a:extLst>
          </p:cNvPr>
          <p:cNvSpPr>
            <a:spLocks noGrp="1"/>
          </p:cNvSpPr>
          <p:nvPr>
            <p:ph type="title"/>
          </p:nvPr>
        </p:nvSpPr>
        <p:spPr/>
        <p:txBody>
          <a:bodyPr/>
          <a:lstStyle/>
          <a:p>
            <a:r>
              <a:rPr lang="en-US" dirty="0"/>
              <a:t>Research Objective</a:t>
            </a:r>
          </a:p>
        </p:txBody>
      </p:sp>
      <p:sp>
        <p:nvSpPr>
          <p:cNvPr id="8" name="Content Placeholder 7">
            <a:extLst>
              <a:ext uri="{FF2B5EF4-FFF2-40B4-BE49-F238E27FC236}">
                <a16:creationId xmlns:a16="http://schemas.microsoft.com/office/drawing/2014/main" id="{A88E8E1F-0996-2C1D-F57A-141CA385B180}"/>
              </a:ext>
            </a:extLst>
          </p:cNvPr>
          <p:cNvSpPr>
            <a:spLocks noGrp="1"/>
          </p:cNvSpPr>
          <p:nvPr>
            <p:ph idx="1"/>
          </p:nvPr>
        </p:nvSpPr>
        <p:spPr>
          <a:xfrm>
            <a:off x="325801" y="991763"/>
            <a:ext cx="11540400" cy="5269337"/>
          </a:xfrm>
        </p:spPr>
        <p:txBody>
          <a:bodyPr/>
          <a:lstStyle/>
          <a:p>
            <a:pPr>
              <a:lnSpc>
                <a:spcPct val="150000"/>
              </a:lnSpc>
              <a:spcAft>
                <a:spcPts val="1200"/>
              </a:spcAft>
            </a:pPr>
            <a:r>
              <a:rPr lang="en-GB" sz="1800" dirty="0"/>
              <a:t>Incorporating pore-scale data from in-house experiments and modelling outputs into field-scale simulations to:</a:t>
            </a:r>
          </a:p>
          <a:p>
            <a:pPr marL="285750" indent="-285750">
              <a:lnSpc>
                <a:spcPct val="150000"/>
              </a:lnSpc>
              <a:spcAft>
                <a:spcPts val="1200"/>
              </a:spcAft>
              <a:buFont typeface="Arial" panose="020B0604020202020204" pitchFamily="34" charset="0"/>
              <a:buChar char="•"/>
            </a:pPr>
            <a:r>
              <a:rPr lang="en-GB" sz="1800" dirty="0"/>
              <a:t>Investigate recovery mechanisms in underground hydrogen storage (UHS) under various simulation scenarios.</a:t>
            </a:r>
          </a:p>
          <a:p>
            <a:pPr marL="285750" indent="-285750">
              <a:lnSpc>
                <a:spcPct val="150000"/>
              </a:lnSpc>
              <a:spcAft>
                <a:spcPts val="1200"/>
              </a:spcAft>
              <a:buFont typeface="Arial" panose="020B0604020202020204" pitchFamily="34" charset="0"/>
              <a:buChar char="•"/>
            </a:pPr>
            <a:r>
              <a:rPr lang="en-GB" sz="1800" dirty="0"/>
              <a:t>Evaluate the applicability of traditional relative permeability trapping and hysteresis models for UHS.</a:t>
            </a:r>
          </a:p>
          <a:p>
            <a:pPr marL="285750" indent="-285750">
              <a:lnSpc>
                <a:spcPct val="150000"/>
              </a:lnSpc>
              <a:spcAft>
                <a:spcPts val="1200"/>
              </a:spcAft>
              <a:buFont typeface="Arial" panose="020B0604020202020204" pitchFamily="34" charset="0"/>
              <a:buChar char="•"/>
            </a:pPr>
            <a:r>
              <a:rPr lang="en-GB" sz="1800" dirty="0"/>
              <a:t>Implement a flexible hysteresis module into research reservoir simulators (OPM Flow and QASR) to account for pore-scale processes associated with UHS.</a:t>
            </a:r>
          </a:p>
          <a:p>
            <a:pPr marL="285750" indent="-285750">
              <a:lnSpc>
                <a:spcPct val="150000"/>
              </a:lnSpc>
              <a:spcAft>
                <a:spcPts val="1200"/>
              </a:spcAft>
              <a:buFont typeface="Arial" panose="020B0604020202020204" pitchFamily="34" charset="0"/>
              <a:buChar char="•"/>
            </a:pPr>
            <a:r>
              <a:rPr lang="en-GB" sz="1800" dirty="0"/>
              <a:t>Study the effects of gas remobilisation due to pressure-driven hydrogen expansion and Ostwald ripening on recovery.</a:t>
            </a:r>
          </a:p>
        </p:txBody>
      </p:sp>
      <p:sp>
        <p:nvSpPr>
          <p:cNvPr id="6" name="Slide Number Placeholder 5">
            <a:extLst>
              <a:ext uri="{FF2B5EF4-FFF2-40B4-BE49-F238E27FC236}">
                <a16:creationId xmlns:a16="http://schemas.microsoft.com/office/drawing/2014/main" id="{06E7C2CC-10FE-0DCA-BF40-BEA6BDFEB7D8}"/>
              </a:ext>
            </a:extLst>
          </p:cNvPr>
          <p:cNvSpPr>
            <a:spLocks noGrp="1"/>
          </p:cNvSpPr>
          <p:nvPr>
            <p:ph type="sldNum" sz="quarter" idx="12"/>
          </p:nvPr>
        </p:nvSpPr>
        <p:spPr/>
        <p:txBody>
          <a:bodyPr/>
          <a:lstStyle/>
          <a:p>
            <a:fld id="{CBA53E11-492D-48B3-9F9B-09541CA2A39A}" type="slidenum">
              <a:rPr lang="en-GB" smtClean="0"/>
              <a:t>3</a:t>
            </a:fld>
            <a:endParaRPr lang="en-GB"/>
          </a:p>
        </p:txBody>
      </p:sp>
      <p:sp>
        <p:nvSpPr>
          <p:cNvPr id="7" name="Subtitle 6">
            <a:extLst>
              <a:ext uri="{FF2B5EF4-FFF2-40B4-BE49-F238E27FC236}">
                <a16:creationId xmlns:a16="http://schemas.microsoft.com/office/drawing/2014/main" id="{0E884AB3-3777-96CB-C160-1233C9AF4506}"/>
              </a:ext>
            </a:extLst>
          </p:cNvPr>
          <p:cNvSpPr>
            <a:spLocks noGrp="1"/>
          </p:cNvSpPr>
          <p:nvPr>
            <p:ph type="subTitle" idx="13"/>
          </p:nvPr>
        </p:nvSpPr>
        <p:spPr/>
        <p:txBody>
          <a:bodyPr/>
          <a:lstStyle/>
          <a:p>
            <a:r>
              <a:rPr lang="en-US" sz="2400"/>
              <a:t> </a:t>
            </a:r>
          </a:p>
        </p:txBody>
      </p:sp>
    </p:spTree>
    <p:extLst>
      <p:ext uri="{BB962C8B-B14F-4D97-AF65-F5344CB8AC3E}">
        <p14:creationId xmlns:p14="http://schemas.microsoft.com/office/powerpoint/2010/main" val="71498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4C3202-01CA-E50E-BBC1-110B8BE644E4}"/>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2F0D53F1-F843-B14B-B8BF-FFD15568CE43}"/>
              </a:ext>
            </a:extLst>
          </p:cNvPr>
          <p:cNvSpPr/>
          <p:nvPr/>
        </p:nvSpPr>
        <p:spPr>
          <a:xfrm>
            <a:off x="3355500" y="2545059"/>
            <a:ext cx="5580000" cy="2819148"/>
          </a:xfrm>
          <a:prstGeom prst="rect">
            <a:avLst/>
          </a:prstGeom>
          <a:solidFill>
            <a:schemeClr val="bg1">
              <a:lumMod val="95000"/>
            </a:schemeClr>
          </a:solidFill>
          <a:ln w="19050">
            <a:solidFill>
              <a:srgbClr val="0000C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3" name="Rectangle 2">
            <a:extLst>
              <a:ext uri="{FF2B5EF4-FFF2-40B4-BE49-F238E27FC236}">
                <a16:creationId xmlns:a16="http://schemas.microsoft.com/office/drawing/2014/main" id="{F393BD1F-F626-6C3F-1FAB-D50B45ADDE6E}"/>
              </a:ext>
            </a:extLst>
          </p:cNvPr>
          <p:cNvSpPr/>
          <p:nvPr/>
        </p:nvSpPr>
        <p:spPr>
          <a:xfrm>
            <a:off x="3355501" y="935788"/>
            <a:ext cx="4258095" cy="1474026"/>
          </a:xfrm>
          <a:prstGeom prst="rect">
            <a:avLst/>
          </a:prstGeom>
          <a:solidFill>
            <a:schemeClr val="bg1">
              <a:lumMod val="95000"/>
            </a:schemeClr>
          </a:solidFill>
          <a:ln w="19050">
            <a:solidFill>
              <a:srgbClr val="0000C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 name="Title 1">
            <a:extLst>
              <a:ext uri="{FF2B5EF4-FFF2-40B4-BE49-F238E27FC236}">
                <a16:creationId xmlns:a16="http://schemas.microsoft.com/office/drawing/2014/main" id="{4CB80DF7-2F30-48F8-72FF-EAF6CB914E38}"/>
              </a:ext>
            </a:extLst>
          </p:cNvPr>
          <p:cNvSpPr>
            <a:spLocks noGrp="1"/>
          </p:cNvSpPr>
          <p:nvPr>
            <p:ph type="title"/>
          </p:nvPr>
        </p:nvSpPr>
        <p:spPr/>
        <p:txBody>
          <a:bodyPr/>
          <a:lstStyle/>
          <a:p>
            <a:r>
              <a:rPr lang="en-US" dirty="0"/>
              <a:t>Pore-to-field Scale Research Workflow</a:t>
            </a:r>
          </a:p>
        </p:txBody>
      </p:sp>
      <p:sp>
        <p:nvSpPr>
          <p:cNvPr id="6" name="Slide Number Placeholder 5">
            <a:extLst>
              <a:ext uri="{FF2B5EF4-FFF2-40B4-BE49-F238E27FC236}">
                <a16:creationId xmlns:a16="http://schemas.microsoft.com/office/drawing/2014/main" id="{6A546ED5-81EF-3C4D-1D6C-944DA903B030}"/>
              </a:ext>
            </a:extLst>
          </p:cNvPr>
          <p:cNvSpPr>
            <a:spLocks noGrp="1"/>
          </p:cNvSpPr>
          <p:nvPr>
            <p:ph type="sldNum" sz="quarter" idx="12"/>
          </p:nvPr>
        </p:nvSpPr>
        <p:spPr>
          <a:xfrm>
            <a:off x="5993983" y="6393702"/>
            <a:ext cx="319018" cy="137272"/>
          </a:xfrm>
        </p:spPr>
        <p:txBody>
          <a:bodyPr/>
          <a:lstStyle/>
          <a:p>
            <a:fld id="{CBA53E11-492D-48B3-9F9B-09541CA2A39A}" type="slidenum">
              <a:rPr lang="en-GB" smtClean="0"/>
              <a:t>4</a:t>
            </a:fld>
            <a:endParaRPr lang="en-GB"/>
          </a:p>
        </p:txBody>
      </p:sp>
      <p:sp>
        <p:nvSpPr>
          <p:cNvPr id="10" name="Rectangle 9">
            <a:extLst>
              <a:ext uri="{FF2B5EF4-FFF2-40B4-BE49-F238E27FC236}">
                <a16:creationId xmlns:a16="http://schemas.microsoft.com/office/drawing/2014/main" id="{AA8E8C46-212F-2B57-4BCC-15BB9E726AAE}"/>
              </a:ext>
            </a:extLst>
          </p:cNvPr>
          <p:cNvSpPr/>
          <p:nvPr/>
        </p:nvSpPr>
        <p:spPr>
          <a:xfrm>
            <a:off x="506656" y="4324727"/>
            <a:ext cx="2308785" cy="900000"/>
          </a:xfrm>
          <a:prstGeom prst="rect">
            <a:avLst/>
          </a:prstGeom>
          <a:solidFill>
            <a:srgbClr val="006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Pore-Scale Imaging and Measurements</a:t>
            </a:r>
            <a:endParaRPr lang="en-US" sz="1400" dirty="0">
              <a:solidFill>
                <a:schemeClr val="bg1"/>
              </a:solidFill>
            </a:endParaRPr>
          </a:p>
        </p:txBody>
      </p:sp>
      <p:sp>
        <p:nvSpPr>
          <p:cNvPr id="16" name="Rectangle 15">
            <a:extLst>
              <a:ext uri="{FF2B5EF4-FFF2-40B4-BE49-F238E27FC236}">
                <a16:creationId xmlns:a16="http://schemas.microsoft.com/office/drawing/2014/main" id="{A5FF6B44-C3D6-E733-E127-A8DF213B7CD1}"/>
              </a:ext>
            </a:extLst>
          </p:cNvPr>
          <p:cNvSpPr/>
          <p:nvPr/>
        </p:nvSpPr>
        <p:spPr>
          <a:xfrm>
            <a:off x="9072838" y="3954267"/>
            <a:ext cx="2615975" cy="1416247"/>
          </a:xfrm>
          <a:prstGeom prst="rect">
            <a:avLst/>
          </a:prstGeom>
          <a:solidFill>
            <a:schemeClr val="bg1">
              <a:lumMod val="95000"/>
            </a:schemeClr>
          </a:solidFill>
          <a:ln w="19050">
            <a:solidFill>
              <a:srgbClr val="0000C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7" name="Rectangle 16">
            <a:extLst>
              <a:ext uri="{FF2B5EF4-FFF2-40B4-BE49-F238E27FC236}">
                <a16:creationId xmlns:a16="http://schemas.microsoft.com/office/drawing/2014/main" id="{EB234B13-65E7-222B-743A-3C76A1E89300}"/>
              </a:ext>
            </a:extLst>
          </p:cNvPr>
          <p:cNvSpPr/>
          <p:nvPr/>
        </p:nvSpPr>
        <p:spPr>
          <a:xfrm>
            <a:off x="7094179" y="3192627"/>
            <a:ext cx="1044000" cy="900000"/>
          </a:xfrm>
          <a:prstGeom prst="rect">
            <a:avLst/>
          </a:prstGeom>
          <a:solidFill>
            <a:srgbClr val="FF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Flexible</a:t>
            </a:r>
            <a:r>
              <a:rPr lang="en-US" sz="1400" dirty="0">
                <a:solidFill>
                  <a:schemeClr val="bg1"/>
                </a:solidFill>
              </a:rPr>
              <a:t> hysteresis module</a:t>
            </a:r>
          </a:p>
        </p:txBody>
      </p:sp>
      <p:sp>
        <p:nvSpPr>
          <p:cNvPr id="18" name="Rectangle 17">
            <a:extLst>
              <a:ext uri="{FF2B5EF4-FFF2-40B4-BE49-F238E27FC236}">
                <a16:creationId xmlns:a16="http://schemas.microsoft.com/office/drawing/2014/main" id="{58A6065D-D7D8-77A2-4F41-4AFC30C77A26}"/>
              </a:ext>
            </a:extLst>
          </p:cNvPr>
          <p:cNvSpPr/>
          <p:nvPr/>
        </p:nvSpPr>
        <p:spPr>
          <a:xfrm>
            <a:off x="3629211" y="3192627"/>
            <a:ext cx="2088000" cy="900000"/>
          </a:xfrm>
          <a:prstGeom prst="rect">
            <a:avLst/>
          </a:prstGeom>
          <a:solidFill>
            <a:srgbClr val="DC14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Research Simulators</a:t>
            </a:r>
          </a:p>
          <a:p>
            <a:pPr algn="ctr"/>
            <a:r>
              <a:rPr lang="en-US" sz="1400" dirty="0">
                <a:solidFill>
                  <a:schemeClr val="bg1"/>
                </a:solidFill>
              </a:rPr>
              <a:t>(OPM Flow &amp; QASR)</a:t>
            </a:r>
          </a:p>
        </p:txBody>
      </p:sp>
      <p:sp>
        <p:nvSpPr>
          <p:cNvPr id="19" name="Rectangle 18">
            <a:extLst>
              <a:ext uri="{FF2B5EF4-FFF2-40B4-BE49-F238E27FC236}">
                <a16:creationId xmlns:a16="http://schemas.microsoft.com/office/drawing/2014/main" id="{94443CAF-2BF7-91FE-1089-3A8DCB43D083}"/>
              </a:ext>
            </a:extLst>
          </p:cNvPr>
          <p:cNvSpPr/>
          <p:nvPr/>
        </p:nvSpPr>
        <p:spPr>
          <a:xfrm>
            <a:off x="4346197" y="1186973"/>
            <a:ext cx="1044000" cy="900000"/>
          </a:xfrm>
          <a:prstGeom prst="rect">
            <a:avLst/>
          </a:prstGeom>
          <a:solidFill>
            <a:srgbClr val="000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Reservoir Simulator</a:t>
            </a:r>
          </a:p>
          <a:p>
            <a:pPr algn="ctr"/>
            <a:r>
              <a:rPr lang="en-US" sz="1400" dirty="0">
                <a:solidFill>
                  <a:schemeClr val="bg1"/>
                </a:solidFill>
              </a:rPr>
              <a:t>(CMG)</a:t>
            </a:r>
          </a:p>
        </p:txBody>
      </p:sp>
      <p:pic>
        <p:nvPicPr>
          <p:cNvPr id="21" name="Picture 20" descr="A colorful object with white text&#10;&#10;Description automatically generated">
            <a:extLst>
              <a:ext uri="{FF2B5EF4-FFF2-40B4-BE49-F238E27FC236}">
                <a16:creationId xmlns:a16="http://schemas.microsoft.com/office/drawing/2014/main" id="{95588080-E1B9-FD89-5345-9500F2C7C4C2}"/>
              </a:ext>
            </a:extLst>
          </p:cNvPr>
          <p:cNvPicPr>
            <a:picLocks noChangeAspect="1"/>
          </p:cNvPicPr>
          <p:nvPr/>
        </p:nvPicPr>
        <p:blipFill rotWithShape="1">
          <a:blip r:embed="rId3">
            <a:alphaModFix/>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l="29520" t="31204" r="32025" b="7049"/>
          <a:stretch>
            <a:fillRect/>
          </a:stretch>
        </p:blipFill>
        <p:spPr>
          <a:xfrm>
            <a:off x="9399787" y="1881971"/>
            <a:ext cx="1990162" cy="1547076"/>
          </a:xfrm>
          <a:prstGeom prst="rect">
            <a:avLst/>
          </a:prstGeom>
          <a:ln w="12700">
            <a:noFill/>
          </a:ln>
        </p:spPr>
      </p:pic>
      <p:sp>
        <p:nvSpPr>
          <p:cNvPr id="20" name="Rectangle 19">
            <a:extLst>
              <a:ext uri="{FF2B5EF4-FFF2-40B4-BE49-F238E27FC236}">
                <a16:creationId xmlns:a16="http://schemas.microsoft.com/office/drawing/2014/main" id="{FFEA49F2-C9EF-93D6-3497-5324D63B91EE}"/>
              </a:ext>
            </a:extLst>
          </p:cNvPr>
          <p:cNvSpPr/>
          <p:nvPr/>
        </p:nvSpPr>
        <p:spPr>
          <a:xfrm>
            <a:off x="9226021" y="4349073"/>
            <a:ext cx="2336708" cy="903785"/>
          </a:xfrm>
          <a:prstGeom prst="rect">
            <a:avLst/>
          </a:prstGeom>
          <a:solidFill>
            <a:srgbClr val="0080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Aft>
                <a:spcPts val="600"/>
              </a:spcAft>
            </a:pPr>
            <a:r>
              <a:rPr lang="en-US" sz="1400" dirty="0">
                <a:solidFill>
                  <a:schemeClr val="bg1"/>
                </a:solidFill>
              </a:rPr>
              <a:t>Include gas remobilization</a:t>
            </a:r>
          </a:p>
          <a:p>
            <a:pPr marL="285750" indent="-285750">
              <a:spcAft>
                <a:spcPts val="600"/>
              </a:spcAft>
              <a:buFont typeface="Wingdings" pitchFamily="2" charset="2"/>
              <a:buChar char="ü"/>
            </a:pPr>
            <a:r>
              <a:rPr lang="en-GB" sz="1400" dirty="0"/>
              <a:t>Hydrogen expansion</a:t>
            </a:r>
            <a:endParaRPr lang="en-US" sz="1400" dirty="0">
              <a:solidFill>
                <a:schemeClr val="bg1"/>
              </a:solidFill>
            </a:endParaRPr>
          </a:p>
          <a:p>
            <a:pPr marL="285750" indent="-285750">
              <a:spcAft>
                <a:spcPts val="600"/>
              </a:spcAft>
              <a:buFont typeface="Wingdings" pitchFamily="2" charset="2"/>
              <a:buChar char="ü"/>
            </a:pPr>
            <a:r>
              <a:rPr lang="en-GB" sz="1400" dirty="0"/>
              <a:t>Ostwald Ripening</a:t>
            </a:r>
            <a:endParaRPr lang="en-US" sz="1400" dirty="0">
              <a:solidFill>
                <a:schemeClr val="bg1"/>
              </a:solidFill>
            </a:endParaRPr>
          </a:p>
        </p:txBody>
      </p:sp>
      <p:cxnSp>
        <p:nvCxnSpPr>
          <p:cNvPr id="31" name="Straight Arrow Connector 30">
            <a:extLst>
              <a:ext uri="{FF2B5EF4-FFF2-40B4-BE49-F238E27FC236}">
                <a16:creationId xmlns:a16="http://schemas.microsoft.com/office/drawing/2014/main" id="{93FC54C8-B2B1-0518-7F0C-AFB84A272AD6}"/>
              </a:ext>
            </a:extLst>
          </p:cNvPr>
          <p:cNvCxnSpPr>
            <a:cxnSpLocks/>
            <a:stCxn id="10" idx="3"/>
            <a:endCxn id="77" idx="1"/>
          </p:cNvCxnSpPr>
          <p:nvPr/>
        </p:nvCxnSpPr>
        <p:spPr>
          <a:xfrm flipV="1">
            <a:off x="2815441" y="4774725"/>
            <a:ext cx="813770" cy="2"/>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CEBC1A1-6737-CDC1-F8A5-5C4560DE5B54}"/>
              </a:ext>
            </a:extLst>
          </p:cNvPr>
          <p:cNvCxnSpPr>
            <a:cxnSpLocks/>
            <a:stCxn id="19" idx="3"/>
            <a:endCxn id="40" idx="1"/>
          </p:cNvCxnSpPr>
          <p:nvPr/>
        </p:nvCxnSpPr>
        <p:spPr>
          <a:xfrm>
            <a:off x="5390197" y="1636973"/>
            <a:ext cx="961450" cy="788"/>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17BE77B2-39C0-558E-5B1B-37575A92B88B}"/>
              </a:ext>
            </a:extLst>
          </p:cNvPr>
          <p:cNvCxnSpPr>
            <a:cxnSpLocks/>
            <a:stCxn id="18" idx="3"/>
            <a:endCxn id="17" idx="1"/>
          </p:cNvCxnSpPr>
          <p:nvPr/>
        </p:nvCxnSpPr>
        <p:spPr>
          <a:xfrm>
            <a:off x="5717211" y="3642627"/>
            <a:ext cx="1376968" cy="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8DFDA693-143B-AF05-76D9-17F4017E08DB}"/>
              </a:ext>
            </a:extLst>
          </p:cNvPr>
          <p:cNvCxnSpPr>
            <a:cxnSpLocks/>
            <a:endCxn id="18" idx="1"/>
          </p:cNvCxnSpPr>
          <p:nvPr/>
        </p:nvCxnSpPr>
        <p:spPr>
          <a:xfrm>
            <a:off x="2734929" y="3642627"/>
            <a:ext cx="894282" cy="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4C9FB190-089B-68BE-D4A5-6EE8D62BF476}"/>
              </a:ext>
            </a:extLst>
          </p:cNvPr>
          <p:cNvSpPr txBox="1"/>
          <p:nvPr/>
        </p:nvSpPr>
        <p:spPr>
          <a:xfrm>
            <a:off x="5807945" y="3214442"/>
            <a:ext cx="1199603" cy="362509"/>
          </a:xfrm>
          <a:prstGeom prst="rect">
            <a:avLst/>
          </a:prstGeom>
          <a:noFill/>
        </p:spPr>
        <p:txBody>
          <a:bodyPr wrap="square" lIns="0" tIns="0" rIns="0" bIns="0" rtlCol="0">
            <a:noAutofit/>
          </a:bodyPr>
          <a:lstStyle/>
          <a:p>
            <a:pPr algn="ctr">
              <a:lnSpc>
                <a:spcPct val="105000"/>
              </a:lnSpc>
            </a:pPr>
            <a:r>
              <a:rPr lang="en-GB" sz="1100" i="1" dirty="0">
                <a:solidFill>
                  <a:srgbClr val="C00000"/>
                </a:solidFill>
              </a:rPr>
              <a:t>Implementing the Spiteri model </a:t>
            </a:r>
          </a:p>
        </p:txBody>
      </p:sp>
      <p:sp>
        <p:nvSpPr>
          <p:cNvPr id="40" name="Rectangle 39">
            <a:extLst>
              <a:ext uri="{FF2B5EF4-FFF2-40B4-BE49-F238E27FC236}">
                <a16:creationId xmlns:a16="http://schemas.microsoft.com/office/drawing/2014/main" id="{15D3BBB5-594E-D56E-5B60-69BEA981CDB6}"/>
              </a:ext>
            </a:extLst>
          </p:cNvPr>
          <p:cNvSpPr/>
          <p:nvPr/>
        </p:nvSpPr>
        <p:spPr>
          <a:xfrm>
            <a:off x="6351647" y="1187761"/>
            <a:ext cx="1044000" cy="900000"/>
          </a:xfrm>
          <a:prstGeom prst="rect">
            <a:avLst/>
          </a:prstGeom>
          <a:solidFill>
            <a:srgbClr val="00B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Sensitivity Analysis</a:t>
            </a:r>
          </a:p>
        </p:txBody>
      </p:sp>
      <p:cxnSp>
        <p:nvCxnSpPr>
          <p:cNvPr id="42" name="Straight Arrow Connector 41">
            <a:extLst>
              <a:ext uri="{FF2B5EF4-FFF2-40B4-BE49-F238E27FC236}">
                <a16:creationId xmlns:a16="http://schemas.microsoft.com/office/drawing/2014/main" id="{9615D49C-1EFB-8840-18F4-C26B530F7946}"/>
              </a:ext>
            </a:extLst>
          </p:cNvPr>
          <p:cNvCxnSpPr>
            <a:cxnSpLocks/>
            <a:endCxn id="19" idx="1"/>
          </p:cNvCxnSpPr>
          <p:nvPr/>
        </p:nvCxnSpPr>
        <p:spPr>
          <a:xfrm>
            <a:off x="2734929" y="1636973"/>
            <a:ext cx="1611268" cy="0"/>
          </a:xfrm>
          <a:prstGeom prst="straightConnector1">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F259F41D-0AB7-DF44-2427-DB30FD474949}"/>
              </a:ext>
            </a:extLst>
          </p:cNvPr>
          <p:cNvSpPr txBox="1"/>
          <p:nvPr/>
        </p:nvSpPr>
        <p:spPr>
          <a:xfrm>
            <a:off x="5807945" y="3672629"/>
            <a:ext cx="1252980" cy="415498"/>
          </a:xfrm>
          <a:prstGeom prst="rect">
            <a:avLst/>
          </a:prstGeom>
          <a:noFill/>
        </p:spPr>
        <p:txBody>
          <a:bodyPr wrap="square">
            <a:spAutoFit/>
          </a:bodyPr>
          <a:lstStyle/>
          <a:p>
            <a:pPr algn="ctr"/>
            <a:r>
              <a:rPr lang="en-GB" sz="1050" b="1" dirty="0">
                <a:solidFill>
                  <a:schemeClr val="tx1">
                    <a:lumMod val="65000"/>
                    <a:lumOff val="35000"/>
                  </a:schemeClr>
                </a:solidFill>
              </a:rPr>
              <a:t>(OPM Hysteresis library)</a:t>
            </a:r>
            <a:endParaRPr lang="en-GB" sz="1050" b="1" dirty="0"/>
          </a:p>
        </p:txBody>
      </p:sp>
      <p:sp>
        <p:nvSpPr>
          <p:cNvPr id="58" name="TextBox 57">
            <a:extLst>
              <a:ext uri="{FF2B5EF4-FFF2-40B4-BE49-F238E27FC236}">
                <a16:creationId xmlns:a16="http://schemas.microsoft.com/office/drawing/2014/main" id="{C3CFD6B7-172E-1855-0107-4BDDD6A71C66}"/>
              </a:ext>
            </a:extLst>
          </p:cNvPr>
          <p:cNvSpPr txBox="1"/>
          <p:nvPr/>
        </p:nvSpPr>
        <p:spPr>
          <a:xfrm>
            <a:off x="5441227" y="1712853"/>
            <a:ext cx="910055" cy="211817"/>
          </a:xfrm>
          <a:prstGeom prst="rect">
            <a:avLst/>
          </a:prstGeom>
          <a:noFill/>
        </p:spPr>
        <p:txBody>
          <a:bodyPr wrap="square" lIns="0" tIns="0" rIns="0" bIns="0" rtlCol="0">
            <a:noAutofit/>
          </a:bodyPr>
          <a:lstStyle/>
          <a:p>
            <a:pPr algn="ctr">
              <a:lnSpc>
                <a:spcPct val="105000"/>
              </a:lnSpc>
            </a:pPr>
            <a:r>
              <a:rPr lang="en-GB" sz="1100" i="1" dirty="0">
                <a:solidFill>
                  <a:schemeClr val="tx1">
                    <a:lumMod val="65000"/>
                    <a:lumOff val="35000"/>
                  </a:schemeClr>
                </a:solidFill>
              </a:rPr>
              <a:t>Validation</a:t>
            </a:r>
            <a:endParaRPr lang="en-GB" sz="1200" i="1" dirty="0">
              <a:solidFill>
                <a:schemeClr val="tx1">
                  <a:lumMod val="65000"/>
                  <a:lumOff val="35000"/>
                </a:schemeClr>
              </a:solidFill>
            </a:endParaRPr>
          </a:p>
        </p:txBody>
      </p:sp>
      <p:sp>
        <p:nvSpPr>
          <p:cNvPr id="13" name="Rectangle 12">
            <a:extLst>
              <a:ext uri="{FF2B5EF4-FFF2-40B4-BE49-F238E27FC236}">
                <a16:creationId xmlns:a16="http://schemas.microsoft.com/office/drawing/2014/main" id="{A870952B-674E-3EA4-333B-73FBF78EC058}"/>
              </a:ext>
            </a:extLst>
          </p:cNvPr>
          <p:cNvSpPr/>
          <p:nvPr/>
        </p:nvSpPr>
        <p:spPr>
          <a:xfrm>
            <a:off x="506657" y="1186973"/>
            <a:ext cx="2321679" cy="290417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Aft>
                <a:spcPts val="600"/>
              </a:spcAft>
            </a:pPr>
            <a:r>
              <a:rPr lang="en-US" sz="1400" dirty="0">
                <a:solidFill>
                  <a:schemeClr val="bg1"/>
                </a:solidFill>
              </a:rPr>
              <a:t>Input data </a:t>
            </a:r>
          </a:p>
          <a:p>
            <a:pPr>
              <a:spcAft>
                <a:spcPts val="600"/>
              </a:spcAft>
            </a:pPr>
            <a:r>
              <a:rPr lang="en-US" sz="1400" dirty="0">
                <a:solidFill>
                  <a:schemeClr val="bg1"/>
                </a:solidFill>
              </a:rPr>
              <a:t>- 3D geological structure</a:t>
            </a:r>
          </a:p>
          <a:p>
            <a:pPr>
              <a:spcAft>
                <a:spcPts val="600"/>
              </a:spcAft>
            </a:pPr>
            <a:r>
              <a:rPr lang="en-US" sz="1400" dirty="0">
                <a:solidFill>
                  <a:schemeClr val="bg1"/>
                </a:solidFill>
              </a:rPr>
              <a:t>- Porosity, </a:t>
            </a:r>
            <a:r>
              <a:rPr lang="el-GR" sz="1400" i="1" dirty="0" err="1">
                <a:solidFill>
                  <a:schemeClr val="bg1"/>
                </a:solidFill>
              </a:rPr>
              <a:t>ϕ</a:t>
            </a:r>
            <a:endParaRPr lang="en-US" sz="1400" i="1" dirty="0">
              <a:solidFill>
                <a:schemeClr val="bg1"/>
              </a:solidFill>
            </a:endParaRPr>
          </a:p>
          <a:p>
            <a:pPr>
              <a:spcAft>
                <a:spcPts val="600"/>
              </a:spcAft>
            </a:pPr>
            <a:r>
              <a:rPr lang="en-US" sz="1400" dirty="0">
                <a:solidFill>
                  <a:schemeClr val="bg1"/>
                </a:solidFill>
              </a:rPr>
              <a:t>- Permeability, </a:t>
            </a:r>
            <a:r>
              <a:rPr lang="en-US" sz="1400" i="1" dirty="0">
                <a:solidFill>
                  <a:schemeClr val="bg1"/>
                </a:solidFill>
              </a:rPr>
              <a:t>k</a:t>
            </a:r>
          </a:p>
          <a:p>
            <a:pPr>
              <a:spcAft>
                <a:spcPts val="600"/>
              </a:spcAft>
            </a:pPr>
            <a:r>
              <a:rPr lang="en-US" sz="1400" dirty="0">
                <a:solidFill>
                  <a:schemeClr val="bg1"/>
                </a:solidFill>
              </a:rPr>
              <a:t>- Phase behavior data </a:t>
            </a:r>
          </a:p>
          <a:p>
            <a:pPr>
              <a:spcAft>
                <a:spcPts val="600"/>
              </a:spcAft>
            </a:pPr>
            <a:r>
              <a:rPr lang="en-US" sz="1400" dirty="0">
                <a:solidFill>
                  <a:schemeClr val="bg1"/>
                </a:solidFill>
              </a:rPr>
              <a:t>- Relative permeability, </a:t>
            </a:r>
            <a:r>
              <a:rPr lang="en-US" sz="1400" i="1" dirty="0" err="1">
                <a:solidFill>
                  <a:schemeClr val="bg1"/>
                </a:solidFill>
              </a:rPr>
              <a:t>k</a:t>
            </a:r>
            <a:r>
              <a:rPr lang="en-US" sz="1400" i="1" baseline="-25000" dirty="0" err="1">
                <a:solidFill>
                  <a:schemeClr val="bg1"/>
                </a:solidFill>
              </a:rPr>
              <a:t>r</a:t>
            </a:r>
            <a:endParaRPr lang="en-US" sz="1400" i="1" baseline="-25000" dirty="0">
              <a:solidFill>
                <a:schemeClr val="bg1"/>
              </a:solidFill>
            </a:endParaRPr>
          </a:p>
          <a:p>
            <a:pPr>
              <a:spcAft>
                <a:spcPts val="600"/>
              </a:spcAft>
            </a:pPr>
            <a:r>
              <a:rPr lang="en-US" sz="1400" dirty="0">
                <a:solidFill>
                  <a:schemeClr val="bg1"/>
                </a:solidFill>
              </a:rPr>
              <a:t>- Capillary pressure, </a:t>
            </a:r>
            <a:r>
              <a:rPr lang="en-US" sz="1400" i="1" dirty="0">
                <a:solidFill>
                  <a:schemeClr val="bg1"/>
                </a:solidFill>
              </a:rPr>
              <a:t>P</a:t>
            </a:r>
            <a:r>
              <a:rPr lang="en-US" sz="1400" i="1" baseline="-25000" dirty="0">
                <a:solidFill>
                  <a:schemeClr val="bg1"/>
                </a:solidFill>
              </a:rPr>
              <a:t>c</a:t>
            </a:r>
          </a:p>
          <a:p>
            <a:pPr>
              <a:spcAft>
                <a:spcPts val="600"/>
              </a:spcAft>
            </a:pPr>
            <a:r>
              <a:rPr lang="en-US" sz="1400" dirty="0">
                <a:solidFill>
                  <a:schemeClr val="bg1"/>
                </a:solidFill>
              </a:rPr>
              <a:t>- Gas saturation, </a:t>
            </a:r>
            <a:r>
              <a:rPr lang="en-US" sz="1400" i="1" dirty="0">
                <a:solidFill>
                  <a:schemeClr val="bg1"/>
                </a:solidFill>
              </a:rPr>
              <a:t>S</a:t>
            </a:r>
            <a:r>
              <a:rPr lang="en-US" sz="1400" i="1" baseline="-25000" dirty="0">
                <a:solidFill>
                  <a:schemeClr val="bg1"/>
                </a:solidFill>
              </a:rPr>
              <a:t>g</a:t>
            </a:r>
          </a:p>
        </p:txBody>
      </p:sp>
      <p:sp>
        <p:nvSpPr>
          <p:cNvPr id="76" name="TextBox 75">
            <a:extLst>
              <a:ext uri="{FF2B5EF4-FFF2-40B4-BE49-F238E27FC236}">
                <a16:creationId xmlns:a16="http://schemas.microsoft.com/office/drawing/2014/main" id="{53F8E289-12C1-6B57-EA60-7A926F586516}"/>
              </a:ext>
            </a:extLst>
          </p:cNvPr>
          <p:cNvSpPr txBox="1"/>
          <p:nvPr/>
        </p:nvSpPr>
        <p:spPr>
          <a:xfrm>
            <a:off x="3233336" y="1712853"/>
            <a:ext cx="1112495" cy="524784"/>
          </a:xfrm>
          <a:prstGeom prst="rect">
            <a:avLst/>
          </a:prstGeom>
          <a:noFill/>
        </p:spPr>
        <p:txBody>
          <a:bodyPr wrap="square" lIns="0" tIns="0" rIns="0" bIns="0" rtlCol="0">
            <a:noAutofit/>
          </a:bodyPr>
          <a:lstStyle/>
          <a:p>
            <a:pPr algn="ctr">
              <a:lnSpc>
                <a:spcPct val="105000"/>
              </a:lnSpc>
            </a:pPr>
            <a:r>
              <a:rPr lang="en-GB" sz="1100" i="1" dirty="0">
                <a:solidFill>
                  <a:schemeClr val="tx1">
                    <a:lumMod val="65000"/>
                    <a:lumOff val="35000"/>
                  </a:schemeClr>
                </a:solidFill>
              </a:rPr>
              <a:t>Traditional modelling approach</a:t>
            </a:r>
          </a:p>
        </p:txBody>
      </p:sp>
      <p:cxnSp>
        <p:nvCxnSpPr>
          <p:cNvPr id="87" name="Elbow Connector 86">
            <a:extLst>
              <a:ext uri="{FF2B5EF4-FFF2-40B4-BE49-F238E27FC236}">
                <a16:creationId xmlns:a16="http://schemas.microsoft.com/office/drawing/2014/main" id="{85D570B0-47A0-AB17-17EF-78BFE423C264}"/>
              </a:ext>
            </a:extLst>
          </p:cNvPr>
          <p:cNvCxnSpPr>
            <a:cxnSpLocks/>
            <a:stCxn id="19" idx="2"/>
            <a:endCxn id="18" idx="0"/>
          </p:cNvCxnSpPr>
          <p:nvPr/>
        </p:nvCxnSpPr>
        <p:spPr>
          <a:xfrm rot="5400000">
            <a:off x="4217877" y="2542307"/>
            <a:ext cx="1105654" cy="194986"/>
          </a:xfrm>
          <a:prstGeom prst="bentConnector3">
            <a:avLst>
              <a:gd name="adj1" fmla="val 50000"/>
            </a:avLst>
          </a:prstGeom>
          <a:ln w="28575">
            <a:solidFill>
              <a:schemeClr val="tx1">
                <a:lumMod val="65000"/>
                <a:lumOff val="35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89" name="TextBox 88">
            <a:extLst>
              <a:ext uri="{FF2B5EF4-FFF2-40B4-BE49-F238E27FC236}">
                <a16:creationId xmlns:a16="http://schemas.microsoft.com/office/drawing/2014/main" id="{442DDE01-252D-C0FC-39B5-A430DB7A3F14}"/>
              </a:ext>
            </a:extLst>
          </p:cNvPr>
          <p:cNvSpPr txBox="1"/>
          <p:nvPr/>
        </p:nvSpPr>
        <p:spPr>
          <a:xfrm>
            <a:off x="4580427" y="2757371"/>
            <a:ext cx="1286276" cy="277637"/>
          </a:xfrm>
          <a:prstGeom prst="rect">
            <a:avLst/>
          </a:prstGeom>
          <a:noFill/>
        </p:spPr>
        <p:txBody>
          <a:bodyPr wrap="square">
            <a:spAutoFit/>
          </a:bodyPr>
          <a:lstStyle/>
          <a:p>
            <a:pPr algn="ctr"/>
            <a:r>
              <a:rPr lang="en-GB" sz="1200" dirty="0">
                <a:solidFill>
                  <a:schemeClr val="tx1">
                    <a:lumMod val="65000"/>
                    <a:lumOff val="35000"/>
                  </a:schemeClr>
                </a:solidFill>
              </a:rPr>
              <a:t>Benchmarking</a:t>
            </a:r>
          </a:p>
        </p:txBody>
      </p:sp>
      <p:sp>
        <p:nvSpPr>
          <p:cNvPr id="12" name="TextBox 11">
            <a:extLst>
              <a:ext uri="{FF2B5EF4-FFF2-40B4-BE49-F238E27FC236}">
                <a16:creationId xmlns:a16="http://schemas.microsoft.com/office/drawing/2014/main" id="{886CE1DE-9191-C839-38BB-1941DBAA6C11}"/>
              </a:ext>
            </a:extLst>
          </p:cNvPr>
          <p:cNvSpPr txBox="1"/>
          <p:nvPr/>
        </p:nvSpPr>
        <p:spPr>
          <a:xfrm>
            <a:off x="3351176" y="934891"/>
            <a:ext cx="828000" cy="360000"/>
          </a:xfrm>
          <a:prstGeom prst="rect">
            <a:avLst/>
          </a:prstGeom>
          <a:noFill/>
        </p:spPr>
        <p:txBody>
          <a:bodyPr wrap="none" lIns="0" tIns="0" rIns="0" bIns="0" rtlCol="0" anchor="ctr">
            <a:noAutofit/>
          </a:bodyPr>
          <a:lstStyle/>
          <a:p>
            <a:pPr algn="ctr">
              <a:lnSpc>
                <a:spcPct val="105000"/>
              </a:lnSpc>
            </a:pPr>
            <a:r>
              <a:rPr lang="en-US" sz="1400" b="1" dirty="0">
                <a:solidFill>
                  <a:srgbClr val="0000CD"/>
                </a:solidFill>
              </a:rPr>
              <a:t>PART 1</a:t>
            </a:r>
          </a:p>
        </p:txBody>
      </p:sp>
      <p:sp>
        <p:nvSpPr>
          <p:cNvPr id="14" name="TextBox 13">
            <a:extLst>
              <a:ext uri="{FF2B5EF4-FFF2-40B4-BE49-F238E27FC236}">
                <a16:creationId xmlns:a16="http://schemas.microsoft.com/office/drawing/2014/main" id="{8C895D7A-0E11-6623-2581-5C5666397B77}"/>
              </a:ext>
            </a:extLst>
          </p:cNvPr>
          <p:cNvSpPr txBox="1"/>
          <p:nvPr/>
        </p:nvSpPr>
        <p:spPr>
          <a:xfrm>
            <a:off x="3359826" y="2542078"/>
            <a:ext cx="828000" cy="360000"/>
          </a:xfrm>
          <a:prstGeom prst="rect">
            <a:avLst/>
          </a:prstGeom>
          <a:noFill/>
        </p:spPr>
        <p:txBody>
          <a:bodyPr wrap="none" lIns="0" tIns="0" rIns="0" bIns="0" rtlCol="0" anchor="ctr">
            <a:noAutofit/>
          </a:bodyPr>
          <a:lstStyle/>
          <a:p>
            <a:pPr algn="ctr">
              <a:lnSpc>
                <a:spcPct val="105000"/>
              </a:lnSpc>
            </a:pPr>
            <a:r>
              <a:rPr lang="en-US" sz="1400" b="1" dirty="0">
                <a:solidFill>
                  <a:srgbClr val="0000CD"/>
                </a:solidFill>
              </a:rPr>
              <a:t>PART 2</a:t>
            </a:r>
          </a:p>
        </p:txBody>
      </p:sp>
      <p:sp>
        <p:nvSpPr>
          <p:cNvPr id="23" name="TextBox 22">
            <a:extLst>
              <a:ext uri="{FF2B5EF4-FFF2-40B4-BE49-F238E27FC236}">
                <a16:creationId xmlns:a16="http://schemas.microsoft.com/office/drawing/2014/main" id="{5A777D13-9C6C-1216-8128-FF670C860DE0}"/>
              </a:ext>
            </a:extLst>
          </p:cNvPr>
          <p:cNvSpPr txBox="1"/>
          <p:nvPr/>
        </p:nvSpPr>
        <p:spPr>
          <a:xfrm>
            <a:off x="9810598" y="2429606"/>
            <a:ext cx="1139709" cy="576471"/>
          </a:xfrm>
          <a:prstGeom prst="rect">
            <a:avLst/>
          </a:prstGeom>
          <a:solidFill>
            <a:schemeClr val="bg1">
              <a:alpha val="80000"/>
            </a:schemeClr>
          </a:solidFill>
        </p:spPr>
        <p:txBody>
          <a:bodyPr wrap="none" lIns="0" tIns="0" rIns="0" bIns="0" rtlCol="0" anchor="ctr">
            <a:noAutofit/>
          </a:bodyPr>
          <a:lstStyle/>
          <a:p>
            <a:pPr algn="ctr">
              <a:lnSpc>
                <a:spcPct val="105000"/>
              </a:lnSpc>
            </a:pPr>
            <a:r>
              <a:rPr lang="en-US" sz="1400" dirty="0">
                <a:solidFill>
                  <a:schemeClr val="tx1"/>
                </a:solidFill>
              </a:rPr>
              <a:t>Field-scale</a:t>
            </a:r>
          </a:p>
          <a:p>
            <a:pPr algn="ctr">
              <a:lnSpc>
                <a:spcPct val="105000"/>
              </a:lnSpc>
            </a:pPr>
            <a:r>
              <a:rPr lang="en-US" sz="1400" dirty="0">
                <a:solidFill>
                  <a:schemeClr val="tx1"/>
                </a:solidFill>
              </a:rPr>
              <a:t>analysis</a:t>
            </a:r>
            <a:endParaRPr lang="en-US" sz="1600" dirty="0">
              <a:solidFill>
                <a:schemeClr val="tx1"/>
              </a:solidFill>
            </a:endParaRPr>
          </a:p>
        </p:txBody>
      </p:sp>
      <p:sp>
        <p:nvSpPr>
          <p:cNvPr id="24" name="TextBox 23">
            <a:extLst>
              <a:ext uri="{FF2B5EF4-FFF2-40B4-BE49-F238E27FC236}">
                <a16:creationId xmlns:a16="http://schemas.microsoft.com/office/drawing/2014/main" id="{3161EB3F-D812-011E-A372-7D3D80C327B8}"/>
              </a:ext>
            </a:extLst>
          </p:cNvPr>
          <p:cNvSpPr txBox="1"/>
          <p:nvPr/>
        </p:nvSpPr>
        <p:spPr>
          <a:xfrm>
            <a:off x="9083484" y="3960991"/>
            <a:ext cx="828000" cy="360000"/>
          </a:xfrm>
          <a:prstGeom prst="rect">
            <a:avLst/>
          </a:prstGeom>
          <a:noFill/>
        </p:spPr>
        <p:txBody>
          <a:bodyPr wrap="none" lIns="0" tIns="0" rIns="0" bIns="0" rtlCol="0" anchor="ctr">
            <a:noAutofit/>
          </a:bodyPr>
          <a:lstStyle/>
          <a:p>
            <a:pPr algn="ctr">
              <a:lnSpc>
                <a:spcPct val="105000"/>
              </a:lnSpc>
            </a:pPr>
            <a:r>
              <a:rPr lang="en-US" sz="1400" b="1" dirty="0">
                <a:solidFill>
                  <a:srgbClr val="0000CD"/>
                </a:solidFill>
              </a:rPr>
              <a:t>PART 3</a:t>
            </a:r>
          </a:p>
        </p:txBody>
      </p:sp>
      <p:sp>
        <p:nvSpPr>
          <p:cNvPr id="34" name="TextBox 33">
            <a:extLst>
              <a:ext uri="{FF2B5EF4-FFF2-40B4-BE49-F238E27FC236}">
                <a16:creationId xmlns:a16="http://schemas.microsoft.com/office/drawing/2014/main" id="{6AF1629F-861A-B654-706E-73D9BD9C20E1}"/>
              </a:ext>
            </a:extLst>
          </p:cNvPr>
          <p:cNvSpPr txBox="1"/>
          <p:nvPr/>
        </p:nvSpPr>
        <p:spPr>
          <a:xfrm>
            <a:off x="8050767" y="3204856"/>
            <a:ext cx="934657" cy="430887"/>
          </a:xfrm>
          <a:prstGeom prst="rect">
            <a:avLst/>
          </a:prstGeom>
          <a:noFill/>
        </p:spPr>
        <p:txBody>
          <a:bodyPr wrap="square">
            <a:spAutoFit/>
          </a:bodyPr>
          <a:lstStyle/>
          <a:p>
            <a:pPr algn="ctr"/>
            <a:r>
              <a:rPr lang="en-GB" sz="1100" i="1" dirty="0">
                <a:solidFill>
                  <a:schemeClr val="tx1">
                    <a:lumMod val="65000"/>
                    <a:lumOff val="35000"/>
                  </a:schemeClr>
                </a:solidFill>
              </a:rPr>
              <a:t>Wettability</a:t>
            </a:r>
          </a:p>
          <a:p>
            <a:pPr algn="ctr"/>
            <a:r>
              <a:rPr lang="en-GB" sz="1100" i="1" dirty="0">
                <a:solidFill>
                  <a:schemeClr val="tx1">
                    <a:lumMod val="65000"/>
                    <a:lumOff val="35000"/>
                  </a:schemeClr>
                </a:solidFill>
              </a:rPr>
              <a:t>Effects</a:t>
            </a:r>
          </a:p>
        </p:txBody>
      </p:sp>
      <p:cxnSp>
        <p:nvCxnSpPr>
          <p:cNvPr id="72" name="Elbow Connector 71">
            <a:extLst>
              <a:ext uri="{FF2B5EF4-FFF2-40B4-BE49-F238E27FC236}">
                <a16:creationId xmlns:a16="http://schemas.microsoft.com/office/drawing/2014/main" id="{A832111B-8086-EF79-D16B-DA515A64CB2D}"/>
              </a:ext>
            </a:extLst>
          </p:cNvPr>
          <p:cNvCxnSpPr>
            <a:cxnSpLocks/>
            <a:stCxn id="77" idx="3"/>
            <a:endCxn id="17" idx="2"/>
          </p:cNvCxnSpPr>
          <p:nvPr/>
        </p:nvCxnSpPr>
        <p:spPr>
          <a:xfrm flipV="1">
            <a:off x="4673211" y="4092627"/>
            <a:ext cx="2942968" cy="682098"/>
          </a:xfrm>
          <a:prstGeom prst="bentConnector2">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7" name="Rectangle 76">
            <a:extLst>
              <a:ext uri="{FF2B5EF4-FFF2-40B4-BE49-F238E27FC236}">
                <a16:creationId xmlns:a16="http://schemas.microsoft.com/office/drawing/2014/main" id="{2BE4B518-70D9-9774-9042-2FD1E3E0C762}"/>
              </a:ext>
            </a:extLst>
          </p:cNvPr>
          <p:cNvSpPr/>
          <p:nvPr/>
        </p:nvSpPr>
        <p:spPr>
          <a:xfrm>
            <a:off x="3629211" y="4324725"/>
            <a:ext cx="1044000" cy="900000"/>
          </a:xfrm>
          <a:prstGeom prst="rect">
            <a:avLst/>
          </a:prstGeom>
          <a:solidFill>
            <a:srgbClr val="4B0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bg1"/>
                </a:solidFill>
              </a:rPr>
              <a:t>Pore-scale modelling</a:t>
            </a:r>
            <a:endParaRPr lang="en-US" sz="1400" dirty="0">
              <a:solidFill>
                <a:schemeClr val="bg1"/>
              </a:solidFill>
            </a:endParaRPr>
          </a:p>
        </p:txBody>
      </p:sp>
      <p:sp>
        <p:nvSpPr>
          <p:cNvPr id="102" name="TextBox 101">
            <a:extLst>
              <a:ext uri="{FF2B5EF4-FFF2-40B4-BE49-F238E27FC236}">
                <a16:creationId xmlns:a16="http://schemas.microsoft.com/office/drawing/2014/main" id="{DE68CEB8-0C37-AC6C-A8AE-1E4E08134D3E}"/>
              </a:ext>
            </a:extLst>
          </p:cNvPr>
          <p:cNvSpPr txBox="1"/>
          <p:nvPr/>
        </p:nvSpPr>
        <p:spPr>
          <a:xfrm>
            <a:off x="4946922" y="4486539"/>
            <a:ext cx="2378326" cy="538609"/>
          </a:xfrm>
          <a:prstGeom prst="rect">
            <a:avLst/>
          </a:prstGeom>
          <a:noFill/>
        </p:spPr>
        <p:txBody>
          <a:bodyPr wrap="square">
            <a:spAutoFit/>
          </a:bodyPr>
          <a:lstStyle/>
          <a:p>
            <a:pPr algn="ctr"/>
            <a:r>
              <a:rPr lang="en-GB" sz="1100" i="1" dirty="0">
                <a:solidFill>
                  <a:schemeClr val="tx1">
                    <a:lumMod val="65000"/>
                    <a:lumOff val="35000"/>
                  </a:schemeClr>
                </a:solidFill>
              </a:rPr>
              <a:t>Calibration of Spiteri parameters</a:t>
            </a:r>
          </a:p>
          <a:p>
            <a:pPr algn="ctr"/>
            <a:endParaRPr lang="en-GB" sz="600" i="1" dirty="0">
              <a:solidFill>
                <a:schemeClr val="tx1">
                  <a:lumMod val="65000"/>
                  <a:lumOff val="35000"/>
                </a:schemeClr>
              </a:solidFill>
            </a:endParaRPr>
          </a:p>
          <a:p>
            <a:pPr algn="ctr"/>
            <a:r>
              <a:rPr lang="el-GR" sz="1200" dirty="0">
                <a:solidFill>
                  <a:schemeClr val="tx1">
                    <a:lumMod val="65000"/>
                    <a:lumOff val="35000"/>
                  </a:schemeClr>
                </a:solidFill>
              </a:rPr>
              <a:t>𝛼</a:t>
            </a:r>
            <a:r>
              <a:rPr lang="en-GB" sz="1200" dirty="0">
                <a:solidFill>
                  <a:schemeClr val="tx1">
                    <a:lumMod val="65000"/>
                    <a:lumOff val="35000"/>
                  </a:schemeClr>
                </a:solidFill>
              </a:rPr>
              <a:t>, 𝛽, </a:t>
            </a:r>
            <a:r>
              <a:rPr lang="el-GR" sz="1200" dirty="0">
                <a:solidFill>
                  <a:schemeClr val="tx1">
                    <a:lumMod val="65000"/>
                    <a:lumOff val="35000"/>
                  </a:schemeClr>
                </a:solidFill>
              </a:rPr>
              <a:t>𝛾</a:t>
            </a:r>
            <a:r>
              <a:rPr lang="en-GB" sz="1200" dirty="0">
                <a:solidFill>
                  <a:schemeClr val="tx1">
                    <a:lumMod val="65000"/>
                    <a:lumOff val="35000"/>
                  </a:schemeClr>
                </a:solidFill>
              </a:rPr>
              <a:t> </a:t>
            </a:r>
            <a:endParaRPr lang="en-US" sz="1200" dirty="0">
              <a:solidFill>
                <a:schemeClr val="tx1">
                  <a:lumMod val="65000"/>
                  <a:lumOff val="35000"/>
                </a:schemeClr>
              </a:solidFill>
            </a:endParaRPr>
          </a:p>
        </p:txBody>
      </p:sp>
      <p:cxnSp>
        <p:nvCxnSpPr>
          <p:cNvPr id="106" name="Elbow Connector 105">
            <a:extLst>
              <a:ext uri="{FF2B5EF4-FFF2-40B4-BE49-F238E27FC236}">
                <a16:creationId xmlns:a16="http://schemas.microsoft.com/office/drawing/2014/main" id="{39396E57-29DA-4428-CFFD-162CC654D19D}"/>
              </a:ext>
            </a:extLst>
          </p:cNvPr>
          <p:cNvCxnSpPr>
            <a:cxnSpLocks/>
            <a:stCxn id="40" idx="3"/>
            <a:endCxn id="21" idx="0"/>
          </p:cNvCxnSpPr>
          <p:nvPr/>
        </p:nvCxnSpPr>
        <p:spPr>
          <a:xfrm>
            <a:off x="7395647" y="1637761"/>
            <a:ext cx="2999221" cy="244210"/>
          </a:xfrm>
          <a:prstGeom prst="bentConnector2">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9" name="Elbow Connector 108">
            <a:extLst>
              <a:ext uri="{FF2B5EF4-FFF2-40B4-BE49-F238E27FC236}">
                <a16:creationId xmlns:a16="http://schemas.microsoft.com/office/drawing/2014/main" id="{95C8E773-375D-B4DB-970F-CFFA2618A2CD}"/>
              </a:ext>
            </a:extLst>
          </p:cNvPr>
          <p:cNvCxnSpPr>
            <a:cxnSpLocks/>
            <a:stCxn id="17" idx="3"/>
            <a:endCxn id="21" idx="2"/>
          </p:cNvCxnSpPr>
          <p:nvPr/>
        </p:nvCxnSpPr>
        <p:spPr>
          <a:xfrm flipV="1">
            <a:off x="8138179" y="3429047"/>
            <a:ext cx="2256689" cy="213580"/>
          </a:xfrm>
          <a:prstGeom prst="bentConnector2">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13" name="Elbow Connector 112">
            <a:extLst>
              <a:ext uri="{FF2B5EF4-FFF2-40B4-BE49-F238E27FC236}">
                <a16:creationId xmlns:a16="http://schemas.microsoft.com/office/drawing/2014/main" id="{C0FB0E79-B56E-7641-8476-12474F4AF861}"/>
              </a:ext>
            </a:extLst>
          </p:cNvPr>
          <p:cNvCxnSpPr>
            <a:cxnSpLocks/>
            <a:stCxn id="20" idx="2"/>
            <a:endCxn id="77" idx="2"/>
          </p:cNvCxnSpPr>
          <p:nvPr/>
        </p:nvCxnSpPr>
        <p:spPr>
          <a:xfrm rot="5400000" flipH="1">
            <a:off x="7258726" y="2117210"/>
            <a:ext cx="28133" cy="6243164"/>
          </a:xfrm>
          <a:prstGeom prst="bentConnector3">
            <a:avLst>
              <a:gd name="adj1" fmla="val -812569"/>
            </a:avLst>
          </a:prstGeom>
          <a:ln w="28575">
            <a:solidFill>
              <a:schemeClr val="tx1">
                <a:lumMod val="65000"/>
                <a:lumOff val="3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1" name="TextBox 140">
            <a:extLst>
              <a:ext uri="{FF2B5EF4-FFF2-40B4-BE49-F238E27FC236}">
                <a16:creationId xmlns:a16="http://schemas.microsoft.com/office/drawing/2014/main" id="{ED17959F-1B40-2407-8FDC-816920C05BC0}"/>
              </a:ext>
            </a:extLst>
          </p:cNvPr>
          <p:cNvSpPr txBox="1"/>
          <p:nvPr/>
        </p:nvSpPr>
        <p:spPr>
          <a:xfrm>
            <a:off x="201427" y="5684315"/>
            <a:ext cx="11789147" cy="830997"/>
          </a:xfrm>
          <a:prstGeom prst="rect">
            <a:avLst/>
          </a:prstGeom>
          <a:noFill/>
        </p:spPr>
        <p:txBody>
          <a:bodyPr wrap="square">
            <a:spAutoFit/>
          </a:bodyPr>
          <a:lstStyle/>
          <a:p>
            <a:pPr>
              <a:lnSpc>
                <a:spcPct val="150000"/>
              </a:lnSpc>
            </a:pPr>
            <a:r>
              <a:rPr lang="en-US" sz="1200" b="1" dirty="0"/>
              <a:t>^ </a:t>
            </a:r>
            <a:r>
              <a:rPr lang="en-GB" sz="1200" b="1" dirty="0"/>
              <a:t>OPM Flow </a:t>
            </a:r>
            <a:r>
              <a:rPr lang="en-GB" sz="1200" dirty="0"/>
              <a:t>is an open-source reservoir simulator, developed under the Open Porous Media project (OPM)</a:t>
            </a:r>
            <a:endParaRPr lang="en-US" sz="1200" b="1" dirty="0"/>
          </a:p>
          <a:p>
            <a:pPr>
              <a:lnSpc>
                <a:spcPct val="150000"/>
              </a:lnSpc>
            </a:pPr>
            <a:r>
              <a:rPr lang="en-US" sz="1200" b="1" dirty="0"/>
              <a:t>^ QASR </a:t>
            </a:r>
            <a:r>
              <a:rPr lang="en-US" sz="1200" dirty="0"/>
              <a:t>is a reservoir simulator developed by Dr Ahmad </a:t>
            </a:r>
            <a:r>
              <a:rPr lang="en-US" sz="1200" dirty="0" err="1"/>
              <a:t>Abushaikha</a:t>
            </a:r>
            <a:r>
              <a:rPr lang="en-US" sz="1200" dirty="0"/>
              <a:t> </a:t>
            </a:r>
            <a:r>
              <a:rPr lang="en-GB" sz="1200" dirty="0"/>
              <a:t>– </a:t>
            </a:r>
            <a:r>
              <a:rPr lang="en-US" sz="1200" dirty="0"/>
              <a:t>former PhD student in our research group, now at Hamad Bin Khalifa University, Qatar</a:t>
            </a:r>
          </a:p>
          <a:p>
            <a:endParaRPr lang="en-US" sz="1200" dirty="0"/>
          </a:p>
        </p:txBody>
      </p:sp>
      <p:pic>
        <p:nvPicPr>
          <p:cNvPr id="22" name="Picture 21" descr="A screenshot of a website&#10;&#10;AI-generated content may be incorrect.">
            <a:extLst>
              <a:ext uri="{FF2B5EF4-FFF2-40B4-BE49-F238E27FC236}">
                <a16:creationId xmlns:a16="http://schemas.microsoft.com/office/drawing/2014/main" id="{677AF289-95A1-BB13-1F42-A72CFAA238D3}"/>
              </a:ext>
            </a:extLst>
          </p:cNvPr>
          <p:cNvPicPr>
            <a:picLocks noChangeAspect="1"/>
          </p:cNvPicPr>
          <p:nvPr/>
        </p:nvPicPr>
        <p:blipFill>
          <a:blip r:embed="rId5">
            <a:extLst>
              <a:ext uri="{28A0092B-C50C-407E-A947-70E740481C1C}">
                <a14:useLocalDpi xmlns:a14="http://schemas.microsoft.com/office/drawing/2010/main" val="0"/>
              </a:ext>
            </a:extLst>
          </a:blip>
          <a:srcRect t="4376"/>
          <a:stretch>
            <a:fillRect/>
          </a:stretch>
        </p:blipFill>
        <p:spPr>
          <a:xfrm>
            <a:off x="7980430" y="229782"/>
            <a:ext cx="3001479" cy="1156659"/>
          </a:xfrm>
          <a:prstGeom prst="rect">
            <a:avLst/>
          </a:prstGeom>
          <a:ln>
            <a:solidFill>
              <a:srgbClr val="000080"/>
            </a:solidFill>
          </a:ln>
          <a:effectLst/>
        </p:spPr>
      </p:pic>
      <p:pic>
        <p:nvPicPr>
          <p:cNvPr id="25" name="Picture 24" descr="A qr code with black squares&#10;&#10;AI-generated content may be incorrect.">
            <a:extLst>
              <a:ext uri="{FF2B5EF4-FFF2-40B4-BE49-F238E27FC236}">
                <a16:creationId xmlns:a16="http://schemas.microsoft.com/office/drawing/2014/main" id="{8ED615D8-9126-F53D-EA47-90B373FB01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33584" y="160271"/>
            <a:ext cx="900000" cy="900000"/>
          </a:xfrm>
          <a:prstGeom prst="rect">
            <a:avLst/>
          </a:prstGeom>
        </p:spPr>
      </p:pic>
      <p:sp>
        <p:nvSpPr>
          <p:cNvPr id="26" name="TextBox 25">
            <a:extLst>
              <a:ext uri="{FF2B5EF4-FFF2-40B4-BE49-F238E27FC236}">
                <a16:creationId xmlns:a16="http://schemas.microsoft.com/office/drawing/2014/main" id="{19BC35AF-BE97-8BCB-1F3C-D23D43500F66}"/>
              </a:ext>
            </a:extLst>
          </p:cNvPr>
          <p:cNvSpPr txBox="1"/>
          <p:nvPr/>
        </p:nvSpPr>
        <p:spPr>
          <a:xfrm>
            <a:off x="11133585" y="1060271"/>
            <a:ext cx="900000" cy="311945"/>
          </a:xfrm>
          <a:prstGeom prst="rect">
            <a:avLst/>
          </a:prstGeom>
          <a:noFill/>
        </p:spPr>
        <p:txBody>
          <a:bodyPr wrap="square" lIns="0" tIns="0" rIns="0" bIns="0" rtlCol="0">
            <a:spAutoFit/>
          </a:bodyPr>
          <a:lstStyle/>
          <a:p>
            <a:pPr algn="ctr">
              <a:lnSpc>
                <a:spcPct val="105000"/>
              </a:lnSpc>
            </a:pPr>
            <a:r>
              <a:rPr lang="en-US" sz="1000" b="1" dirty="0">
                <a:solidFill>
                  <a:srgbClr val="FF0000"/>
                </a:solidFill>
              </a:rPr>
              <a:t>Scan to view full paper</a:t>
            </a:r>
          </a:p>
        </p:txBody>
      </p:sp>
      <p:cxnSp>
        <p:nvCxnSpPr>
          <p:cNvPr id="27" name="Elbow Connector 26">
            <a:extLst>
              <a:ext uri="{FF2B5EF4-FFF2-40B4-BE49-F238E27FC236}">
                <a16:creationId xmlns:a16="http://schemas.microsoft.com/office/drawing/2014/main" id="{D0426BCF-6F78-6C0C-43E8-C01B408E9F9E}"/>
              </a:ext>
            </a:extLst>
          </p:cNvPr>
          <p:cNvCxnSpPr>
            <a:cxnSpLocks/>
            <a:stCxn id="3" idx="0"/>
            <a:endCxn id="22" idx="1"/>
          </p:cNvCxnSpPr>
          <p:nvPr/>
        </p:nvCxnSpPr>
        <p:spPr>
          <a:xfrm rot="5400000" flipH="1" flipV="1">
            <a:off x="6668651" y="-375990"/>
            <a:ext cx="127676" cy="2495881"/>
          </a:xfrm>
          <a:prstGeom prst="bentConnector2">
            <a:avLst/>
          </a:prstGeom>
          <a:ln w="12700">
            <a:solidFill>
              <a:schemeClr val="bg1">
                <a:lumMod val="7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75009"/>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 name="Graphic 63">
            <a:extLst>
              <a:ext uri="{FF2B5EF4-FFF2-40B4-BE49-F238E27FC236}">
                <a16:creationId xmlns:a16="http://schemas.microsoft.com/office/drawing/2014/main" id="{0AD89A3A-BA04-91FF-0DAC-AB6CA8A6388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72264" y="3366000"/>
            <a:ext cx="4050000" cy="3240000"/>
          </a:xfrm>
          <a:prstGeom prst="rect">
            <a:avLst/>
          </a:prstGeom>
        </p:spPr>
      </p:pic>
      <mc:AlternateContent xmlns:mc="http://schemas.openxmlformats.org/markup-compatibility/2006" xmlns:a14="http://schemas.microsoft.com/office/drawing/2010/main">
        <mc:Choice Requires="a14">
          <p:sp>
            <p:nvSpPr>
              <p:cNvPr id="80" name="Content Placeholder 3">
                <a:extLst>
                  <a:ext uri="{FF2B5EF4-FFF2-40B4-BE49-F238E27FC236}">
                    <a16:creationId xmlns:a16="http://schemas.microsoft.com/office/drawing/2014/main" id="{4FB66349-9C0C-55CC-79E7-0A675220E3AC}"/>
                  </a:ext>
                </a:extLst>
              </p:cNvPr>
              <p:cNvSpPr txBox="1">
                <a:spLocks/>
              </p:cNvSpPr>
              <p:nvPr/>
            </p:nvSpPr>
            <p:spPr>
              <a:xfrm>
                <a:off x="7728000" y="808816"/>
                <a:ext cx="4104000" cy="2307147"/>
              </a:xfrm>
              <a:prstGeom prst="rect">
                <a:avLst/>
              </a:prstGeom>
              <a:gradFill>
                <a:gsLst>
                  <a:gs pos="0">
                    <a:schemeClr val="bg1">
                      <a:lumMod val="95000"/>
                    </a:schemeClr>
                  </a:gs>
                  <a:gs pos="100000">
                    <a:schemeClr val="bg1">
                      <a:alpha val="0"/>
                    </a:schemeClr>
                  </a:gs>
                </a:gsLst>
                <a:lin ang="5400000" scaled="1"/>
              </a:gradFill>
              <a:ln>
                <a:gradFill>
                  <a:gsLst>
                    <a:gs pos="0">
                      <a:srgbClr val="0000CD"/>
                    </a:gs>
                    <a:gs pos="100000">
                      <a:schemeClr val="bg1">
                        <a:alpha val="0"/>
                      </a:schemeClr>
                    </a:gs>
                  </a:gsLst>
                  <a:lin ang="5400000" scaled="1"/>
                </a:gradFill>
              </a:ln>
            </p:spPr>
            <p:txBody>
              <a:bodyPr vert="horz" lIns="108000" tIns="7200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18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18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spcBef>
                    <a:spcPts val="600"/>
                  </a:spcBef>
                  <a:spcAft>
                    <a:spcPts val="600"/>
                  </a:spcAft>
                </a:pPr>
                <a:r>
                  <a:rPr lang="en-GB" sz="1400" b="1" dirty="0">
                    <a:solidFill>
                      <a:srgbClr val="000080"/>
                    </a:solidFill>
                  </a:rPr>
                  <a:t>Carlson Model (1981)</a:t>
                </a:r>
              </a:p>
              <a:p>
                <a:pPr defTabSz="914400">
                  <a:lnSpc>
                    <a:spcPct val="100000"/>
                  </a:lnSpc>
                  <a:spcBef>
                    <a:spcPts val="600"/>
                  </a:spcBef>
                  <a:spcAft>
                    <a:spcPts val="600"/>
                  </a:spcAft>
                  <a:defRPr/>
                </a:pPr>
                <a:r>
                  <a:rPr lang="en-US" sz="1400" dirty="0"/>
                  <a:t>Flowing gas saturation, </a:t>
                </a:r>
                <a14:m>
                  <m:oMath xmlns:m="http://schemas.openxmlformats.org/officeDocument/2006/math">
                    <m:sSub>
                      <m:sSubPr>
                        <m:ctrlPr>
                          <a:rPr lang="en-US"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𝑔𝑓</m:t>
                        </m:r>
                      </m:sub>
                    </m:sSub>
                    <m:r>
                      <a:rPr lang="en-GB" sz="1400" i="1">
                        <a:latin typeface="Cambria Math" panose="02040503050406030204" pitchFamily="18" charset="0"/>
                      </a:rPr>
                      <m:t>:</m:t>
                    </m:r>
                  </m:oMath>
                </a14:m>
                <a:endParaRPr lang="en-GB" sz="1400" dirty="0"/>
              </a:p>
              <a:p>
                <a:pPr defTabSz="914400">
                  <a:lnSpc>
                    <a:spcPct val="100000"/>
                  </a:lnSpc>
                  <a:spcBef>
                    <a:spcPts val="600"/>
                  </a:spcBef>
                  <a:spcAft>
                    <a:spcPts val="600"/>
                  </a:spcAft>
                  <a:defRPr/>
                </a:pPr>
                <a14:m>
                  <m:oMathPara xmlns:m="http://schemas.openxmlformats.org/officeDocument/2006/math">
                    <m:oMathParaPr>
                      <m:jc m:val="left"/>
                    </m:oMathParaPr>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𝑔𝑓</m:t>
                          </m:r>
                        </m:sub>
                      </m:sSub>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1</m:t>
                          </m:r>
                        </m:num>
                        <m:den>
                          <m:r>
                            <a:rPr lang="en-GB" sz="1400" i="1">
                              <a:latin typeface="Cambria Math" panose="02040503050406030204" pitchFamily="18" charset="0"/>
                            </a:rPr>
                            <m:t>2</m:t>
                          </m:r>
                        </m:den>
                      </m:f>
                      <m:d>
                        <m:dPr>
                          <m:begChr m:val="{"/>
                          <m:endChr m:val="}"/>
                          <m:ctrlPr>
                            <a:rPr lang="en-GB" sz="1400" i="1">
                              <a:latin typeface="Cambria Math" panose="02040503050406030204" pitchFamily="18" charset="0"/>
                            </a:rPr>
                          </m:ctrlPr>
                        </m:dPr>
                        <m:e>
                          <m:d>
                            <m:dPr>
                              <m:ctrlPr>
                                <a:rPr lang="en-GB" sz="1400" i="1">
                                  <a:latin typeface="Cambria Math" panose="02040503050406030204" pitchFamily="18" charset="0"/>
                                </a:rPr>
                              </m:ctrlPr>
                            </m:dPr>
                            <m:e>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m:t>
                                  </m:r>
                                </m:sub>
                              </m:sSub>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m:t>
                                  </m:r>
                                </m:sub>
                              </m:sSub>
                            </m:e>
                          </m:d>
                          <m:r>
                            <a:rPr lang="en-GB" sz="1400" i="1">
                              <a:latin typeface="Cambria Math" panose="02040503050406030204" pitchFamily="18" charset="0"/>
                            </a:rPr>
                            <m:t>+</m:t>
                          </m:r>
                          <m:rad>
                            <m:radPr>
                              <m:degHide m:val="on"/>
                              <m:ctrlPr>
                                <a:rPr lang="en-GB" sz="1400" i="1">
                                  <a:latin typeface="Cambria Math" panose="02040503050406030204" pitchFamily="18" charset="0"/>
                                </a:rPr>
                              </m:ctrlPr>
                            </m:radPr>
                            <m:deg/>
                            <m:e>
                              <m:sSup>
                                <m:sSupPr>
                                  <m:ctrlPr>
                                    <a:rPr lang="en-GB" sz="1400" i="1">
                                      <a:latin typeface="Cambria Math" panose="02040503050406030204" pitchFamily="18" charset="0"/>
                                    </a:rPr>
                                  </m:ctrlPr>
                                </m:sSupPr>
                                <m:e>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m:t>
                                      </m:r>
                                    </m:sub>
                                  </m:sSub>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m:t>
                                      </m:r>
                                    </m:sub>
                                  </m:sSub>
                                  <m:r>
                                    <a:rPr lang="en-GB" sz="1400" i="1">
                                      <a:latin typeface="Cambria Math" panose="02040503050406030204" pitchFamily="18" charset="0"/>
                                    </a:rPr>
                                    <m:t>)</m:t>
                                  </m:r>
                                </m:e>
                                <m:sup>
                                  <m:r>
                                    <a:rPr lang="en-GB" sz="1400" i="1">
                                      <a:latin typeface="Cambria Math" panose="02040503050406030204" pitchFamily="18" charset="0"/>
                                    </a:rPr>
                                    <m:t>2</m:t>
                                  </m:r>
                                </m:sup>
                              </m:sSup>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4</m:t>
                                  </m:r>
                                </m:num>
                                <m:den>
                                  <m:r>
                                    <a:rPr lang="en-GB" sz="1400" b="1" i="1">
                                      <a:latin typeface="Cambria Math" panose="02040503050406030204" pitchFamily="18" charset="0"/>
                                    </a:rPr>
                                    <m:t>𝑪</m:t>
                                  </m:r>
                                </m:den>
                              </m:f>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m:t>
                                  </m:r>
                                </m:sub>
                              </m:sSub>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m:t>
                                  </m:r>
                                </m:sub>
                              </m:sSub>
                              <m:r>
                                <a:rPr lang="en-GB" sz="1400" i="1">
                                  <a:latin typeface="Cambria Math" panose="02040503050406030204" pitchFamily="18" charset="0"/>
                                </a:rPr>
                                <m:t>)</m:t>
                              </m:r>
                            </m:e>
                          </m:rad>
                        </m:e>
                      </m:d>
                    </m:oMath>
                  </m:oMathPara>
                </a14:m>
                <a:endParaRPr lang="en-GB" sz="1400" b="1" dirty="0"/>
              </a:p>
              <a:p>
                <a:pPr>
                  <a:lnSpc>
                    <a:spcPct val="100000"/>
                  </a:lnSpc>
                  <a:spcBef>
                    <a:spcPts val="600"/>
                  </a:spcBef>
                  <a:spcAft>
                    <a:spcPts val="600"/>
                  </a:spcAft>
                </a:pPr>
                <a:r>
                  <a:rPr lang="en-US" sz="1400" dirty="0"/>
                  <a:t>Gas relative permeability, </a:t>
                </a:r>
                <a14:m>
                  <m:oMath xmlns:m="http://schemas.openxmlformats.org/officeDocument/2006/math">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𝑠𝑐𝑎𝑛</m:t>
                        </m:r>
                      </m:sup>
                    </m:sSubSup>
                    <m:r>
                      <a:rPr lang="en-GB" sz="1400" i="1">
                        <a:latin typeface="Cambria Math" panose="02040503050406030204" pitchFamily="18" charset="0"/>
                      </a:rPr>
                      <m:t> </m:t>
                    </m:r>
                  </m:oMath>
                </a14:m>
                <a:r>
                  <a:rPr lang="en-US" sz="1400" dirty="0"/>
                  <a:t>: </a:t>
                </a:r>
                <a:endParaRPr lang="en-GB" sz="1400" b="1" dirty="0"/>
              </a:p>
              <a:p>
                <a:pPr defTabSz="914400">
                  <a:lnSpc>
                    <a:spcPct val="100000"/>
                  </a:lnSpc>
                  <a:spcBef>
                    <a:spcPts val="600"/>
                  </a:spcBef>
                  <a:spcAft>
                    <a:spcPts val="600"/>
                  </a:spcAft>
                  <a:defRPr/>
                </a:pPr>
                <a14:m>
                  <m:oMathPara xmlns:m="http://schemas.openxmlformats.org/officeDocument/2006/math">
                    <m:oMathParaPr>
                      <m:jc m:val="left"/>
                    </m:oMathParaPr>
                    <m:oMath xmlns:m="http://schemas.openxmlformats.org/officeDocument/2006/math">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𝑠𝑐𝑎𝑛</m:t>
                          </m:r>
                        </m:sup>
                      </m:sSubSup>
                      <m:r>
                        <a:rPr lang="en-GB" sz="1400" i="1">
                          <a:latin typeface="Cambria Math" panose="02040503050406030204" pitchFamily="18" charset="0"/>
                        </a:rPr>
                        <m:t> </m:t>
                      </m:r>
                      <m:d>
                        <m:dPr>
                          <m:ctrlPr>
                            <a:rPr lang="en-GB" sz="1400" i="1">
                              <a:latin typeface="Cambria Math" panose="02040503050406030204" pitchFamily="18" charset="0"/>
                            </a:rPr>
                          </m:ctrlPr>
                        </m:dPr>
                        <m:e>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m:t>
                              </m:r>
                            </m:sub>
                          </m:sSub>
                        </m:e>
                      </m:d>
                      <m:r>
                        <a:rPr lang="en-GB" sz="1400" i="1">
                          <a:latin typeface="Cambria Math" panose="02040503050406030204" pitchFamily="18" charset="0"/>
                        </a:rPr>
                        <m:t>=</m:t>
                      </m:r>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𝑑𝑟𝑎𝑖𝑛</m:t>
                          </m:r>
                        </m:sup>
                      </m:sSubSup>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𝑔𝑓</m:t>
                          </m:r>
                        </m:sub>
                      </m:sSub>
                      <m:r>
                        <a:rPr lang="en-GB" sz="1400" i="1">
                          <a:latin typeface="Cambria Math" panose="02040503050406030204" pitchFamily="18" charset="0"/>
                        </a:rPr>
                        <m:t>)</m:t>
                      </m:r>
                    </m:oMath>
                  </m:oMathPara>
                </a14:m>
                <a:endParaRPr lang="en-GB" sz="1400" b="1" dirty="0">
                  <a:solidFill>
                    <a:srgbClr val="0000CD"/>
                  </a:solidFill>
                </a:endParaRPr>
              </a:p>
              <a:p>
                <a:pPr defTabSz="914400">
                  <a:lnSpc>
                    <a:spcPct val="100000"/>
                  </a:lnSpc>
                  <a:spcBef>
                    <a:spcPts val="600"/>
                  </a:spcBef>
                  <a:spcAft>
                    <a:spcPts val="600"/>
                  </a:spcAft>
                  <a:defRPr/>
                </a:pPr>
                <a:endParaRPr lang="en-GB" sz="1400" b="1" dirty="0">
                  <a:solidFill>
                    <a:srgbClr val="0000CD"/>
                  </a:solidFill>
                </a:endParaRPr>
              </a:p>
              <a:p>
                <a:endParaRPr lang="en-US" sz="1400" dirty="0"/>
              </a:p>
              <a:p>
                <a:endParaRPr lang="en-US" sz="1400" dirty="0"/>
              </a:p>
              <a:p>
                <a:pPr>
                  <a:lnSpc>
                    <a:spcPct val="100000"/>
                  </a:lnSpc>
                  <a:spcBef>
                    <a:spcPts val="600"/>
                  </a:spcBef>
                  <a:spcAft>
                    <a:spcPts val="600"/>
                  </a:spcAft>
                </a:pPr>
                <a:endParaRPr lang="en-GB" sz="1400" dirty="0"/>
              </a:p>
            </p:txBody>
          </p:sp>
        </mc:Choice>
        <mc:Fallback xmlns="">
          <p:sp>
            <p:nvSpPr>
              <p:cNvPr id="80" name="Content Placeholder 3">
                <a:extLst>
                  <a:ext uri="{FF2B5EF4-FFF2-40B4-BE49-F238E27FC236}">
                    <a16:creationId xmlns:a16="http://schemas.microsoft.com/office/drawing/2014/main" id="{4FB66349-9C0C-55CC-79E7-0A675220E3AC}"/>
                  </a:ext>
                </a:extLst>
              </p:cNvPr>
              <p:cNvSpPr txBox="1">
                <a:spLocks noRot="1" noChangeAspect="1" noMove="1" noResize="1" noEditPoints="1" noAdjustHandles="1" noChangeArrowheads="1" noChangeShapeType="1" noTextEdit="1"/>
              </p:cNvSpPr>
              <p:nvPr/>
            </p:nvSpPr>
            <p:spPr>
              <a:xfrm>
                <a:off x="7728000" y="808816"/>
                <a:ext cx="4104000" cy="2307147"/>
              </a:xfrm>
              <a:prstGeom prst="rect">
                <a:avLst/>
              </a:prstGeom>
              <a:blipFill>
                <a:blip r:embed="rId5"/>
                <a:stretch>
                  <a:fillRect/>
                </a:stretch>
              </a:blipFill>
              <a:ln>
                <a:gradFill>
                  <a:gsLst>
                    <a:gs pos="0">
                      <a:srgbClr val="0000CD"/>
                    </a:gs>
                    <a:gs pos="100000">
                      <a:schemeClr val="bg1">
                        <a:alpha val="0"/>
                      </a:schemeClr>
                    </a:gs>
                  </a:gsLst>
                  <a:lin ang="5400000" scaled="1"/>
                </a:gradFill>
              </a:ln>
            </p:spPr>
            <p:txBody>
              <a:bodyPr/>
              <a:lstStyle/>
              <a:p>
                <a:r>
                  <a:rPr lang="en-US">
                    <a:noFill/>
                  </a:rPr>
                  <a:t> </a:t>
                </a:r>
              </a:p>
            </p:txBody>
          </p:sp>
        </mc:Fallback>
      </mc:AlternateContent>
      <p:pic>
        <p:nvPicPr>
          <p:cNvPr id="65" name="Graphic 64">
            <a:extLst>
              <a:ext uri="{FF2B5EF4-FFF2-40B4-BE49-F238E27FC236}">
                <a16:creationId xmlns:a16="http://schemas.microsoft.com/office/drawing/2014/main" id="{80BFC445-85EB-1C1D-897F-BE6BFB8B4B2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52496" y="3375649"/>
            <a:ext cx="4050000" cy="3240000"/>
          </a:xfrm>
          <a:prstGeom prst="rect">
            <a:avLst/>
          </a:prstGeom>
        </p:spPr>
      </p:pic>
      <p:sp>
        <p:nvSpPr>
          <p:cNvPr id="2" name="Title 1">
            <a:extLst>
              <a:ext uri="{FF2B5EF4-FFF2-40B4-BE49-F238E27FC236}">
                <a16:creationId xmlns:a16="http://schemas.microsoft.com/office/drawing/2014/main" id="{BF0555CF-BF89-A2C2-1590-E1ADF594A503}"/>
              </a:ext>
            </a:extLst>
          </p:cNvPr>
          <p:cNvSpPr>
            <a:spLocks noGrp="1"/>
          </p:cNvSpPr>
          <p:nvPr>
            <p:ph type="title"/>
          </p:nvPr>
        </p:nvSpPr>
        <p:spPr/>
        <p:txBody>
          <a:bodyPr/>
          <a:lstStyle/>
          <a:p>
            <a:r>
              <a:rPr lang="en-US" dirty="0"/>
              <a:t>Traditional Trapping &amp; Hysteresis Models</a:t>
            </a:r>
          </a:p>
        </p:txBody>
      </p:sp>
      <mc:AlternateContent xmlns:mc="http://schemas.openxmlformats.org/markup-compatibility/2006" xmlns:a14="http://schemas.microsoft.com/office/drawing/2010/main">
        <mc:Choice Requires="a14">
          <p:sp>
            <p:nvSpPr>
              <p:cNvPr id="34" name="Content Placeholder 33">
                <a:extLst>
                  <a:ext uri="{FF2B5EF4-FFF2-40B4-BE49-F238E27FC236}">
                    <a16:creationId xmlns:a16="http://schemas.microsoft.com/office/drawing/2014/main" id="{1134E3C9-EB51-523D-92E2-DA65B8930590}"/>
                  </a:ext>
                </a:extLst>
              </p:cNvPr>
              <p:cNvSpPr>
                <a:spLocks noGrp="1"/>
              </p:cNvSpPr>
              <p:nvPr>
                <p:ph idx="1"/>
              </p:nvPr>
            </p:nvSpPr>
            <p:spPr>
              <a:xfrm>
                <a:off x="325800" y="817027"/>
                <a:ext cx="2664000" cy="2307147"/>
              </a:xfrm>
              <a:gradFill>
                <a:gsLst>
                  <a:gs pos="0">
                    <a:schemeClr val="bg1">
                      <a:lumMod val="95000"/>
                    </a:schemeClr>
                  </a:gs>
                  <a:gs pos="100000">
                    <a:schemeClr val="bg1">
                      <a:alpha val="0"/>
                    </a:schemeClr>
                  </a:gs>
                </a:gsLst>
                <a:lin ang="5400000" scaled="1"/>
              </a:gradFill>
              <a:ln>
                <a:gradFill>
                  <a:gsLst>
                    <a:gs pos="0">
                      <a:srgbClr val="0000CD"/>
                    </a:gs>
                    <a:gs pos="100000">
                      <a:schemeClr val="bg1">
                        <a:alpha val="0"/>
                      </a:schemeClr>
                    </a:gs>
                  </a:gsLst>
                  <a:lin ang="5400000" scaled="1"/>
                </a:gradFill>
              </a:ln>
            </p:spPr>
            <p:txBody>
              <a:bodyPr lIns="108000" tIns="72000"/>
              <a:lstStyle/>
              <a:p>
                <a:pPr>
                  <a:lnSpc>
                    <a:spcPct val="100000"/>
                  </a:lnSpc>
                  <a:spcBef>
                    <a:spcPts val="600"/>
                  </a:spcBef>
                  <a:spcAft>
                    <a:spcPts val="600"/>
                  </a:spcAft>
                </a:pPr>
                <a:r>
                  <a:rPr lang="en-GB" sz="1400" b="1" dirty="0">
                    <a:solidFill>
                      <a:srgbClr val="000080"/>
                    </a:solidFill>
                  </a:rPr>
                  <a:t>Land’s Trapping Model (1968)</a:t>
                </a:r>
                <a:endParaRPr lang="en-US" sz="1400" dirty="0">
                  <a:solidFill>
                    <a:srgbClr val="000080"/>
                  </a:solidFill>
                </a:endParaRPr>
              </a:p>
              <a:p>
                <a:pPr>
                  <a:lnSpc>
                    <a:spcPct val="100000"/>
                  </a:lnSpc>
                  <a:spcBef>
                    <a:spcPts val="600"/>
                  </a:spcBef>
                  <a:spcAft>
                    <a:spcPts val="600"/>
                  </a:spcAft>
                </a:pPr>
                <a:r>
                  <a:rPr lang="en-US" sz="1400" dirty="0">
                    <a:solidFill>
                      <a:srgbClr val="000000"/>
                    </a:solidFill>
                  </a:rPr>
                  <a:t>Land’s parameter, </a:t>
                </a:r>
                <a14:m>
                  <m:oMath xmlns:m="http://schemas.openxmlformats.org/officeDocument/2006/math">
                    <m:r>
                      <a:rPr lang="en-GB" sz="1400" i="1">
                        <a:latin typeface="Cambria Math" panose="02040503050406030204" pitchFamily="18" charset="0"/>
                      </a:rPr>
                      <m:t>𝐶</m:t>
                    </m:r>
                  </m:oMath>
                </a14:m>
                <a:r>
                  <a:rPr lang="en-US" sz="1400" dirty="0">
                    <a:solidFill>
                      <a:srgbClr val="000000"/>
                    </a:solidFill>
                  </a:rPr>
                  <a:t>:</a:t>
                </a:r>
              </a:p>
              <a:p>
                <a:pPr>
                  <a:lnSpc>
                    <a:spcPct val="100000"/>
                  </a:lnSpc>
                  <a:spcBef>
                    <a:spcPts val="600"/>
                  </a:spcBef>
                  <a:spcAft>
                    <a:spcPts val="600"/>
                  </a:spcAft>
                </a:pPr>
                <a14:m>
                  <m:oMathPara xmlns:m="http://schemas.openxmlformats.org/officeDocument/2006/math">
                    <m:oMathParaPr>
                      <m:jc m:val="left"/>
                    </m:oMathParaPr>
                    <m:oMath xmlns:m="http://schemas.openxmlformats.org/officeDocument/2006/math">
                      <m:r>
                        <a:rPr lang="en-GB" sz="1400" b="1" i="1">
                          <a:latin typeface="Cambria Math" panose="02040503050406030204" pitchFamily="18" charset="0"/>
                        </a:rPr>
                        <m:t>𝑪</m:t>
                      </m:r>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1</m:t>
                          </m:r>
                        </m:num>
                        <m:den>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𝑔𝑡𝑚𝑎𝑥</m:t>
                              </m:r>
                            </m:sub>
                          </m:sSub>
                        </m:den>
                      </m:f>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1</m:t>
                          </m:r>
                        </m:num>
                        <m:den>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𝑔𝑚𝑎𝑥</m:t>
                              </m:r>
                            </m:sub>
                          </m:sSub>
                        </m:den>
                      </m:f>
                    </m:oMath>
                  </m:oMathPara>
                </a14:m>
                <a:endParaRPr lang="en-US" sz="1400" dirty="0">
                  <a:solidFill>
                    <a:srgbClr val="000000"/>
                  </a:solidFill>
                </a:endParaRPr>
              </a:p>
              <a:p>
                <a:pPr>
                  <a:lnSpc>
                    <a:spcPct val="100000"/>
                  </a:lnSpc>
                  <a:spcBef>
                    <a:spcPts val="600"/>
                  </a:spcBef>
                  <a:spcAft>
                    <a:spcPts val="600"/>
                  </a:spcAft>
                </a:pPr>
                <a:r>
                  <a:rPr lang="en-US" sz="1400" dirty="0">
                    <a:solidFill>
                      <a:srgbClr val="000000"/>
                    </a:solidFill>
                  </a:rPr>
                  <a:t>Trapped gas saturation, </a:t>
                </a:r>
                <a14:m>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m:t>
                        </m:r>
                      </m:sub>
                    </m:sSub>
                    <m:r>
                      <a:rPr lang="en-GB" sz="1400" i="1">
                        <a:latin typeface="Cambria Math" panose="02040503050406030204" pitchFamily="18" charset="0"/>
                      </a:rPr>
                      <m:t> </m:t>
                    </m:r>
                  </m:oMath>
                </a14:m>
                <a:r>
                  <a:rPr lang="en-GB" sz="1400" dirty="0">
                    <a:solidFill>
                      <a:srgbClr val="000000"/>
                    </a:solidFill>
                  </a:rPr>
                  <a:t>:</a:t>
                </a:r>
                <a:endParaRPr lang="en-US" sz="1400" dirty="0">
                  <a:solidFill>
                    <a:srgbClr val="000000"/>
                  </a:solidFill>
                </a:endParaRPr>
              </a:p>
              <a:p>
                <a:pPr>
                  <a:lnSpc>
                    <a:spcPct val="100000"/>
                  </a:lnSpc>
                  <a:spcBef>
                    <a:spcPts val="600"/>
                  </a:spcBef>
                  <a:spcAft>
                    <a:spcPts val="600"/>
                  </a:spcAft>
                </a:pPr>
                <a14:m>
                  <m:oMathPara xmlns:m="http://schemas.openxmlformats.org/officeDocument/2006/math">
                    <m:oMathParaPr>
                      <m:jc m:val="left"/>
                    </m:oMathParaPr>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m:t>
                          </m:r>
                        </m:sub>
                      </m:sSub>
                      <m:r>
                        <a:rPr lang="en-GB" sz="1400" i="1">
                          <a:latin typeface="Cambria Math" panose="02040503050406030204" pitchFamily="18" charset="0"/>
                          <a:ea typeface="Cambria Math" panose="02040503050406030204" pitchFamily="18" charset="0"/>
                        </a:rPr>
                        <m:t>(</m:t>
                      </m:r>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𝑔𝑖</m:t>
                          </m:r>
                        </m:sub>
                      </m:sSub>
                      <m:r>
                        <m:rPr>
                          <m:nor/>
                        </m:rPr>
                        <a:rPr lang="en-US" sz="1400" dirty="0"/>
                        <m:t>)</m:t>
                      </m:r>
                      <m:r>
                        <a:rPr lang="en-GB" sz="1400" i="1">
                          <a:latin typeface="Cambria Math" panose="02040503050406030204" pitchFamily="18" charset="0"/>
                        </a:rPr>
                        <m:t>=</m:t>
                      </m:r>
                      <m:f>
                        <m:fPr>
                          <m:ctrlPr>
                            <a:rPr lang="en-GB" sz="1400" i="1">
                              <a:latin typeface="Cambria Math" panose="02040503050406030204" pitchFamily="18" charset="0"/>
                            </a:rPr>
                          </m:ctrlPr>
                        </m:fPr>
                        <m:num>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𝑔𝑖</m:t>
                              </m:r>
                            </m:sub>
                          </m:sSub>
                        </m:num>
                        <m:den>
                          <m:r>
                            <a:rPr lang="en-GB" sz="1400" i="1">
                              <a:latin typeface="Cambria Math" panose="02040503050406030204" pitchFamily="18" charset="0"/>
                            </a:rPr>
                            <m:t>(1+</m:t>
                          </m:r>
                          <m:r>
                            <a:rPr lang="en-GB" sz="1400" i="1">
                              <a:latin typeface="Cambria Math" panose="02040503050406030204" pitchFamily="18" charset="0"/>
                            </a:rPr>
                            <m:t>𝐶</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𝑔𝑖</m:t>
                              </m:r>
                            </m:sub>
                          </m:sSub>
                          <m:r>
                            <a:rPr lang="en-GB" sz="1400" i="1">
                              <a:latin typeface="Cambria Math" panose="02040503050406030204" pitchFamily="18" charset="0"/>
                            </a:rPr>
                            <m:t>)</m:t>
                          </m:r>
                        </m:den>
                      </m:f>
                    </m:oMath>
                  </m:oMathPara>
                </a14:m>
                <a:endParaRPr lang="en-GB" sz="1400" b="1" dirty="0"/>
              </a:p>
              <a:p>
                <a:endParaRPr lang="en-US" sz="1400" dirty="0"/>
              </a:p>
            </p:txBody>
          </p:sp>
        </mc:Choice>
        <mc:Fallback xmlns="">
          <p:sp>
            <p:nvSpPr>
              <p:cNvPr id="34" name="Content Placeholder 33">
                <a:extLst>
                  <a:ext uri="{FF2B5EF4-FFF2-40B4-BE49-F238E27FC236}">
                    <a16:creationId xmlns:a16="http://schemas.microsoft.com/office/drawing/2014/main" id="{1134E3C9-EB51-523D-92E2-DA65B8930590}"/>
                  </a:ext>
                </a:extLst>
              </p:cNvPr>
              <p:cNvSpPr>
                <a:spLocks noGrp="1" noRot="1" noChangeAspect="1" noMove="1" noResize="1" noEditPoints="1" noAdjustHandles="1" noChangeArrowheads="1" noChangeShapeType="1" noTextEdit="1"/>
              </p:cNvSpPr>
              <p:nvPr>
                <p:ph idx="1"/>
              </p:nvPr>
            </p:nvSpPr>
            <p:spPr>
              <a:xfrm>
                <a:off x="325800" y="817027"/>
                <a:ext cx="2664000" cy="2307147"/>
              </a:xfrm>
              <a:blipFill>
                <a:blip r:embed="rId8"/>
                <a:stretch>
                  <a:fillRect r="-1415"/>
                </a:stretch>
              </a:blipFill>
              <a:ln>
                <a:gradFill>
                  <a:gsLst>
                    <a:gs pos="0">
                      <a:srgbClr val="0000CD"/>
                    </a:gs>
                    <a:gs pos="100000">
                      <a:schemeClr val="bg1">
                        <a:alpha val="0"/>
                      </a:schemeClr>
                    </a:gs>
                  </a:gsLst>
                  <a:lin ang="5400000" scaled="1"/>
                </a:gra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076852C6-9D3B-A068-69E7-45DCEB5B6732}"/>
                  </a:ext>
                </a:extLst>
              </p:cNvPr>
              <p:cNvSpPr>
                <a:spLocks noGrp="1"/>
              </p:cNvSpPr>
              <p:nvPr>
                <p:ph idx="14"/>
              </p:nvPr>
            </p:nvSpPr>
            <p:spPr>
              <a:xfrm>
                <a:off x="3331899" y="817027"/>
                <a:ext cx="4068000" cy="2307147"/>
              </a:xfrm>
              <a:gradFill>
                <a:gsLst>
                  <a:gs pos="0">
                    <a:schemeClr val="bg1">
                      <a:lumMod val="95000"/>
                    </a:schemeClr>
                  </a:gs>
                  <a:gs pos="100000">
                    <a:schemeClr val="bg1">
                      <a:alpha val="0"/>
                    </a:schemeClr>
                  </a:gs>
                </a:gsLst>
                <a:lin ang="5400000" scaled="1"/>
              </a:gradFill>
              <a:ln>
                <a:gradFill>
                  <a:gsLst>
                    <a:gs pos="0">
                      <a:srgbClr val="0000CD"/>
                    </a:gs>
                    <a:gs pos="100000">
                      <a:schemeClr val="bg1">
                        <a:alpha val="0"/>
                      </a:schemeClr>
                    </a:gs>
                  </a:gsLst>
                  <a:lin ang="5400000" scaled="1"/>
                </a:gradFill>
              </a:ln>
            </p:spPr>
            <p:txBody>
              <a:bodyPr lIns="108000" tIns="72000"/>
              <a:lstStyle/>
              <a:p>
                <a:pPr>
                  <a:lnSpc>
                    <a:spcPct val="100000"/>
                  </a:lnSpc>
                  <a:spcBef>
                    <a:spcPts val="600"/>
                  </a:spcBef>
                  <a:spcAft>
                    <a:spcPts val="600"/>
                  </a:spcAft>
                </a:pPr>
                <a:r>
                  <a:rPr lang="en-GB" sz="1400" b="1" dirty="0">
                    <a:solidFill>
                      <a:srgbClr val="000080"/>
                    </a:solidFill>
                  </a:rPr>
                  <a:t>Killough Model (1976)</a:t>
                </a:r>
                <a:endParaRPr lang="en-GB" sz="1400" dirty="0">
                  <a:solidFill>
                    <a:srgbClr val="000080"/>
                  </a:solidFill>
                </a:endParaRPr>
              </a:p>
              <a:p>
                <a:pPr>
                  <a:lnSpc>
                    <a:spcPct val="100000"/>
                  </a:lnSpc>
                  <a:spcBef>
                    <a:spcPts val="600"/>
                  </a:spcBef>
                  <a:spcAft>
                    <a:spcPts val="600"/>
                  </a:spcAft>
                </a:pPr>
                <a:r>
                  <a:rPr lang="en-GB" sz="1400" dirty="0"/>
                  <a:t>Normalised gas saturation, </a:t>
                </a:r>
                <a14:m>
                  <m:oMath xmlns:m="http://schemas.openxmlformats.org/officeDocument/2006/math">
                    <m:acc>
                      <m:accPr>
                        <m:chr m:val="̅"/>
                        <m:ctrlPr>
                          <a:rPr lang="en-GB" sz="1400" i="1">
                            <a:latin typeface="Cambria Math" panose="02040503050406030204" pitchFamily="18" charset="0"/>
                          </a:rPr>
                        </m:ctrlPr>
                      </m:accPr>
                      <m:e>
                        <m:r>
                          <a:rPr lang="en-GB" sz="1400" i="1">
                            <a:latin typeface="Cambria Math" panose="02040503050406030204" pitchFamily="18" charset="0"/>
                          </a:rPr>
                          <m:t>𝑆</m:t>
                        </m:r>
                      </m:e>
                    </m:acc>
                  </m:oMath>
                </a14:m>
                <a:r>
                  <a:rPr lang="en-GB" sz="1400" dirty="0"/>
                  <a:t>:</a:t>
                </a:r>
              </a:p>
              <a:p>
                <a:pPr algn="ctr">
                  <a:lnSpc>
                    <a:spcPct val="100000"/>
                  </a:lnSpc>
                  <a:spcBef>
                    <a:spcPts val="600"/>
                  </a:spcBef>
                  <a:spcAft>
                    <a:spcPts val="600"/>
                  </a:spcAft>
                </a:pPr>
                <a14:m>
                  <m:oMathPara xmlns:m="http://schemas.openxmlformats.org/officeDocument/2006/math">
                    <m:oMathParaPr>
                      <m:jc m:val="left"/>
                    </m:oMathParaPr>
                    <m:oMath xmlns:m="http://schemas.openxmlformats.org/officeDocument/2006/math">
                      <m:acc>
                        <m:accPr>
                          <m:chr m:val="̅"/>
                          <m:ctrlPr>
                            <a:rPr lang="en-GB" sz="1400" i="1">
                              <a:latin typeface="Cambria Math" panose="02040503050406030204" pitchFamily="18" charset="0"/>
                            </a:rPr>
                          </m:ctrlPr>
                        </m:accPr>
                        <m:e>
                          <m:r>
                            <a:rPr lang="en-GB" sz="1400" i="1">
                              <a:latin typeface="Cambria Math" panose="02040503050406030204" pitchFamily="18" charset="0"/>
                            </a:rPr>
                            <m:t>𝑆</m:t>
                          </m:r>
                        </m:e>
                      </m:acc>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𝑔𝑡𝑚𝑎𝑥</m:t>
                          </m:r>
                        </m:sub>
                      </m:sSub>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m:t>
                              </m:r>
                            </m:sub>
                          </m:sSub>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m:t>
                              </m:r>
                            </m:sub>
                          </m:sSub>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𝑔𝑚𝑎𝑥</m:t>
                              </m:r>
                            </m:sub>
                          </m:sSub>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𝑔𝑡𝑚𝑎𝑥</m:t>
                              </m:r>
                            </m:sub>
                          </m:sSub>
                          <m:r>
                            <a:rPr lang="en-GB" sz="1400" i="1">
                              <a:latin typeface="Cambria Math" panose="02040503050406030204" pitchFamily="18" charset="0"/>
                            </a:rPr>
                            <m:t>)</m:t>
                          </m:r>
                        </m:num>
                        <m:den>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𝑔𝑖</m:t>
                              </m:r>
                            </m:sub>
                          </m:sSub>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m:t>
                              </m:r>
                            </m:sub>
                          </m:sSub>
                          <m:r>
                            <a:rPr lang="en-GB" sz="1400" i="1">
                              <a:latin typeface="Cambria Math" panose="02040503050406030204" pitchFamily="18" charset="0"/>
                            </a:rPr>
                            <m:t>)</m:t>
                          </m:r>
                        </m:den>
                      </m:f>
                    </m:oMath>
                  </m:oMathPara>
                </a14:m>
                <a:endParaRPr lang="en-GB" sz="1400" b="1" dirty="0"/>
              </a:p>
              <a:p>
                <a:pPr>
                  <a:lnSpc>
                    <a:spcPct val="100000"/>
                  </a:lnSpc>
                  <a:spcBef>
                    <a:spcPts val="600"/>
                  </a:spcBef>
                  <a:spcAft>
                    <a:spcPts val="600"/>
                  </a:spcAft>
                </a:pPr>
                <a:r>
                  <a:rPr lang="en-US" sz="1400" dirty="0"/>
                  <a:t>Gas relative permeability, </a:t>
                </a:r>
                <a14:m>
                  <m:oMath xmlns:m="http://schemas.openxmlformats.org/officeDocument/2006/math">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𝑠𝑐𝑎𝑛</m:t>
                        </m:r>
                      </m:sup>
                    </m:sSubSup>
                    <m:r>
                      <a:rPr lang="en-GB" sz="1400" i="1">
                        <a:latin typeface="Cambria Math" panose="02040503050406030204" pitchFamily="18" charset="0"/>
                      </a:rPr>
                      <m:t> </m:t>
                    </m:r>
                  </m:oMath>
                </a14:m>
                <a:r>
                  <a:rPr lang="en-US" sz="1400" dirty="0"/>
                  <a:t>: </a:t>
                </a:r>
                <a:endParaRPr lang="en-GB" sz="1400" i="1" dirty="0"/>
              </a:p>
              <a:p>
                <a:pPr algn="ctr">
                  <a:lnSpc>
                    <a:spcPct val="100000"/>
                  </a:lnSpc>
                  <a:spcBef>
                    <a:spcPts val="1800"/>
                  </a:spcBef>
                  <a:spcAft>
                    <a:spcPts val="600"/>
                  </a:spcAft>
                </a:pPr>
                <a14:m>
                  <m:oMathPara xmlns:m="http://schemas.openxmlformats.org/officeDocument/2006/math">
                    <m:oMathParaPr>
                      <m:jc m:val="left"/>
                    </m:oMathParaPr>
                    <m:oMath xmlns:m="http://schemas.openxmlformats.org/officeDocument/2006/math">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𝑠𝑐𝑎𝑛</m:t>
                          </m:r>
                        </m:sup>
                      </m:sSubSup>
                      <m:d>
                        <m:dPr>
                          <m:ctrlPr>
                            <a:rPr lang="en-GB" sz="1400" i="1">
                              <a:latin typeface="Cambria Math" panose="02040503050406030204" pitchFamily="18" charset="0"/>
                            </a:rPr>
                          </m:ctrlPr>
                        </m:dPr>
                        <m:e>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m:t>
                              </m:r>
                            </m:sub>
                          </m:sSub>
                        </m:e>
                      </m:d>
                      <m:r>
                        <a:rPr lang="en-GB" sz="1400" i="1">
                          <a:latin typeface="Cambria Math" panose="02040503050406030204" pitchFamily="18" charset="0"/>
                        </a:rPr>
                        <m:t>=</m:t>
                      </m:r>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𝑑𝑟𝑎𝑖𝑛</m:t>
                          </m:r>
                        </m:sup>
                      </m:sSubSup>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𝑔𝑖</m:t>
                          </m:r>
                        </m:sub>
                      </m:sSub>
                      <m:r>
                        <a:rPr lang="en-GB" sz="1400" i="1">
                          <a:latin typeface="Cambria Math" panose="02040503050406030204" pitchFamily="18" charset="0"/>
                        </a:rPr>
                        <m:t>)</m:t>
                      </m:r>
                      <m:f>
                        <m:fPr>
                          <m:ctrlPr>
                            <a:rPr lang="en-GB" sz="1400" i="1">
                              <a:latin typeface="Cambria Math" panose="02040503050406030204" pitchFamily="18" charset="0"/>
                            </a:rPr>
                          </m:ctrlPr>
                        </m:fPr>
                        <m:num>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𝑖𝑚𝑏𝑖𝑏</m:t>
                              </m:r>
                            </m:sup>
                          </m:sSubSup>
                          <m:r>
                            <a:rPr lang="en-GB" sz="1400" i="1">
                              <a:latin typeface="Cambria Math" panose="02040503050406030204" pitchFamily="18" charset="0"/>
                            </a:rPr>
                            <m:t>(</m:t>
                          </m:r>
                          <m:acc>
                            <m:accPr>
                              <m:chr m:val="̅"/>
                              <m:ctrlPr>
                                <a:rPr lang="en-GB" sz="1400" i="1">
                                  <a:latin typeface="Cambria Math" panose="02040503050406030204" pitchFamily="18" charset="0"/>
                                </a:rPr>
                              </m:ctrlPr>
                            </m:accPr>
                            <m:e>
                              <m:r>
                                <a:rPr lang="en-GB" sz="1400" i="1">
                                  <a:latin typeface="Cambria Math" panose="02040503050406030204" pitchFamily="18" charset="0"/>
                                </a:rPr>
                                <m:t>𝑆</m:t>
                              </m:r>
                            </m:e>
                          </m:acc>
                          <m:r>
                            <a:rPr lang="en-GB" sz="1400" i="1">
                              <a:latin typeface="Cambria Math" panose="02040503050406030204" pitchFamily="18" charset="0"/>
                            </a:rPr>
                            <m:t>)</m:t>
                          </m:r>
                        </m:num>
                        <m:den>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𝑑𝑟𝑎𝑖𝑛</m:t>
                              </m:r>
                            </m:sup>
                          </m:sSubSup>
                          <m:r>
                            <a:rPr lang="en-GB" sz="1400" i="1">
                              <a:latin typeface="Cambria Math" panose="02040503050406030204" pitchFamily="18" charset="0"/>
                            </a:rPr>
                            <m:t>(</m:t>
                          </m:r>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𝑔𝑚𝑎𝑥</m:t>
                              </m:r>
                            </m:sub>
                          </m:sSub>
                          <m:r>
                            <a:rPr lang="en-GB" sz="1400" i="1">
                              <a:latin typeface="Cambria Math" panose="02040503050406030204" pitchFamily="18" charset="0"/>
                            </a:rPr>
                            <m:t>)</m:t>
                          </m:r>
                        </m:den>
                      </m:f>
                    </m:oMath>
                  </m:oMathPara>
                </a14:m>
                <a:endParaRPr lang="en-GB" sz="1400" dirty="0"/>
              </a:p>
            </p:txBody>
          </p:sp>
        </mc:Choice>
        <mc:Fallback xmlns="">
          <p:sp>
            <p:nvSpPr>
              <p:cNvPr id="4" name="Content Placeholder 3">
                <a:extLst>
                  <a:ext uri="{FF2B5EF4-FFF2-40B4-BE49-F238E27FC236}">
                    <a16:creationId xmlns:a16="http://schemas.microsoft.com/office/drawing/2014/main" id="{076852C6-9D3B-A068-69E7-45DCEB5B6732}"/>
                  </a:ext>
                </a:extLst>
              </p:cNvPr>
              <p:cNvSpPr>
                <a:spLocks noGrp="1" noRot="1" noChangeAspect="1" noMove="1" noResize="1" noEditPoints="1" noAdjustHandles="1" noChangeArrowheads="1" noChangeShapeType="1" noTextEdit="1"/>
              </p:cNvSpPr>
              <p:nvPr>
                <p:ph idx="14"/>
              </p:nvPr>
            </p:nvSpPr>
            <p:spPr>
              <a:xfrm>
                <a:off x="3331899" y="817027"/>
                <a:ext cx="4068000" cy="2307147"/>
              </a:xfrm>
              <a:blipFill>
                <a:blip r:embed="rId9"/>
                <a:stretch>
                  <a:fillRect/>
                </a:stretch>
              </a:blipFill>
              <a:ln>
                <a:gradFill>
                  <a:gsLst>
                    <a:gs pos="0">
                      <a:srgbClr val="0000CD"/>
                    </a:gs>
                    <a:gs pos="100000">
                      <a:schemeClr val="bg1">
                        <a:alpha val="0"/>
                      </a:schemeClr>
                    </a:gs>
                  </a:gsLst>
                  <a:lin ang="5400000" scaled="1"/>
                </a:gradFill>
              </a:ln>
            </p:spPr>
            <p:txBody>
              <a:bodyPr/>
              <a:lstStyle/>
              <a:p>
                <a:r>
                  <a:rPr lang="en-US">
                    <a:noFill/>
                  </a:rPr>
                  <a:t> </a:t>
                </a:r>
              </a:p>
            </p:txBody>
          </p:sp>
        </mc:Fallback>
      </mc:AlternateContent>
      <p:grpSp>
        <p:nvGrpSpPr>
          <p:cNvPr id="70" name="Group 69">
            <a:extLst>
              <a:ext uri="{FF2B5EF4-FFF2-40B4-BE49-F238E27FC236}">
                <a16:creationId xmlns:a16="http://schemas.microsoft.com/office/drawing/2014/main" id="{DB109DC8-86B7-758B-7F04-F19EF3A3F254}"/>
              </a:ext>
            </a:extLst>
          </p:cNvPr>
          <p:cNvGrpSpPr/>
          <p:nvPr/>
        </p:nvGrpSpPr>
        <p:grpSpPr>
          <a:xfrm>
            <a:off x="5381944" y="3156420"/>
            <a:ext cx="2381774" cy="3519558"/>
            <a:chOff x="8796253" y="3056599"/>
            <a:chExt cx="2381774" cy="3519558"/>
          </a:xfrm>
        </p:grpSpPr>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B6030B7B-2A8E-43E4-AABE-DA531DE078F6}"/>
                    </a:ext>
                  </a:extLst>
                </p:cNvPr>
                <p:cNvSpPr txBox="1"/>
                <p:nvPr/>
              </p:nvSpPr>
              <p:spPr>
                <a:xfrm>
                  <a:off x="10690446" y="3056599"/>
                  <a:ext cx="487581" cy="2602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𝑔𝑚𝑎𝑥</m:t>
                            </m:r>
                          </m:sub>
                        </m:sSub>
                      </m:oMath>
                    </m:oMathPara>
                  </a14:m>
                  <a:endParaRPr lang="en-US" sz="1400" dirty="0"/>
                </a:p>
              </p:txBody>
            </p:sp>
          </mc:Choice>
          <mc:Fallback xmlns="">
            <p:sp>
              <p:nvSpPr>
                <p:cNvPr id="16" name="TextBox 15">
                  <a:extLst>
                    <a:ext uri="{FF2B5EF4-FFF2-40B4-BE49-F238E27FC236}">
                      <a16:creationId xmlns:a16="http://schemas.microsoft.com/office/drawing/2014/main" id="{B6030B7B-2A8E-43E4-AABE-DA531DE078F6}"/>
                    </a:ext>
                  </a:extLst>
                </p:cNvPr>
                <p:cNvSpPr txBox="1">
                  <a:spLocks noRot="1" noChangeAspect="1" noMove="1" noResize="1" noEditPoints="1" noAdjustHandles="1" noChangeArrowheads="1" noChangeShapeType="1" noTextEdit="1"/>
                </p:cNvSpPr>
                <p:nvPr/>
              </p:nvSpPr>
              <p:spPr>
                <a:xfrm>
                  <a:off x="10690446" y="3056599"/>
                  <a:ext cx="487581" cy="260225"/>
                </a:xfrm>
                <a:prstGeom prst="rect">
                  <a:avLst/>
                </a:prstGeom>
                <a:blipFill>
                  <a:blip r:embed="rId10"/>
                  <a:stretch>
                    <a:fillRect r="-17949" b="-2381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4C0A931-C641-541D-7DCA-69B0FF6DEBAE}"/>
                    </a:ext>
                  </a:extLst>
                </p:cNvPr>
                <p:cNvSpPr txBox="1"/>
                <p:nvPr/>
              </p:nvSpPr>
              <p:spPr>
                <a:xfrm>
                  <a:off x="9805037" y="6315932"/>
                  <a:ext cx="487581" cy="2602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𝑔𝑡𝑚𝑎𝑥</m:t>
                            </m:r>
                          </m:sub>
                        </m:sSub>
                      </m:oMath>
                    </m:oMathPara>
                  </a14:m>
                  <a:endParaRPr lang="en-US" sz="1400" dirty="0"/>
                </a:p>
              </p:txBody>
            </p:sp>
          </mc:Choice>
          <mc:Fallback xmlns="">
            <p:sp>
              <p:nvSpPr>
                <p:cNvPr id="17" name="TextBox 16">
                  <a:extLst>
                    <a:ext uri="{FF2B5EF4-FFF2-40B4-BE49-F238E27FC236}">
                      <a16:creationId xmlns:a16="http://schemas.microsoft.com/office/drawing/2014/main" id="{94C0A931-C641-541D-7DCA-69B0FF6DEBAE}"/>
                    </a:ext>
                  </a:extLst>
                </p:cNvPr>
                <p:cNvSpPr txBox="1">
                  <a:spLocks noRot="1" noChangeAspect="1" noMove="1" noResize="1" noEditPoints="1" noAdjustHandles="1" noChangeArrowheads="1" noChangeShapeType="1" noTextEdit="1"/>
                </p:cNvSpPr>
                <p:nvPr/>
              </p:nvSpPr>
              <p:spPr>
                <a:xfrm>
                  <a:off x="9805037" y="6315932"/>
                  <a:ext cx="487581" cy="260225"/>
                </a:xfrm>
                <a:prstGeom prst="rect">
                  <a:avLst/>
                </a:prstGeom>
                <a:blipFill>
                  <a:blip r:embed="rId11"/>
                  <a:stretch>
                    <a:fillRect r="-30769"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B79AB640-3001-B22E-E4FB-47CF9288D974}"/>
                    </a:ext>
                  </a:extLst>
                </p:cNvPr>
                <p:cNvSpPr txBox="1"/>
                <p:nvPr/>
              </p:nvSpPr>
              <p:spPr>
                <a:xfrm>
                  <a:off x="9982123" y="4735364"/>
                  <a:ext cx="544815" cy="26022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𝑔𝑖</m:t>
                            </m:r>
                          </m:sub>
                        </m:sSub>
                      </m:oMath>
                    </m:oMathPara>
                  </a14:m>
                  <a:endParaRPr lang="en-US" sz="1400" dirty="0"/>
                </a:p>
              </p:txBody>
            </p:sp>
          </mc:Choice>
          <mc:Fallback xmlns="">
            <p:sp>
              <p:nvSpPr>
                <p:cNvPr id="19" name="TextBox 18">
                  <a:extLst>
                    <a:ext uri="{FF2B5EF4-FFF2-40B4-BE49-F238E27FC236}">
                      <a16:creationId xmlns:a16="http://schemas.microsoft.com/office/drawing/2014/main" id="{B79AB640-3001-B22E-E4FB-47CF9288D974}"/>
                    </a:ext>
                  </a:extLst>
                </p:cNvPr>
                <p:cNvSpPr txBox="1">
                  <a:spLocks noRot="1" noChangeAspect="1" noMove="1" noResize="1" noEditPoints="1" noAdjustHandles="1" noChangeArrowheads="1" noChangeShapeType="1" noTextEdit="1"/>
                </p:cNvSpPr>
                <p:nvPr/>
              </p:nvSpPr>
              <p:spPr>
                <a:xfrm>
                  <a:off x="9982123" y="4735364"/>
                  <a:ext cx="544815" cy="260225"/>
                </a:xfrm>
                <a:prstGeom prst="rect">
                  <a:avLst/>
                </a:prstGeom>
                <a:blipFill>
                  <a:blip r:embed="rId12"/>
                  <a:stretch>
                    <a:fillRect b="-272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C00807D1-90B2-DDC6-50DE-C08577B46802}"/>
                    </a:ext>
                  </a:extLst>
                </p:cNvPr>
                <p:cNvSpPr txBox="1"/>
                <p:nvPr/>
              </p:nvSpPr>
              <p:spPr>
                <a:xfrm>
                  <a:off x="8796253" y="6302648"/>
                  <a:ext cx="795445" cy="260225"/>
                </a:xfrm>
                <a:prstGeom prst="rect">
                  <a:avLst/>
                </a:prstGeom>
                <a:noFill/>
              </p:spPr>
              <p:txBody>
                <a:bodyPr wrap="square">
                  <a:spAutoFit/>
                </a:bodyPr>
                <a:lstStyle/>
                <a:p>
                  <a14:m>
                    <m:oMath xmlns:m="http://schemas.openxmlformats.org/officeDocument/2006/math">
                      <m:sSub>
                        <m:sSubPr>
                          <m:ctrlPr>
                            <a:rPr lang="en-GB" sz="1400" b="0" i="1" smtClean="0">
                              <a:latin typeface="Cambria Math" panose="02040503050406030204" pitchFamily="18" charset="0"/>
                              <a:ea typeface="Cambria Math" panose="02040503050406030204" pitchFamily="18" charset="0"/>
                            </a:rPr>
                          </m:ctrlPr>
                        </m:sSubPr>
                        <m:e>
                          <m:r>
                            <a:rPr lang="en-GB" sz="1400" b="0" i="1" smtClean="0">
                              <a:latin typeface="Cambria Math" panose="02040503050406030204" pitchFamily="18" charset="0"/>
                              <a:ea typeface="Cambria Math" panose="02040503050406030204" pitchFamily="18" charset="0"/>
                            </a:rPr>
                            <m:t>𝑆</m:t>
                          </m:r>
                        </m:e>
                        <m:sub>
                          <m:r>
                            <a:rPr lang="en-GB" sz="1400" b="0" i="1" smtClean="0">
                              <a:latin typeface="Cambria Math" panose="02040503050406030204" pitchFamily="18" charset="0"/>
                              <a:ea typeface="Cambria Math" panose="02040503050406030204" pitchFamily="18" charset="0"/>
                            </a:rPr>
                            <m:t>𝑔𝑡</m:t>
                          </m:r>
                        </m:sub>
                      </m:sSub>
                      <m:r>
                        <a:rPr lang="en-GB" sz="1400" b="0" i="1" smtClean="0">
                          <a:latin typeface="Cambria Math" panose="02040503050406030204" pitchFamily="18" charset="0"/>
                          <a:ea typeface="Cambria Math" panose="02040503050406030204" pitchFamily="18" charset="0"/>
                        </a:rPr>
                        <m:t>(</m:t>
                      </m:r>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𝑔𝑖</m:t>
                          </m:r>
                        </m:sub>
                      </m:sSub>
                    </m:oMath>
                  </a14:m>
                  <a:r>
                    <a:rPr lang="en-US" sz="1400" dirty="0"/>
                    <a:t>)</a:t>
                  </a:r>
                </a:p>
              </p:txBody>
            </p:sp>
          </mc:Choice>
          <mc:Fallback xmlns="">
            <p:sp>
              <p:nvSpPr>
                <p:cNvPr id="20" name="TextBox 19">
                  <a:extLst>
                    <a:ext uri="{FF2B5EF4-FFF2-40B4-BE49-F238E27FC236}">
                      <a16:creationId xmlns:a16="http://schemas.microsoft.com/office/drawing/2014/main" id="{C00807D1-90B2-DDC6-50DE-C08577B46802}"/>
                    </a:ext>
                  </a:extLst>
                </p:cNvPr>
                <p:cNvSpPr txBox="1">
                  <a:spLocks noRot="1" noChangeAspect="1" noMove="1" noResize="1" noEditPoints="1" noAdjustHandles="1" noChangeArrowheads="1" noChangeShapeType="1" noTextEdit="1"/>
                </p:cNvSpPr>
                <p:nvPr/>
              </p:nvSpPr>
              <p:spPr>
                <a:xfrm>
                  <a:off x="8796253" y="6302648"/>
                  <a:ext cx="795445" cy="260225"/>
                </a:xfrm>
                <a:prstGeom prst="rect">
                  <a:avLst/>
                </a:prstGeom>
                <a:blipFill>
                  <a:blip r:embed="rId13"/>
                  <a:stretch>
                    <a:fillRect t="-9524" b="-380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F754A7D7-9F9B-ADEF-169A-4F17C1AB8B04}"/>
                    </a:ext>
                  </a:extLst>
                </p:cNvPr>
                <p:cNvSpPr txBox="1"/>
                <p:nvPr/>
              </p:nvSpPr>
              <p:spPr>
                <a:xfrm>
                  <a:off x="10000228" y="4128521"/>
                  <a:ext cx="383821" cy="2697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400" b="0" i="1" smtClean="0">
                                <a:latin typeface="Cambria Math" panose="02040503050406030204" pitchFamily="18" charset="0"/>
                              </a:rPr>
                            </m:ctrlPr>
                          </m:sSubSupPr>
                          <m:e>
                            <m:r>
                              <a:rPr lang="en-GB" sz="1400" b="0" i="1" smtClean="0">
                                <a:latin typeface="Cambria Math" panose="02040503050406030204" pitchFamily="18" charset="0"/>
                              </a:rPr>
                              <m:t>𝑘</m:t>
                            </m:r>
                          </m:e>
                          <m:sub>
                            <m:r>
                              <a:rPr lang="en-GB" sz="1400" b="0" i="1" smtClean="0">
                                <a:latin typeface="Cambria Math" panose="02040503050406030204" pitchFamily="18" charset="0"/>
                              </a:rPr>
                              <m:t>𝑟𝑔</m:t>
                            </m:r>
                          </m:sub>
                          <m:sup>
                            <m:r>
                              <a:rPr lang="en-GB" sz="1400" b="0" i="1" smtClean="0">
                                <a:latin typeface="Cambria Math" panose="02040503050406030204" pitchFamily="18" charset="0"/>
                              </a:rPr>
                              <m:t>𝑑𝑟𝑎𝑖𝑛</m:t>
                            </m:r>
                          </m:sup>
                        </m:sSubSup>
                      </m:oMath>
                    </m:oMathPara>
                  </a14:m>
                  <a:endParaRPr lang="en-US" sz="1400" dirty="0"/>
                </a:p>
              </p:txBody>
            </p:sp>
          </mc:Choice>
          <mc:Fallback xmlns="">
            <p:sp>
              <p:nvSpPr>
                <p:cNvPr id="21" name="TextBox 20">
                  <a:extLst>
                    <a:ext uri="{FF2B5EF4-FFF2-40B4-BE49-F238E27FC236}">
                      <a16:creationId xmlns:a16="http://schemas.microsoft.com/office/drawing/2014/main" id="{F754A7D7-9F9B-ADEF-169A-4F17C1AB8B04}"/>
                    </a:ext>
                  </a:extLst>
                </p:cNvPr>
                <p:cNvSpPr txBox="1">
                  <a:spLocks noRot="1" noChangeAspect="1" noMove="1" noResize="1" noEditPoints="1" noAdjustHandles="1" noChangeArrowheads="1" noChangeShapeType="1" noTextEdit="1"/>
                </p:cNvSpPr>
                <p:nvPr/>
              </p:nvSpPr>
              <p:spPr>
                <a:xfrm>
                  <a:off x="10000228" y="4128521"/>
                  <a:ext cx="383821" cy="269715"/>
                </a:xfrm>
                <a:prstGeom prst="rect">
                  <a:avLst/>
                </a:prstGeom>
                <a:blipFill>
                  <a:blip r:embed="rId14"/>
                  <a:stretch>
                    <a:fillRect r="-58065" b="-2272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10B365D8-6AF2-D8AC-B5BD-C4F4B9671530}"/>
                    </a:ext>
                  </a:extLst>
                </p:cNvPr>
                <p:cNvSpPr txBox="1"/>
                <p:nvPr/>
              </p:nvSpPr>
              <p:spPr>
                <a:xfrm>
                  <a:off x="10708588" y="4589116"/>
                  <a:ext cx="383821" cy="3371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400" b="0" i="1" smtClean="0">
                                <a:latin typeface="Cambria Math" panose="02040503050406030204" pitchFamily="18" charset="0"/>
                              </a:rPr>
                            </m:ctrlPr>
                          </m:sSubSupPr>
                          <m:e>
                            <m:r>
                              <a:rPr lang="en-GB" sz="1400" b="0" i="1" smtClean="0">
                                <a:latin typeface="Cambria Math" panose="02040503050406030204" pitchFamily="18" charset="0"/>
                              </a:rPr>
                              <m:t>𝑘</m:t>
                            </m:r>
                          </m:e>
                          <m:sub>
                            <m:r>
                              <a:rPr lang="en-GB" sz="1400" b="0" i="1" smtClean="0">
                                <a:latin typeface="Cambria Math" panose="02040503050406030204" pitchFamily="18" charset="0"/>
                              </a:rPr>
                              <m:t>𝑟𝑔</m:t>
                            </m:r>
                          </m:sub>
                          <m:sup>
                            <m:r>
                              <a:rPr lang="en-GB" sz="1400" b="0" i="1" smtClean="0">
                                <a:latin typeface="Cambria Math" panose="02040503050406030204" pitchFamily="18" charset="0"/>
                              </a:rPr>
                              <m:t>𝑖𝑚𝑏𝑖𝑏</m:t>
                            </m:r>
                          </m:sup>
                        </m:sSubSup>
                      </m:oMath>
                    </m:oMathPara>
                  </a14:m>
                  <a:endParaRPr lang="en-US" sz="1400" dirty="0"/>
                </a:p>
              </p:txBody>
            </p:sp>
          </mc:Choice>
          <mc:Fallback xmlns="">
            <p:sp>
              <p:nvSpPr>
                <p:cNvPr id="22" name="TextBox 21">
                  <a:extLst>
                    <a:ext uri="{FF2B5EF4-FFF2-40B4-BE49-F238E27FC236}">
                      <a16:creationId xmlns:a16="http://schemas.microsoft.com/office/drawing/2014/main" id="{10B365D8-6AF2-D8AC-B5BD-C4F4B9671530}"/>
                    </a:ext>
                  </a:extLst>
                </p:cNvPr>
                <p:cNvSpPr txBox="1">
                  <a:spLocks noRot="1" noChangeAspect="1" noMove="1" noResize="1" noEditPoints="1" noAdjustHandles="1" noChangeArrowheads="1" noChangeShapeType="1" noTextEdit="1"/>
                </p:cNvSpPr>
                <p:nvPr/>
              </p:nvSpPr>
              <p:spPr>
                <a:xfrm>
                  <a:off x="10708588" y="4589116"/>
                  <a:ext cx="383821" cy="337144"/>
                </a:xfrm>
                <a:prstGeom prst="rect">
                  <a:avLst/>
                </a:prstGeom>
                <a:blipFill>
                  <a:blip r:embed="rId15"/>
                  <a:stretch>
                    <a:fillRect r="-58065"/>
                  </a:stretch>
                </a:blipFill>
              </p:spPr>
              <p:txBody>
                <a:bodyPr/>
                <a:lstStyle/>
                <a:p>
                  <a:r>
                    <a:rPr lang="en-US">
                      <a:noFill/>
                    </a:rPr>
                    <a:t> </a:t>
                  </a:r>
                </a:p>
              </p:txBody>
            </p:sp>
          </mc:Fallback>
        </mc:AlternateContent>
        <p:cxnSp>
          <p:nvCxnSpPr>
            <p:cNvPr id="23" name="Straight Arrow Connector 22">
              <a:extLst>
                <a:ext uri="{FF2B5EF4-FFF2-40B4-BE49-F238E27FC236}">
                  <a16:creationId xmlns:a16="http://schemas.microsoft.com/office/drawing/2014/main" id="{F9B79CEC-3EBC-8F72-FBCA-564267C3DD8B}"/>
                </a:ext>
              </a:extLst>
            </p:cNvPr>
            <p:cNvCxnSpPr>
              <a:cxnSpLocks/>
            </p:cNvCxnSpPr>
            <p:nvPr/>
          </p:nvCxnSpPr>
          <p:spPr>
            <a:xfrm flipV="1">
              <a:off x="10467594" y="4151024"/>
              <a:ext cx="165380" cy="480624"/>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24" name="Straight Arrow Connector 23">
              <a:extLst>
                <a:ext uri="{FF2B5EF4-FFF2-40B4-BE49-F238E27FC236}">
                  <a16:creationId xmlns:a16="http://schemas.microsoft.com/office/drawing/2014/main" id="{F7C2D928-B2AF-9B15-277B-A2442E62EE35}"/>
                </a:ext>
              </a:extLst>
            </p:cNvPr>
            <p:cNvCxnSpPr>
              <a:cxnSpLocks/>
            </p:cNvCxnSpPr>
            <p:nvPr/>
          </p:nvCxnSpPr>
          <p:spPr>
            <a:xfrm flipH="1">
              <a:off x="10719974" y="4508203"/>
              <a:ext cx="97300" cy="452514"/>
            </a:xfrm>
            <a:prstGeom prst="straightConnector1">
              <a:avLst/>
            </a:prstGeom>
            <a:ln w="9525">
              <a:solidFill>
                <a:schemeClr val="tx1"/>
              </a:solidFill>
              <a:tailEnd type="triangle"/>
            </a:ln>
          </p:spPr>
          <p:style>
            <a:lnRef idx="2">
              <a:schemeClr val="accent1"/>
            </a:lnRef>
            <a:fillRef idx="0">
              <a:schemeClr val="accent1"/>
            </a:fillRef>
            <a:effectRef idx="1">
              <a:schemeClr val="accent1"/>
            </a:effectRef>
            <a:fontRef idx="minor">
              <a:schemeClr val="tx1"/>
            </a:fontRef>
          </p:style>
        </p:cxnSp>
      </p:gr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8061384-7AA2-030E-0FE4-5783DB950A4A}"/>
                  </a:ext>
                </a:extLst>
              </p:cNvPr>
              <p:cNvSpPr txBox="1"/>
              <p:nvPr/>
            </p:nvSpPr>
            <p:spPr>
              <a:xfrm>
                <a:off x="6179242" y="5738915"/>
                <a:ext cx="597550" cy="2602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Sup>
                        <m:sSubSupPr>
                          <m:ctrlPr>
                            <a:rPr lang="en-GB" sz="1400" i="1" smtClean="0">
                              <a:solidFill>
                                <a:schemeClr val="tx1"/>
                              </a:solidFill>
                              <a:latin typeface="Cambria Math" panose="02040503050406030204" pitchFamily="18" charset="0"/>
                            </a:rPr>
                          </m:ctrlPr>
                        </m:sSubSupPr>
                        <m:e>
                          <m:r>
                            <a:rPr lang="en-GB" sz="1400" i="1">
                              <a:solidFill>
                                <a:schemeClr val="tx1"/>
                              </a:solidFill>
                              <a:latin typeface="Cambria Math" panose="02040503050406030204" pitchFamily="18" charset="0"/>
                            </a:rPr>
                            <m:t>𝑘</m:t>
                          </m:r>
                        </m:e>
                        <m:sub>
                          <m:r>
                            <a:rPr lang="en-GB" sz="1400" i="1">
                              <a:solidFill>
                                <a:schemeClr val="tx1"/>
                              </a:solidFill>
                              <a:latin typeface="Cambria Math" panose="02040503050406030204" pitchFamily="18" charset="0"/>
                            </a:rPr>
                            <m:t>𝑟𝑔</m:t>
                          </m:r>
                        </m:sub>
                        <m:sup>
                          <m:r>
                            <a:rPr lang="en-GB" sz="1400" i="1">
                              <a:solidFill>
                                <a:schemeClr val="tx1"/>
                              </a:solidFill>
                              <a:latin typeface="Cambria Math" panose="02040503050406030204" pitchFamily="18" charset="0"/>
                            </a:rPr>
                            <m:t>𝑠𝑐𝑎𝑛</m:t>
                          </m:r>
                        </m:sup>
                      </m:sSubSup>
                    </m:oMath>
                  </m:oMathPara>
                </a14:m>
                <a:endParaRPr lang="en-US" sz="1400" dirty="0">
                  <a:solidFill>
                    <a:schemeClr val="tx1"/>
                  </a:solidFill>
                </a:endParaRPr>
              </a:p>
            </p:txBody>
          </p:sp>
        </mc:Choice>
        <mc:Fallback xmlns="">
          <p:sp>
            <p:nvSpPr>
              <p:cNvPr id="26" name="TextBox 25">
                <a:extLst>
                  <a:ext uri="{FF2B5EF4-FFF2-40B4-BE49-F238E27FC236}">
                    <a16:creationId xmlns:a16="http://schemas.microsoft.com/office/drawing/2014/main" id="{B8061384-7AA2-030E-0FE4-5783DB950A4A}"/>
                  </a:ext>
                </a:extLst>
              </p:cNvPr>
              <p:cNvSpPr txBox="1">
                <a:spLocks noRot="1" noChangeAspect="1" noMove="1" noResize="1" noEditPoints="1" noAdjustHandles="1" noChangeArrowheads="1" noChangeShapeType="1" noTextEdit="1"/>
              </p:cNvSpPr>
              <p:nvPr/>
            </p:nvSpPr>
            <p:spPr>
              <a:xfrm>
                <a:off x="6179242" y="5738915"/>
                <a:ext cx="597550" cy="260226"/>
              </a:xfrm>
              <a:prstGeom prst="rect">
                <a:avLst/>
              </a:prstGeom>
              <a:blipFill>
                <a:blip r:embed="rId16"/>
                <a:stretch>
                  <a:fillRect b="-22727"/>
                </a:stretch>
              </a:blipFill>
            </p:spPr>
            <p:txBody>
              <a:bodyPr/>
              <a:lstStyle/>
              <a:p>
                <a:r>
                  <a:rPr lang="en-US">
                    <a:noFill/>
                  </a:rPr>
                  <a:t> </a:t>
                </a:r>
              </a:p>
            </p:txBody>
          </p:sp>
        </mc:Fallback>
      </mc:AlternateContent>
      <p:cxnSp>
        <p:nvCxnSpPr>
          <p:cNvPr id="37" name="Straight Arrow Connector 36">
            <a:extLst>
              <a:ext uri="{FF2B5EF4-FFF2-40B4-BE49-F238E27FC236}">
                <a16:creationId xmlns:a16="http://schemas.microsoft.com/office/drawing/2014/main" id="{9876D45F-E415-96D0-F03B-F0F4C921BFFD}"/>
              </a:ext>
            </a:extLst>
          </p:cNvPr>
          <p:cNvCxnSpPr>
            <a:cxnSpLocks/>
          </p:cNvCxnSpPr>
          <p:nvPr/>
        </p:nvCxnSpPr>
        <p:spPr>
          <a:xfrm flipH="1" flipV="1">
            <a:off x="5747767" y="6142843"/>
            <a:ext cx="1" cy="259626"/>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729BC399-E971-5B74-E51C-FD9CAAA6240E}"/>
              </a:ext>
            </a:extLst>
          </p:cNvPr>
          <p:cNvCxnSpPr>
            <a:cxnSpLocks/>
          </p:cNvCxnSpPr>
          <p:nvPr/>
        </p:nvCxnSpPr>
        <p:spPr>
          <a:xfrm flipH="1" flipV="1">
            <a:off x="5884308" y="6153476"/>
            <a:ext cx="604342" cy="317733"/>
          </a:xfrm>
          <a:prstGeom prst="straightConnector1">
            <a:avLst/>
          </a:prstGeom>
          <a:ln w="19050">
            <a:solidFill>
              <a:schemeClr val="bg1">
                <a:lumMod val="6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81" name="Group 80">
            <a:extLst>
              <a:ext uri="{FF2B5EF4-FFF2-40B4-BE49-F238E27FC236}">
                <a16:creationId xmlns:a16="http://schemas.microsoft.com/office/drawing/2014/main" id="{F38D6046-BD5D-84A9-6763-70D4BBE466DC}"/>
              </a:ext>
            </a:extLst>
          </p:cNvPr>
          <p:cNvGrpSpPr/>
          <p:nvPr/>
        </p:nvGrpSpPr>
        <p:grpSpPr>
          <a:xfrm>
            <a:off x="8108832" y="3490926"/>
            <a:ext cx="3873896" cy="3153083"/>
            <a:chOff x="325800" y="3416645"/>
            <a:chExt cx="3873896" cy="3153083"/>
          </a:xfrm>
        </p:grpSpPr>
        <p:sp>
          <p:nvSpPr>
            <p:cNvPr id="77" name="Content Placeholder 2">
              <a:extLst>
                <a:ext uri="{FF2B5EF4-FFF2-40B4-BE49-F238E27FC236}">
                  <a16:creationId xmlns:a16="http://schemas.microsoft.com/office/drawing/2014/main" id="{C7D33699-6EDE-8746-E0FE-2A495F4498F5}"/>
                </a:ext>
              </a:extLst>
            </p:cNvPr>
            <p:cNvSpPr txBox="1">
              <a:spLocks/>
            </p:cNvSpPr>
            <p:nvPr/>
          </p:nvSpPr>
          <p:spPr>
            <a:xfrm>
              <a:off x="325800" y="3416646"/>
              <a:ext cx="3873896" cy="3153082"/>
            </a:xfrm>
            <a:prstGeom prst="rect">
              <a:avLst/>
            </a:prstGeom>
          </p:spPr>
          <p:txBody>
            <a:bodyPr vert="horz" lIns="108000" tIns="3600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18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18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spcBef>
                  <a:spcPts val="600"/>
                </a:spcBef>
                <a:spcAft>
                  <a:spcPts val="600"/>
                </a:spcAft>
              </a:pPr>
              <a:r>
                <a:rPr lang="en-GB" sz="1400" b="1" dirty="0"/>
                <a:t>      Advantages</a:t>
              </a:r>
            </a:p>
            <a:p>
              <a:pPr marL="285750" indent="-285750">
                <a:lnSpc>
                  <a:spcPct val="100000"/>
                </a:lnSpc>
                <a:spcBef>
                  <a:spcPts val="600"/>
                </a:spcBef>
                <a:spcAft>
                  <a:spcPts val="600"/>
                </a:spcAft>
                <a:buFont typeface="Arial" panose="020B0604020202020204" pitchFamily="34" charset="0"/>
                <a:buChar char="•"/>
              </a:pPr>
              <a:r>
                <a:rPr lang="en-GB" sz="1400" dirty="0"/>
                <a:t>Standard in most reservoir simulators</a:t>
              </a:r>
            </a:p>
            <a:p>
              <a:pPr marL="285750" indent="-285750">
                <a:lnSpc>
                  <a:spcPct val="100000"/>
                </a:lnSpc>
                <a:spcBef>
                  <a:spcPts val="600"/>
                </a:spcBef>
                <a:spcAft>
                  <a:spcPts val="600"/>
                </a:spcAft>
                <a:buFont typeface="Arial" panose="020B0604020202020204" pitchFamily="34" charset="0"/>
                <a:buChar char="•"/>
              </a:pPr>
              <a:r>
                <a:rPr lang="en-GB" sz="1400" dirty="0"/>
                <a:t>Require minimal pore-scale input data</a:t>
              </a:r>
            </a:p>
            <a:p>
              <a:pPr marL="285750" indent="-285750">
                <a:lnSpc>
                  <a:spcPct val="100000"/>
                </a:lnSpc>
                <a:spcBef>
                  <a:spcPts val="600"/>
                </a:spcBef>
                <a:spcAft>
                  <a:spcPts val="600"/>
                </a:spcAft>
                <a:buFont typeface="Arial" panose="020B0604020202020204" pitchFamily="34" charset="0"/>
                <a:buChar char="•"/>
              </a:pPr>
              <a:r>
                <a:rPr lang="en-GB" sz="1400" dirty="0"/>
                <a:t>Historically validated and widely used</a:t>
              </a:r>
            </a:p>
            <a:p>
              <a:pPr>
                <a:lnSpc>
                  <a:spcPct val="100000"/>
                </a:lnSpc>
                <a:spcBef>
                  <a:spcPts val="600"/>
                </a:spcBef>
                <a:spcAft>
                  <a:spcPts val="600"/>
                </a:spcAft>
              </a:pPr>
              <a:r>
                <a:rPr lang="en-GB" sz="1400" b="1" dirty="0"/>
                <a:t>      Limitations</a:t>
              </a:r>
            </a:p>
            <a:p>
              <a:pPr marL="285750" indent="-285750">
                <a:lnSpc>
                  <a:spcPct val="100000"/>
                </a:lnSpc>
                <a:spcBef>
                  <a:spcPts val="600"/>
                </a:spcBef>
                <a:spcAft>
                  <a:spcPts val="600"/>
                </a:spcAft>
                <a:buFont typeface="Arial" panose="020B0604020202020204" pitchFamily="34" charset="0"/>
                <a:buChar char="•"/>
              </a:pPr>
              <a:r>
                <a:rPr lang="en-GB" sz="1400" dirty="0"/>
                <a:t>Reliable mainly for strongly water-wet rocks</a:t>
              </a:r>
            </a:p>
            <a:p>
              <a:pPr marL="285750" indent="-285750">
                <a:lnSpc>
                  <a:spcPct val="100000"/>
                </a:lnSpc>
                <a:spcBef>
                  <a:spcPts val="600"/>
                </a:spcBef>
                <a:spcAft>
                  <a:spcPts val="600"/>
                </a:spcAft>
                <a:buFont typeface="Arial" panose="020B0604020202020204" pitchFamily="34" charset="0"/>
                <a:buChar char="•"/>
              </a:pPr>
              <a:r>
                <a:rPr lang="en-GB" sz="1400" dirty="0"/>
                <a:t>Cannot capture wettability variation or key pore-scale trapping mechanisms</a:t>
              </a:r>
            </a:p>
          </p:txBody>
        </p:sp>
        <p:sp>
          <p:nvSpPr>
            <p:cNvPr id="78" name="Rectangle 77">
              <a:extLst>
                <a:ext uri="{FF2B5EF4-FFF2-40B4-BE49-F238E27FC236}">
                  <a16:creationId xmlns:a16="http://schemas.microsoft.com/office/drawing/2014/main" id="{060AF03C-9994-54E1-2683-21DBDB116403}"/>
                </a:ext>
              </a:extLst>
            </p:cNvPr>
            <p:cNvSpPr>
              <a:spLocks noChangeAspect="1"/>
            </p:cNvSpPr>
            <p:nvPr/>
          </p:nvSpPr>
          <p:spPr>
            <a:xfrm>
              <a:off x="325800" y="3416645"/>
              <a:ext cx="270000" cy="27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a:t>
              </a:r>
            </a:p>
          </p:txBody>
        </p:sp>
        <p:sp>
          <p:nvSpPr>
            <p:cNvPr id="79" name="Rectangle 78">
              <a:extLst>
                <a:ext uri="{FF2B5EF4-FFF2-40B4-BE49-F238E27FC236}">
                  <a16:creationId xmlns:a16="http://schemas.microsoft.com/office/drawing/2014/main" id="{73519FE9-E41F-599D-65E7-E66FCFDDC7F3}"/>
                </a:ext>
              </a:extLst>
            </p:cNvPr>
            <p:cNvSpPr>
              <a:spLocks noChangeAspect="1"/>
            </p:cNvSpPr>
            <p:nvPr/>
          </p:nvSpPr>
          <p:spPr>
            <a:xfrm>
              <a:off x="325800" y="4898970"/>
              <a:ext cx="270000" cy="27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a:t>
              </a:r>
            </a:p>
          </p:txBody>
        </p:sp>
      </p:grpSp>
      <p:sp>
        <p:nvSpPr>
          <p:cNvPr id="82" name="Slide Number Placeholder 5">
            <a:extLst>
              <a:ext uri="{FF2B5EF4-FFF2-40B4-BE49-F238E27FC236}">
                <a16:creationId xmlns:a16="http://schemas.microsoft.com/office/drawing/2014/main" id="{0CD31C06-B156-7657-699A-28355A35B566}"/>
              </a:ext>
            </a:extLst>
          </p:cNvPr>
          <p:cNvSpPr>
            <a:spLocks noGrp="1"/>
          </p:cNvSpPr>
          <p:nvPr>
            <p:ph type="sldNum" sz="quarter" idx="12"/>
          </p:nvPr>
        </p:nvSpPr>
        <p:spPr>
          <a:xfrm>
            <a:off x="5936755" y="6393702"/>
            <a:ext cx="318491" cy="137272"/>
          </a:xfrm>
        </p:spPr>
        <p:txBody>
          <a:bodyPr/>
          <a:lstStyle/>
          <a:p>
            <a:fld id="{CBA53E11-492D-48B3-9F9B-09541CA2A39A}" type="slidenum">
              <a:rPr lang="en-GB" smtClean="0"/>
              <a:t>5</a:t>
            </a:fld>
            <a:endParaRPr lang="en-GB"/>
          </a:p>
        </p:txBody>
      </p:sp>
      <p:sp>
        <p:nvSpPr>
          <p:cNvPr id="3" name="Rectangle 2">
            <a:extLst>
              <a:ext uri="{FF2B5EF4-FFF2-40B4-BE49-F238E27FC236}">
                <a16:creationId xmlns:a16="http://schemas.microsoft.com/office/drawing/2014/main" id="{71C6568C-3944-874E-3983-87566988FA73}"/>
              </a:ext>
            </a:extLst>
          </p:cNvPr>
          <p:cNvSpPr/>
          <p:nvPr/>
        </p:nvSpPr>
        <p:spPr>
          <a:xfrm>
            <a:off x="4052496" y="4772565"/>
            <a:ext cx="77715" cy="10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Tree>
    <p:extLst>
      <p:ext uri="{BB962C8B-B14F-4D97-AF65-F5344CB8AC3E}">
        <p14:creationId xmlns:p14="http://schemas.microsoft.com/office/powerpoint/2010/main" val="72626730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ECAB0-7F17-EC14-DEB0-877B4E0AF7CE}"/>
              </a:ext>
            </a:extLst>
          </p:cNvPr>
          <p:cNvSpPr>
            <a:spLocks noGrp="1"/>
          </p:cNvSpPr>
          <p:nvPr>
            <p:ph type="title"/>
          </p:nvPr>
        </p:nvSpPr>
        <p:spPr/>
        <p:txBody>
          <a:bodyPr/>
          <a:lstStyle/>
          <a:p>
            <a:r>
              <a:rPr lang="en-US" dirty="0"/>
              <a:t>Reservoir Cross-Sectional Comparison of Gas Saturation</a:t>
            </a:r>
          </a:p>
        </p:txBody>
      </p:sp>
      <p:sp>
        <p:nvSpPr>
          <p:cNvPr id="4" name="Slide Number Placeholder 3">
            <a:extLst>
              <a:ext uri="{FF2B5EF4-FFF2-40B4-BE49-F238E27FC236}">
                <a16:creationId xmlns:a16="http://schemas.microsoft.com/office/drawing/2014/main" id="{296D34B8-B74D-74C0-517F-651536C433A7}"/>
              </a:ext>
            </a:extLst>
          </p:cNvPr>
          <p:cNvSpPr>
            <a:spLocks noGrp="1"/>
          </p:cNvSpPr>
          <p:nvPr>
            <p:ph type="sldNum" sz="quarter" idx="12"/>
          </p:nvPr>
        </p:nvSpPr>
        <p:spPr/>
        <p:txBody>
          <a:bodyPr/>
          <a:lstStyle/>
          <a:p>
            <a:fld id="{CBA53E11-492D-48B3-9F9B-09541CA2A39A}" type="slidenum">
              <a:rPr lang="en-GB" smtClean="0"/>
              <a:t>6</a:t>
            </a:fld>
            <a:endParaRPr lang="en-GB"/>
          </a:p>
        </p:txBody>
      </p:sp>
      <p:pic>
        <p:nvPicPr>
          <p:cNvPr id="10" name="CMG_HYS_COMP_3.mp4">
            <a:hlinkClick r:id="" action="ppaction://media"/>
            <a:extLst>
              <a:ext uri="{FF2B5EF4-FFF2-40B4-BE49-F238E27FC236}">
                <a16:creationId xmlns:a16="http://schemas.microsoft.com/office/drawing/2014/main" id="{47A192A7-06A3-841C-8626-5E2317C7005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t="9104"/>
          <a:stretch>
            <a:fillRect/>
          </a:stretch>
        </p:blipFill>
        <p:spPr>
          <a:xfrm>
            <a:off x="325800" y="948418"/>
            <a:ext cx="11525250" cy="5592947"/>
          </a:xfrm>
          <a:prstGeom prst="rect">
            <a:avLst/>
          </a:prstGeom>
        </p:spPr>
      </p:pic>
      <p:pic>
        <p:nvPicPr>
          <p:cNvPr id="12" name="Picture 11" descr="A colorful bar chart with numbers&#10;&#10;AI-generated content may be incorrect.">
            <a:extLst>
              <a:ext uri="{FF2B5EF4-FFF2-40B4-BE49-F238E27FC236}">
                <a16:creationId xmlns:a16="http://schemas.microsoft.com/office/drawing/2014/main" id="{DF7ACD16-47D6-7BD5-42C8-54CDAAF5E623}"/>
              </a:ext>
            </a:extLst>
          </p:cNvPr>
          <p:cNvPicPr>
            <a:picLocks noChangeAspect="1"/>
          </p:cNvPicPr>
          <p:nvPr/>
        </p:nvPicPr>
        <p:blipFill>
          <a:blip r:embed="rId6">
            <a:extLst>
              <a:ext uri="{28A0092B-C50C-407E-A947-70E740481C1C}">
                <a14:useLocalDpi xmlns:a14="http://schemas.microsoft.com/office/drawing/2010/main" val="0"/>
              </a:ext>
            </a:extLst>
          </a:blip>
          <a:srcRect l="7848" r="11689" b="10436"/>
          <a:stretch>
            <a:fillRect/>
          </a:stretch>
        </p:blipFill>
        <p:spPr>
          <a:xfrm>
            <a:off x="11130630" y="534815"/>
            <a:ext cx="720420" cy="1091966"/>
          </a:xfrm>
          <a:prstGeom prst="rect">
            <a:avLst/>
          </a:prstGeom>
        </p:spPr>
      </p:pic>
      <p:sp>
        <p:nvSpPr>
          <p:cNvPr id="8" name="TextBox 7">
            <a:extLst>
              <a:ext uri="{FF2B5EF4-FFF2-40B4-BE49-F238E27FC236}">
                <a16:creationId xmlns:a16="http://schemas.microsoft.com/office/drawing/2014/main" id="{8F0CEC44-E8A2-D386-DC0C-530198A8DFE4}"/>
              </a:ext>
            </a:extLst>
          </p:cNvPr>
          <p:cNvSpPr txBox="1"/>
          <p:nvPr/>
        </p:nvSpPr>
        <p:spPr>
          <a:xfrm>
            <a:off x="445616" y="1090320"/>
            <a:ext cx="2312803" cy="230870"/>
          </a:xfrm>
          <a:prstGeom prst="rect">
            <a:avLst/>
          </a:prstGeom>
          <a:noFill/>
        </p:spPr>
        <p:txBody>
          <a:bodyPr wrap="square" lIns="72000" tIns="0" rIns="0" bIns="0" rtlCol="0" anchor="ctr">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400" b="1" i="0" u="none" strike="noStrike" kern="0" cap="none" spc="0" normalizeH="0" baseline="0" noProof="0" dirty="0">
                <a:ln>
                  <a:noFill/>
                </a:ln>
                <a:solidFill>
                  <a:srgbClr val="DC143C"/>
                </a:solidFill>
                <a:effectLst/>
                <a:uLnTx/>
                <a:uFillTx/>
                <a:latin typeface="Arial" panose="020B0604020202020204" pitchFamily="34" charset="0"/>
                <a:cs typeface="Arial" panose="020B0604020202020204" pitchFamily="34" charset="0"/>
              </a:rPr>
              <a:t>No hysteresis</a:t>
            </a:r>
          </a:p>
        </p:txBody>
      </p:sp>
      <p:sp>
        <p:nvSpPr>
          <p:cNvPr id="13" name="TextBox 12">
            <a:extLst>
              <a:ext uri="{FF2B5EF4-FFF2-40B4-BE49-F238E27FC236}">
                <a16:creationId xmlns:a16="http://schemas.microsoft.com/office/drawing/2014/main" id="{17079CD0-7F09-EFA2-CB7C-ABA0043C3CB3}"/>
              </a:ext>
            </a:extLst>
          </p:cNvPr>
          <p:cNvSpPr txBox="1"/>
          <p:nvPr/>
        </p:nvSpPr>
        <p:spPr>
          <a:xfrm>
            <a:off x="445617" y="2966554"/>
            <a:ext cx="2312803" cy="230870"/>
          </a:xfrm>
          <a:prstGeom prst="rect">
            <a:avLst/>
          </a:prstGeom>
          <a:noFill/>
        </p:spPr>
        <p:txBody>
          <a:bodyPr wrap="square" lIns="72000" tIns="0" rIns="0" bIns="0" rtlCol="0" anchor="ctr">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GB" sz="1400" b="1" kern="0" dirty="0">
                <a:solidFill>
                  <a:srgbClr val="DC143C"/>
                </a:solidFill>
                <a:latin typeface="Arial" panose="020B0604020202020204" pitchFamily="34" charset="0"/>
                <a:cs typeface="Arial" panose="020B0604020202020204" pitchFamily="34" charset="0"/>
              </a:rPr>
              <a:t>Carlson</a:t>
            </a:r>
            <a:r>
              <a:rPr kumimoji="0" lang="en-GB" sz="1400" b="1" i="0" u="none" strike="noStrike" kern="0" cap="none" spc="0" normalizeH="0" baseline="0" noProof="0" dirty="0">
                <a:ln>
                  <a:noFill/>
                </a:ln>
                <a:solidFill>
                  <a:srgbClr val="DC143C"/>
                </a:solidFill>
                <a:effectLst/>
                <a:uLnTx/>
                <a:uFillTx/>
                <a:latin typeface="Arial" panose="020B0604020202020204" pitchFamily="34" charset="0"/>
                <a:cs typeface="Arial" panose="020B0604020202020204" pitchFamily="34" charset="0"/>
              </a:rPr>
              <a:t> hysteresis</a:t>
            </a:r>
          </a:p>
        </p:txBody>
      </p:sp>
      <p:sp>
        <p:nvSpPr>
          <p:cNvPr id="14" name="TextBox 13">
            <a:extLst>
              <a:ext uri="{FF2B5EF4-FFF2-40B4-BE49-F238E27FC236}">
                <a16:creationId xmlns:a16="http://schemas.microsoft.com/office/drawing/2014/main" id="{A17507F5-C733-C01F-0CB0-D9F8CF2A9B76}"/>
              </a:ext>
            </a:extLst>
          </p:cNvPr>
          <p:cNvSpPr txBox="1"/>
          <p:nvPr/>
        </p:nvSpPr>
        <p:spPr>
          <a:xfrm>
            <a:off x="445616" y="4842788"/>
            <a:ext cx="2312803" cy="230870"/>
          </a:xfrm>
          <a:prstGeom prst="rect">
            <a:avLst/>
          </a:prstGeom>
          <a:noFill/>
        </p:spPr>
        <p:txBody>
          <a:bodyPr wrap="square" lIns="72000" tIns="0" rIns="0" bIns="0" rtlCol="0" anchor="ctr">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lang="en-GB" sz="1400" b="1" kern="0" dirty="0">
                <a:solidFill>
                  <a:srgbClr val="DC143C"/>
                </a:solidFill>
                <a:latin typeface="Arial" panose="020B0604020202020204" pitchFamily="34" charset="0"/>
                <a:cs typeface="Arial" panose="020B0604020202020204" pitchFamily="34" charset="0"/>
              </a:rPr>
              <a:t>Killough</a:t>
            </a:r>
            <a:r>
              <a:rPr kumimoji="0" lang="en-GB" sz="1400" b="1" i="0" u="none" strike="noStrike" kern="0" cap="none" spc="0" normalizeH="0" baseline="0" noProof="0" dirty="0">
                <a:ln>
                  <a:noFill/>
                </a:ln>
                <a:solidFill>
                  <a:srgbClr val="DC143C"/>
                </a:solidFill>
                <a:effectLst/>
                <a:uLnTx/>
                <a:uFillTx/>
                <a:latin typeface="Arial" panose="020B0604020202020204" pitchFamily="34" charset="0"/>
                <a:cs typeface="Arial" panose="020B0604020202020204" pitchFamily="34" charset="0"/>
              </a:rPr>
              <a:t> hysteresis</a:t>
            </a:r>
          </a:p>
        </p:txBody>
      </p:sp>
      <p:cxnSp>
        <p:nvCxnSpPr>
          <p:cNvPr id="16" name="Straight Connector 15">
            <a:extLst>
              <a:ext uri="{FF2B5EF4-FFF2-40B4-BE49-F238E27FC236}">
                <a16:creationId xmlns:a16="http://schemas.microsoft.com/office/drawing/2014/main" id="{800283E2-1B02-BF86-0C37-7529C0A1BE20}"/>
              </a:ext>
            </a:extLst>
          </p:cNvPr>
          <p:cNvCxnSpPr>
            <a:cxnSpLocks/>
          </p:cNvCxnSpPr>
          <p:nvPr/>
        </p:nvCxnSpPr>
        <p:spPr>
          <a:xfrm>
            <a:off x="388367" y="2721935"/>
            <a:ext cx="1139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91BD28C-36C0-A167-E833-BB2C9E93B840}"/>
              </a:ext>
            </a:extLst>
          </p:cNvPr>
          <p:cNvCxnSpPr>
            <a:cxnSpLocks/>
          </p:cNvCxnSpPr>
          <p:nvPr/>
        </p:nvCxnSpPr>
        <p:spPr>
          <a:xfrm>
            <a:off x="388367" y="4586177"/>
            <a:ext cx="1139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222552-C6E2-C7B4-EFC1-353543E38AA6}"/>
              </a:ext>
            </a:extLst>
          </p:cNvPr>
          <p:cNvCxnSpPr>
            <a:cxnSpLocks/>
          </p:cNvCxnSpPr>
          <p:nvPr/>
        </p:nvCxnSpPr>
        <p:spPr>
          <a:xfrm>
            <a:off x="388367" y="6462338"/>
            <a:ext cx="11394000" cy="0"/>
          </a:xfrm>
          <a:prstGeom prst="line">
            <a:avLst/>
          </a:prstGeom>
          <a:ln w="38100">
            <a:solidFill>
              <a:schemeClr val="tx2"/>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B650308-BD08-2B8D-56A0-53BA4E8244C0}"/>
              </a:ext>
            </a:extLst>
          </p:cNvPr>
          <p:cNvSpPr txBox="1"/>
          <p:nvPr/>
        </p:nvSpPr>
        <p:spPr>
          <a:xfrm>
            <a:off x="11087691" y="1012998"/>
            <a:ext cx="310411" cy="230849"/>
          </a:xfrm>
          <a:prstGeom prst="rect">
            <a:avLst/>
          </a:prstGeom>
          <a:noFill/>
        </p:spPr>
        <p:txBody>
          <a:bodyPr wrap="square" lIns="72000" tIns="0" rIns="0" bIns="0" rtlCol="0" anchor="ctr">
            <a:no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en-GB" sz="1000" i="0" u="none" strike="noStrike" kern="0" cap="none" spc="0" normalizeH="0" baseline="0" noProof="0" dirty="0">
                <a:ln>
                  <a:noFill/>
                </a:ln>
                <a:effectLst/>
                <a:uLnTx/>
                <a:uFillTx/>
                <a:latin typeface="Arial" panose="020B0604020202020204" pitchFamily="34" charset="0"/>
                <a:cs typeface="Arial" panose="020B0604020202020204" pitchFamily="34" charset="0"/>
              </a:rPr>
              <a:t>Sg</a:t>
            </a:r>
          </a:p>
        </p:txBody>
      </p:sp>
    </p:spTree>
    <p:extLst>
      <p:ext uri="{BB962C8B-B14F-4D97-AF65-F5344CB8AC3E}">
        <p14:creationId xmlns:p14="http://schemas.microsoft.com/office/powerpoint/2010/main" val="28157240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00"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10"/>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0C550E-82EE-9FBA-2CBC-51098C177AB9}"/>
            </a:ext>
          </a:extLst>
        </p:cNvPr>
        <p:cNvGrpSpPr/>
        <p:nvPr/>
      </p:nvGrpSpPr>
      <p:grpSpPr>
        <a:xfrm>
          <a:off x="0" y="0"/>
          <a:ext cx="0" cy="0"/>
          <a:chOff x="0" y="0"/>
          <a:chExt cx="0" cy="0"/>
        </a:xfrm>
      </p:grpSpPr>
      <p:pic>
        <p:nvPicPr>
          <p:cNvPr id="34" name="Graphic 33">
            <a:extLst>
              <a:ext uri="{FF2B5EF4-FFF2-40B4-BE49-F238E27FC236}">
                <a16:creationId xmlns:a16="http://schemas.microsoft.com/office/drawing/2014/main" id="{D5729B69-A246-4807-9BAC-01687C79569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797" y="3376633"/>
            <a:ext cx="4050000" cy="3240000"/>
          </a:xfrm>
          <a:prstGeom prst="rect">
            <a:avLst/>
          </a:prstGeom>
        </p:spPr>
      </p:pic>
      <p:sp>
        <p:nvSpPr>
          <p:cNvPr id="42" name="Content Placeholder 33">
            <a:extLst>
              <a:ext uri="{FF2B5EF4-FFF2-40B4-BE49-F238E27FC236}">
                <a16:creationId xmlns:a16="http://schemas.microsoft.com/office/drawing/2014/main" id="{A6E447A3-F24F-56D6-C431-82AEC8E52116}"/>
              </a:ext>
            </a:extLst>
          </p:cNvPr>
          <p:cNvSpPr txBox="1">
            <a:spLocks/>
          </p:cNvSpPr>
          <p:nvPr/>
        </p:nvSpPr>
        <p:spPr>
          <a:xfrm>
            <a:off x="325800" y="817027"/>
            <a:ext cx="11506200" cy="2307147"/>
          </a:xfrm>
          <a:prstGeom prst="rect">
            <a:avLst/>
          </a:prstGeom>
          <a:gradFill>
            <a:gsLst>
              <a:gs pos="0">
                <a:schemeClr val="bg1">
                  <a:lumMod val="95000"/>
                </a:schemeClr>
              </a:gs>
              <a:gs pos="100000">
                <a:schemeClr val="bg1">
                  <a:alpha val="0"/>
                </a:schemeClr>
              </a:gs>
            </a:gsLst>
            <a:lin ang="5400000" scaled="1"/>
          </a:gradFill>
          <a:ln>
            <a:gradFill>
              <a:gsLst>
                <a:gs pos="0">
                  <a:srgbClr val="0000CD"/>
                </a:gs>
                <a:gs pos="100000">
                  <a:schemeClr val="bg1">
                    <a:alpha val="0"/>
                  </a:schemeClr>
                </a:gs>
              </a:gsLst>
              <a:lin ang="5400000" scaled="1"/>
            </a:gradFill>
          </a:ln>
        </p:spPr>
        <p:txBody>
          <a:bodyPr vert="horz" lIns="108000" tIns="7200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18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18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spcBef>
                <a:spcPts val="600"/>
              </a:spcBef>
              <a:spcAft>
                <a:spcPts val="600"/>
              </a:spcAft>
            </a:pPr>
            <a:endParaRPr lang="en-GB" sz="1400" b="1" dirty="0"/>
          </a:p>
          <a:p>
            <a:endParaRPr lang="en-US" sz="1400"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862823BE-10D3-5F1F-CB0E-1CF7C1EBE8D6}"/>
                  </a:ext>
                </a:extLst>
              </p:cNvPr>
              <p:cNvSpPr txBox="1"/>
              <p:nvPr/>
            </p:nvSpPr>
            <p:spPr>
              <a:xfrm>
                <a:off x="345464" y="880902"/>
                <a:ext cx="5549468" cy="2262936"/>
              </a:xfrm>
              <a:prstGeom prst="rect">
                <a:avLst/>
              </a:prstGeom>
              <a:noFill/>
            </p:spPr>
            <p:txBody>
              <a:bodyPr wrap="square">
                <a:noAutofit/>
              </a:bodyPr>
              <a:lstStyle/>
              <a:p>
                <a:pPr>
                  <a:spcBef>
                    <a:spcPts val="1200"/>
                  </a:spcBef>
                  <a:spcAft>
                    <a:spcPts val="600"/>
                  </a:spcAft>
                </a:pPr>
                <a:r>
                  <a:rPr lang="en-GB" sz="1400" b="1" dirty="0">
                    <a:solidFill>
                      <a:srgbClr val="000080"/>
                    </a:solidFill>
                  </a:rPr>
                  <a:t>Spiteri et al. Model (2005)</a:t>
                </a:r>
                <a:endParaRPr lang="en-US" sz="1400" dirty="0"/>
              </a:p>
              <a:p>
                <a:pPr>
                  <a:lnSpc>
                    <a:spcPct val="100000"/>
                  </a:lnSpc>
                  <a:spcBef>
                    <a:spcPts val="1200"/>
                  </a:spcBef>
                  <a:spcAft>
                    <a:spcPts val="600"/>
                  </a:spcAft>
                </a:pPr>
                <a:r>
                  <a:rPr lang="en-US" sz="1400" dirty="0"/>
                  <a:t>Trapped gas saturation, </a:t>
                </a:r>
                <a14:m>
                  <m:oMath xmlns:m="http://schemas.openxmlformats.org/officeDocument/2006/math">
                    <m:sSub>
                      <m:sSubPr>
                        <m:ctrlPr>
                          <a:rPr lang="en-US"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m:t>
                        </m:r>
                      </m:sub>
                    </m:sSub>
                  </m:oMath>
                </a14:m>
                <a:r>
                  <a:rPr lang="en-US" sz="1400" dirty="0"/>
                  <a:t>: </a:t>
                </a:r>
                <a:endParaRPr lang="en-GB" sz="1400" b="1" dirty="0"/>
              </a:p>
              <a:p>
                <a:pPr>
                  <a:lnSpc>
                    <a:spcPct val="100000"/>
                  </a:lnSpc>
                  <a:spcBef>
                    <a:spcPts val="1200"/>
                  </a:spcBef>
                  <a:spcAft>
                    <a:spcPts val="600"/>
                  </a:spcAft>
                </a:pPr>
                <a14:m>
                  <m:oMathPara xmlns:m="http://schemas.openxmlformats.org/officeDocument/2006/math">
                    <m:oMathParaPr>
                      <m:jc m:val="left"/>
                    </m:oMathParaPr>
                    <m:oMath xmlns:m="http://schemas.openxmlformats.org/officeDocument/2006/math">
                      <m:sSub>
                        <m:sSubPr>
                          <m:ctrlPr>
                            <a:rPr lang="en-US"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m:t>
                          </m:r>
                        </m:sub>
                      </m:sSub>
                      <m:r>
                        <a:rPr lang="en-GB" sz="1400" i="1">
                          <a:latin typeface="Cambria Math" panose="02040503050406030204" pitchFamily="18" charset="0"/>
                        </a:rPr>
                        <m:t>=</m:t>
                      </m:r>
                      <m:r>
                        <a:rPr lang="en-GB" sz="1400" b="1" i="1" smtClean="0">
                          <a:solidFill>
                            <a:srgbClr val="DC143C"/>
                          </a:solidFill>
                          <a:latin typeface="Cambria Math" panose="02040503050406030204" pitchFamily="18" charset="0"/>
                          <a:ea typeface="Cambria Math" panose="02040503050406030204" pitchFamily="18" charset="0"/>
                        </a:rPr>
                        <m:t>𝜶</m:t>
                      </m:r>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𝑔𝑖</m:t>
                          </m:r>
                        </m:sub>
                      </m:sSub>
                      <m:r>
                        <a:rPr lang="en-GB" sz="1400" i="1">
                          <a:latin typeface="Cambria Math" panose="02040503050406030204" pitchFamily="18" charset="0"/>
                          <a:ea typeface="Cambria Math" panose="02040503050406030204" pitchFamily="18" charset="0"/>
                        </a:rPr>
                        <m:t>−</m:t>
                      </m:r>
                      <m:r>
                        <a:rPr lang="en-GB" sz="1400" b="1" i="1" smtClean="0">
                          <a:solidFill>
                            <a:srgbClr val="DC143C"/>
                          </a:solidFill>
                          <a:latin typeface="Cambria Math" panose="02040503050406030204" pitchFamily="18" charset="0"/>
                          <a:ea typeface="Cambria Math" panose="02040503050406030204" pitchFamily="18" charset="0"/>
                        </a:rPr>
                        <m:t>𝜷</m:t>
                      </m:r>
                      <m:sSubSup>
                        <m:sSubSupPr>
                          <m:ctrlPr>
                            <a:rPr lang="en-GB" sz="1400" i="1">
                              <a:latin typeface="Cambria Math" panose="02040503050406030204" pitchFamily="18" charset="0"/>
                              <a:ea typeface="Cambria Math" panose="02040503050406030204" pitchFamily="18" charset="0"/>
                            </a:rPr>
                          </m:ctrlPr>
                        </m:sSubSup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𝑔𝑖</m:t>
                          </m:r>
                        </m:sub>
                        <m:sup>
                          <m:r>
                            <a:rPr lang="en-GB" sz="1400" i="1">
                              <a:latin typeface="Cambria Math" panose="02040503050406030204" pitchFamily="18" charset="0"/>
                              <a:ea typeface="Cambria Math" panose="02040503050406030204" pitchFamily="18" charset="0"/>
                            </a:rPr>
                            <m:t>2</m:t>
                          </m:r>
                        </m:sup>
                      </m:sSubSup>
                    </m:oMath>
                  </m:oMathPara>
                </a14:m>
                <a:endParaRPr lang="en-GB" sz="1400" dirty="0"/>
              </a:p>
              <a:p>
                <a:pPr>
                  <a:lnSpc>
                    <a:spcPct val="100000"/>
                  </a:lnSpc>
                  <a:spcBef>
                    <a:spcPts val="1200"/>
                  </a:spcBef>
                  <a:spcAft>
                    <a:spcPts val="600"/>
                  </a:spcAft>
                </a:pPr>
                <a14:m>
                  <m:oMathPara xmlns:m="http://schemas.openxmlformats.org/officeDocument/2006/math">
                    <m:oMathParaPr>
                      <m:jc m:val="left"/>
                    </m:oMathParaPr>
                    <m:oMath xmlns:m="http://schemas.openxmlformats.org/officeDocument/2006/math">
                      <m:r>
                        <a:rPr lang="en-GB" sz="1400" i="1">
                          <a:latin typeface="Cambria Math" panose="02040503050406030204" pitchFamily="18" charset="0"/>
                          <a:ea typeface="Cambria Math" panose="02040503050406030204" pitchFamily="18" charset="0"/>
                        </a:rPr>
                        <m:t>0≤</m:t>
                      </m:r>
                      <m:r>
                        <a:rPr lang="en-GB" sz="1400" i="1">
                          <a:latin typeface="Cambria Math" panose="02040503050406030204" pitchFamily="18" charset="0"/>
                          <a:ea typeface="Cambria Math" panose="02040503050406030204" pitchFamily="18" charset="0"/>
                        </a:rPr>
                        <m:t>𝛼</m:t>
                      </m:r>
                      <m:r>
                        <a:rPr lang="en-GB" sz="1400" i="1">
                          <a:latin typeface="Cambria Math" panose="02040503050406030204" pitchFamily="18" charset="0"/>
                          <a:ea typeface="Cambria Math" panose="02040503050406030204" pitchFamily="18" charset="0"/>
                        </a:rPr>
                        <m:t>≤1, </m:t>
                      </m:r>
                      <m:r>
                        <a:rPr lang="en-GB" sz="1400" i="1">
                          <a:latin typeface="Cambria Math" panose="02040503050406030204" pitchFamily="18" charset="0"/>
                          <a:ea typeface="Cambria Math" panose="02040503050406030204" pitchFamily="18" charset="0"/>
                        </a:rPr>
                        <m:t>𝛽</m:t>
                      </m:r>
                      <m:r>
                        <a:rPr lang="en-GB" sz="1400" i="1">
                          <a:latin typeface="Cambria Math" panose="02040503050406030204" pitchFamily="18" charset="0"/>
                          <a:ea typeface="Cambria Math" panose="02040503050406030204" pitchFamily="18" charset="0"/>
                        </a:rPr>
                        <m:t>≥0</m:t>
                      </m:r>
                    </m:oMath>
                  </m:oMathPara>
                </a14:m>
                <a:endParaRPr lang="en-US" sz="1400" dirty="0"/>
              </a:p>
              <a:p>
                <a14:m>
                  <m:oMath xmlns:m="http://schemas.openxmlformats.org/officeDocument/2006/math">
                    <m:r>
                      <a:rPr lang="en-GB" sz="1300" b="1" i="1" smtClean="0">
                        <a:solidFill>
                          <a:schemeClr val="tx1"/>
                        </a:solidFill>
                        <a:latin typeface="Cambria Math" panose="02040503050406030204" pitchFamily="18" charset="0"/>
                        <a:ea typeface="Cambria Math" panose="02040503050406030204" pitchFamily="18" charset="0"/>
                      </a:rPr>
                      <m:t>𝜶</m:t>
                    </m:r>
                  </m:oMath>
                </a14:m>
                <a:r>
                  <a:rPr lang="en-US" sz="1300" dirty="0">
                    <a:solidFill>
                      <a:schemeClr val="tx1"/>
                    </a:solidFill>
                  </a:rPr>
                  <a:t> : slope of the initial residual curve</a:t>
                </a:r>
              </a:p>
              <a:p>
                <a14:m>
                  <m:oMath xmlns:m="http://schemas.openxmlformats.org/officeDocument/2006/math">
                    <m:r>
                      <a:rPr lang="en-GB" sz="1300" b="1" i="1" smtClean="0">
                        <a:solidFill>
                          <a:schemeClr val="tx1"/>
                        </a:solidFill>
                        <a:latin typeface="Cambria Math" panose="02040503050406030204" pitchFamily="18" charset="0"/>
                        <a:ea typeface="Cambria Math" panose="02040503050406030204" pitchFamily="18" charset="0"/>
                      </a:rPr>
                      <m:t>𝜷</m:t>
                    </m:r>
                  </m:oMath>
                </a14:m>
                <a:r>
                  <a:rPr lang="en-GB" sz="1300" dirty="0">
                    <a:solidFill>
                      <a:schemeClr val="tx1"/>
                    </a:solidFill>
                    <a:ea typeface="Cambria Math" panose="02040503050406030204" pitchFamily="18" charset="0"/>
                  </a:rPr>
                  <a:t> : curvature of the initial </a:t>
                </a:r>
                <a:r>
                  <a:rPr lang="en-US" sz="1300" dirty="0">
                    <a:solidFill>
                      <a:schemeClr val="tx1"/>
                    </a:solidFill>
                  </a:rPr>
                  <a:t>residual curve </a:t>
                </a:r>
                <a:r>
                  <a:rPr lang="en-GB" sz="1300" dirty="0">
                    <a:solidFill>
                      <a:schemeClr val="tx1"/>
                    </a:solidFill>
                    <a:ea typeface="Cambria Math" panose="02040503050406030204" pitchFamily="18" charset="0"/>
                  </a:rPr>
                  <a:t> </a:t>
                </a:r>
              </a:p>
              <a:p>
                <a14:m>
                  <m:oMath xmlns:m="http://schemas.openxmlformats.org/officeDocument/2006/math">
                    <m:r>
                      <a:rPr lang="en-GB" sz="1300" b="1" i="1" smtClean="0">
                        <a:solidFill>
                          <a:schemeClr val="tx1"/>
                        </a:solidFill>
                        <a:latin typeface="Cambria Math" panose="02040503050406030204" pitchFamily="18" charset="0"/>
                        <a:ea typeface="Cambria Math" panose="02040503050406030204" pitchFamily="18" charset="0"/>
                      </a:rPr>
                      <m:t>𝜸</m:t>
                    </m:r>
                  </m:oMath>
                </a14:m>
                <a:r>
                  <a:rPr lang="en-US" sz="1300" dirty="0">
                    <a:solidFill>
                      <a:schemeClr val="tx1"/>
                    </a:solidFill>
                  </a:rPr>
                  <a:t> : flow parameter, dependent on rock type and wettability</a:t>
                </a:r>
              </a:p>
            </p:txBody>
          </p:sp>
        </mc:Choice>
        <mc:Fallback xmlns="">
          <p:sp>
            <p:nvSpPr>
              <p:cNvPr id="39" name="TextBox 38">
                <a:extLst>
                  <a:ext uri="{FF2B5EF4-FFF2-40B4-BE49-F238E27FC236}">
                    <a16:creationId xmlns:a16="http://schemas.microsoft.com/office/drawing/2014/main" id="{862823BE-10D3-5F1F-CB0E-1CF7C1EBE8D6}"/>
                  </a:ext>
                </a:extLst>
              </p:cNvPr>
              <p:cNvSpPr txBox="1">
                <a:spLocks noRot="1" noChangeAspect="1" noMove="1" noResize="1" noEditPoints="1" noAdjustHandles="1" noChangeArrowheads="1" noChangeShapeType="1" noTextEdit="1"/>
              </p:cNvSpPr>
              <p:nvPr/>
            </p:nvSpPr>
            <p:spPr>
              <a:xfrm>
                <a:off x="345464" y="880902"/>
                <a:ext cx="5549468" cy="2262936"/>
              </a:xfrm>
              <a:prstGeom prst="rect">
                <a:avLst/>
              </a:prstGeom>
              <a:blipFill>
                <a:blip r:embed="rId5"/>
                <a:stretch>
                  <a:fillRect l="-457" t="-559"/>
                </a:stretch>
              </a:blipFill>
            </p:spPr>
            <p:txBody>
              <a:bodyPr/>
              <a:lstStyle/>
              <a:p>
                <a:r>
                  <a:rPr lang="en-US">
                    <a:noFill/>
                  </a:rPr>
                  <a:t> </a:t>
                </a:r>
              </a:p>
            </p:txBody>
          </p:sp>
        </mc:Fallback>
      </mc:AlternateContent>
      <p:pic>
        <p:nvPicPr>
          <p:cNvPr id="37" name="Graphic 36">
            <a:extLst>
              <a:ext uri="{FF2B5EF4-FFF2-40B4-BE49-F238E27FC236}">
                <a16:creationId xmlns:a16="http://schemas.microsoft.com/office/drawing/2014/main" id="{D9C91DB4-E50A-EB7D-8C55-D766A02F79E2}"/>
              </a:ext>
            </a:extLst>
          </p:cNvPr>
          <p:cNvPicPr>
            <a:picLocks/>
          </p:cNvPicPr>
          <p:nvPr/>
        </p:nvPicPr>
        <p:blipFill>
          <a:blip r:embed="rId6">
            <a:extLst>
              <a:ext uri="{96DAC541-7B7A-43D3-8B79-37D633B846F1}">
                <asvg:svgBlip xmlns:asvg="http://schemas.microsoft.com/office/drawing/2016/SVG/main" r:embed="rId7"/>
              </a:ext>
            </a:extLst>
          </a:blip>
          <a:stretch>
            <a:fillRect/>
          </a:stretch>
        </p:blipFill>
        <p:spPr>
          <a:xfrm>
            <a:off x="4041862" y="3364667"/>
            <a:ext cx="4050000" cy="3241333"/>
          </a:xfrm>
          <a:prstGeom prst="rect">
            <a:avLst/>
          </a:prstGeom>
        </p:spPr>
      </p:pic>
      <p:sp>
        <p:nvSpPr>
          <p:cNvPr id="2" name="Title 1">
            <a:extLst>
              <a:ext uri="{FF2B5EF4-FFF2-40B4-BE49-F238E27FC236}">
                <a16:creationId xmlns:a16="http://schemas.microsoft.com/office/drawing/2014/main" id="{F3CC5797-E596-65C8-8887-C8CFE1331DDC}"/>
              </a:ext>
            </a:extLst>
          </p:cNvPr>
          <p:cNvSpPr>
            <a:spLocks noGrp="1"/>
          </p:cNvSpPr>
          <p:nvPr>
            <p:ph type="title"/>
          </p:nvPr>
        </p:nvSpPr>
        <p:spPr/>
        <p:txBody>
          <a:bodyPr/>
          <a:lstStyle/>
          <a:p>
            <a:r>
              <a:rPr lang="en-US" dirty="0"/>
              <a:t>Flexible Trapping &amp; Hysteresis Models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07A74C5-169E-8083-3CCB-54AE3F286F73}"/>
                  </a:ext>
                </a:extLst>
              </p:cNvPr>
              <p:cNvSpPr>
                <a:spLocks noGrp="1"/>
              </p:cNvSpPr>
              <p:nvPr>
                <p:ph sz="half" idx="1"/>
              </p:nvPr>
            </p:nvSpPr>
            <p:spPr>
              <a:xfrm>
                <a:off x="6048624" y="817027"/>
                <a:ext cx="5583238" cy="2307147"/>
              </a:xfrm>
            </p:spPr>
            <p:txBody>
              <a:bodyPr lIns="108000" tIns="108000"/>
              <a:lstStyle/>
              <a:p>
                <a:pPr>
                  <a:lnSpc>
                    <a:spcPct val="100000"/>
                  </a:lnSpc>
                  <a:spcBef>
                    <a:spcPts val="1200"/>
                  </a:spcBef>
                  <a:spcAft>
                    <a:spcPts val="600"/>
                  </a:spcAft>
                </a:pPr>
                <a:r>
                  <a:rPr lang="en-US" sz="1400" dirty="0"/>
                  <a:t>Flowing gas saturation, </a:t>
                </a:r>
                <a14:m>
                  <m:oMath xmlns:m="http://schemas.openxmlformats.org/officeDocument/2006/math">
                    <m:sSub>
                      <m:sSubPr>
                        <m:ctrlPr>
                          <a:rPr lang="en-US"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𝑔𝑓</m:t>
                        </m:r>
                      </m:sub>
                    </m:sSub>
                    <m:r>
                      <a:rPr lang="en-GB" sz="1400" b="0" i="1" smtClean="0">
                        <a:latin typeface="Cambria Math" panose="02040503050406030204" pitchFamily="18" charset="0"/>
                      </a:rPr>
                      <m:t>:</m:t>
                    </m:r>
                  </m:oMath>
                </a14:m>
                <a:endParaRPr lang="en-US" sz="1400" dirty="0"/>
              </a:p>
              <a:p>
                <a:pPr>
                  <a:lnSpc>
                    <a:spcPct val="100000"/>
                  </a:lnSpc>
                  <a:spcBef>
                    <a:spcPts val="1200"/>
                  </a:spcBef>
                  <a:spcAft>
                    <a:spcPts val="600"/>
                  </a:spcAft>
                </a:pPr>
                <a:endParaRPr lang="en-US" sz="1400" dirty="0"/>
              </a:p>
              <a:p>
                <a:pPr>
                  <a:lnSpc>
                    <a:spcPct val="100000"/>
                  </a:lnSpc>
                  <a:spcBef>
                    <a:spcPts val="1200"/>
                  </a:spcBef>
                  <a:spcAft>
                    <a:spcPts val="600"/>
                  </a:spcAft>
                </a:pPr>
                <a:endParaRPr lang="en-US" sz="1400" dirty="0"/>
              </a:p>
              <a:p>
                <a:pPr>
                  <a:lnSpc>
                    <a:spcPct val="100000"/>
                  </a:lnSpc>
                  <a:spcBef>
                    <a:spcPts val="1200"/>
                  </a:spcBef>
                  <a:spcAft>
                    <a:spcPts val="600"/>
                  </a:spcAft>
                </a:pPr>
                <a:r>
                  <a:rPr lang="en-US" sz="1400" dirty="0"/>
                  <a:t>Gas relative permeability, </a:t>
                </a:r>
                <a14:m>
                  <m:oMath xmlns:m="http://schemas.openxmlformats.org/officeDocument/2006/math">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𝑠𝑐𝑎𝑛</m:t>
                        </m:r>
                      </m:sup>
                    </m:sSubSup>
                    <m:r>
                      <a:rPr lang="en-GB" sz="1400" i="1">
                        <a:latin typeface="Cambria Math" panose="02040503050406030204" pitchFamily="18" charset="0"/>
                      </a:rPr>
                      <m:t> </m:t>
                    </m:r>
                  </m:oMath>
                </a14:m>
                <a:r>
                  <a:rPr lang="en-US" sz="1400" dirty="0"/>
                  <a:t>: </a:t>
                </a:r>
              </a:p>
              <a:p>
                <a:pPr>
                  <a:lnSpc>
                    <a:spcPct val="100000"/>
                  </a:lnSpc>
                  <a:spcBef>
                    <a:spcPts val="1200"/>
                  </a:spcBef>
                  <a:spcAft>
                    <a:spcPts val="600"/>
                  </a:spcAft>
                </a:pPr>
                <a14:m>
                  <m:oMathPara xmlns:m="http://schemas.openxmlformats.org/officeDocument/2006/math">
                    <m:oMathParaPr>
                      <m:jc m:val="left"/>
                    </m:oMathParaPr>
                    <m:oMath xmlns:m="http://schemas.openxmlformats.org/officeDocument/2006/math">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b="0" i="1" smtClean="0">
                              <a:latin typeface="Cambria Math" panose="02040503050406030204" pitchFamily="18" charset="0"/>
                            </a:rPr>
                            <m:t>𝑠𝑐𝑎𝑛</m:t>
                          </m:r>
                        </m:sup>
                      </m:sSubSup>
                      <m:d>
                        <m:dPr>
                          <m:ctrlPr>
                            <a:rPr lang="en-GB" sz="1400" i="1">
                              <a:latin typeface="Cambria Math" panose="02040503050406030204" pitchFamily="18" charset="0"/>
                            </a:rPr>
                          </m:ctrlPr>
                        </m:dPr>
                        <m:e>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𝑔𝑓</m:t>
                              </m:r>
                            </m:sub>
                          </m:sSub>
                        </m:e>
                      </m:d>
                      <m:r>
                        <a:rPr lang="en-GB" sz="1400" i="1">
                          <a:latin typeface="Cambria Math" panose="02040503050406030204" pitchFamily="18" charset="0"/>
                        </a:rPr>
                        <m:t>=</m:t>
                      </m:r>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𝑑</m:t>
                          </m:r>
                          <m:r>
                            <a:rPr lang="en-GB" sz="1400" b="0" i="1" smtClean="0">
                              <a:latin typeface="Cambria Math" panose="02040503050406030204" pitchFamily="18" charset="0"/>
                            </a:rPr>
                            <m:t>𝑟𝑎𝑖𝑛</m:t>
                          </m:r>
                        </m:sup>
                      </m:sSubSup>
                      <m:d>
                        <m:dPr>
                          <m:ctrlPr>
                            <a:rPr lang="en-GB" sz="1400" i="1">
                              <a:latin typeface="Cambria Math" panose="02040503050406030204" pitchFamily="18" charset="0"/>
                            </a:rPr>
                          </m:ctrlPr>
                        </m:dPr>
                        <m:e>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𝑔𝑓</m:t>
                              </m:r>
                            </m:sub>
                          </m:sSub>
                        </m:e>
                      </m:d>
                    </m:oMath>
                  </m:oMathPara>
                </a14:m>
                <a:endParaRPr lang="en-GB" sz="1400" dirty="0"/>
              </a:p>
            </p:txBody>
          </p:sp>
        </mc:Choice>
        <mc:Fallback xmlns="">
          <p:sp>
            <p:nvSpPr>
              <p:cNvPr id="3" name="Content Placeholder 2">
                <a:extLst>
                  <a:ext uri="{FF2B5EF4-FFF2-40B4-BE49-F238E27FC236}">
                    <a16:creationId xmlns:a16="http://schemas.microsoft.com/office/drawing/2014/main" id="{707A74C5-169E-8083-3CCB-54AE3F286F73}"/>
                  </a:ext>
                </a:extLst>
              </p:cNvPr>
              <p:cNvSpPr>
                <a:spLocks noGrp="1" noRot="1" noChangeAspect="1" noMove="1" noResize="1" noEditPoints="1" noAdjustHandles="1" noChangeArrowheads="1" noChangeShapeType="1" noTextEdit="1"/>
              </p:cNvSpPr>
              <p:nvPr>
                <p:ph sz="half" idx="1"/>
              </p:nvPr>
            </p:nvSpPr>
            <p:spPr>
              <a:xfrm>
                <a:off x="6048624" y="817027"/>
                <a:ext cx="5583238" cy="2307147"/>
              </a:xfrm>
              <a:blipFill>
                <a:blip r:embed="rId8"/>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63FA8BCE-F2FF-1AD6-D3FE-0352EAB0FA7B}"/>
              </a:ext>
            </a:extLst>
          </p:cNvPr>
          <p:cNvSpPr>
            <a:spLocks noGrp="1"/>
          </p:cNvSpPr>
          <p:nvPr>
            <p:ph type="sldNum" sz="quarter" idx="12"/>
          </p:nvPr>
        </p:nvSpPr>
        <p:spPr>
          <a:xfrm>
            <a:off x="5936755" y="6393702"/>
            <a:ext cx="318491" cy="137272"/>
          </a:xfrm>
        </p:spPr>
        <p:txBody>
          <a:bodyPr/>
          <a:lstStyle/>
          <a:p>
            <a:fld id="{CBA53E11-492D-48B3-9F9B-09541CA2A39A}" type="slidenum">
              <a:rPr lang="en-GB" smtClean="0"/>
              <a:t>7</a:t>
            </a:fld>
            <a:endParaRPr lang="en-GB"/>
          </a:p>
        </p:txBody>
      </p:sp>
      <p:grpSp>
        <p:nvGrpSpPr>
          <p:cNvPr id="52" name="Group 51">
            <a:extLst>
              <a:ext uri="{FF2B5EF4-FFF2-40B4-BE49-F238E27FC236}">
                <a16:creationId xmlns:a16="http://schemas.microsoft.com/office/drawing/2014/main" id="{2AB02A50-25FA-C69F-E662-EC391D6B24CA}"/>
              </a:ext>
            </a:extLst>
          </p:cNvPr>
          <p:cNvGrpSpPr/>
          <p:nvPr/>
        </p:nvGrpSpPr>
        <p:grpSpPr>
          <a:xfrm>
            <a:off x="8108832" y="3490926"/>
            <a:ext cx="3723168" cy="3153083"/>
            <a:chOff x="325800" y="3416645"/>
            <a:chExt cx="3723168" cy="3153083"/>
          </a:xfrm>
        </p:grpSpPr>
        <p:sp>
          <p:nvSpPr>
            <p:cNvPr id="53" name="Content Placeholder 2">
              <a:extLst>
                <a:ext uri="{FF2B5EF4-FFF2-40B4-BE49-F238E27FC236}">
                  <a16:creationId xmlns:a16="http://schemas.microsoft.com/office/drawing/2014/main" id="{01390493-F6AE-F364-5D4F-29D2BAEFC0E0}"/>
                </a:ext>
              </a:extLst>
            </p:cNvPr>
            <p:cNvSpPr txBox="1">
              <a:spLocks/>
            </p:cNvSpPr>
            <p:nvPr/>
          </p:nvSpPr>
          <p:spPr>
            <a:xfrm>
              <a:off x="325800" y="3416646"/>
              <a:ext cx="3723168" cy="3153082"/>
            </a:xfrm>
            <a:prstGeom prst="rect">
              <a:avLst/>
            </a:prstGeom>
          </p:spPr>
          <p:txBody>
            <a:bodyPr vert="horz" lIns="108000" tIns="3600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18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18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spcBef>
                  <a:spcPts val="600"/>
                </a:spcBef>
                <a:spcAft>
                  <a:spcPts val="600"/>
                </a:spcAft>
              </a:pPr>
              <a:r>
                <a:rPr lang="en-GB" sz="1400" dirty="0"/>
                <a:t>      </a:t>
              </a:r>
              <a:r>
                <a:rPr lang="en-GB" sz="1400" b="1" dirty="0"/>
                <a:t>Advantages</a:t>
              </a:r>
            </a:p>
            <a:p>
              <a:pPr marL="285750" indent="-285750">
                <a:lnSpc>
                  <a:spcPct val="100000"/>
                </a:lnSpc>
                <a:spcBef>
                  <a:spcPts val="600"/>
                </a:spcBef>
                <a:spcAft>
                  <a:spcPts val="600"/>
                </a:spcAft>
                <a:buFont typeface="Arial" panose="020B0604020202020204" pitchFamily="34" charset="0"/>
                <a:buChar char="•"/>
              </a:pPr>
              <a:r>
                <a:rPr lang="en-GB" sz="1400" dirty="0"/>
                <a:t>Captures wettability variation</a:t>
              </a:r>
            </a:p>
            <a:p>
              <a:pPr marL="285750" indent="-285750">
                <a:lnSpc>
                  <a:spcPct val="100000"/>
                </a:lnSpc>
                <a:spcBef>
                  <a:spcPts val="600"/>
                </a:spcBef>
                <a:spcAft>
                  <a:spcPts val="600"/>
                </a:spcAft>
                <a:buFont typeface="Arial" panose="020B0604020202020204" pitchFamily="34" charset="0"/>
                <a:buChar char="•"/>
              </a:pPr>
              <a:r>
                <a:rPr lang="en-GB" sz="1400" dirty="0"/>
                <a:t>Flexible to incorporate other pore-scale trapping mechanisms</a:t>
              </a:r>
            </a:p>
            <a:p>
              <a:pPr>
                <a:lnSpc>
                  <a:spcPct val="100000"/>
                </a:lnSpc>
                <a:spcBef>
                  <a:spcPts val="600"/>
                </a:spcBef>
                <a:spcAft>
                  <a:spcPts val="600"/>
                </a:spcAft>
              </a:pPr>
              <a:r>
                <a:rPr lang="en-GB" sz="1400" dirty="0"/>
                <a:t>      </a:t>
              </a:r>
              <a:r>
                <a:rPr lang="en-GB" sz="1400" b="1" dirty="0"/>
                <a:t>Limitations</a:t>
              </a:r>
            </a:p>
            <a:p>
              <a:pPr marL="285750" indent="-285750">
                <a:lnSpc>
                  <a:spcPct val="100000"/>
                </a:lnSpc>
                <a:spcBef>
                  <a:spcPts val="600"/>
                </a:spcBef>
                <a:spcAft>
                  <a:spcPts val="600"/>
                </a:spcAft>
                <a:buFont typeface="Arial" panose="020B0604020202020204" pitchFamily="34" charset="0"/>
                <a:buChar char="•"/>
              </a:pPr>
              <a:r>
                <a:rPr lang="en-GB" sz="1400" dirty="0"/>
                <a:t>Requires extensive calibration data</a:t>
              </a:r>
            </a:p>
            <a:p>
              <a:pPr marL="285750" indent="-285750">
                <a:lnSpc>
                  <a:spcPct val="100000"/>
                </a:lnSpc>
                <a:spcBef>
                  <a:spcPts val="600"/>
                </a:spcBef>
                <a:spcAft>
                  <a:spcPts val="600"/>
                </a:spcAft>
                <a:buFont typeface="Arial" panose="020B0604020202020204" pitchFamily="34" charset="0"/>
                <a:buChar char="•"/>
              </a:pPr>
              <a:r>
                <a:rPr lang="en-GB" sz="1400" dirty="0"/>
                <a:t>Never implemented in reservoir simulators</a:t>
              </a:r>
            </a:p>
            <a:p>
              <a:pPr marL="285750" indent="-285750">
                <a:lnSpc>
                  <a:spcPct val="100000"/>
                </a:lnSpc>
                <a:spcBef>
                  <a:spcPts val="600"/>
                </a:spcBef>
                <a:spcAft>
                  <a:spcPts val="600"/>
                </a:spcAft>
                <a:buFont typeface="Arial" panose="020B0604020202020204" pitchFamily="34" charset="0"/>
                <a:buChar char="•"/>
              </a:pPr>
              <a:r>
                <a:rPr lang="en-GB" sz="1400" dirty="0"/>
                <a:t>Highly non-linear and computationally demanding</a:t>
              </a:r>
            </a:p>
          </p:txBody>
        </p:sp>
        <p:sp>
          <p:nvSpPr>
            <p:cNvPr id="54" name="Rectangle 53">
              <a:extLst>
                <a:ext uri="{FF2B5EF4-FFF2-40B4-BE49-F238E27FC236}">
                  <a16:creationId xmlns:a16="http://schemas.microsoft.com/office/drawing/2014/main" id="{539B1984-FBCA-74F1-E927-A0468C87746C}"/>
                </a:ext>
              </a:extLst>
            </p:cNvPr>
            <p:cNvSpPr>
              <a:spLocks noChangeAspect="1"/>
            </p:cNvSpPr>
            <p:nvPr/>
          </p:nvSpPr>
          <p:spPr>
            <a:xfrm>
              <a:off x="325800" y="3416645"/>
              <a:ext cx="270000" cy="27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a:t>
              </a:r>
            </a:p>
          </p:txBody>
        </p:sp>
        <p:sp>
          <p:nvSpPr>
            <p:cNvPr id="55" name="Rectangle 54">
              <a:extLst>
                <a:ext uri="{FF2B5EF4-FFF2-40B4-BE49-F238E27FC236}">
                  <a16:creationId xmlns:a16="http://schemas.microsoft.com/office/drawing/2014/main" id="{B61A4D14-9C45-E572-0D0F-252176F7FC94}"/>
                </a:ext>
              </a:extLst>
            </p:cNvPr>
            <p:cNvSpPr>
              <a:spLocks noChangeAspect="1"/>
            </p:cNvSpPr>
            <p:nvPr/>
          </p:nvSpPr>
          <p:spPr>
            <a:xfrm>
              <a:off x="325800" y="4750113"/>
              <a:ext cx="270000" cy="27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600" b="1" dirty="0">
                  <a:solidFill>
                    <a:schemeClr val="bg1"/>
                  </a:solidFill>
                </a:rPr>
                <a:t>-</a:t>
              </a:r>
            </a:p>
          </p:txBody>
        </p:sp>
      </p:grpSp>
      <p:sp>
        <p:nvSpPr>
          <p:cNvPr id="4" name="Rectangle 3">
            <a:extLst>
              <a:ext uri="{FF2B5EF4-FFF2-40B4-BE49-F238E27FC236}">
                <a16:creationId xmlns:a16="http://schemas.microsoft.com/office/drawing/2014/main" id="{91E49626-EA8C-873D-EF13-E2D67D1B1C7A}"/>
              </a:ext>
            </a:extLst>
          </p:cNvPr>
          <p:cNvSpPr/>
          <p:nvPr/>
        </p:nvSpPr>
        <p:spPr>
          <a:xfrm>
            <a:off x="4052496" y="4772565"/>
            <a:ext cx="77715" cy="10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CDCDB85-F3C7-6004-BA49-E26D372BEB82}"/>
                  </a:ext>
                </a:extLst>
              </p:cNvPr>
              <p:cNvSpPr txBox="1"/>
              <p:nvPr/>
            </p:nvSpPr>
            <p:spPr>
              <a:xfrm>
                <a:off x="5936754" y="1440610"/>
                <a:ext cx="5895245" cy="57176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1400" i="1" smtClean="0">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𝑔𝑓</m:t>
                          </m:r>
                        </m:sub>
                      </m:sSub>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1</m:t>
                          </m:r>
                        </m:num>
                        <m:den>
                          <m:r>
                            <a:rPr lang="en-GB" sz="1400" i="1">
                              <a:latin typeface="Cambria Math" panose="02040503050406030204" pitchFamily="18" charset="0"/>
                            </a:rPr>
                            <m:t>2</m:t>
                          </m:r>
                          <m:r>
                            <a:rPr lang="en-GB" sz="1400" i="1">
                              <a:latin typeface="Cambria Math" panose="02040503050406030204" pitchFamily="18" charset="0"/>
                              <a:ea typeface="Cambria Math" panose="02040503050406030204" pitchFamily="18" charset="0"/>
                            </a:rPr>
                            <m:t>𝛽</m:t>
                          </m:r>
                        </m:den>
                      </m:f>
                      <m:d>
                        <m:dPr>
                          <m:begChr m:val="["/>
                          <m:endChr m:val="]"/>
                          <m:ctrlPr>
                            <a:rPr lang="en-GB" sz="1400" i="1">
                              <a:latin typeface="Cambria Math" panose="02040503050406030204" pitchFamily="18" charset="0"/>
                            </a:rPr>
                          </m:ctrlPr>
                        </m:dPr>
                        <m:e>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𝛼</m:t>
                              </m:r>
                              <m:r>
                                <a:rPr lang="en-GB" sz="1400" i="1">
                                  <a:latin typeface="Cambria Math" panose="02040503050406030204" pitchFamily="18" charset="0"/>
                                </a:rPr>
                                <m:t>−1</m:t>
                              </m:r>
                            </m:e>
                          </m:d>
                          <m:r>
                            <a:rPr lang="en-GB" sz="1400" i="1">
                              <a:latin typeface="Cambria Math" panose="02040503050406030204" pitchFamily="18" charset="0"/>
                            </a:rPr>
                            <m:t>+</m:t>
                          </m:r>
                          <m:rad>
                            <m:radPr>
                              <m:degHide m:val="on"/>
                              <m:ctrlPr>
                                <a:rPr lang="en-GB" sz="1400" i="1">
                                  <a:latin typeface="Cambria Math" panose="02040503050406030204" pitchFamily="18" charset="0"/>
                                </a:rPr>
                              </m:ctrlPr>
                            </m:radPr>
                            <m:deg/>
                            <m:e>
                              <m:sSup>
                                <m:sSupPr>
                                  <m:ctrlPr>
                                    <a:rPr lang="en-GB" sz="1400" i="1">
                                      <a:latin typeface="Cambria Math" panose="02040503050406030204" pitchFamily="18" charset="0"/>
                                    </a:rPr>
                                  </m:ctrlPr>
                                </m:sSupPr>
                                <m:e>
                                  <m:d>
                                    <m:dPr>
                                      <m:ctrlPr>
                                        <a:rPr lang="en-GB" sz="1400" i="1">
                                          <a:latin typeface="Cambria Math" panose="02040503050406030204" pitchFamily="18" charset="0"/>
                                        </a:rPr>
                                      </m:ctrlPr>
                                    </m:dPr>
                                    <m:e>
                                      <m:r>
                                        <a:rPr lang="en-GB" sz="1400" i="1">
                                          <a:latin typeface="Cambria Math" panose="02040503050406030204" pitchFamily="18" charset="0"/>
                                          <a:ea typeface="Cambria Math" panose="02040503050406030204" pitchFamily="18" charset="0"/>
                                        </a:rPr>
                                        <m:t>𝛼</m:t>
                                      </m:r>
                                      <m:r>
                                        <a:rPr lang="en-GB" sz="1400" i="1">
                                          <a:latin typeface="Cambria Math" panose="02040503050406030204" pitchFamily="18" charset="0"/>
                                          <a:ea typeface="Cambria Math" panose="02040503050406030204" pitchFamily="18" charset="0"/>
                                        </a:rPr>
                                        <m:t>−1</m:t>
                                      </m:r>
                                    </m:e>
                                  </m:d>
                                </m:e>
                                <m:sup>
                                  <m:r>
                                    <a:rPr lang="en-GB" sz="1400" i="1">
                                      <a:latin typeface="Cambria Math" panose="02040503050406030204" pitchFamily="18" charset="0"/>
                                    </a:rPr>
                                    <m:t>2</m:t>
                                  </m:r>
                                </m:sup>
                              </m:sSup>
                              <m:r>
                                <a:rPr lang="en-GB" sz="1400" i="1">
                                  <a:latin typeface="Cambria Math" panose="02040503050406030204" pitchFamily="18" charset="0"/>
                                </a:rPr>
                                <m:t>+4</m:t>
                              </m:r>
                              <m:r>
                                <a:rPr lang="en-GB" sz="1400" i="1">
                                  <a:latin typeface="Cambria Math" panose="02040503050406030204" pitchFamily="18" charset="0"/>
                                  <a:ea typeface="Cambria Math" panose="02040503050406030204" pitchFamily="18" charset="0"/>
                                </a:rPr>
                                <m:t>𝛽</m:t>
                              </m:r>
                              <m:d>
                                <m:dPr>
                                  <m:begChr m:val="["/>
                                  <m:endChr m:val="]"/>
                                  <m:ctrlPr>
                                    <a:rPr lang="en-GB" sz="1400" i="1">
                                      <a:latin typeface="Cambria Math" panose="02040503050406030204" pitchFamily="18" charset="0"/>
                                      <a:ea typeface="Cambria Math" panose="02040503050406030204" pitchFamily="18" charset="0"/>
                                    </a:rPr>
                                  </m:ctrlPr>
                                </m:dPr>
                                <m:e>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m:t>
                                      </m:r>
                                    </m:sub>
                                  </m:sSub>
                                  <m:r>
                                    <a:rPr lang="en-GB" sz="1400" i="1">
                                      <a:latin typeface="Cambria Math" panose="02040503050406030204" pitchFamily="18" charset="0"/>
                                      <a:ea typeface="Cambria Math" panose="02040503050406030204" pitchFamily="18" charset="0"/>
                                    </a:rPr>
                                    <m:t>−</m:t>
                                  </m:r>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𝑔𝑡</m:t>
                                      </m:r>
                                    </m:sub>
                                  </m:sSub>
                                  <m:r>
                                    <a:rPr lang="en-GB" sz="1400" i="1">
                                      <a:latin typeface="Cambria Math" panose="02040503050406030204" pitchFamily="18" charset="0"/>
                                      <a:ea typeface="Cambria Math" panose="02040503050406030204" pitchFamily="18" charset="0"/>
                                    </a:rPr>
                                    <m:t>+</m:t>
                                  </m:r>
                                  <m:r>
                                    <a:rPr lang="en-GB" sz="1400" b="1" i="1" smtClean="0">
                                      <a:solidFill>
                                        <a:srgbClr val="DC143C"/>
                                      </a:solidFill>
                                      <a:latin typeface="Cambria Math" panose="02040503050406030204" pitchFamily="18" charset="0"/>
                                      <a:ea typeface="Cambria Math" panose="02040503050406030204" pitchFamily="18" charset="0"/>
                                    </a:rPr>
                                    <m:t>𝜸</m:t>
                                  </m:r>
                                  <m:d>
                                    <m:dPr>
                                      <m:ctrlPr>
                                        <a:rPr lang="en-GB" sz="1400" i="1">
                                          <a:latin typeface="Cambria Math" panose="02040503050406030204" pitchFamily="18" charset="0"/>
                                          <a:ea typeface="Cambria Math" panose="02040503050406030204" pitchFamily="18" charset="0"/>
                                        </a:rPr>
                                      </m:ctrlPr>
                                    </m:dPr>
                                    <m:e>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m:t>
                                          </m:r>
                                        </m:sub>
                                      </m:sSub>
                                      <m:r>
                                        <a:rPr lang="en-GB" sz="1400" i="1">
                                          <a:latin typeface="Cambria Math" panose="02040503050406030204" pitchFamily="18" charset="0"/>
                                          <a:ea typeface="Cambria Math" panose="02040503050406030204" pitchFamily="18" charset="0"/>
                                        </a:rPr>
                                        <m:t>−</m:t>
                                      </m:r>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𝑔𝑡</m:t>
                                          </m:r>
                                        </m:sub>
                                      </m:sSub>
                                    </m:e>
                                  </m:d>
                                  <m:d>
                                    <m:dPr>
                                      <m:ctrlPr>
                                        <a:rPr lang="en-GB" sz="1400" i="1">
                                          <a:latin typeface="Cambria Math" panose="02040503050406030204" pitchFamily="18" charset="0"/>
                                          <a:ea typeface="Cambria Math" panose="02040503050406030204" pitchFamily="18" charset="0"/>
                                        </a:rPr>
                                      </m:ctrlPr>
                                    </m:dPr>
                                    <m:e>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m:t>
                                          </m:r>
                                        </m:sub>
                                      </m:sSub>
                                      <m:r>
                                        <a:rPr lang="en-GB" sz="1400" i="1">
                                          <a:latin typeface="Cambria Math" panose="02040503050406030204" pitchFamily="18" charset="0"/>
                                          <a:ea typeface="Cambria Math" panose="02040503050406030204" pitchFamily="18" charset="0"/>
                                        </a:rPr>
                                        <m:t>−</m:t>
                                      </m:r>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𝑔𝑖</m:t>
                                          </m:r>
                                        </m:sub>
                                      </m:sSub>
                                    </m:e>
                                  </m:d>
                                </m:e>
                              </m:d>
                            </m:e>
                          </m:rad>
                        </m:e>
                      </m:d>
                    </m:oMath>
                  </m:oMathPara>
                </a14:m>
                <a:endParaRPr lang="en-US" sz="1400" dirty="0"/>
              </a:p>
            </p:txBody>
          </p:sp>
        </mc:Choice>
        <mc:Fallback xmlns="">
          <p:sp>
            <p:nvSpPr>
              <p:cNvPr id="7" name="TextBox 6">
                <a:extLst>
                  <a:ext uri="{FF2B5EF4-FFF2-40B4-BE49-F238E27FC236}">
                    <a16:creationId xmlns:a16="http://schemas.microsoft.com/office/drawing/2014/main" id="{BCDCDB85-F3C7-6004-BA49-E26D372BEB82}"/>
                  </a:ext>
                </a:extLst>
              </p:cNvPr>
              <p:cNvSpPr txBox="1">
                <a:spLocks noRot="1" noChangeAspect="1" noMove="1" noResize="1" noEditPoints="1" noAdjustHandles="1" noChangeArrowheads="1" noChangeShapeType="1" noTextEdit="1"/>
              </p:cNvSpPr>
              <p:nvPr/>
            </p:nvSpPr>
            <p:spPr>
              <a:xfrm>
                <a:off x="5936754" y="1440610"/>
                <a:ext cx="5895245" cy="571760"/>
              </a:xfrm>
              <a:prstGeom prst="rect">
                <a:avLst/>
              </a:prstGeom>
              <a:blipFill>
                <a:blip r:embed="rId9"/>
                <a:stretch>
                  <a:fillRect b="-4348"/>
                </a:stretch>
              </a:blipFill>
            </p:spPr>
            <p:txBody>
              <a:bodyPr/>
              <a:lstStyle/>
              <a:p>
                <a:r>
                  <a:rPr lang="en-US">
                    <a:noFill/>
                  </a:rPr>
                  <a:t> </a:t>
                </a:r>
              </a:p>
            </p:txBody>
          </p:sp>
        </mc:Fallback>
      </mc:AlternateContent>
    </p:spTree>
    <p:extLst>
      <p:ext uri="{BB962C8B-B14F-4D97-AF65-F5344CB8AC3E}">
        <p14:creationId xmlns:p14="http://schemas.microsoft.com/office/powerpoint/2010/main" val="13457733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9BE00-A3C6-EA9B-091A-E534E07D3F54}"/>
            </a:ext>
          </a:extLst>
        </p:cNvPr>
        <p:cNvGrpSpPr/>
        <p:nvPr/>
      </p:nvGrpSpPr>
      <p:grpSpPr>
        <a:xfrm>
          <a:off x="0" y="0"/>
          <a:ext cx="0" cy="0"/>
          <a:chOff x="0" y="0"/>
          <a:chExt cx="0" cy="0"/>
        </a:xfrm>
      </p:grpSpPr>
      <p:sp>
        <p:nvSpPr>
          <p:cNvPr id="42" name="Content Placeholder 33">
            <a:extLst>
              <a:ext uri="{FF2B5EF4-FFF2-40B4-BE49-F238E27FC236}">
                <a16:creationId xmlns:a16="http://schemas.microsoft.com/office/drawing/2014/main" id="{251627C1-FAF1-EB0D-0762-05CC69FAA6E0}"/>
              </a:ext>
            </a:extLst>
          </p:cNvPr>
          <p:cNvSpPr txBox="1">
            <a:spLocks/>
          </p:cNvSpPr>
          <p:nvPr/>
        </p:nvSpPr>
        <p:spPr>
          <a:xfrm>
            <a:off x="325800" y="817027"/>
            <a:ext cx="11506200" cy="2307147"/>
          </a:xfrm>
          <a:prstGeom prst="rect">
            <a:avLst/>
          </a:prstGeom>
          <a:gradFill>
            <a:gsLst>
              <a:gs pos="0">
                <a:schemeClr val="bg1">
                  <a:lumMod val="95000"/>
                </a:schemeClr>
              </a:gs>
              <a:gs pos="100000">
                <a:schemeClr val="bg1">
                  <a:alpha val="0"/>
                </a:schemeClr>
              </a:gs>
            </a:gsLst>
            <a:lin ang="5400000" scaled="1"/>
          </a:gradFill>
          <a:ln>
            <a:gradFill>
              <a:gsLst>
                <a:gs pos="0">
                  <a:srgbClr val="0000CD"/>
                </a:gs>
                <a:gs pos="100000">
                  <a:schemeClr val="bg1">
                    <a:alpha val="0"/>
                  </a:schemeClr>
                </a:gs>
              </a:gsLst>
              <a:lin ang="5400000" scaled="1"/>
            </a:gradFill>
          </a:ln>
        </p:spPr>
        <p:txBody>
          <a:bodyPr vert="horz" lIns="108000" tIns="7200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18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18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18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nSpc>
                <a:spcPct val="100000"/>
              </a:lnSpc>
              <a:spcBef>
                <a:spcPts val="600"/>
              </a:spcBef>
              <a:spcAft>
                <a:spcPts val="600"/>
              </a:spcAft>
            </a:pPr>
            <a:endParaRPr lang="en-GB" sz="1400" b="1" dirty="0"/>
          </a:p>
          <a:p>
            <a:endParaRPr lang="en-US" sz="1400" dirty="0"/>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6A284F6A-74BC-368A-B0A5-461D2698BC91}"/>
                  </a:ext>
                </a:extLst>
              </p:cNvPr>
              <p:cNvSpPr txBox="1"/>
              <p:nvPr/>
            </p:nvSpPr>
            <p:spPr>
              <a:xfrm>
                <a:off x="345464" y="880902"/>
                <a:ext cx="5549468" cy="2262936"/>
              </a:xfrm>
              <a:prstGeom prst="rect">
                <a:avLst/>
              </a:prstGeom>
              <a:noFill/>
            </p:spPr>
            <p:txBody>
              <a:bodyPr wrap="square">
                <a:noAutofit/>
              </a:bodyPr>
              <a:lstStyle/>
              <a:p>
                <a:pPr>
                  <a:spcBef>
                    <a:spcPts val="1200"/>
                  </a:spcBef>
                  <a:spcAft>
                    <a:spcPts val="600"/>
                  </a:spcAft>
                </a:pPr>
                <a:r>
                  <a:rPr lang="en-GB" sz="1400" b="1" dirty="0">
                    <a:solidFill>
                      <a:srgbClr val="000080"/>
                    </a:solidFill>
                  </a:rPr>
                  <a:t>Spiteri et al. Model (2005)</a:t>
                </a:r>
                <a:endParaRPr lang="en-US" sz="1400" dirty="0"/>
              </a:p>
              <a:p>
                <a:pPr>
                  <a:lnSpc>
                    <a:spcPct val="100000"/>
                  </a:lnSpc>
                  <a:spcBef>
                    <a:spcPts val="1200"/>
                  </a:spcBef>
                  <a:spcAft>
                    <a:spcPts val="600"/>
                  </a:spcAft>
                </a:pPr>
                <a:r>
                  <a:rPr lang="en-US" sz="1400" dirty="0"/>
                  <a:t>Trapped gas saturation, </a:t>
                </a:r>
                <a14:m>
                  <m:oMath xmlns:m="http://schemas.openxmlformats.org/officeDocument/2006/math">
                    <m:sSub>
                      <m:sSubPr>
                        <m:ctrlPr>
                          <a:rPr lang="en-US"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m:t>
                        </m:r>
                      </m:sub>
                    </m:sSub>
                  </m:oMath>
                </a14:m>
                <a:r>
                  <a:rPr lang="en-US" sz="1400" dirty="0"/>
                  <a:t>: </a:t>
                </a:r>
                <a:endParaRPr lang="en-GB" sz="1400" b="1" dirty="0"/>
              </a:p>
              <a:p>
                <a:pPr>
                  <a:lnSpc>
                    <a:spcPct val="100000"/>
                  </a:lnSpc>
                  <a:spcBef>
                    <a:spcPts val="1200"/>
                  </a:spcBef>
                  <a:spcAft>
                    <a:spcPts val="600"/>
                  </a:spcAft>
                </a:pPr>
                <a14:m>
                  <m:oMathPara xmlns:m="http://schemas.openxmlformats.org/officeDocument/2006/math">
                    <m:oMathParaPr>
                      <m:jc m:val="left"/>
                    </m:oMathParaPr>
                    <m:oMath xmlns:m="http://schemas.openxmlformats.org/officeDocument/2006/math">
                      <m:sSub>
                        <m:sSubPr>
                          <m:ctrlPr>
                            <a:rPr lang="en-US"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𝑔𝑡</m:t>
                          </m:r>
                        </m:sub>
                      </m:sSub>
                      <m:r>
                        <a:rPr lang="en-GB" sz="1400" i="1">
                          <a:latin typeface="Cambria Math" panose="02040503050406030204" pitchFamily="18" charset="0"/>
                        </a:rPr>
                        <m:t>=</m:t>
                      </m:r>
                      <m:r>
                        <a:rPr lang="en-GB" sz="1400" b="1" i="1" smtClean="0">
                          <a:solidFill>
                            <a:srgbClr val="DC143C"/>
                          </a:solidFill>
                          <a:latin typeface="Cambria Math" panose="02040503050406030204" pitchFamily="18" charset="0"/>
                          <a:ea typeface="Cambria Math" panose="02040503050406030204" pitchFamily="18" charset="0"/>
                        </a:rPr>
                        <m:t>𝜶</m:t>
                      </m:r>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𝑔𝑖</m:t>
                          </m:r>
                        </m:sub>
                      </m:sSub>
                      <m:r>
                        <a:rPr lang="en-GB" sz="1400" i="1">
                          <a:latin typeface="Cambria Math" panose="02040503050406030204" pitchFamily="18" charset="0"/>
                          <a:ea typeface="Cambria Math" panose="02040503050406030204" pitchFamily="18" charset="0"/>
                        </a:rPr>
                        <m:t>−</m:t>
                      </m:r>
                      <m:r>
                        <a:rPr lang="en-GB" sz="1400" b="1" i="1" smtClean="0">
                          <a:solidFill>
                            <a:srgbClr val="DC143C"/>
                          </a:solidFill>
                          <a:latin typeface="Cambria Math" panose="02040503050406030204" pitchFamily="18" charset="0"/>
                          <a:ea typeface="Cambria Math" panose="02040503050406030204" pitchFamily="18" charset="0"/>
                        </a:rPr>
                        <m:t>𝜷</m:t>
                      </m:r>
                      <m:sSubSup>
                        <m:sSubSupPr>
                          <m:ctrlPr>
                            <a:rPr lang="en-GB" sz="1400" i="1">
                              <a:latin typeface="Cambria Math" panose="02040503050406030204" pitchFamily="18" charset="0"/>
                              <a:ea typeface="Cambria Math" panose="02040503050406030204" pitchFamily="18" charset="0"/>
                            </a:rPr>
                          </m:ctrlPr>
                        </m:sSubSupPr>
                        <m:e>
                          <m:r>
                            <a:rPr lang="en-GB" sz="1400" i="1">
                              <a:latin typeface="Cambria Math" panose="02040503050406030204" pitchFamily="18" charset="0"/>
                              <a:ea typeface="Cambria Math" panose="02040503050406030204" pitchFamily="18" charset="0"/>
                            </a:rPr>
                            <m:t>𝑆</m:t>
                          </m:r>
                        </m:e>
                        <m:sub>
                          <m:r>
                            <a:rPr lang="en-GB" sz="1400" i="1">
                              <a:latin typeface="Cambria Math" panose="02040503050406030204" pitchFamily="18" charset="0"/>
                              <a:ea typeface="Cambria Math" panose="02040503050406030204" pitchFamily="18" charset="0"/>
                            </a:rPr>
                            <m:t>𝑔𝑖</m:t>
                          </m:r>
                        </m:sub>
                        <m:sup>
                          <m:r>
                            <a:rPr lang="en-GB" sz="1400" i="1">
                              <a:latin typeface="Cambria Math" panose="02040503050406030204" pitchFamily="18" charset="0"/>
                              <a:ea typeface="Cambria Math" panose="02040503050406030204" pitchFamily="18" charset="0"/>
                            </a:rPr>
                            <m:t>2</m:t>
                          </m:r>
                        </m:sup>
                      </m:sSubSup>
                    </m:oMath>
                  </m:oMathPara>
                </a14:m>
                <a:endParaRPr lang="en-GB" sz="1400" dirty="0"/>
              </a:p>
              <a:p>
                <a:pPr>
                  <a:lnSpc>
                    <a:spcPct val="100000"/>
                  </a:lnSpc>
                  <a:spcBef>
                    <a:spcPts val="1200"/>
                  </a:spcBef>
                  <a:spcAft>
                    <a:spcPts val="600"/>
                  </a:spcAft>
                </a:pPr>
                <a14:m>
                  <m:oMathPara xmlns:m="http://schemas.openxmlformats.org/officeDocument/2006/math">
                    <m:oMathParaPr>
                      <m:jc m:val="left"/>
                    </m:oMathParaPr>
                    <m:oMath xmlns:m="http://schemas.openxmlformats.org/officeDocument/2006/math">
                      <m:r>
                        <a:rPr lang="en-GB" sz="1400" i="1">
                          <a:latin typeface="Cambria Math" panose="02040503050406030204" pitchFamily="18" charset="0"/>
                          <a:ea typeface="Cambria Math" panose="02040503050406030204" pitchFamily="18" charset="0"/>
                        </a:rPr>
                        <m:t>0≤</m:t>
                      </m:r>
                      <m:r>
                        <a:rPr lang="en-GB" sz="1400" i="1">
                          <a:latin typeface="Cambria Math" panose="02040503050406030204" pitchFamily="18" charset="0"/>
                          <a:ea typeface="Cambria Math" panose="02040503050406030204" pitchFamily="18" charset="0"/>
                        </a:rPr>
                        <m:t>𝛼</m:t>
                      </m:r>
                      <m:r>
                        <a:rPr lang="en-GB" sz="1400" i="1">
                          <a:latin typeface="Cambria Math" panose="02040503050406030204" pitchFamily="18" charset="0"/>
                          <a:ea typeface="Cambria Math" panose="02040503050406030204" pitchFamily="18" charset="0"/>
                        </a:rPr>
                        <m:t>≤1, </m:t>
                      </m:r>
                      <m:r>
                        <a:rPr lang="en-GB" sz="1400" i="1">
                          <a:latin typeface="Cambria Math" panose="02040503050406030204" pitchFamily="18" charset="0"/>
                          <a:ea typeface="Cambria Math" panose="02040503050406030204" pitchFamily="18" charset="0"/>
                        </a:rPr>
                        <m:t>𝛽</m:t>
                      </m:r>
                      <m:r>
                        <a:rPr lang="en-GB" sz="1400" i="1">
                          <a:latin typeface="Cambria Math" panose="02040503050406030204" pitchFamily="18" charset="0"/>
                          <a:ea typeface="Cambria Math" panose="02040503050406030204" pitchFamily="18" charset="0"/>
                        </a:rPr>
                        <m:t>≥0</m:t>
                      </m:r>
                    </m:oMath>
                  </m:oMathPara>
                </a14:m>
                <a:endParaRPr lang="en-US" sz="1400" dirty="0"/>
              </a:p>
              <a:p>
                <a14:m>
                  <m:oMath xmlns:m="http://schemas.openxmlformats.org/officeDocument/2006/math">
                    <m:r>
                      <a:rPr lang="en-GB" sz="1300" b="1" i="1" smtClean="0">
                        <a:solidFill>
                          <a:schemeClr val="tx1"/>
                        </a:solidFill>
                        <a:latin typeface="Cambria Math" panose="02040503050406030204" pitchFamily="18" charset="0"/>
                        <a:ea typeface="Cambria Math" panose="02040503050406030204" pitchFamily="18" charset="0"/>
                      </a:rPr>
                      <m:t>𝜶</m:t>
                    </m:r>
                  </m:oMath>
                </a14:m>
                <a:r>
                  <a:rPr lang="en-US" sz="1300" dirty="0">
                    <a:solidFill>
                      <a:schemeClr val="tx1"/>
                    </a:solidFill>
                  </a:rPr>
                  <a:t> : slope of the initial residual curve</a:t>
                </a:r>
              </a:p>
              <a:p>
                <a14:m>
                  <m:oMath xmlns:m="http://schemas.openxmlformats.org/officeDocument/2006/math">
                    <m:r>
                      <a:rPr lang="en-GB" sz="1300" b="1" i="1" smtClean="0">
                        <a:solidFill>
                          <a:schemeClr val="tx1"/>
                        </a:solidFill>
                        <a:latin typeface="Cambria Math" panose="02040503050406030204" pitchFamily="18" charset="0"/>
                        <a:ea typeface="Cambria Math" panose="02040503050406030204" pitchFamily="18" charset="0"/>
                      </a:rPr>
                      <m:t>𝜷</m:t>
                    </m:r>
                  </m:oMath>
                </a14:m>
                <a:r>
                  <a:rPr lang="en-GB" sz="1300" dirty="0">
                    <a:solidFill>
                      <a:schemeClr val="tx1"/>
                    </a:solidFill>
                    <a:ea typeface="Cambria Math" panose="02040503050406030204" pitchFamily="18" charset="0"/>
                  </a:rPr>
                  <a:t> : curvature of the initial </a:t>
                </a:r>
                <a:r>
                  <a:rPr lang="en-US" sz="1300" dirty="0">
                    <a:solidFill>
                      <a:schemeClr val="tx1"/>
                    </a:solidFill>
                  </a:rPr>
                  <a:t>residual curve </a:t>
                </a:r>
                <a:r>
                  <a:rPr lang="en-GB" sz="1300" dirty="0">
                    <a:solidFill>
                      <a:schemeClr val="tx1"/>
                    </a:solidFill>
                    <a:ea typeface="Cambria Math" panose="02040503050406030204" pitchFamily="18" charset="0"/>
                  </a:rPr>
                  <a:t> </a:t>
                </a:r>
              </a:p>
              <a:p>
                <a14:m>
                  <m:oMath xmlns:m="http://schemas.openxmlformats.org/officeDocument/2006/math">
                    <m:r>
                      <a:rPr lang="en-GB" sz="1300" b="1" i="1" smtClean="0">
                        <a:solidFill>
                          <a:schemeClr val="tx1"/>
                        </a:solidFill>
                        <a:latin typeface="Cambria Math" panose="02040503050406030204" pitchFamily="18" charset="0"/>
                        <a:ea typeface="Cambria Math" panose="02040503050406030204" pitchFamily="18" charset="0"/>
                      </a:rPr>
                      <m:t>𝜸</m:t>
                    </m:r>
                  </m:oMath>
                </a14:m>
                <a:r>
                  <a:rPr lang="en-US" sz="1300" dirty="0">
                    <a:solidFill>
                      <a:schemeClr val="tx1"/>
                    </a:solidFill>
                  </a:rPr>
                  <a:t> : flow parameter, dependent on rock type and wettability</a:t>
                </a:r>
              </a:p>
            </p:txBody>
          </p:sp>
        </mc:Choice>
        <mc:Fallback xmlns="">
          <p:sp>
            <p:nvSpPr>
              <p:cNvPr id="39" name="TextBox 38">
                <a:extLst>
                  <a:ext uri="{FF2B5EF4-FFF2-40B4-BE49-F238E27FC236}">
                    <a16:creationId xmlns:a16="http://schemas.microsoft.com/office/drawing/2014/main" id="{6A284F6A-74BC-368A-B0A5-461D2698BC91}"/>
                  </a:ext>
                </a:extLst>
              </p:cNvPr>
              <p:cNvSpPr txBox="1">
                <a:spLocks noRot="1" noChangeAspect="1" noMove="1" noResize="1" noEditPoints="1" noAdjustHandles="1" noChangeArrowheads="1" noChangeShapeType="1" noTextEdit="1"/>
              </p:cNvSpPr>
              <p:nvPr/>
            </p:nvSpPr>
            <p:spPr>
              <a:xfrm>
                <a:off x="345464" y="880902"/>
                <a:ext cx="5549468" cy="2262936"/>
              </a:xfrm>
              <a:prstGeom prst="rect">
                <a:avLst/>
              </a:prstGeom>
              <a:blipFill>
                <a:blip r:embed="rId3"/>
                <a:stretch>
                  <a:fillRect l="-457" t="-559"/>
                </a:stretch>
              </a:blipFill>
            </p:spPr>
            <p:txBody>
              <a:bodyPr/>
              <a:lstStyle/>
              <a:p>
                <a:r>
                  <a:rPr lang="en-US">
                    <a:noFill/>
                  </a:rPr>
                  <a:t> </a:t>
                </a:r>
              </a:p>
            </p:txBody>
          </p:sp>
        </mc:Fallback>
      </mc:AlternateContent>
      <p:sp>
        <p:nvSpPr>
          <p:cNvPr id="2" name="Title 1">
            <a:extLst>
              <a:ext uri="{FF2B5EF4-FFF2-40B4-BE49-F238E27FC236}">
                <a16:creationId xmlns:a16="http://schemas.microsoft.com/office/drawing/2014/main" id="{397A56B3-C489-5354-45E7-829530C2B240}"/>
              </a:ext>
            </a:extLst>
          </p:cNvPr>
          <p:cNvSpPr>
            <a:spLocks noGrp="1"/>
          </p:cNvSpPr>
          <p:nvPr>
            <p:ph type="title"/>
          </p:nvPr>
        </p:nvSpPr>
        <p:spPr/>
        <p:txBody>
          <a:bodyPr/>
          <a:lstStyle/>
          <a:p>
            <a:r>
              <a:rPr lang="en-US" dirty="0"/>
              <a:t>Implementing the Spiteri Model into OPM Flow Reservoir Simulator</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8BAD26CD-A464-F0F0-CA45-35674447B084}"/>
                  </a:ext>
                </a:extLst>
              </p:cNvPr>
              <p:cNvSpPr>
                <a:spLocks noGrp="1"/>
              </p:cNvSpPr>
              <p:nvPr>
                <p:ph sz="half" idx="1"/>
              </p:nvPr>
            </p:nvSpPr>
            <p:spPr>
              <a:xfrm>
                <a:off x="6048624" y="817027"/>
                <a:ext cx="5583238" cy="2307147"/>
              </a:xfrm>
            </p:spPr>
            <p:txBody>
              <a:bodyPr lIns="108000" tIns="108000"/>
              <a:lstStyle/>
              <a:p>
                <a:pPr>
                  <a:lnSpc>
                    <a:spcPct val="100000"/>
                  </a:lnSpc>
                  <a:spcBef>
                    <a:spcPts val="1200"/>
                  </a:spcBef>
                  <a:spcAft>
                    <a:spcPts val="600"/>
                  </a:spcAft>
                </a:pPr>
                <a:r>
                  <a:rPr lang="en-US" sz="1400" dirty="0"/>
                  <a:t>Flowing gas saturation, </a:t>
                </a:r>
                <a14:m>
                  <m:oMath xmlns:m="http://schemas.openxmlformats.org/officeDocument/2006/math">
                    <m:sSub>
                      <m:sSubPr>
                        <m:ctrlPr>
                          <a:rPr lang="en-US"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𝑔𝑓</m:t>
                        </m:r>
                      </m:sub>
                    </m:sSub>
                    <m:r>
                      <a:rPr lang="en-GB" sz="1400" b="0" i="1" smtClean="0">
                        <a:latin typeface="Cambria Math" panose="02040503050406030204" pitchFamily="18" charset="0"/>
                      </a:rPr>
                      <m:t>:</m:t>
                    </m:r>
                  </m:oMath>
                </a14:m>
                <a:r>
                  <a:rPr lang="en-US" sz="1400" dirty="0"/>
                  <a:t> </a:t>
                </a:r>
                <a:r>
                  <a:rPr lang="en-US" sz="1400" dirty="0">
                    <a:solidFill>
                      <a:srgbClr val="C00000"/>
                    </a:solidFill>
                  </a:rPr>
                  <a:t>(numerically stable form for simulators)</a:t>
                </a:r>
              </a:p>
              <a:p>
                <a:pPr>
                  <a:lnSpc>
                    <a:spcPct val="100000"/>
                  </a:lnSpc>
                  <a:spcBef>
                    <a:spcPts val="1200"/>
                  </a:spcBef>
                  <a:spcAft>
                    <a:spcPts val="600"/>
                  </a:spcAft>
                </a:pPr>
                <a:endParaRPr lang="en-US" sz="1400" dirty="0"/>
              </a:p>
              <a:p>
                <a:pPr>
                  <a:lnSpc>
                    <a:spcPct val="100000"/>
                  </a:lnSpc>
                  <a:spcBef>
                    <a:spcPts val="1200"/>
                  </a:spcBef>
                  <a:spcAft>
                    <a:spcPts val="600"/>
                  </a:spcAft>
                </a:pPr>
                <a:endParaRPr lang="en-US" sz="1400" dirty="0"/>
              </a:p>
              <a:p>
                <a:pPr>
                  <a:lnSpc>
                    <a:spcPct val="100000"/>
                  </a:lnSpc>
                  <a:spcBef>
                    <a:spcPts val="1200"/>
                  </a:spcBef>
                  <a:spcAft>
                    <a:spcPts val="600"/>
                  </a:spcAft>
                </a:pPr>
                <a:r>
                  <a:rPr lang="en-US" sz="1400" dirty="0"/>
                  <a:t>Gas relative permeability, </a:t>
                </a:r>
                <a14:m>
                  <m:oMath xmlns:m="http://schemas.openxmlformats.org/officeDocument/2006/math">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𝑠𝑐𝑎𝑛</m:t>
                        </m:r>
                      </m:sup>
                    </m:sSubSup>
                    <m:r>
                      <a:rPr lang="en-GB" sz="1400" i="1">
                        <a:latin typeface="Cambria Math" panose="02040503050406030204" pitchFamily="18" charset="0"/>
                      </a:rPr>
                      <m:t> </m:t>
                    </m:r>
                  </m:oMath>
                </a14:m>
                <a:r>
                  <a:rPr lang="en-US" sz="1400" dirty="0"/>
                  <a:t>: </a:t>
                </a:r>
              </a:p>
              <a:p>
                <a:pPr>
                  <a:lnSpc>
                    <a:spcPct val="100000"/>
                  </a:lnSpc>
                  <a:spcBef>
                    <a:spcPts val="1200"/>
                  </a:spcBef>
                  <a:spcAft>
                    <a:spcPts val="600"/>
                  </a:spcAft>
                </a:pPr>
                <a14:m>
                  <m:oMathPara xmlns:m="http://schemas.openxmlformats.org/officeDocument/2006/math">
                    <m:oMathParaPr>
                      <m:jc m:val="left"/>
                    </m:oMathParaPr>
                    <m:oMath xmlns:m="http://schemas.openxmlformats.org/officeDocument/2006/math">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b="0" i="1" smtClean="0">
                              <a:latin typeface="Cambria Math" panose="02040503050406030204" pitchFamily="18" charset="0"/>
                            </a:rPr>
                            <m:t>𝑠𝑐𝑎𝑛</m:t>
                          </m:r>
                        </m:sup>
                      </m:sSubSup>
                      <m:d>
                        <m:dPr>
                          <m:ctrlPr>
                            <a:rPr lang="en-GB" sz="1400" i="1">
                              <a:latin typeface="Cambria Math" panose="02040503050406030204" pitchFamily="18" charset="0"/>
                            </a:rPr>
                          </m:ctrlPr>
                        </m:dPr>
                        <m:e>
                          <m:sSub>
                            <m:sSubPr>
                              <m:ctrlPr>
                                <a:rPr lang="en-GB" sz="1400" i="1">
                                  <a:latin typeface="Cambria Math" panose="02040503050406030204" pitchFamily="18" charset="0"/>
                                </a:rPr>
                              </m:ctrlPr>
                            </m:sSubPr>
                            <m:e>
                              <m:r>
                                <a:rPr lang="en-GB" sz="1400" i="1">
                                  <a:latin typeface="Cambria Math" panose="02040503050406030204" pitchFamily="18" charset="0"/>
                                </a:rPr>
                                <m:t>𝑆</m:t>
                              </m:r>
                            </m:e>
                            <m:sub>
                              <m:r>
                                <a:rPr lang="en-GB" sz="1400" i="1">
                                  <a:latin typeface="Cambria Math" panose="02040503050406030204" pitchFamily="18" charset="0"/>
                                </a:rPr>
                                <m:t>𝑔𝑓</m:t>
                              </m:r>
                            </m:sub>
                          </m:sSub>
                        </m:e>
                      </m:d>
                      <m:r>
                        <a:rPr lang="en-GB" sz="1400" i="1">
                          <a:latin typeface="Cambria Math" panose="02040503050406030204" pitchFamily="18" charset="0"/>
                        </a:rPr>
                        <m:t>=</m:t>
                      </m:r>
                      <m:sSubSup>
                        <m:sSubSupPr>
                          <m:ctrlPr>
                            <a:rPr lang="en-GB" sz="1400" i="1">
                              <a:latin typeface="Cambria Math" panose="02040503050406030204" pitchFamily="18" charset="0"/>
                            </a:rPr>
                          </m:ctrlPr>
                        </m:sSubSupPr>
                        <m:e>
                          <m:r>
                            <a:rPr lang="en-GB" sz="1400" i="1">
                              <a:latin typeface="Cambria Math" panose="02040503050406030204" pitchFamily="18" charset="0"/>
                            </a:rPr>
                            <m:t>𝑘</m:t>
                          </m:r>
                        </m:e>
                        <m:sub>
                          <m:r>
                            <a:rPr lang="en-GB" sz="1400" i="1">
                              <a:latin typeface="Cambria Math" panose="02040503050406030204" pitchFamily="18" charset="0"/>
                            </a:rPr>
                            <m:t>𝑟𝑔</m:t>
                          </m:r>
                        </m:sub>
                        <m:sup>
                          <m:r>
                            <a:rPr lang="en-GB" sz="1400" i="1">
                              <a:latin typeface="Cambria Math" panose="02040503050406030204" pitchFamily="18" charset="0"/>
                            </a:rPr>
                            <m:t>𝑑</m:t>
                          </m:r>
                          <m:r>
                            <a:rPr lang="en-GB" sz="1400" b="0" i="1" smtClean="0">
                              <a:latin typeface="Cambria Math" panose="02040503050406030204" pitchFamily="18" charset="0"/>
                            </a:rPr>
                            <m:t>𝑟𝑎𝑖𝑛</m:t>
                          </m:r>
                        </m:sup>
                      </m:sSubSup>
                      <m:d>
                        <m:dPr>
                          <m:ctrlPr>
                            <a:rPr lang="en-GB" sz="1400" i="1">
                              <a:latin typeface="Cambria Math" panose="02040503050406030204" pitchFamily="18" charset="0"/>
                            </a:rPr>
                          </m:ctrlPr>
                        </m:dPr>
                        <m:e>
                          <m:sSub>
                            <m:sSubPr>
                              <m:ctrlPr>
                                <a:rPr lang="en-GB" sz="1400" i="1">
                                  <a:latin typeface="Cambria Math" panose="02040503050406030204" pitchFamily="18" charset="0"/>
                                </a:rPr>
                              </m:ctrlPr>
                            </m:sSubPr>
                            <m:e>
                              <m:acc>
                                <m:accPr>
                                  <m:chr m:val="ˉ"/>
                                  <m:ctrlPr>
                                    <a:rPr lang="en-GB" sz="1400" i="1">
                                      <a:latin typeface="Cambria Math" panose="02040503050406030204" pitchFamily="18" charset="0"/>
                                    </a:rPr>
                                  </m:ctrlPr>
                                </m:accPr>
                                <m:e>
                                  <m:r>
                                    <a:rPr lang="en-GB" sz="1400" i="1">
                                      <a:latin typeface="Cambria Math" panose="02040503050406030204" pitchFamily="18" charset="0"/>
                                    </a:rPr>
                                    <m:t>𝑆</m:t>
                                  </m:r>
                                </m:e>
                              </m:acc>
                            </m:e>
                            <m:sub>
                              <m:r>
                                <a:rPr lang="en-GB" sz="1400" i="1">
                                  <a:latin typeface="Cambria Math" panose="02040503050406030204" pitchFamily="18" charset="0"/>
                                </a:rPr>
                                <m:t>𝑔𝑓</m:t>
                              </m:r>
                            </m:sub>
                          </m:sSub>
                        </m:e>
                      </m:d>
                    </m:oMath>
                  </m:oMathPara>
                </a14:m>
                <a:endParaRPr lang="en-GB" sz="1400" dirty="0"/>
              </a:p>
            </p:txBody>
          </p:sp>
        </mc:Choice>
        <mc:Fallback xmlns="">
          <p:sp>
            <p:nvSpPr>
              <p:cNvPr id="3" name="Content Placeholder 2">
                <a:extLst>
                  <a:ext uri="{FF2B5EF4-FFF2-40B4-BE49-F238E27FC236}">
                    <a16:creationId xmlns:a16="http://schemas.microsoft.com/office/drawing/2014/main" id="{8BAD26CD-A464-F0F0-CA45-35674447B084}"/>
                  </a:ext>
                </a:extLst>
              </p:cNvPr>
              <p:cNvSpPr>
                <a:spLocks noGrp="1" noRot="1" noChangeAspect="1" noMove="1" noResize="1" noEditPoints="1" noAdjustHandles="1" noChangeArrowheads="1" noChangeShapeType="1" noTextEdit="1"/>
              </p:cNvSpPr>
              <p:nvPr>
                <p:ph sz="half" idx="1"/>
              </p:nvPr>
            </p:nvSpPr>
            <p:spPr>
              <a:xfrm>
                <a:off x="6048624" y="817027"/>
                <a:ext cx="5583238" cy="2307147"/>
              </a:xfrm>
              <a:blipFill>
                <a:blip r:embed="rId4"/>
                <a:stretch>
                  <a:fillRect/>
                </a:stretch>
              </a:blipFill>
            </p:spPr>
            <p:txBody>
              <a:bodyPr/>
              <a:lstStyle/>
              <a:p>
                <a:r>
                  <a:rPr lang="en-US">
                    <a:noFill/>
                  </a:rPr>
                  <a:t> </a:t>
                </a:r>
              </a:p>
            </p:txBody>
          </p:sp>
        </mc:Fallback>
      </mc:AlternateContent>
      <p:sp>
        <p:nvSpPr>
          <p:cNvPr id="6" name="Slide Number Placeholder 5">
            <a:extLst>
              <a:ext uri="{FF2B5EF4-FFF2-40B4-BE49-F238E27FC236}">
                <a16:creationId xmlns:a16="http://schemas.microsoft.com/office/drawing/2014/main" id="{4D7ADE56-F04B-93E1-9DBC-8A9AD3903834}"/>
              </a:ext>
            </a:extLst>
          </p:cNvPr>
          <p:cNvSpPr>
            <a:spLocks noGrp="1"/>
          </p:cNvSpPr>
          <p:nvPr>
            <p:ph type="sldNum" sz="quarter" idx="12"/>
          </p:nvPr>
        </p:nvSpPr>
        <p:spPr>
          <a:xfrm>
            <a:off x="5936755" y="6393702"/>
            <a:ext cx="318491" cy="137272"/>
          </a:xfrm>
        </p:spPr>
        <p:txBody>
          <a:bodyPr/>
          <a:lstStyle/>
          <a:p>
            <a:fld id="{CBA53E11-492D-48B3-9F9B-09541CA2A39A}" type="slidenum">
              <a:rPr lang="en-GB" smtClean="0"/>
              <a:t>8</a:t>
            </a:fld>
            <a:endParaRPr lang="en-GB"/>
          </a:p>
        </p:txBody>
      </p:sp>
      <p:sp>
        <p:nvSpPr>
          <p:cNvPr id="4" name="Rectangle 3">
            <a:extLst>
              <a:ext uri="{FF2B5EF4-FFF2-40B4-BE49-F238E27FC236}">
                <a16:creationId xmlns:a16="http://schemas.microsoft.com/office/drawing/2014/main" id="{29A7FFE3-A145-C8DD-BE80-A0FA998BB16B}"/>
              </a:ext>
            </a:extLst>
          </p:cNvPr>
          <p:cNvSpPr/>
          <p:nvPr/>
        </p:nvSpPr>
        <p:spPr>
          <a:xfrm>
            <a:off x="4052496" y="4772565"/>
            <a:ext cx="77715" cy="1037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08BEFF5-DB1F-58EF-672F-4179671C1808}"/>
                  </a:ext>
                </a:extLst>
              </p:cNvPr>
              <p:cNvSpPr txBox="1"/>
              <p:nvPr/>
            </p:nvSpPr>
            <p:spPr>
              <a:xfrm>
                <a:off x="5914596" y="1235458"/>
                <a:ext cx="5759088" cy="982064"/>
              </a:xfrm>
              <a:prstGeom prst="rect">
                <a:avLst/>
              </a:prstGeom>
              <a:noFill/>
              <a:ln w="19050">
                <a:noFill/>
              </a:ln>
            </p:spPr>
            <p:txBody>
              <a:bodyPr wrap="square">
                <a:spAutoFit/>
              </a:bodyPr>
              <a:lstStyle/>
              <a:p>
                <a14:m>
                  <m:oMath xmlns:m="http://schemas.openxmlformats.org/officeDocument/2006/math">
                    <m:sSub>
                      <m:sSubPr>
                        <m:ctrlPr>
                          <a:rPr lang="en-GB" sz="1400" i="1" smtClean="0">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𝑔𝑓</m:t>
                        </m:r>
                      </m:sub>
                    </m:sSub>
                    <m:r>
                      <a:rPr lang="en-GB" sz="1400" i="1">
                        <a:solidFill>
                          <a:srgbClr val="C00000"/>
                        </a:solidFill>
                        <a:latin typeface="Cambria Math" panose="02040503050406030204" pitchFamily="18" charset="0"/>
                      </a:rPr>
                      <m:t>=</m:t>
                    </m:r>
                    <m:f>
                      <m:fPr>
                        <m:ctrlPr>
                          <a:rPr lang="en-GB" sz="1400" i="1">
                            <a:solidFill>
                              <a:srgbClr val="C00000"/>
                            </a:solidFill>
                            <a:latin typeface="Cambria Math" panose="02040503050406030204" pitchFamily="18" charset="0"/>
                          </a:rPr>
                        </m:ctrlPr>
                      </m:fPr>
                      <m:num>
                        <m:r>
                          <a:rPr lang="en-GB" sz="1400" i="1">
                            <a:solidFill>
                              <a:srgbClr val="C00000"/>
                            </a:solidFill>
                            <a:latin typeface="Cambria Math" panose="02040503050406030204" pitchFamily="18" charset="0"/>
                          </a:rPr>
                          <m:t>2</m:t>
                        </m:r>
                        <m:r>
                          <a:rPr lang="en-GB" sz="1400" i="1">
                            <a:solidFill>
                              <a:srgbClr val="C00000"/>
                            </a:solidFill>
                            <a:latin typeface="Cambria Math" panose="02040503050406030204" pitchFamily="18" charset="0"/>
                          </a:rPr>
                          <m:t>𝑋</m:t>
                        </m:r>
                      </m:num>
                      <m:den>
                        <m:rad>
                          <m:radPr>
                            <m:degHide m:val="on"/>
                            <m:ctrlPr>
                              <a:rPr lang="en-GB" sz="1400" i="1">
                                <a:solidFill>
                                  <a:srgbClr val="C00000"/>
                                </a:solidFill>
                                <a:latin typeface="Cambria Math" panose="02040503050406030204" pitchFamily="18" charset="0"/>
                              </a:rPr>
                            </m:ctrlPr>
                          </m:radPr>
                          <m:deg/>
                          <m:e>
                            <m:r>
                              <a:rPr lang="en-GB" sz="1400" i="1">
                                <a:solidFill>
                                  <a:srgbClr val="C00000"/>
                                </a:solidFill>
                                <a:latin typeface="Cambria Math" panose="02040503050406030204" pitchFamily="18" charset="0"/>
                              </a:rPr>
                              <m:t>(</m:t>
                            </m:r>
                            <m:r>
                              <a:rPr lang="en-GB" sz="1400" b="1" i="1" smtClean="0">
                                <a:solidFill>
                                  <a:srgbClr val="C00000"/>
                                </a:solidFill>
                                <a:latin typeface="Cambria Math" panose="02040503050406030204" pitchFamily="18" charset="0"/>
                              </a:rPr>
                              <m:t>𝜶</m:t>
                            </m:r>
                            <m:r>
                              <a:rPr lang="en-GB" sz="1400" i="1">
                                <a:solidFill>
                                  <a:srgbClr val="C00000"/>
                                </a:solidFill>
                                <a:latin typeface="Cambria Math" panose="02040503050406030204" pitchFamily="18" charset="0"/>
                              </a:rPr>
                              <m:t>−1</m:t>
                            </m:r>
                            <m:sSup>
                              <m:sSupPr>
                                <m:ctrlPr>
                                  <a:rPr lang="en-GB" sz="1400" i="1">
                                    <a:solidFill>
                                      <a:srgbClr val="C00000"/>
                                    </a:solidFill>
                                    <a:latin typeface="Cambria Math" panose="02040503050406030204" pitchFamily="18" charset="0"/>
                                  </a:rPr>
                                </m:ctrlPr>
                              </m:sSupPr>
                              <m:e>
                                <m:r>
                                  <a:rPr lang="en-GB" sz="1400" i="1">
                                    <a:solidFill>
                                      <a:srgbClr val="C00000"/>
                                    </a:solidFill>
                                    <a:latin typeface="Cambria Math" panose="02040503050406030204" pitchFamily="18" charset="0"/>
                                  </a:rPr>
                                  <m:t>)</m:t>
                                </m:r>
                              </m:e>
                              <m:sup>
                                <m:r>
                                  <a:rPr lang="en-GB" sz="1400" i="1">
                                    <a:solidFill>
                                      <a:srgbClr val="C00000"/>
                                    </a:solidFill>
                                    <a:latin typeface="Cambria Math" panose="02040503050406030204" pitchFamily="18" charset="0"/>
                                  </a:rPr>
                                  <m:t>2</m:t>
                                </m:r>
                              </m:sup>
                            </m:sSup>
                            <m:r>
                              <a:rPr lang="en-GB" sz="1400" i="1">
                                <a:solidFill>
                                  <a:srgbClr val="C00000"/>
                                </a:solidFill>
                                <a:latin typeface="Cambria Math" panose="02040503050406030204" pitchFamily="18" charset="0"/>
                              </a:rPr>
                              <m:t>+4</m:t>
                            </m:r>
                            <m:r>
                              <a:rPr lang="en-GB" sz="1400" b="1" i="1" smtClean="0">
                                <a:solidFill>
                                  <a:srgbClr val="C00000"/>
                                </a:solidFill>
                                <a:latin typeface="Cambria Math" panose="02040503050406030204" pitchFamily="18" charset="0"/>
                              </a:rPr>
                              <m:t>𝜷</m:t>
                            </m:r>
                            <m:r>
                              <a:rPr lang="en-GB" sz="1400" i="1">
                                <a:solidFill>
                                  <a:srgbClr val="C00000"/>
                                </a:solidFill>
                                <a:latin typeface="Cambria Math" panose="02040503050406030204" pitchFamily="18" charset="0"/>
                              </a:rPr>
                              <m:t>𝑋</m:t>
                            </m:r>
                          </m:e>
                        </m:rad>
                        <m:r>
                          <a:rPr lang="en-GB" sz="1400" i="1">
                            <a:solidFill>
                              <a:srgbClr val="C00000"/>
                            </a:solidFill>
                            <a:latin typeface="Cambria Math" panose="02040503050406030204" pitchFamily="18" charset="0"/>
                          </a:rPr>
                          <m:t>−(</m:t>
                        </m:r>
                        <m:r>
                          <a:rPr lang="en-GB" sz="1400" b="1" i="1" smtClean="0">
                            <a:solidFill>
                              <a:srgbClr val="C00000"/>
                            </a:solidFill>
                            <a:latin typeface="Cambria Math" panose="02040503050406030204" pitchFamily="18" charset="0"/>
                          </a:rPr>
                          <m:t>𝜶</m:t>
                        </m:r>
                        <m:r>
                          <a:rPr lang="en-GB" sz="1400" i="1">
                            <a:solidFill>
                              <a:srgbClr val="C00000"/>
                            </a:solidFill>
                            <a:latin typeface="Cambria Math" panose="02040503050406030204" pitchFamily="18" charset="0"/>
                          </a:rPr>
                          <m:t>−1)</m:t>
                        </m:r>
                      </m:den>
                    </m:f>
                  </m:oMath>
                </a14:m>
                <a:r>
                  <a:rPr lang="en-GB" sz="1400" dirty="0">
                    <a:solidFill>
                      <a:srgbClr val="C00000"/>
                    </a:solidFill>
                    <a:effectLst/>
                    <a:latin typeface="Cambria" panose="02040503050406030204" pitchFamily="18" charset="0"/>
                  </a:rPr>
                  <a:t> </a:t>
                </a:r>
              </a:p>
              <a:p>
                <a:endParaRPr lang="en-GB" sz="1400" dirty="0">
                  <a:solidFill>
                    <a:srgbClr val="C00000"/>
                  </a:solidFill>
                  <a:latin typeface="Cambria" panose="02040503050406030204" pitchFamily="18" charset="0"/>
                </a:endParaRPr>
              </a:p>
              <a:p>
                <a:pPr/>
                <a14:m>
                  <m:oMathPara xmlns:m="http://schemas.openxmlformats.org/officeDocument/2006/math">
                    <m:oMathParaPr>
                      <m:jc m:val="left"/>
                    </m:oMathParaPr>
                    <m:oMath xmlns:m="http://schemas.openxmlformats.org/officeDocument/2006/math">
                      <m:r>
                        <a:rPr lang="en-GB" sz="1400" i="1">
                          <a:solidFill>
                            <a:srgbClr val="C00000"/>
                          </a:solidFill>
                          <a:latin typeface="Cambria Math" panose="02040503050406030204" pitchFamily="18" charset="0"/>
                        </a:rPr>
                        <m:t>𝑋</m:t>
                      </m:r>
                      <m:r>
                        <a:rPr lang="en-GB" sz="1400" i="1">
                          <a:solidFill>
                            <a:srgbClr val="C00000"/>
                          </a:solidFill>
                          <a:latin typeface="Cambria Math" panose="02040503050406030204" pitchFamily="18" charset="0"/>
                        </a:rPr>
                        <m:t>=</m:t>
                      </m:r>
                      <m:d>
                        <m:dPr>
                          <m:ctrlPr>
                            <a:rPr lang="en-GB" sz="1400" i="1">
                              <a:solidFill>
                                <a:srgbClr val="C00000"/>
                              </a:solidFill>
                              <a:latin typeface="Cambria Math" panose="02040503050406030204" pitchFamily="18" charset="0"/>
                            </a:rPr>
                          </m:ctrlPr>
                        </m:dPr>
                        <m:e>
                          <m:sSub>
                            <m:sSubPr>
                              <m:ctrlPr>
                                <a:rPr lang="en-GB" sz="1400" i="1">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m:t>
                              </m:r>
                            </m:sub>
                          </m:sSub>
                          <m:r>
                            <a:rPr lang="en-GB" sz="1400" i="1">
                              <a:solidFill>
                                <a:srgbClr val="C00000"/>
                              </a:solidFill>
                              <a:latin typeface="Cambria Math" panose="02040503050406030204" pitchFamily="18" charset="0"/>
                            </a:rPr>
                            <m:t>−</m:t>
                          </m:r>
                          <m:sSub>
                            <m:sSubPr>
                              <m:ctrlPr>
                                <a:rPr lang="en-GB" sz="1400" i="1">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𝑔𝑟</m:t>
                              </m:r>
                            </m:sub>
                          </m:sSub>
                          <m:d>
                            <m:dPr>
                              <m:ctrlPr>
                                <a:rPr lang="en-GB" sz="1400" i="1">
                                  <a:solidFill>
                                    <a:srgbClr val="C00000"/>
                                  </a:solidFill>
                                  <a:latin typeface="Cambria Math" panose="02040503050406030204" pitchFamily="18" charset="0"/>
                                </a:rPr>
                              </m:ctrlPr>
                            </m:dPr>
                            <m:e>
                              <m:sSub>
                                <m:sSubPr>
                                  <m:ctrlPr>
                                    <a:rPr lang="en-GB" sz="1400" i="1">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𝑔𝑖</m:t>
                                  </m:r>
                                </m:sub>
                              </m:sSub>
                            </m:e>
                          </m:d>
                        </m:e>
                      </m:d>
                      <m:d>
                        <m:dPr>
                          <m:begChr m:val="["/>
                          <m:endChr m:val="]"/>
                          <m:ctrlPr>
                            <a:rPr lang="en-GB" sz="1400" i="1">
                              <a:solidFill>
                                <a:srgbClr val="C00000"/>
                              </a:solidFill>
                              <a:latin typeface="Cambria Math" panose="02040503050406030204" pitchFamily="18" charset="0"/>
                            </a:rPr>
                          </m:ctrlPr>
                        </m:dPr>
                        <m:e>
                          <m:r>
                            <a:rPr lang="en-GB" sz="1400" i="1">
                              <a:solidFill>
                                <a:srgbClr val="C00000"/>
                              </a:solidFill>
                              <a:latin typeface="Cambria Math" panose="02040503050406030204" pitchFamily="18" charset="0"/>
                            </a:rPr>
                            <m:t>1+</m:t>
                          </m:r>
                          <m:r>
                            <a:rPr lang="en-GB" sz="1400" b="1" i="1" smtClean="0">
                              <a:solidFill>
                                <a:srgbClr val="C00000"/>
                              </a:solidFill>
                              <a:latin typeface="Cambria Math" panose="02040503050406030204" pitchFamily="18" charset="0"/>
                            </a:rPr>
                            <m:t>𝜸</m:t>
                          </m:r>
                          <m:d>
                            <m:dPr>
                              <m:ctrlPr>
                                <a:rPr lang="en-GB" sz="1400" i="1">
                                  <a:solidFill>
                                    <a:srgbClr val="C00000"/>
                                  </a:solidFill>
                                  <a:latin typeface="Cambria Math" panose="02040503050406030204" pitchFamily="18" charset="0"/>
                                </a:rPr>
                              </m:ctrlPr>
                            </m:dPr>
                            <m:e>
                              <m:sSub>
                                <m:sSubPr>
                                  <m:ctrlPr>
                                    <a:rPr lang="en-GB" sz="1400" i="1">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m:t>
                                  </m:r>
                                </m:sub>
                              </m:sSub>
                              <m:r>
                                <a:rPr lang="en-GB" sz="1400" i="1">
                                  <a:solidFill>
                                    <a:srgbClr val="C00000"/>
                                  </a:solidFill>
                                  <a:latin typeface="Cambria Math" panose="02040503050406030204" pitchFamily="18" charset="0"/>
                                </a:rPr>
                                <m:t>−</m:t>
                              </m:r>
                              <m:sSub>
                                <m:sSubPr>
                                  <m:ctrlPr>
                                    <a:rPr lang="en-GB" sz="1400" i="1">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𝑔𝑖</m:t>
                                  </m:r>
                                </m:sub>
                              </m:sSub>
                            </m:e>
                          </m:d>
                        </m:e>
                      </m:d>
                    </m:oMath>
                  </m:oMathPara>
                </a14:m>
                <a:endParaRPr lang="en-US" sz="1400" dirty="0">
                  <a:solidFill>
                    <a:srgbClr val="C00000"/>
                  </a:solidFill>
                </a:endParaRPr>
              </a:p>
            </p:txBody>
          </p:sp>
        </mc:Choice>
        <mc:Fallback xmlns="">
          <p:sp>
            <p:nvSpPr>
              <p:cNvPr id="9" name="TextBox 8">
                <a:extLst>
                  <a:ext uri="{FF2B5EF4-FFF2-40B4-BE49-F238E27FC236}">
                    <a16:creationId xmlns:a16="http://schemas.microsoft.com/office/drawing/2014/main" id="{208BEFF5-DB1F-58EF-672F-4179671C1808}"/>
                  </a:ext>
                </a:extLst>
              </p:cNvPr>
              <p:cNvSpPr txBox="1">
                <a:spLocks noRot="1" noChangeAspect="1" noMove="1" noResize="1" noEditPoints="1" noAdjustHandles="1" noChangeArrowheads="1" noChangeShapeType="1" noTextEdit="1"/>
              </p:cNvSpPr>
              <p:nvPr/>
            </p:nvSpPr>
            <p:spPr>
              <a:xfrm>
                <a:off x="5914596" y="1235458"/>
                <a:ext cx="5759088" cy="982064"/>
              </a:xfrm>
              <a:prstGeom prst="rect">
                <a:avLst/>
              </a:prstGeom>
              <a:blipFill>
                <a:blip r:embed="rId5"/>
                <a:stretch>
                  <a:fillRect/>
                </a:stretch>
              </a:blipFill>
              <a:ln w="19050">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1A1E14C5-10F1-C21A-67FE-BA97C30B576F}"/>
                  </a:ext>
                </a:extLst>
              </p:cNvPr>
              <p:cNvSpPr txBox="1"/>
              <p:nvPr/>
            </p:nvSpPr>
            <p:spPr>
              <a:xfrm>
                <a:off x="9048647" y="1281464"/>
                <a:ext cx="2799848" cy="890052"/>
              </a:xfrm>
              <a:prstGeom prst="rect">
                <a:avLst/>
              </a:prstGeom>
              <a:noFill/>
            </p:spPr>
            <p:txBody>
              <a:bodyPr wrap="square" anchor="ctr">
                <a:spAutoFit/>
              </a:bodyPr>
              <a:lstStyle/>
              <a:p>
                <a:pPr/>
                <a14:m>
                  <m:oMathPara xmlns:m="http://schemas.openxmlformats.org/officeDocument/2006/math">
                    <m:oMathParaPr>
                      <m:jc m:val="centerGroup"/>
                    </m:oMathParaPr>
                    <m:oMath xmlns:m="http://schemas.openxmlformats.org/officeDocument/2006/math">
                      <m:sSub>
                        <m:sSubPr>
                          <m:ctrlPr>
                            <a:rPr lang="en-GB" sz="1400" i="1" smtClean="0">
                              <a:solidFill>
                                <a:srgbClr val="C00000"/>
                              </a:solidFill>
                              <a:latin typeface="Cambria Math" panose="02040503050406030204" pitchFamily="18" charset="0"/>
                            </a:rPr>
                          </m:ctrlPr>
                        </m:sSubPr>
                        <m:e>
                          <m:acc>
                            <m:accPr>
                              <m:chr m:val="ˉ"/>
                              <m:ctrlPr>
                                <a:rPr lang="en-GB" sz="1400" i="1">
                                  <a:solidFill>
                                    <a:srgbClr val="C00000"/>
                                  </a:solidFill>
                                  <a:latin typeface="Cambria Math" panose="02040503050406030204" pitchFamily="18" charset="0"/>
                                </a:rPr>
                              </m:ctrlPr>
                            </m:accPr>
                            <m:e>
                              <m:r>
                                <a:rPr lang="en-GB" sz="1400" i="1">
                                  <a:solidFill>
                                    <a:srgbClr val="C00000"/>
                                  </a:solidFill>
                                  <a:latin typeface="Cambria Math" panose="02040503050406030204" pitchFamily="18" charset="0"/>
                                </a:rPr>
                                <m:t>𝑆</m:t>
                              </m:r>
                            </m:e>
                          </m:acc>
                        </m:e>
                        <m:sub>
                          <m:r>
                            <a:rPr lang="en-GB" sz="1400" i="1">
                              <a:solidFill>
                                <a:srgbClr val="C00000"/>
                              </a:solidFill>
                              <a:latin typeface="Cambria Math" panose="02040503050406030204" pitchFamily="18" charset="0"/>
                            </a:rPr>
                            <m:t>𝑔𝑓</m:t>
                          </m:r>
                        </m:sub>
                      </m:sSub>
                      <m:r>
                        <a:rPr lang="en-GB" sz="1400" i="1">
                          <a:solidFill>
                            <a:srgbClr val="C00000"/>
                          </a:solidFill>
                          <a:latin typeface="Cambria Math" panose="02040503050406030204" pitchFamily="18" charset="0"/>
                        </a:rPr>
                        <m:t>=</m:t>
                      </m:r>
                      <m:d>
                        <m:dPr>
                          <m:begChr m:val="{"/>
                          <m:endChr m:val=""/>
                          <m:ctrlPr>
                            <a:rPr lang="en-GB" sz="1400" i="1">
                              <a:solidFill>
                                <a:srgbClr val="C00000"/>
                              </a:solidFill>
                              <a:latin typeface="Cambria Math" panose="02040503050406030204" pitchFamily="18" charset="0"/>
                            </a:rPr>
                          </m:ctrlPr>
                        </m:dPr>
                        <m:e>
                          <m:eqArr>
                            <m:eqArrPr>
                              <m:ctrlPr>
                                <a:rPr lang="en-GB" sz="1400" i="1">
                                  <a:solidFill>
                                    <a:srgbClr val="C00000"/>
                                  </a:solidFill>
                                  <a:latin typeface="Cambria Math" panose="02040503050406030204" pitchFamily="18" charset="0"/>
                                </a:rPr>
                              </m:ctrlPr>
                            </m:eqArrPr>
                            <m:e>
                              <m:r>
                                <a:rPr lang="en-GB" sz="1400" i="1">
                                  <a:solidFill>
                                    <a:srgbClr val="C00000"/>
                                  </a:solidFill>
                                  <a:latin typeface="Cambria Math" panose="02040503050406030204" pitchFamily="18" charset="0"/>
                                </a:rPr>
                                <m:t>0</m:t>
                              </m:r>
                              <m:r>
                                <a:rPr lang="en-GB" sz="1400" b="0" i="1" smtClean="0">
                                  <a:solidFill>
                                    <a:srgbClr val="C00000"/>
                                  </a:solidFill>
                                  <a:latin typeface="Cambria Math" panose="02040503050406030204" pitchFamily="18" charset="0"/>
                                </a:rPr>
                                <m:t>,  </m:t>
                              </m:r>
                              <m:sSub>
                                <m:sSubPr>
                                  <m:ctrlPr>
                                    <a:rPr lang="en-GB" sz="1400" i="1">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m:t>
                                  </m:r>
                                </m:sub>
                              </m:sSub>
                              <m:r>
                                <a:rPr lang="en-GB" sz="1400" i="1">
                                  <a:solidFill>
                                    <a:srgbClr val="C00000"/>
                                  </a:solidFill>
                                  <a:latin typeface="Cambria Math" panose="02040503050406030204" pitchFamily="18" charset="0"/>
                                </a:rPr>
                                <m:t>&lt;</m:t>
                              </m:r>
                              <m:sSub>
                                <m:sSubPr>
                                  <m:ctrlPr>
                                    <a:rPr lang="en-GB" sz="1400" i="1">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𝑔𝑟</m:t>
                                  </m:r>
                                </m:sub>
                              </m:sSub>
                              <m:r>
                                <a:rPr lang="en-GB" sz="1400" i="1">
                                  <a:solidFill>
                                    <a:srgbClr val="C00000"/>
                                  </a:solidFill>
                                  <a:latin typeface="Cambria Math" panose="02040503050406030204" pitchFamily="18" charset="0"/>
                                </a:rPr>
                                <m:t>(</m:t>
                              </m:r>
                              <m:sSub>
                                <m:sSubPr>
                                  <m:ctrlPr>
                                    <a:rPr lang="en-GB" sz="1400" i="1">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𝑔𝑖</m:t>
                                  </m:r>
                                </m:sub>
                              </m:sSub>
                              <m:r>
                                <a:rPr lang="en-GB" sz="1400" i="1">
                                  <a:solidFill>
                                    <a:srgbClr val="C00000"/>
                                  </a:solidFill>
                                  <a:latin typeface="Cambria Math" panose="02040503050406030204" pitchFamily="18" charset="0"/>
                                </a:rPr>
                                <m:t>) </m:t>
                              </m:r>
                            </m:e>
                            <m:e>
                              <m:sSub>
                                <m:sSubPr>
                                  <m:ctrlPr>
                                    <a:rPr lang="en-GB" sz="1400" i="1">
                                      <a:solidFill>
                                        <a:srgbClr val="C00000"/>
                                      </a:solidFill>
                                      <a:latin typeface="Cambria Math" panose="02040503050406030204" pitchFamily="18" charset="0"/>
                                    </a:rPr>
                                  </m:ctrlPr>
                                </m:sSubPr>
                                <m:e>
                                  <m:r>
                                    <a:rPr lang="en-GB" sz="1400" b="0" i="1" smtClean="0">
                                      <a:solidFill>
                                        <a:srgbClr val="C00000"/>
                                      </a:solidFill>
                                      <a:latin typeface="Cambria Math" panose="02040503050406030204" pitchFamily="18" charset="0"/>
                                    </a:rPr>
                                    <m:t>    </m:t>
                                  </m:r>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m:t>
                                  </m:r>
                                </m:sub>
                              </m:sSub>
                              <m:r>
                                <a:rPr lang="en-GB" sz="1400" i="1">
                                  <a:solidFill>
                                    <a:srgbClr val="C00000"/>
                                  </a:solidFill>
                                  <a:latin typeface="Cambria Math" panose="02040503050406030204" pitchFamily="18" charset="0"/>
                                </a:rPr>
                                <m:t>,            </m:t>
                              </m:r>
                              <m:sSub>
                                <m:sSubPr>
                                  <m:ctrlPr>
                                    <a:rPr lang="en-GB" sz="1400" i="1">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𝑔𝑓</m:t>
                                  </m:r>
                                </m:sub>
                              </m:sSub>
                              <m:r>
                                <a:rPr lang="en-GB" sz="1400" i="1">
                                  <a:solidFill>
                                    <a:srgbClr val="C00000"/>
                                  </a:solidFill>
                                  <a:latin typeface="Cambria Math" panose="02040503050406030204" pitchFamily="18" charset="0"/>
                                </a:rPr>
                                <m:t>≥</m:t>
                              </m:r>
                              <m:sSub>
                                <m:sSubPr>
                                  <m:ctrlPr>
                                    <a:rPr lang="en-GB" sz="1400" i="1">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𝑔𝑖</m:t>
                                  </m:r>
                                </m:sub>
                              </m:sSub>
                            </m:e>
                            <m:e>
                              <m:r>
                                <a:rPr lang="en-GB" sz="1400" b="0" i="1" smtClean="0">
                                  <a:solidFill>
                                    <a:srgbClr val="C00000"/>
                                  </a:solidFill>
                                  <a:latin typeface="Cambria Math" panose="02040503050406030204" pitchFamily="18" charset="0"/>
                                </a:rPr>
                                <m:t>    </m:t>
                              </m:r>
                              <m:sSub>
                                <m:sSubPr>
                                  <m:ctrlPr>
                                    <a:rPr lang="en-GB" sz="1400" i="1">
                                      <a:solidFill>
                                        <a:srgbClr val="C00000"/>
                                      </a:solidFill>
                                      <a:latin typeface="Cambria Math" panose="02040503050406030204" pitchFamily="18" charset="0"/>
                                    </a:rPr>
                                  </m:ctrlPr>
                                </m:sSubPr>
                                <m:e>
                                  <m:r>
                                    <a:rPr lang="en-GB" sz="1400" i="1">
                                      <a:solidFill>
                                        <a:srgbClr val="C00000"/>
                                      </a:solidFill>
                                      <a:latin typeface="Cambria Math" panose="02040503050406030204" pitchFamily="18" charset="0"/>
                                    </a:rPr>
                                    <m:t>𝑆</m:t>
                                  </m:r>
                                </m:e>
                                <m:sub>
                                  <m:r>
                                    <a:rPr lang="en-GB" sz="1400" i="1">
                                      <a:solidFill>
                                        <a:srgbClr val="C00000"/>
                                      </a:solidFill>
                                      <a:latin typeface="Cambria Math" panose="02040503050406030204" pitchFamily="18" charset="0"/>
                                    </a:rPr>
                                    <m:t>𝑔𝑓</m:t>
                                  </m:r>
                                </m:sub>
                              </m:sSub>
                              <m:r>
                                <a:rPr lang="en-GB" sz="1400" i="1">
                                  <a:solidFill>
                                    <a:srgbClr val="C00000"/>
                                  </a:solidFill>
                                  <a:latin typeface="Cambria Math" panose="02040503050406030204" pitchFamily="18" charset="0"/>
                                </a:rPr>
                                <m:t>,          </m:t>
                              </m:r>
                              <m:r>
                                <m:rPr>
                                  <m:nor/>
                                </m:rPr>
                                <a:rPr lang="en-GB" sz="1400">
                                  <a:solidFill>
                                    <a:srgbClr val="C00000"/>
                                  </a:solidFill>
                                  <a:latin typeface="Cambria" panose="02040503050406030204" pitchFamily="18" charset="0"/>
                                </a:rPr>
                                <m:t>otherwise</m:t>
                              </m:r>
                            </m:e>
                          </m:eqArr>
                        </m:e>
                      </m:d>
                    </m:oMath>
                  </m:oMathPara>
                </a14:m>
                <a:endParaRPr lang="en-US" sz="1400" dirty="0">
                  <a:solidFill>
                    <a:srgbClr val="C00000"/>
                  </a:solidFill>
                </a:endParaRPr>
              </a:p>
            </p:txBody>
          </p:sp>
        </mc:Choice>
        <mc:Fallback xmlns="">
          <p:sp>
            <p:nvSpPr>
              <p:cNvPr id="11" name="TextBox 10">
                <a:extLst>
                  <a:ext uri="{FF2B5EF4-FFF2-40B4-BE49-F238E27FC236}">
                    <a16:creationId xmlns:a16="http://schemas.microsoft.com/office/drawing/2014/main" id="{1A1E14C5-10F1-C21A-67FE-BA97C30B576F}"/>
                  </a:ext>
                </a:extLst>
              </p:cNvPr>
              <p:cNvSpPr txBox="1">
                <a:spLocks noRot="1" noChangeAspect="1" noMove="1" noResize="1" noEditPoints="1" noAdjustHandles="1" noChangeArrowheads="1" noChangeShapeType="1" noTextEdit="1"/>
              </p:cNvSpPr>
              <p:nvPr/>
            </p:nvSpPr>
            <p:spPr>
              <a:xfrm>
                <a:off x="9048647" y="1281464"/>
                <a:ext cx="2799848" cy="890052"/>
              </a:xfrm>
              <a:prstGeom prst="rect">
                <a:avLst/>
              </a:prstGeom>
              <a:blipFill>
                <a:blip r:embed="rId6"/>
                <a:stretch>
                  <a:fillRect l="-31532" t="-202817" b="-291549"/>
                </a:stretch>
              </a:blipFill>
            </p:spPr>
            <p:txBody>
              <a:bodyPr/>
              <a:lstStyle/>
              <a:p>
                <a:r>
                  <a:rPr lang="en-US">
                    <a:noFill/>
                  </a:rPr>
                  <a:t> </a:t>
                </a:r>
              </a:p>
            </p:txBody>
          </p:sp>
        </mc:Fallback>
      </mc:AlternateContent>
      <p:pic>
        <p:nvPicPr>
          <p:cNvPr id="32" name="Graphic 31">
            <a:extLst>
              <a:ext uri="{FF2B5EF4-FFF2-40B4-BE49-F238E27FC236}">
                <a16:creationId xmlns:a16="http://schemas.microsoft.com/office/drawing/2014/main" id="{2A70166A-F8DA-E531-36E4-B9AD10A8C1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58455" y="3154008"/>
            <a:ext cx="6767237" cy="3420000"/>
          </a:xfrm>
          <a:prstGeom prst="rect">
            <a:avLst/>
          </a:prstGeom>
        </p:spPr>
      </p:pic>
      <p:pic>
        <p:nvPicPr>
          <p:cNvPr id="36" name="Picture 35" descr="A graph of a function&#10;&#10;AI-generated content may be incorrect.">
            <a:extLst>
              <a:ext uri="{FF2B5EF4-FFF2-40B4-BE49-F238E27FC236}">
                <a16:creationId xmlns:a16="http://schemas.microsoft.com/office/drawing/2014/main" id="{0B429529-4388-9943-C440-EA09E446D73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32000" y="3334008"/>
            <a:ext cx="4860000" cy="3240000"/>
          </a:xfrm>
          <a:prstGeom prst="rect">
            <a:avLst/>
          </a:prstGeom>
        </p:spPr>
      </p:pic>
      <p:sp>
        <p:nvSpPr>
          <p:cNvPr id="38" name="Oval 37">
            <a:extLst>
              <a:ext uri="{FF2B5EF4-FFF2-40B4-BE49-F238E27FC236}">
                <a16:creationId xmlns:a16="http://schemas.microsoft.com/office/drawing/2014/main" id="{94259972-E94C-BF06-6FED-4AA2236267BF}"/>
              </a:ext>
            </a:extLst>
          </p:cNvPr>
          <p:cNvSpPr/>
          <p:nvPr/>
        </p:nvSpPr>
        <p:spPr>
          <a:xfrm>
            <a:off x="972676" y="5396138"/>
            <a:ext cx="288000" cy="28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1</a:t>
            </a:r>
          </a:p>
        </p:txBody>
      </p:sp>
      <p:sp>
        <p:nvSpPr>
          <p:cNvPr id="40" name="Oval 39">
            <a:extLst>
              <a:ext uri="{FF2B5EF4-FFF2-40B4-BE49-F238E27FC236}">
                <a16:creationId xmlns:a16="http://schemas.microsoft.com/office/drawing/2014/main" id="{D3248CF0-096C-380E-1232-370263B5B31C}"/>
              </a:ext>
            </a:extLst>
          </p:cNvPr>
          <p:cNvSpPr/>
          <p:nvPr/>
        </p:nvSpPr>
        <p:spPr>
          <a:xfrm>
            <a:off x="8904647" y="5684138"/>
            <a:ext cx="288000" cy="28800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1</a:t>
            </a:r>
          </a:p>
        </p:txBody>
      </p:sp>
      <p:sp>
        <p:nvSpPr>
          <p:cNvPr id="41" name="Oval 40">
            <a:extLst>
              <a:ext uri="{FF2B5EF4-FFF2-40B4-BE49-F238E27FC236}">
                <a16:creationId xmlns:a16="http://schemas.microsoft.com/office/drawing/2014/main" id="{9D1A4153-C31B-2D73-7E00-945C2FD277CD}"/>
              </a:ext>
            </a:extLst>
          </p:cNvPr>
          <p:cNvSpPr/>
          <p:nvPr/>
        </p:nvSpPr>
        <p:spPr>
          <a:xfrm>
            <a:off x="3181528" y="5396138"/>
            <a:ext cx="288000" cy="28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a:t>
            </a:r>
          </a:p>
        </p:txBody>
      </p:sp>
      <p:sp>
        <p:nvSpPr>
          <p:cNvPr id="43" name="Oval 42">
            <a:extLst>
              <a:ext uri="{FF2B5EF4-FFF2-40B4-BE49-F238E27FC236}">
                <a16:creationId xmlns:a16="http://schemas.microsoft.com/office/drawing/2014/main" id="{8A30EAD3-53CF-7F2C-2A8D-4AF67949B7F3}"/>
              </a:ext>
            </a:extLst>
          </p:cNvPr>
          <p:cNvSpPr/>
          <p:nvPr/>
        </p:nvSpPr>
        <p:spPr>
          <a:xfrm>
            <a:off x="10304571" y="4864008"/>
            <a:ext cx="288000" cy="28800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2</a:t>
            </a:r>
          </a:p>
        </p:txBody>
      </p:sp>
      <p:sp>
        <p:nvSpPr>
          <p:cNvPr id="44" name="Oval 43">
            <a:extLst>
              <a:ext uri="{FF2B5EF4-FFF2-40B4-BE49-F238E27FC236}">
                <a16:creationId xmlns:a16="http://schemas.microsoft.com/office/drawing/2014/main" id="{9820201F-B8E5-40FB-FF4E-06E4C4DA2EDC}"/>
              </a:ext>
            </a:extLst>
          </p:cNvPr>
          <p:cNvSpPr/>
          <p:nvPr/>
        </p:nvSpPr>
        <p:spPr>
          <a:xfrm>
            <a:off x="3181528" y="3863469"/>
            <a:ext cx="288000" cy="288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3</a:t>
            </a:r>
          </a:p>
        </p:txBody>
      </p:sp>
      <p:sp>
        <p:nvSpPr>
          <p:cNvPr id="45" name="Oval 44">
            <a:extLst>
              <a:ext uri="{FF2B5EF4-FFF2-40B4-BE49-F238E27FC236}">
                <a16:creationId xmlns:a16="http://schemas.microsoft.com/office/drawing/2014/main" id="{A5C10A55-23C3-5155-8E9B-12F9D82AF92D}"/>
              </a:ext>
            </a:extLst>
          </p:cNvPr>
          <p:cNvSpPr/>
          <p:nvPr/>
        </p:nvSpPr>
        <p:spPr>
          <a:xfrm>
            <a:off x="9192647" y="6129073"/>
            <a:ext cx="288000" cy="288000"/>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3</a:t>
            </a:r>
          </a:p>
        </p:txBody>
      </p:sp>
    </p:spTree>
    <p:extLst>
      <p:ext uri="{BB962C8B-B14F-4D97-AF65-F5344CB8AC3E}">
        <p14:creationId xmlns:p14="http://schemas.microsoft.com/office/powerpoint/2010/main" val="3908696635"/>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EBAAC-F115-DA5D-5376-C8AAB1DEE994}"/>
              </a:ext>
            </a:extLst>
          </p:cNvPr>
          <p:cNvSpPr>
            <a:spLocks noGrp="1"/>
          </p:cNvSpPr>
          <p:nvPr>
            <p:ph type="title"/>
          </p:nvPr>
        </p:nvSpPr>
        <p:spPr/>
        <p:txBody>
          <a:bodyPr/>
          <a:lstStyle/>
          <a:p>
            <a:r>
              <a:rPr lang="en-GB" dirty="0"/>
              <a:t>Pore-Scale Modelling for Trapping and Relative Permeability</a:t>
            </a:r>
            <a:endParaRPr lang="en-US" dirty="0"/>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F154CE5-5781-14AE-E818-33F0213BF758}"/>
                  </a:ext>
                </a:extLst>
              </p:cNvPr>
              <p:cNvSpPr>
                <a:spLocks noGrp="1"/>
              </p:cNvSpPr>
              <p:nvPr>
                <p:ph sz="half" idx="1"/>
              </p:nvPr>
            </p:nvSpPr>
            <p:spPr>
              <a:xfrm>
                <a:off x="326232" y="991763"/>
                <a:ext cx="5929014" cy="5269338"/>
              </a:xfrm>
            </p:spPr>
            <p:txBody>
              <a:bodyPr/>
              <a:lstStyle/>
              <a:p>
                <a:pPr>
                  <a:lnSpc>
                    <a:spcPct val="100000"/>
                  </a:lnSpc>
                  <a:spcBef>
                    <a:spcPts val="600"/>
                  </a:spcBef>
                  <a:spcAft>
                    <a:spcPts val="600"/>
                  </a:spcAft>
                </a:pPr>
                <a:r>
                  <a:rPr lang="en-GB" sz="1400" b="1" dirty="0">
                    <a:solidFill>
                      <a:srgbClr val="000080"/>
                    </a:solidFill>
                  </a:rPr>
                  <a:t>CT Image</a:t>
                </a:r>
              </a:p>
              <a:p>
                <a:pPr>
                  <a:lnSpc>
                    <a:spcPct val="100000"/>
                  </a:lnSpc>
                  <a:spcBef>
                    <a:spcPts val="600"/>
                  </a:spcBef>
                  <a:spcAft>
                    <a:spcPts val="600"/>
                  </a:spcAft>
                </a:pPr>
                <a:endParaRPr lang="en-GB" sz="1400" b="1" dirty="0"/>
              </a:p>
              <a:p>
                <a:pPr>
                  <a:lnSpc>
                    <a:spcPct val="100000"/>
                  </a:lnSpc>
                  <a:spcBef>
                    <a:spcPts val="600"/>
                  </a:spcBef>
                  <a:spcAft>
                    <a:spcPts val="600"/>
                  </a:spcAft>
                </a:pPr>
                <a:endParaRPr lang="en-GB" sz="1400" b="1" dirty="0"/>
              </a:p>
              <a:p>
                <a:pPr>
                  <a:lnSpc>
                    <a:spcPct val="100000"/>
                  </a:lnSpc>
                  <a:spcBef>
                    <a:spcPts val="600"/>
                  </a:spcBef>
                  <a:spcAft>
                    <a:spcPts val="600"/>
                  </a:spcAft>
                </a:pPr>
                <a:endParaRPr lang="en-GB" sz="1400" b="1" dirty="0"/>
              </a:p>
              <a:p>
                <a:pPr>
                  <a:lnSpc>
                    <a:spcPct val="100000"/>
                  </a:lnSpc>
                  <a:spcBef>
                    <a:spcPts val="600"/>
                  </a:spcBef>
                  <a:spcAft>
                    <a:spcPts val="600"/>
                  </a:spcAft>
                </a:pPr>
                <a:endParaRPr lang="en-GB" sz="1400" b="1" dirty="0"/>
              </a:p>
              <a:p>
                <a:pPr>
                  <a:lnSpc>
                    <a:spcPct val="100000"/>
                  </a:lnSpc>
                  <a:spcBef>
                    <a:spcPts val="600"/>
                  </a:spcBef>
                  <a:spcAft>
                    <a:spcPts val="600"/>
                  </a:spcAft>
                </a:pPr>
                <a:endParaRPr lang="en-GB" sz="1400" b="1" dirty="0"/>
              </a:p>
              <a:p>
                <a:pPr>
                  <a:lnSpc>
                    <a:spcPct val="100000"/>
                  </a:lnSpc>
                  <a:spcBef>
                    <a:spcPts val="600"/>
                  </a:spcBef>
                  <a:spcAft>
                    <a:spcPts val="600"/>
                  </a:spcAft>
                </a:pPr>
                <a:r>
                  <a:rPr lang="en-GB" sz="1100" dirty="0"/>
                  <a:t>^ sample scanned dry using </a:t>
                </a:r>
                <a:r>
                  <a:rPr lang="en-GB" sz="1100" dirty="0" err="1"/>
                  <a:t>Xradia</a:t>
                </a:r>
                <a:r>
                  <a:rPr lang="en-GB" sz="1100" dirty="0"/>
                  <a:t> Versa 500 micro-CT scanner at </a:t>
                </a:r>
                <a:r>
                  <a:rPr lang="en-GB" sz="1100" dirty="0" err="1"/>
                  <a:t>iRock</a:t>
                </a:r>
                <a:r>
                  <a:rPr lang="en-GB" sz="1100" dirty="0"/>
                  <a:t> Technologies</a:t>
                </a:r>
              </a:p>
              <a:p>
                <a:pPr>
                  <a:lnSpc>
                    <a:spcPct val="100000"/>
                  </a:lnSpc>
                  <a:spcBef>
                    <a:spcPts val="600"/>
                  </a:spcBef>
                  <a:spcAft>
                    <a:spcPts val="600"/>
                  </a:spcAft>
                </a:pPr>
                <a:r>
                  <a:rPr lang="en-GB" sz="1400" b="1" dirty="0">
                    <a:solidFill>
                      <a:srgbClr val="000080"/>
                    </a:solidFill>
                  </a:rPr>
                  <a:t>Cooperative pore-filling</a:t>
                </a:r>
              </a:p>
              <a:p>
                <a:pPr>
                  <a:lnSpc>
                    <a:spcPct val="100000"/>
                  </a:lnSpc>
                  <a:spcBef>
                    <a:spcPts val="600"/>
                  </a:spcBef>
                  <a:spcAft>
                    <a:spcPts val="600"/>
                  </a:spcAft>
                </a:pPr>
                <a:r>
                  <a:rPr lang="en-GB" sz="1400" dirty="0"/>
                  <a:t>Blunt model [1998] </a:t>
                </a:r>
              </a:p>
              <a:p>
                <a:pPr>
                  <a:lnSpc>
                    <a:spcPct val="100000"/>
                  </a:lnSpc>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GB" sz="1400" i="1">
                              <a:latin typeface="Cambria Math" panose="02040503050406030204" pitchFamily="18" charset="0"/>
                            </a:rPr>
                          </m:ctrlPr>
                        </m:sSubPr>
                        <m:e>
                          <m:r>
                            <a:rPr lang="en-GB" sz="1400" i="1">
                              <a:latin typeface="Cambria Math" panose="02040503050406030204" pitchFamily="18" charset="0"/>
                            </a:rPr>
                            <m:t>𝑃</m:t>
                          </m:r>
                        </m:e>
                        <m:sub>
                          <m:r>
                            <a:rPr lang="en-GB" sz="1400" i="1">
                              <a:latin typeface="Cambria Math" panose="02040503050406030204" pitchFamily="18" charset="0"/>
                            </a:rPr>
                            <m:t>𝑐</m:t>
                          </m:r>
                        </m:sub>
                      </m:sSub>
                      <m:r>
                        <a:rPr lang="en-GB" sz="1400" i="1">
                          <a:latin typeface="Cambria Math" panose="02040503050406030204" pitchFamily="18" charset="0"/>
                        </a:rPr>
                        <m:t>=</m:t>
                      </m:r>
                      <m:f>
                        <m:fPr>
                          <m:ctrlPr>
                            <a:rPr lang="en-GB" sz="1400" i="1">
                              <a:latin typeface="Cambria Math" panose="02040503050406030204" pitchFamily="18" charset="0"/>
                            </a:rPr>
                          </m:ctrlPr>
                        </m:fPr>
                        <m:num>
                          <m:r>
                            <a:rPr lang="en-GB" sz="1400" i="1">
                              <a:latin typeface="Cambria Math" panose="02040503050406030204" pitchFamily="18" charset="0"/>
                            </a:rPr>
                            <m:t>2</m:t>
                          </m:r>
                          <m:r>
                            <a:rPr lang="en-GB" sz="1400" i="1">
                              <a:latin typeface="Cambria Math" panose="02040503050406030204" pitchFamily="18" charset="0"/>
                              <a:ea typeface="Cambria Math" panose="02040503050406030204" pitchFamily="18" charset="0"/>
                            </a:rPr>
                            <m:t>𝜎</m:t>
                          </m:r>
                          <m:r>
                            <a:rPr lang="en-GB" sz="1400" i="1">
                              <a:latin typeface="Cambria Math" panose="02040503050406030204" pitchFamily="18" charset="0"/>
                              <a:ea typeface="Cambria Math" panose="02040503050406030204" pitchFamily="18" charset="0"/>
                            </a:rPr>
                            <m:t>𝑐𝑜𝑠</m:t>
                          </m:r>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𝜃</m:t>
                              </m:r>
                            </m:e>
                            <m:sub>
                              <m:r>
                                <a:rPr lang="en-GB" sz="1400" i="1">
                                  <a:latin typeface="Cambria Math" panose="02040503050406030204" pitchFamily="18" charset="0"/>
                                  <a:ea typeface="Cambria Math" panose="02040503050406030204" pitchFamily="18" charset="0"/>
                                </a:rPr>
                                <m:t>𝑎</m:t>
                              </m:r>
                            </m:sub>
                          </m:sSub>
                        </m:num>
                        <m:den>
                          <m:r>
                            <a:rPr lang="en-GB" sz="1400" i="1">
                              <a:latin typeface="Cambria Math" panose="02040503050406030204" pitchFamily="18" charset="0"/>
                            </a:rPr>
                            <m:t>𝑟</m:t>
                          </m:r>
                        </m:den>
                      </m:f>
                      <m:r>
                        <a:rPr lang="en-GB" sz="1400" i="1">
                          <a:latin typeface="Cambria Math" panose="02040503050406030204" pitchFamily="18" charset="0"/>
                        </a:rPr>
                        <m:t>−</m:t>
                      </m:r>
                      <m:r>
                        <a:rPr lang="en-GB" sz="1400" i="1">
                          <a:latin typeface="Cambria Math" panose="02040503050406030204" pitchFamily="18" charset="0"/>
                          <a:ea typeface="Cambria Math" panose="02040503050406030204" pitchFamily="18" charset="0"/>
                        </a:rPr>
                        <m:t>𝜎</m:t>
                      </m:r>
                      <m:nary>
                        <m:naryPr>
                          <m:chr m:val="∑"/>
                          <m:ctrlPr>
                            <a:rPr lang="en-GB" sz="1400" i="1">
                              <a:latin typeface="Cambria Math" panose="02040503050406030204" pitchFamily="18" charset="0"/>
                              <a:ea typeface="Cambria Math" panose="02040503050406030204" pitchFamily="18" charset="0"/>
                            </a:rPr>
                          </m:ctrlPr>
                        </m:naryPr>
                        <m:sub>
                          <m:r>
                            <m:rPr>
                              <m:brk m:alnAt="23"/>
                            </m:rPr>
                            <a:rPr lang="en-GB" sz="1400" i="1">
                              <a:latin typeface="Cambria Math" panose="02040503050406030204" pitchFamily="18" charset="0"/>
                              <a:ea typeface="Cambria Math" panose="02040503050406030204" pitchFamily="18" charset="0"/>
                            </a:rPr>
                            <m:t>𝑖</m:t>
                          </m:r>
                          <m:r>
                            <a:rPr lang="en-GB" sz="1400" i="1">
                              <a:latin typeface="Cambria Math" panose="02040503050406030204" pitchFamily="18" charset="0"/>
                              <a:ea typeface="Cambria Math" panose="02040503050406030204" pitchFamily="18" charset="0"/>
                            </a:rPr>
                            <m:t>=1</m:t>
                          </m:r>
                        </m:sub>
                        <m:sup>
                          <m:r>
                            <a:rPr lang="en-GB" sz="1400" i="1">
                              <a:latin typeface="Cambria Math" panose="02040503050406030204" pitchFamily="18" charset="0"/>
                              <a:ea typeface="Cambria Math" panose="02040503050406030204" pitchFamily="18" charset="0"/>
                            </a:rPr>
                            <m:t>𝑛</m:t>
                          </m:r>
                        </m:sup>
                        <m:e>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𝐴</m:t>
                              </m:r>
                            </m:e>
                            <m:sub>
                              <m:r>
                                <a:rPr lang="en-GB" sz="1400" i="1">
                                  <a:latin typeface="Cambria Math" panose="02040503050406030204" pitchFamily="18" charset="0"/>
                                  <a:ea typeface="Cambria Math" panose="02040503050406030204" pitchFamily="18" charset="0"/>
                                </a:rPr>
                                <m:t>𝑖</m:t>
                              </m:r>
                            </m:sub>
                          </m:sSub>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𝑥</m:t>
                              </m:r>
                            </m:e>
                            <m:sub>
                              <m:r>
                                <a:rPr lang="en-GB" sz="1400" i="1">
                                  <a:latin typeface="Cambria Math" panose="02040503050406030204" pitchFamily="18" charset="0"/>
                                  <a:ea typeface="Cambria Math" panose="02040503050406030204" pitchFamily="18" charset="0"/>
                                </a:rPr>
                                <m:t>𝑖</m:t>
                              </m:r>
                            </m:sub>
                          </m:sSub>
                        </m:e>
                      </m:nary>
                    </m:oMath>
                  </m:oMathPara>
                </a14:m>
                <a:endParaRPr lang="en-GB" sz="1400" dirty="0"/>
              </a:p>
              <a:p>
                <a:pPr marL="285750" indent="-285750">
                  <a:lnSpc>
                    <a:spcPct val="100000"/>
                  </a:lnSpc>
                  <a:spcBef>
                    <a:spcPts val="600"/>
                  </a:spcBef>
                  <a:spcAft>
                    <a:spcPts val="600"/>
                  </a:spcAft>
                  <a:buFont typeface="Arial" panose="020B0604020202020204" pitchFamily="34" charset="0"/>
                  <a:buChar char="•"/>
                </a:pPr>
                <a14:m>
                  <m:oMath xmlns:m="http://schemas.openxmlformats.org/officeDocument/2006/math">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𝐴</m:t>
                        </m:r>
                      </m:e>
                      <m:sub>
                        <m:r>
                          <a:rPr lang="en-GB" sz="1400" i="1">
                            <a:latin typeface="Cambria Math" panose="02040503050406030204" pitchFamily="18" charset="0"/>
                            <a:ea typeface="Cambria Math" panose="02040503050406030204" pitchFamily="18" charset="0"/>
                          </a:rPr>
                          <m:t>𝑖</m:t>
                        </m:r>
                      </m:sub>
                    </m:sSub>
                  </m:oMath>
                </a14:m>
                <a:r>
                  <a:rPr lang="en-US" sz="1400" dirty="0"/>
                  <a:t> are arbitrary numbers and </a:t>
                </a:r>
                <a14:m>
                  <m:oMath xmlns:m="http://schemas.openxmlformats.org/officeDocument/2006/math">
                    <m:sSub>
                      <m:sSubPr>
                        <m:ctrlPr>
                          <a:rPr lang="en-GB" sz="1400" i="1">
                            <a:latin typeface="Cambria Math" panose="02040503050406030204" pitchFamily="18" charset="0"/>
                            <a:ea typeface="Cambria Math" panose="02040503050406030204" pitchFamily="18" charset="0"/>
                          </a:rPr>
                        </m:ctrlPr>
                      </m:sSubPr>
                      <m:e>
                        <m:r>
                          <a:rPr lang="en-GB" sz="1400" i="1">
                            <a:latin typeface="Cambria Math" panose="02040503050406030204" pitchFamily="18" charset="0"/>
                            <a:ea typeface="Cambria Math" panose="02040503050406030204" pitchFamily="18" charset="0"/>
                          </a:rPr>
                          <m:t>𝑥</m:t>
                        </m:r>
                      </m:e>
                      <m:sub>
                        <m:r>
                          <a:rPr lang="en-GB" sz="1400" i="1">
                            <a:latin typeface="Cambria Math" panose="02040503050406030204" pitchFamily="18" charset="0"/>
                            <a:ea typeface="Cambria Math" panose="02040503050406030204" pitchFamily="18" charset="0"/>
                          </a:rPr>
                          <m:t>𝑖</m:t>
                        </m:r>
                      </m:sub>
                    </m:sSub>
                  </m:oMath>
                </a14:m>
                <a:r>
                  <a:rPr lang="en-US" sz="1400" dirty="0"/>
                  <a:t> are random numbers between 0 and 1</a:t>
                </a:r>
              </a:p>
              <a:p>
                <a:pPr marL="285750" indent="-285750">
                  <a:lnSpc>
                    <a:spcPct val="100000"/>
                  </a:lnSpc>
                  <a:spcBef>
                    <a:spcPts val="600"/>
                  </a:spcBef>
                  <a:spcAft>
                    <a:spcPts val="600"/>
                  </a:spcAft>
                  <a:buFont typeface="Arial" panose="020B0604020202020204" pitchFamily="34" charset="0"/>
                  <a:buChar char="•"/>
                </a:pPr>
                <a:r>
                  <a:rPr lang="en-US" sz="1400" dirty="0"/>
                  <a:t>Contact angles have been assigned throughout the network randomly within ±20° of the average value</a:t>
                </a:r>
              </a:p>
              <a:p>
                <a:pPr marL="285750" indent="-285750">
                  <a:lnSpc>
                    <a:spcPct val="100000"/>
                  </a:lnSpc>
                  <a:spcBef>
                    <a:spcPts val="600"/>
                  </a:spcBef>
                  <a:spcAft>
                    <a:spcPts val="600"/>
                  </a:spcAft>
                  <a:buFont typeface="Arial" panose="020B0604020202020204" pitchFamily="34" charset="0"/>
                  <a:buChar char="•"/>
                </a:pPr>
                <a:r>
                  <a:rPr lang="en-US" sz="1400" dirty="0"/>
                  <a:t>A uniform distribution has been used</a:t>
                </a:r>
                <a:endParaRPr lang="en-GB" sz="1400" dirty="0"/>
              </a:p>
              <a:p>
                <a:endParaRPr lang="en-US" sz="1400" dirty="0"/>
              </a:p>
            </p:txBody>
          </p:sp>
        </mc:Choice>
        <mc:Fallback xmlns="">
          <p:sp>
            <p:nvSpPr>
              <p:cNvPr id="3" name="Content Placeholder 2">
                <a:extLst>
                  <a:ext uri="{FF2B5EF4-FFF2-40B4-BE49-F238E27FC236}">
                    <a16:creationId xmlns:a16="http://schemas.microsoft.com/office/drawing/2014/main" id="{DF154CE5-5781-14AE-E818-33F0213BF758}"/>
                  </a:ext>
                </a:extLst>
              </p:cNvPr>
              <p:cNvSpPr>
                <a:spLocks noGrp="1" noRot="1" noChangeAspect="1" noMove="1" noResize="1" noEditPoints="1" noAdjustHandles="1" noChangeArrowheads="1" noChangeShapeType="1" noTextEdit="1"/>
              </p:cNvSpPr>
              <p:nvPr>
                <p:ph sz="half" idx="1"/>
              </p:nvPr>
            </p:nvSpPr>
            <p:spPr>
              <a:xfrm>
                <a:off x="326232" y="991763"/>
                <a:ext cx="5929014" cy="5269338"/>
              </a:xfrm>
              <a:blipFill>
                <a:blip r:embed="rId3"/>
                <a:stretch>
                  <a:fillRect l="-1852" t="-1157"/>
                </a:stretch>
              </a:blipFill>
            </p:spPr>
            <p:txBody>
              <a:bodyPr/>
              <a:lstStyle/>
              <a:p>
                <a:r>
                  <a:rPr lang="en-GB">
                    <a:noFill/>
                  </a:rPr>
                  <a:t> </a:t>
                </a:r>
              </a:p>
            </p:txBody>
          </p:sp>
        </mc:Fallback>
      </mc:AlternateContent>
      <p:sp>
        <p:nvSpPr>
          <p:cNvPr id="6" name="Slide Number Placeholder 5">
            <a:extLst>
              <a:ext uri="{FF2B5EF4-FFF2-40B4-BE49-F238E27FC236}">
                <a16:creationId xmlns:a16="http://schemas.microsoft.com/office/drawing/2014/main" id="{56E1C440-F06F-35CC-6CFC-4AA934D48003}"/>
              </a:ext>
            </a:extLst>
          </p:cNvPr>
          <p:cNvSpPr>
            <a:spLocks noGrp="1"/>
          </p:cNvSpPr>
          <p:nvPr>
            <p:ph type="sldNum" sz="quarter" idx="12"/>
          </p:nvPr>
        </p:nvSpPr>
        <p:spPr/>
        <p:txBody>
          <a:bodyPr/>
          <a:lstStyle/>
          <a:p>
            <a:fld id="{CBA53E11-492D-48B3-9F9B-09541CA2A39A}" type="slidenum">
              <a:rPr lang="en-GB" smtClean="0"/>
              <a:t>9</a:t>
            </a:fld>
            <a:endParaRPr lang="en-GB"/>
          </a:p>
        </p:txBody>
      </p:sp>
      <p:graphicFrame>
        <p:nvGraphicFramePr>
          <p:cNvPr id="8" name="Table 7">
            <a:extLst>
              <a:ext uri="{FF2B5EF4-FFF2-40B4-BE49-F238E27FC236}">
                <a16:creationId xmlns:a16="http://schemas.microsoft.com/office/drawing/2014/main" id="{92A78B23-1554-CE77-7AD3-F66FDEBAEE80}"/>
              </a:ext>
            </a:extLst>
          </p:cNvPr>
          <p:cNvGraphicFramePr>
            <a:graphicFrameLocks noGrp="1"/>
          </p:cNvGraphicFramePr>
          <p:nvPr>
            <p:extLst>
              <p:ext uri="{D42A27DB-BD31-4B8C-83A1-F6EECF244321}">
                <p14:modId xmlns:p14="http://schemas.microsoft.com/office/powerpoint/2010/main" val="3232885931"/>
              </p:ext>
            </p:extLst>
          </p:nvPr>
        </p:nvGraphicFramePr>
        <p:xfrm>
          <a:off x="358391" y="1320204"/>
          <a:ext cx="5896855" cy="1813560"/>
        </p:xfrm>
        <a:graphic>
          <a:graphicData uri="http://schemas.openxmlformats.org/drawingml/2006/table">
            <a:tbl>
              <a:tblPr>
                <a:tableStyleId>{5940675A-B579-460E-94D1-54222C63F5DA}</a:tableStyleId>
              </a:tblPr>
              <a:tblGrid>
                <a:gridCol w="1806267">
                  <a:extLst>
                    <a:ext uri="{9D8B030D-6E8A-4147-A177-3AD203B41FA5}">
                      <a16:colId xmlns:a16="http://schemas.microsoft.com/office/drawing/2014/main" val="1576461954"/>
                    </a:ext>
                  </a:extLst>
                </a:gridCol>
                <a:gridCol w="4090588">
                  <a:extLst>
                    <a:ext uri="{9D8B030D-6E8A-4147-A177-3AD203B41FA5}">
                      <a16:colId xmlns:a16="http://schemas.microsoft.com/office/drawing/2014/main" val="526425962"/>
                    </a:ext>
                  </a:extLst>
                </a:gridCol>
              </a:tblGrid>
              <a:tr h="258416">
                <a:tc>
                  <a:txBody>
                    <a:bodyPr/>
                    <a:lstStyle/>
                    <a:p>
                      <a:r>
                        <a:rPr lang="en-GB" sz="1100" b="1" dirty="0">
                          <a:solidFill>
                            <a:schemeClr val="bg1"/>
                          </a:solidFill>
                        </a:rPr>
                        <a:t>Rock type</a:t>
                      </a: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solidFill>
                      <a:srgbClr val="0000CD"/>
                    </a:solidFill>
                  </a:tcPr>
                </a:tc>
                <a:tc>
                  <a:txBody>
                    <a:bodyPr/>
                    <a:lstStyle/>
                    <a:p>
                      <a:r>
                        <a:rPr lang="en-GB" sz="1100" dirty="0"/>
                        <a:t>Berea Sandstone</a:t>
                      </a: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tcPr>
                </a:tc>
                <a:extLst>
                  <a:ext uri="{0D108BD9-81ED-4DB2-BD59-A6C34878D82A}">
                    <a16:rowId xmlns:a16="http://schemas.microsoft.com/office/drawing/2014/main" val="735535765"/>
                  </a:ext>
                </a:extLst>
              </a:tr>
              <a:tr h="258416">
                <a:tc>
                  <a:txBody>
                    <a:bodyPr/>
                    <a:lstStyle/>
                    <a:p>
                      <a:r>
                        <a:rPr lang="en-GB" sz="1100" b="1" dirty="0">
                          <a:solidFill>
                            <a:schemeClr val="bg1"/>
                          </a:solidFill>
                        </a:rPr>
                        <a:t>Voxel Dimensions</a:t>
                      </a:r>
                      <a:endParaRPr lang="en-GB" sz="1100" dirty="0">
                        <a:solidFill>
                          <a:schemeClr val="bg1"/>
                        </a:solidFill>
                      </a:endParaRP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solidFill>
                      <a:srgbClr val="0000CD"/>
                    </a:solidFill>
                  </a:tcPr>
                </a:tc>
                <a:tc>
                  <a:txBody>
                    <a:bodyPr/>
                    <a:lstStyle/>
                    <a:p>
                      <a:r>
                        <a:rPr lang="en-GB" sz="1100" dirty="0"/>
                        <a:t>1024 × 1024 × 1024</a:t>
                      </a: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tcPr>
                </a:tc>
                <a:extLst>
                  <a:ext uri="{0D108BD9-81ED-4DB2-BD59-A6C34878D82A}">
                    <a16:rowId xmlns:a16="http://schemas.microsoft.com/office/drawing/2014/main" val="2294794157"/>
                  </a:ext>
                </a:extLst>
              </a:tr>
              <a:tr h="258416">
                <a:tc>
                  <a:txBody>
                    <a:bodyPr/>
                    <a:lstStyle/>
                    <a:p>
                      <a:r>
                        <a:rPr lang="en-GB" sz="1100" b="1" dirty="0">
                          <a:solidFill>
                            <a:schemeClr val="bg1"/>
                          </a:solidFill>
                        </a:rPr>
                        <a:t>Voxel Size</a:t>
                      </a:r>
                      <a:endParaRPr lang="en-GB" sz="1100" dirty="0">
                        <a:solidFill>
                          <a:schemeClr val="bg1"/>
                        </a:solidFill>
                      </a:endParaRP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solidFill>
                      <a:srgbClr val="0000CD"/>
                    </a:solidFill>
                  </a:tcPr>
                </a:tc>
                <a:tc>
                  <a:txBody>
                    <a:bodyPr/>
                    <a:lstStyle/>
                    <a:p>
                      <a:r>
                        <a:rPr lang="el-GR" sz="1100" dirty="0"/>
                        <a:t>2.7745 μ</a:t>
                      </a:r>
                      <a:r>
                        <a:rPr lang="en-GB" sz="1100" dirty="0"/>
                        <a:t>m</a:t>
                      </a: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tcPr>
                </a:tc>
                <a:extLst>
                  <a:ext uri="{0D108BD9-81ED-4DB2-BD59-A6C34878D82A}">
                    <a16:rowId xmlns:a16="http://schemas.microsoft.com/office/drawing/2014/main" val="1001980998"/>
                  </a:ext>
                </a:extLst>
              </a:tr>
              <a:tr h="258416">
                <a:tc>
                  <a:txBody>
                    <a:bodyPr/>
                    <a:lstStyle/>
                    <a:p>
                      <a:r>
                        <a:rPr lang="en-GB" sz="1100" b="1" dirty="0">
                          <a:solidFill>
                            <a:schemeClr val="bg1"/>
                          </a:solidFill>
                        </a:rPr>
                        <a:t>Physical Size</a:t>
                      </a:r>
                      <a:endParaRPr lang="en-GB" sz="1100" dirty="0">
                        <a:solidFill>
                          <a:schemeClr val="bg1"/>
                        </a:solidFill>
                      </a:endParaRP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solidFill>
                      <a:srgbClr val="0000CD"/>
                    </a:solidFill>
                  </a:tcPr>
                </a:tc>
                <a:tc>
                  <a:txBody>
                    <a:bodyPr/>
                    <a:lstStyle/>
                    <a:p>
                      <a:r>
                        <a:rPr lang="en-GB" sz="1100" dirty="0"/>
                        <a:t>~2.84 mm × 2.84 mm × 2.84 mm</a:t>
                      </a: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tcPr>
                </a:tc>
                <a:extLst>
                  <a:ext uri="{0D108BD9-81ED-4DB2-BD59-A6C34878D82A}">
                    <a16:rowId xmlns:a16="http://schemas.microsoft.com/office/drawing/2014/main" val="2039368043"/>
                  </a:ext>
                </a:extLst>
              </a:tr>
              <a:tr h="258416">
                <a:tc>
                  <a:txBody>
                    <a:bodyPr/>
                    <a:lstStyle/>
                    <a:p>
                      <a:r>
                        <a:rPr lang="en-GB" sz="1100" b="1" dirty="0">
                          <a:solidFill>
                            <a:schemeClr val="bg1"/>
                          </a:solidFill>
                        </a:rPr>
                        <a:t>Voxel Count</a:t>
                      </a:r>
                      <a:endParaRPr lang="en-GB" sz="1100" dirty="0">
                        <a:solidFill>
                          <a:schemeClr val="bg1"/>
                        </a:solidFill>
                      </a:endParaRP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solidFill>
                      <a:srgbClr val="0000CD"/>
                    </a:solidFill>
                  </a:tcPr>
                </a:tc>
                <a:tc>
                  <a:txBody>
                    <a:bodyPr/>
                    <a:lstStyle/>
                    <a:p>
                      <a:r>
                        <a:rPr lang="en-GB" sz="1100" dirty="0"/>
                        <a:t>1,073,741,824 (1.07B)</a:t>
                      </a: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tcPr>
                </a:tc>
                <a:extLst>
                  <a:ext uri="{0D108BD9-81ED-4DB2-BD59-A6C34878D82A}">
                    <a16:rowId xmlns:a16="http://schemas.microsoft.com/office/drawing/2014/main" val="512329340"/>
                  </a:ext>
                </a:extLst>
              </a:tr>
              <a:tr h="258416">
                <a:tc>
                  <a:txBody>
                    <a:bodyPr/>
                    <a:lstStyle/>
                    <a:p>
                      <a:r>
                        <a:rPr lang="en-GB" sz="1100" b="1" dirty="0">
                          <a:solidFill>
                            <a:schemeClr val="bg1"/>
                          </a:solidFill>
                        </a:rPr>
                        <a:t>Porosity</a:t>
                      </a: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solidFill>
                      <a:srgbClr val="0000CD"/>
                    </a:solidFill>
                  </a:tcPr>
                </a:tc>
                <a:tc>
                  <a:txBody>
                    <a:bodyPr/>
                    <a:lstStyle/>
                    <a:p>
                      <a:r>
                        <a:rPr lang="en-GB" sz="1100" dirty="0"/>
                        <a:t>20.18%</a:t>
                      </a: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tcPr>
                </a:tc>
                <a:extLst>
                  <a:ext uri="{0D108BD9-81ED-4DB2-BD59-A6C34878D82A}">
                    <a16:rowId xmlns:a16="http://schemas.microsoft.com/office/drawing/2014/main" val="979192569"/>
                  </a:ext>
                </a:extLst>
              </a:tr>
              <a:tr h="258416">
                <a:tc>
                  <a:txBody>
                    <a:bodyPr/>
                    <a:lstStyle/>
                    <a:p>
                      <a:r>
                        <a:rPr lang="en-GB" sz="1100" b="1" dirty="0">
                          <a:solidFill>
                            <a:schemeClr val="bg1"/>
                          </a:solidFill>
                        </a:rPr>
                        <a:t>Permeability</a:t>
                      </a:r>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solidFill>
                      <a:srgbClr val="0000CD"/>
                    </a:solidFill>
                  </a:tcPr>
                </a:tc>
                <a:tc>
                  <a:txBody>
                    <a:bodyPr/>
                    <a:lstStyle/>
                    <a:p>
                      <a:r>
                        <a:rPr lang="en-GB" sz="1100" dirty="0"/>
                        <a:t>985.17 </a:t>
                      </a:r>
                      <a:r>
                        <a:rPr lang="en-GB" sz="1100" dirty="0" err="1"/>
                        <a:t>mD</a:t>
                      </a:r>
                      <a:endParaRPr lang="en-GB" sz="1100" dirty="0"/>
                    </a:p>
                  </a:txBody>
                  <a:tcPr anchor="ctr">
                    <a:lnL w="12700" cap="flat" cmpd="sng" algn="ctr">
                      <a:solidFill>
                        <a:srgbClr val="0000CD"/>
                      </a:solidFill>
                      <a:prstDash val="solid"/>
                      <a:round/>
                      <a:headEnd type="none" w="med" len="med"/>
                      <a:tailEnd type="none" w="med" len="med"/>
                    </a:lnL>
                    <a:lnR w="12700" cap="flat" cmpd="sng" algn="ctr">
                      <a:solidFill>
                        <a:srgbClr val="0000CD"/>
                      </a:solidFill>
                      <a:prstDash val="solid"/>
                      <a:round/>
                      <a:headEnd type="none" w="med" len="med"/>
                      <a:tailEnd type="none" w="med" len="med"/>
                    </a:lnR>
                    <a:lnT w="12700" cap="flat" cmpd="sng" algn="ctr">
                      <a:solidFill>
                        <a:srgbClr val="0000CD"/>
                      </a:solidFill>
                      <a:prstDash val="solid"/>
                      <a:round/>
                      <a:headEnd type="none" w="med" len="med"/>
                      <a:tailEnd type="none" w="med" len="med"/>
                    </a:lnT>
                    <a:lnB w="12700" cap="flat" cmpd="sng" algn="ctr">
                      <a:solidFill>
                        <a:srgbClr val="0000CD"/>
                      </a:solidFill>
                      <a:prstDash val="solid"/>
                      <a:round/>
                      <a:headEnd type="none" w="med" len="med"/>
                      <a:tailEnd type="none" w="med" len="med"/>
                    </a:lnB>
                  </a:tcPr>
                </a:tc>
                <a:extLst>
                  <a:ext uri="{0D108BD9-81ED-4DB2-BD59-A6C34878D82A}">
                    <a16:rowId xmlns:a16="http://schemas.microsoft.com/office/drawing/2014/main" val="2518376695"/>
                  </a:ext>
                </a:extLst>
              </a:tr>
            </a:tbl>
          </a:graphicData>
        </a:graphic>
      </p:graphicFrame>
      <p:sp>
        <p:nvSpPr>
          <p:cNvPr id="9" name="Text Placeholder 4">
            <a:extLst>
              <a:ext uri="{FF2B5EF4-FFF2-40B4-BE49-F238E27FC236}">
                <a16:creationId xmlns:a16="http://schemas.microsoft.com/office/drawing/2014/main" id="{A1468B59-4B20-F1CB-E04D-1883F33D0562}"/>
              </a:ext>
            </a:extLst>
          </p:cNvPr>
          <p:cNvSpPr txBox="1">
            <a:spLocks/>
          </p:cNvSpPr>
          <p:nvPr/>
        </p:nvSpPr>
        <p:spPr>
          <a:xfrm>
            <a:off x="6801154" y="5036692"/>
            <a:ext cx="4933830" cy="726035"/>
          </a:xfrm>
          <a:prstGeom prst="rect">
            <a:avLst/>
          </a:prstGeom>
        </p:spPr>
        <p:txBody>
          <a:bodyPr anchor="t">
            <a:norm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algn="just">
              <a:lnSpc>
                <a:spcPct val="100000"/>
              </a:lnSpc>
            </a:pPr>
            <a:r>
              <a:rPr lang="en-US" sz="1200" dirty="0"/>
              <a:t>Relationship between receding and advancing contact angles on a rough surface, as a function of intrinsic contact angle measured at rest on a smooth surface (Morrow 1975).</a:t>
            </a:r>
            <a:endParaRPr lang="en-GB" sz="1200" dirty="0"/>
          </a:p>
        </p:txBody>
      </p:sp>
      <p:pic>
        <p:nvPicPr>
          <p:cNvPr id="10" name="Content Placeholder 6">
            <a:extLst>
              <a:ext uri="{FF2B5EF4-FFF2-40B4-BE49-F238E27FC236}">
                <a16:creationId xmlns:a16="http://schemas.microsoft.com/office/drawing/2014/main" id="{58E3D0AB-D554-14C7-1D1A-0D91940835A5}"/>
              </a:ext>
            </a:extLst>
          </p:cNvPr>
          <p:cNvPicPr>
            <a:picLocks noChangeAspect="1"/>
          </p:cNvPicPr>
          <p:nvPr/>
        </p:nvPicPr>
        <p:blipFill>
          <a:blip r:embed="rId4"/>
          <a:srcRect l="25115" t="56020" r="25380" b="16499"/>
          <a:stretch>
            <a:fillRect/>
          </a:stretch>
        </p:blipFill>
        <p:spPr>
          <a:xfrm>
            <a:off x="6801155" y="1352103"/>
            <a:ext cx="4690822" cy="3684588"/>
          </a:xfrm>
          <a:prstGeom prst="rect">
            <a:avLst/>
          </a:prstGeom>
        </p:spPr>
      </p:pic>
    </p:spTree>
    <p:extLst>
      <p:ext uri="{BB962C8B-B14F-4D97-AF65-F5344CB8AC3E}">
        <p14:creationId xmlns:p14="http://schemas.microsoft.com/office/powerpoint/2010/main" val="163514611"/>
      </p:ext>
    </p:extLst>
  </p:cSld>
  <p:clrMapOvr>
    <a:masterClrMapping/>
  </p:clrMapOvr>
  <p:transition>
    <p:fade/>
  </p:transition>
</p:sld>
</file>

<file path=ppt/theme/theme1.xml><?xml version="1.0" encoding="utf-8"?>
<a:theme xmlns:a="http://schemas.openxmlformats.org/drawingml/2006/main" name="ICL PPT Theme">
  <a:themeElements>
    <a:clrScheme name="Imperial colour theme">
      <a:dk1>
        <a:sysClr val="windowText" lastClr="000000"/>
      </a:dk1>
      <a:lt1>
        <a:sysClr val="window" lastClr="FFFFFF"/>
      </a:lt1>
      <a:dk2>
        <a:srgbClr val="000080"/>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Imperial College Standard Font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Arial_ICL_PowerPoint 16_9 template.potx" id="{0A6366DA-4143-4819-954D-649CAC6891CC}" vid="{00E466E9-FA83-448D-94BE-48FEA435C0D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ICL PPT Theme</Template>
  <TotalTime>20322</TotalTime>
  <Words>1814</Words>
  <Application>Microsoft Macintosh PowerPoint</Application>
  <PresentationFormat>Widescreen</PresentationFormat>
  <Paragraphs>428</Paragraphs>
  <Slides>18</Slides>
  <Notes>18</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Cambria Math</vt:lpstr>
      <vt:lpstr>Calibri</vt:lpstr>
      <vt:lpstr>Aptos</vt:lpstr>
      <vt:lpstr>Times New Roman</vt:lpstr>
      <vt:lpstr>Wingdings</vt:lpstr>
      <vt:lpstr>Cambria</vt:lpstr>
      <vt:lpstr>Courier New</vt:lpstr>
      <vt:lpstr>Arial</vt:lpstr>
      <vt:lpstr>ICL PPT Theme</vt:lpstr>
      <vt:lpstr>Field-scale Analysis of Hydrogen Storage Incorporating Pore-scale Hysteresis Models </vt:lpstr>
      <vt:lpstr>Key Insights from Pore-Scale Studies</vt:lpstr>
      <vt:lpstr>Research Objective</vt:lpstr>
      <vt:lpstr>Pore-to-field Scale Research Workflow</vt:lpstr>
      <vt:lpstr>Traditional Trapping &amp; Hysteresis Models</vt:lpstr>
      <vt:lpstr>Reservoir Cross-Sectional Comparison of Gas Saturation</vt:lpstr>
      <vt:lpstr>Flexible Trapping &amp; Hysteresis Models</vt:lpstr>
      <vt:lpstr>Implementing the Spiteri Model into OPM Flow Reservoir Simulator</vt:lpstr>
      <vt:lpstr>Pore-Scale Modelling for Trapping and Relative Permeability</vt:lpstr>
      <vt:lpstr>Calibration of Spiteri Parameters: 𝛼, 𝛽 &amp; 𝛾 </vt:lpstr>
      <vt:lpstr>Numerical Simulation</vt:lpstr>
      <vt:lpstr>Krg vs Sg: Location 1 - Cell (32, 53, 1)</vt:lpstr>
      <vt:lpstr>Krg vs Sg: Location 2 - Cell (45, 65, 1)</vt:lpstr>
      <vt:lpstr>Effect of Hysteresis and Wettability on Rate, Pressure &amp; H2 Recovery</vt:lpstr>
      <vt:lpstr>Conclusion and Future Work</vt:lpstr>
      <vt:lpstr>References</vt:lpstr>
      <vt:lpstr>Acknowledgements</vt:lpstr>
      <vt:lpstr>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Ibrahim Alobaidan</dc:creator>
  <cp:lastModifiedBy>Alobaidan, Ibrahim A</cp:lastModifiedBy>
  <cp:revision>234</cp:revision>
  <dcterms:created xsi:type="dcterms:W3CDTF">2024-12-03T13:43:49Z</dcterms:created>
  <dcterms:modified xsi:type="dcterms:W3CDTF">2026-01-12T17:32:09Z</dcterms:modified>
</cp:coreProperties>
</file>