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7" r:id="rId2"/>
    <p:sldId id="319" r:id="rId3"/>
    <p:sldId id="321" r:id="rId4"/>
    <p:sldId id="322" r:id="rId5"/>
    <p:sldId id="323" r:id="rId6"/>
    <p:sldId id="328" r:id="rId7"/>
    <p:sldId id="324" r:id="rId8"/>
    <p:sldId id="325" r:id="rId9"/>
    <p:sldId id="326" r:id="rId10"/>
    <p:sldId id="329" r:id="rId11"/>
    <p:sldId id="333" r:id="rId12"/>
    <p:sldId id="330" r:id="rId13"/>
    <p:sldId id="334" r:id="rId14"/>
    <p:sldId id="280" r:id="rId15"/>
    <p:sldId id="320" r:id="rId16"/>
    <p:sldId id="335" r:id="rId17"/>
  </p:sldIdLst>
  <p:sldSz cx="12192000" cy="6858000"/>
  <p:notesSz cx="6858000" cy="9144000"/>
  <p:embeddedFontLst>
    <p:embeddedFont>
      <p:font typeface="Imperial Sans Text" panose="020B0604020202020204" charset="0"/>
      <p:regular r:id="rId19"/>
      <p:bold r:id="rId20"/>
    </p:embeddedFont>
    <p:embeddedFont>
      <p:font typeface="Imperial Sans Text Medium" panose="020B0604020202020204" charset="0"/>
      <p:regular r:id="rId21"/>
    </p:embeddedFont>
    <p:embeddedFont>
      <p:font typeface="Imperial Sans Text Semibold" panose="020B0604020202020204" charset="0"/>
      <p:bold r:id="rId22"/>
    </p:embeddedFont>
  </p:embeddedFontLst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B05"/>
    <a:srgbClr val="FBF7DC"/>
    <a:srgbClr val="F8F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3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D2A8-8F95-47C2-ABE1-A779F5A43C9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663E2-27CE-4C79-91D3-7F5C4262D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0333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3090-BF3D-441B-A3B1-33B1C172C369}" type="datetime1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46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C09B-6B07-48E1-A79C-19784CA92DD3}" type="datetime1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638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8011-07B2-454C-95E8-7FB57512CE58}" type="datetime1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2610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77A9-8F6C-4BF0-9DC2-3CE526ADD6E3}" type="datetime1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3585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A311-2091-4273-BDE0-6EEFE4628911}" type="datetime1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1959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B0F6-8BC0-4E55-A4A0-40C2516C34CA}" type="datetime1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4776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D58A-618E-452C-B238-34A32F41C4A8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560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93A7-D2B5-4914-A564-9230638301A2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636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99DB-D421-4F16-97E5-0BE58D58C78C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2480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DABC-4A91-4854-9E09-B8BBF1EFA85E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0667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3CC0732-2E95-AE1D-13E5-F7FFC7BB0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26487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BC8-FEC4-4AE7-91A8-76FE0E11234B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9803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A7B1-2A49-4738-9D0E-7E9ED1E61766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2315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E685-74F3-4604-A901-4277FB36D2DF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448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8B5A-3F62-4D98-8396-7D5783124050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539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FBDB-657C-4B7B-847C-0CEB6DDEA180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192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025"/>
            <a:ext cx="9984000" cy="593407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D1ED7-C91E-4D32-B49C-D6289811E481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8D6E0-472D-9B14-F3A6-BC2F23E87040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46774957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963-C8BE-458E-8EF0-C2BA83E90F48}" type="datetime1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69607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E96D-86A8-4266-95C2-7191EDD7507B}" type="datetime1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5788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7FCD-F7E3-4715-9F1E-C6971F29C874}" type="datetime1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80361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3E532-6342-409A-A8F2-FB264F217001}" type="datetime1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9952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22D6F08-46E5-5EA7-E3A2-67645E5C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68972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F1AA-3461-4C2B-8701-F20D2AD9AFBE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3963589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057-E6EA-45A8-B8FA-2F5800733EFD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0639597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F2E0-6C2F-44B3-8DB9-4F19C82D9179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7332222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B08C-A771-495B-8608-1B7437EE116E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506536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764-C3F2-435B-94AF-464B0E5F3DDF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935690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241D-90AB-4BAD-AFA8-C07605AD7507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6322611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9758-86FE-46E9-8ED0-E2D51ACBCCA9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0070496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7BA8-A6D1-4F15-A610-45481ADF5B6A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8878468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EDBC-C115-4129-8920-CA05928EF870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135415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2302-CA97-4D1F-BB95-0FC85396CF0E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395530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AE7C5DD9-4903-8E37-9C71-518439271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8291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C8A7-0092-4CCA-8DB2-0328963EA8DA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64018343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2B47-853C-43F1-A1A1-B79A66C43EB1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7450929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1AE-12C2-43C5-9FEE-595D0EFD26B1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78587760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30C7-27EA-4183-BCC0-B2F132F2B1C5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4084216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3DB7-EBEC-4E72-946A-5F9CFF098EAC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78277818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8A6F-B9F9-4924-8C63-D25A3F2D1A40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30675283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F48C-CA0D-4F38-88E5-A037DE37655B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11599155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DC61-A82C-40D1-B95E-1ADC32B4FF92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85968501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2193489" cy="6857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6043340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1489990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8F30683-44FB-4995-47C3-43A7DE5523C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A24E86-91AA-6A9B-314A-752B77481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79B37A-F4A9-2DDA-3FC3-9FC52384AE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DABC58-132F-2F2F-EB5B-78B30A3D4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FE51362-844C-B4F1-1A83-A287F312E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0F57AAB-C462-6A3A-9686-048341EA7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A0D371A-82CE-1829-AA32-FB790C7A60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0DE082-4D8F-8158-56B4-AF85C4A0F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0CFB56-59E9-38CF-519A-B532B32547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B5434B5-DD4C-F988-6EBA-085A7DD4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E34748E-CBEF-26E7-AB9F-696FA5D5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079AE91-4ABF-A9AC-DD3E-25CF3D141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999131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65854826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1169666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F1E4B3C-5470-00F2-B8CB-BB4906CF43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D7A316D-6FA6-8EBE-A7B4-43071E70A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1C06CEA-028D-9197-2DEF-67878595A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A93E8D-A827-0EF8-FC25-4EDF7B194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F359F29-A6DD-FD4C-F807-701DEA41E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68BF6B-AEBB-4CAA-244D-9EBE80B9A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60AC05-547F-FA65-604E-4ED4912EA9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632E58E-1400-1E6E-BB60-7A9B794F4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D65D159-581D-F29B-BBD4-C1C5BACCEE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25010597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A87AD45-2D2F-D96C-947C-BAE35BFEBE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EDC35F-4F2D-B2A7-1ECD-0CF19D1AD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7F4776F-4E5E-13DF-F11A-A6808FFFC9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A993AE1-6A24-5C17-7FE2-A16589D9C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7F8EF-CDAD-15A2-A361-88921E1CAF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90186DB-2300-A8AA-8FAD-2C609649A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1922286-E237-1114-3A54-E1731611D6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B4DA78C-0EF6-B05D-F2D2-EFEDA343E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00F92FE-6EB2-0D0E-BFC9-559AD1E7A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21612589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E1CB8A6-5DB1-3B99-A9F8-9597AF152C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81910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459D86-11D8-7A68-1B53-2B86FE4F7E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18450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74EB628-65B8-A8C0-3304-77AF961E9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17005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9CC1682-CCAA-5EE1-585E-F7C4434F1C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0403FB-3386-A0FE-3E9D-A2925EF0E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DC1DE-179E-04D4-B493-BF069DE85D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9A68412-C85B-6332-8B98-2635795BB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ECB875-34C4-65FF-6CDA-1356F6BC76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3B5B848-7A8D-931B-DFC2-C5B37B8DB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61AABDF-9542-DBC6-6388-ABE2035BE7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57C10C3-A39D-D1F6-3C50-91EC9A5E7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4DD9B4A-92B0-0B9A-755B-A13B032A8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7F605DF-643C-8B14-6DAD-2EA5E33AC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92682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604E-C86D-4F81-9647-CE25C31F3BAF}" type="datetime1">
              <a:rPr lang="en-GB" smtClean="0"/>
              <a:t>12/01/2026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81825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4B48-701E-41EA-A2FF-8ED5FE76CF3B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0150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89C5-AF48-48B8-8DE8-714D830DB9FB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481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217-F69A-42C7-90BF-428CB67FE0DD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0986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0B9E-A180-4817-935E-2A0D89107A3F}" type="datetime1">
              <a:rPr lang="en-GB" smtClean="0"/>
              <a:t>12/01/2026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6497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BBD8-6BDE-49F2-B720-E07B83DD5DC7}" type="datetime1">
              <a:rPr lang="en-GB" smtClean="0"/>
              <a:t>12/01/2026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6822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0FD7-4700-45C7-91C6-BF4323BCBCCC}" type="datetime1">
              <a:rPr lang="en-GB" smtClean="0"/>
              <a:t>12/01/2026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129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0BD3-E7CF-4587-B4DB-5C4A081447E1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202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8A87-79C8-425C-964B-78EC80B2CA6E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320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EB5C33-B785-4BEF-86DE-0812F12429FD}" type="datetime1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819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5426-417C-E41E-5A03-5974D3C79A0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7516182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2" y="1394619"/>
            <a:ext cx="11541025" cy="4866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50">
                <a:solidFill>
                  <a:schemeClr val="accent1"/>
                </a:solidFill>
              </a:defRPr>
            </a:lvl1pPr>
          </a:lstStyle>
          <a:p>
            <a:fld id="{5F75A243-2CFB-436D-9FC8-591477CE129C}" type="datetime1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50">
                <a:solidFill>
                  <a:schemeClr val="accent1"/>
                </a:solidFill>
              </a:defRPr>
            </a:lvl1pPr>
          </a:lstStyle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6755" y="6393702"/>
            <a:ext cx="318491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50" b="1">
                <a:solidFill>
                  <a:schemeClr val="accent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6CDD9-97E9-735B-8549-0F3AE3CCAC5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accent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1450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80" r:id="rId3"/>
    <p:sldLayoutId id="2147483649" r:id="rId4"/>
    <p:sldLayoutId id="2147483657" r:id="rId5"/>
    <p:sldLayoutId id="2147483658" r:id="rId6"/>
    <p:sldLayoutId id="2147483681" r:id="rId7"/>
    <p:sldLayoutId id="2147483682" r:id="rId8"/>
    <p:sldLayoutId id="2147483675" r:id="rId9"/>
    <p:sldLayoutId id="2147483650" r:id="rId10"/>
    <p:sldLayoutId id="2147483683" r:id="rId11"/>
    <p:sldLayoutId id="2147483684" r:id="rId12"/>
    <p:sldLayoutId id="2147483652" r:id="rId13"/>
    <p:sldLayoutId id="2147483685" r:id="rId14"/>
    <p:sldLayoutId id="2147483686" r:id="rId15"/>
    <p:sldLayoutId id="2147483659" r:id="rId16"/>
    <p:sldLayoutId id="2147483687" r:id="rId17"/>
    <p:sldLayoutId id="2147483688" r:id="rId18"/>
    <p:sldLayoutId id="2147483660" r:id="rId19"/>
    <p:sldLayoutId id="2147483689" r:id="rId20"/>
    <p:sldLayoutId id="2147483690" r:id="rId21"/>
    <p:sldLayoutId id="2147483677" r:id="rId22"/>
    <p:sldLayoutId id="2147483691" r:id="rId23"/>
    <p:sldLayoutId id="2147483692" r:id="rId24"/>
    <p:sldLayoutId id="2147483676" r:id="rId25"/>
    <p:sldLayoutId id="2147483667" r:id="rId26"/>
    <p:sldLayoutId id="2147483693" r:id="rId27"/>
    <p:sldLayoutId id="2147483694" r:id="rId28"/>
    <p:sldLayoutId id="2147483666" r:id="rId29"/>
    <p:sldLayoutId id="2147483661" r:id="rId30"/>
    <p:sldLayoutId id="2147483695" r:id="rId31"/>
    <p:sldLayoutId id="2147483696" r:id="rId32"/>
    <p:sldLayoutId id="2147483669" r:id="rId33"/>
    <p:sldLayoutId id="2147483697" r:id="rId34"/>
    <p:sldLayoutId id="2147483698" r:id="rId35"/>
    <p:sldLayoutId id="2147483678" r:id="rId36"/>
    <p:sldLayoutId id="2147483699" r:id="rId37"/>
    <p:sldLayoutId id="2147483700" r:id="rId38"/>
    <p:sldLayoutId id="2147483662" r:id="rId39"/>
    <p:sldLayoutId id="2147483701" r:id="rId40"/>
    <p:sldLayoutId id="2147483702" r:id="rId41"/>
    <p:sldLayoutId id="2147483663" r:id="rId42"/>
    <p:sldLayoutId id="2147483703" r:id="rId43"/>
    <p:sldLayoutId id="2147483704" r:id="rId44"/>
    <p:sldLayoutId id="2147483664" r:id="rId45"/>
    <p:sldLayoutId id="2147483705" r:id="rId46"/>
    <p:sldLayoutId id="2147483706" r:id="rId47"/>
    <p:sldLayoutId id="2147483665" r:id="rId48"/>
    <p:sldLayoutId id="2147483671" r:id="rId49"/>
    <p:sldLayoutId id="2147483707" r:id="rId50"/>
    <p:sldLayoutId id="2147483708" r:id="rId51"/>
    <p:sldLayoutId id="2147483670" r:id="rId52"/>
    <p:sldLayoutId id="2147483672" r:id="rId53"/>
    <p:sldLayoutId id="2147483674" r:id="rId54"/>
    <p:sldLayoutId id="2147483709" r:id="rId55"/>
    <p:sldLayoutId id="2147483710" r:id="rId56"/>
    <p:sldLayoutId id="2147483673" r:id="rId57"/>
    <p:sldLayoutId id="2147483654" r:id="rId58"/>
    <p:sldLayoutId id="2147483711" r:id="rId59"/>
    <p:sldLayoutId id="2147483712" r:id="rId60"/>
    <p:sldLayoutId id="2147483655" r:id="rId61"/>
    <p:sldLayoutId id="2147483713" r:id="rId62"/>
    <p:sldLayoutId id="2147483714" r:id="rId63"/>
  </p:sldLayoutIdLst>
  <p:transition>
    <p:fade/>
  </p:transition>
  <p:hf hdr="0"/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61991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84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75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06" userDrawn="1">
          <p15:clr>
            <a:srgbClr val="F26B43"/>
          </p15:clr>
        </p15:guide>
        <p15:guide id="4" pos="7475" userDrawn="1">
          <p15:clr>
            <a:srgbClr val="F26B43"/>
          </p15:clr>
        </p15:guide>
        <p15:guide id="5" orient="horz" pos="207" userDrawn="1">
          <p15:clr>
            <a:srgbClr val="F26B43"/>
          </p15:clr>
        </p15:guide>
        <p15:guide id="6" orient="horz" pos="4114" userDrawn="1">
          <p15:clr>
            <a:srgbClr val="F26B43"/>
          </p15:clr>
        </p15:guide>
        <p15:guide id="7" orient="horz" pos="3944" userDrawn="1">
          <p15:clr>
            <a:srgbClr val="F26B43"/>
          </p15:clr>
        </p15:guide>
        <p15:guide id="8" orient="horz" pos="879" userDrawn="1">
          <p15:clr>
            <a:srgbClr val="F26B43"/>
          </p15:clr>
        </p15:guide>
        <p15:guide id="9" pos="3723" userDrawn="1">
          <p15:clr>
            <a:srgbClr val="F26B43"/>
          </p15:clr>
        </p15:guide>
        <p15:guide id="10" pos="3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C6C70-3B0C-690C-2FF8-30ECEE796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5E60-AD83-A7CE-4AC3-0AF557FD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0" y="2417400"/>
            <a:ext cx="11378025" cy="1945878"/>
          </a:xfrm>
        </p:spPr>
        <p:txBody>
          <a:bodyPr/>
          <a:lstStyle/>
          <a:p>
            <a:r>
              <a:rPr lang="en-US" sz="3600" dirty="0"/>
              <a:t>Comparative Study of Carbon Dioxide and Hydrogen Relative Permeability, Pore Occupancy, Connectivity and Ostwald Ripening in Carbonate Rocks</a:t>
            </a:r>
            <a:endParaRPr lang="en-GB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590196-1683-86F1-9CB4-80E5FB811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068958"/>
            <a:ext cx="7978842" cy="1461224"/>
          </a:xfrm>
        </p:spPr>
        <p:txBody>
          <a:bodyPr/>
          <a:lstStyle/>
          <a:p>
            <a:r>
              <a:rPr lang="en-US" dirty="0"/>
              <a:t>Presenter: Ahmed AlZaabi</a:t>
            </a:r>
          </a:p>
          <a:p>
            <a:r>
              <a:rPr lang="en-US" dirty="0"/>
              <a:t>Supervisors: Prof. Martin J. Blunt &amp; Dr. Branko Bijeljic </a:t>
            </a:r>
          </a:p>
          <a:p>
            <a:r>
              <a:rPr lang="en-US" dirty="0"/>
              <a:t>14/01/2026</a:t>
            </a:r>
          </a:p>
        </p:txBody>
      </p:sp>
      <p:pic>
        <p:nvPicPr>
          <p:cNvPr id="4" name="Picture 2" descr="Abu Dhabi National Oil Company - Wikipedia">
            <a:extLst>
              <a:ext uri="{FF2B5EF4-FFF2-40B4-BE49-F238E27FC236}">
                <a16:creationId xmlns:a16="http://schemas.microsoft.com/office/drawing/2014/main" id="{91814D67-CF50-565F-C5F2-043A474F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314" y="-1"/>
            <a:ext cx="1097280" cy="178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668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1CBE9-467E-5210-BD0E-BDA745797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F010-0570-CED4-9CFE-8EEE410A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251619"/>
            <a:ext cx="11541125" cy="378619"/>
          </a:xfrm>
        </p:spPr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0084-CD86-F6AA-90D1-9648B4DE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9" y="1632857"/>
            <a:ext cx="5063330" cy="4628243"/>
          </a:xfrm>
        </p:spPr>
        <p:txBody>
          <a:bodyPr/>
          <a:lstStyle/>
          <a:p>
            <a:r>
              <a:rPr lang="en-US" sz="2200" dirty="0"/>
              <a:t>To </a:t>
            </a:r>
            <a:r>
              <a:rPr lang="en-US" sz="2200" dirty="0" err="1"/>
              <a:t>analyse</a:t>
            </a:r>
            <a:r>
              <a:rPr lang="en-US" sz="2200" dirty="0"/>
              <a:t> the pore occupancy, several sub volumes of 400×400×400 voxels (135.14×135.14×135.14 μm3) were considered.</a:t>
            </a:r>
          </a:p>
          <a:p>
            <a:endParaRPr lang="en-US" sz="2200" dirty="0"/>
          </a:p>
          <a:p>
            <a:r>
              <a:rPr lang="en-US" sz="2200" dirty="0"/>
              <a:t>As expected for a water-wet system, the gas phase, being non-wetting, tends to reside in the larger pores and throats.</a:t>
            </a:r>
          </a:p>
          <a:p>
            <a:endParaRPr lang="en-US" sz="2200" dirty="0"/>
          </a:p>
          <a:p>
            <a:r>
              <a:rPr lang="en-US" sz="2200" dirty="0"/>
              <a:t>H₂ occupies larger pores relative to CO₂.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BF5CB-2B70-FA2A-B99E-DB04798E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325" y="6393657"/>
            <a:ext cx="3423444" cy="137319"/>
          </a:xfrm>
        </p:spPr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CAB1C-271B-3AA8-1A8E-53296085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457" y="6393657"/>
            <a:ext cx="319088" cy="137319"/>
          </a:xfrm>
        </p:spPr>
        <p:txBody>
          <a:bodyPr/>
          <a:lstStyle/>
          <a:p>
            <a:fld id="{CBA53E11-492D-48B3-9F9B-09541CA2A39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55366BB-A37B-D39B-DFD6-1C8F0B59215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438" y="619919"/>
            <a:ext cx="11541125" cy="371475"/>
          </a:xfrm>
        </p:spPr>
        <p:txBody>
          <a:bodyPr/>
          <a:lstStyle/>
          <a:p>
            <a:r>
              <a:rPr lang="en-US" dirty="0"/>
              <a:t>Pore Occupancy</a:t>
            </a:r>
          </a:p>
        </p:txBody>
      </p:sp>
      <p:pic>
        <p:nvPicPr>
          <p:cNvPr id="9" name="Picture 8" descr="A graph of a graph showing the amount of pore and co2&#10;&#10;AI-generated content may be incorrect.">
            <a:extLst>
              <a:ext uri="{FF2B5EF4-FFF2-40B4-BE49-F238E27FC236}">
                <a16:creationId xmlns:a16="http://schemas.microsoft.com/office/drawing/2014/main" id="{B2ACE0FA-B59A-395D-9807-261979089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7" r="7587"/>
          <a:stretch>
            <a:fillRect/>
          </a:stretch>
        </p:blipFill>
        <p:spPr>
          <a:xfrm>
            <a:off x="5388769" y="1266226"/>
            <a:ext cx="6683871" cy="5127431"/>
          </a:xfrm>
          <a:prstGeom prst="rect">
            <a:avLst/>
          </a:prstGeom>
        </p:spPr>
      </p:pic>
      <p:pic>
        <p:nvPicPr>
          <p:cNvPr id="11" name="Picture 10" descr="A graph of a graph showing the amount of pore and co2&#10;&#10;AI-generated content may be incorrect.">
            <a:extLst>
              <a:ext uri="{FF2B5EF4-FFF2-40B4-BE49-F238E27FC236}">
                <a16:creationId xmlns:a16="http://schemas.microsoft.com/office/drawing/2014/main" id="{A46F071A-2A23-55AE-4D67-3F129F15F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0" t="19058" r="10662" b="31432"/>
          <a:stretch>
            <a:fillRect/>
          </a:stretch>
        </p:blipFill>
        <p:spPr>
          <a:xfrm>
            <a:off x="10758734" y="1743446"/>
            <a:ext cx="1091954" cy="2689934"/>
          </a:xfrm>
          <a:prstGeom prst="rect">
            <a:avLst/>
          </a:prstGeom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D68AA07-40E8-355F-EAAE-A118D4C1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013" y="6393657"/>
            <a:ext cx="1234282" cy="137319"/>
          </a:xfrm>
        </p:spPr>
        <p:txBody>
          <a:bodyPr/>
          <a:lstStyle/>
          <a:p>
            <a:r>
              <a:rPr lang="en-GB" dirty="0"/>
              <a:t>14/01/2026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9683C5-C309-C8E8-4E1A-323F677A2B46}"/>
              </a:ext>
            </a:extLst>
          </p:cNvPr>
          <p:cNvCxnSpPr/>
          <p:nvPr/>
        </p:nvCxnSpPr>
        <p:spPr>
          <a:xfrm>
            <a:off x="9436101" y="5032380"/>
            <a:ext cx="254000" cy="347663"/>
          </a:xfrm>
          <a:prstGeom prst="line">
            <a:avLst/>
          </a:prstGeom>
          <a:ln w="19050">
            <a:solidFill>
              <a:srgbClr val="EE0B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DDA7B6-E10F-7576-061C-C9A16B2B8FCC}"/>
              </a:ext>
            </a:extLst>
          </p:cNvPr>
          <p:cNvCxnSpPr/>
          <p:nvPr/>
        </p:nvCxnSpPr>
        <p:spPr>
          <a:xfrm flipV="1">
            <a:off x="9690101" y="5086350"/>
            <a:ext cx="357187" cy="293693"/>
          </a:xfrm>
          <a:prstGeom prst="line">
            <a:avLst/>
          </a:prstGeom>
          <a:ln w="19050">
            <a:solidFill>
              <a:srgbClr val="EE0B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C839091-58FB-3D5A-9555-05F1A5D1504C}"/>
              </a:ext>
            </a:extLst>
          </p:cNvPr>
          <p:cNvCxnSpPr>
            <a:cxnSpLocks/>
          </p:cNvCxnSpPr>
          <p:nvPr/>
        </p:nvCxnSpPr>
        <p:spPr>
          <a:xfrm>
            <a:off x="10047288" y="5086350"/>
            <a:ext cx="355475" cy="731039"/>
          </a:xfrm>
          <a:prstGeom prst="line">
            <a:avLst/>
          </a:prstGeom>
          <a:ln w="19050">
            <a:solidFill>
              <a:srgbClr val="EE0B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A5F564D-5168-E869-952D-65681B24D33E}"/>
              </a:ext>
            </a:extLst>
          </p:cNvPr>
          <p:cNvCxnSpPr/>
          <p:nvPr/>
        </p:nvCxnSpPr>
        <p:spPr>
          <a:xfrm>
            <a:off x="10402763" y="5815717"/>
            <a:ext cx="743890" cy="0"/>
          </a:xfrm>
          <a:prstGeom prst="line">
            <a:avLst/>
          </a:prstGeom>
          <a:ln w="19050">
            <a:solidFill>
              <a:srgbClr val="EE0B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D0FC25B-7BE3-27C8-328C-78A400B5E632}"/>
              </a:ext>
            </a:extLst>
          </p:cNvPr>
          <p:cNvCxnSpPr/>
          <p:nvPr/>
        </p:nvCxnSpPr>
        <p:spPr>
          <a:xfrm flipV="1">
            <a:off x="11149997" y="5380043"/>
            <a:ext cx="351049" cy="437346"/>
          </a:xfrm>
          <a:prstGeom prst="line">
            <a:avLst/>
          </a:prstGeom>
          <a:ln w="19050">
            <a:solidFill>
              <a:srgbClr val="EE0B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29B2F3-4517-5D46-DFDF-AE41D604CE00}"/>
              </a:ext>
            </a:extLst>
          </p:cNvPr>
          <p:cNvCxnSpPr/>
          <p:nvPr/>
        </p:nvCxnSpPr>
        <p:spPr>
          <a:xfrm>
            <a:off x="11494358" y="5380043"/>
            <a:ext cx="352986" cy="418958"/>
          </a:xfrm>
          <a:prstGeom prst="line">
            <a:avLst/>
          </a:prstGeom>
          <a:ln w="19050">
            <a:solidFill>
              <a:srgbClr val="EE0B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36639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929E7-9415-4A9D-1F1F-35B160F9A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1890D-679C-AE87-B7F3-91E14A32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251619"/>
            <a:ext cx="11541125" cy="378619"/>
          </a:xfrm>
        </p:spPr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BFA76-D808-6957-0691-9B6C205B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9" y="1394619"/>
            <a:ext cx="3171780" cy="4866481"/>
          </a:xfrm>
        </p:spPr>
        <p:txBody>
          <a:bodyPr/>
          <a:lstStyle/>
          <a:p>
            <a:r>
              <a:rPr lang="en-GB" dirty="0"/>
              <a:t>Carbon dioxide is less connected than hydrogen.</a:t>
            </a:r>
          </a:p>
          <a:p>
            <a:endParaRPr lang="en-GB" dirty="0"/>
          </a:p>
          <a:p>
            <a:r>
              <a:rPr lang="en-GB" dirty="0"/>
              <a:t>Connectivity is quantified using Euler number.</a:t>
            </a:r>
          </a:p>
          <a:p>
            <a:endParaRPr lang="en-GB" dirty="0"/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Euler number implies better connected phases.</a:t>
            </a:r>
          </a:p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BE69F-4B0D-57F1-F88E-2128215E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325" y="6393657"/>
            <a:ext cx="3423444" cy="137319"/>
          </a:xfrm>
        </p:spPr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D8E73-9DE4-7C00-666A-1A8935F1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457" y="6393657"/>
            <a:ext cx="319088" cy="137319"/>
          </a:xfrm>
        </p:spPr>
        <p:txBody>
          <a:bodyPr/>
          <a:lstStyle/>
          <a:p>
            <a:fld id="{CBA53E11-492D-48B3-9F9B-09541CA2A39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62731E8-1132-FDD7-8C65-59463E8A657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438" y="619919"/>
            <a:ext cx="11541125" cy="371475"/>
          </a:xfrm>
        </p:spPr>
        <p:txBody>
          <a:bodyPr/>
          <a:lstStyle/>
          <a:p>
            <a:r>
              <a:rPr lang="en-US" dirty="0"/>
              <a:t>Connectivity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A9487B-0737-01B1-3AC1-205EF6664805}"/>
              </a:ext>
            </a:extLst>
          </p:cNvPr>
          <p:cNvGrpSpPr/>
          <p:nvPr/>
        </p:nvGrpSpPr>
        <p:grpSpPr>
          <a:xfrm>
            <a:off x="3588151" y="805030"/>
            <a:ext cx="4234619" cy="4638473"/>
            <a:chOff x="3663678" y="1262062"/>
            <a:chExt cx="4234619" cy="4638473"/>
          </a:xfrm>
        </p:grpSpPr>
        <p:pic>
          <p:nvPicPr>
            <p:cNvPr id="8" name="Picture 7" descr="A colorfully painted square&#10;&#10;Description automatically generated with low confidence">
              <a:extLst>
                <a:ext uri="{FF2B5EF4-FFF2-40B4-BE49-F238E27FC236}">
                  <a16:creationId xmlns:a16="http://schemas.microsoft.com/office/drawing/2014/main" id="{DF11798B-22AF-DA1D-1575-A76C7301A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4"/>
            <a:stretch/>
          </p:blipFill>
          <p:spPr>
            <a:xfrm>
              <a:off x="3663678" y="1853623"/>
              <a:ext cx="4208671" cy="404691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5C39C7B-A95D-5693-85AE-1A8E2DFA129A}"/>
                </a:ext>
              </a:extLst>
            </p:cNvPr>
            <p:cNvGrpSpPr/>
            <p:nvPr/>
          </p:nvGrpSpPr>
          <p:grpSpPr>
            <a:xfrm>
              <a:off x="6860558" y="5349771"/>
              <a:ext cx="1032655" cy="550764"/>
              <a:chOff x="2412853" y="1836920"/>
              <a:chExt cx="519601" cy="25623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0C0D792-64A9-3042-FF04-EB0191BED937}"/>
                  </a:ext>
                </a:extLst>
              </p:cNvPr>
              <p:cNvSpPr/>
              <p:nvPr/>
            </p:nvSpPr>
            <p:spPr>
              <a:xfrm>
                <a:off x="2414359" y="1836920"/>
                <a:ext cx="507597" cy="2443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3AD8A6-CA07-2968-14B9-1AD6B5EC06C2}"/>
                  </a:ext>
                </a:extLst>
              </p:cNvPr>
              <p:cNvSpPr txBox="1"/>
              <p:nvPr/>
            </p:nvSpPr>
            <p:spPr>
              <a:xfrm>
                <a:off x="2412853" y="1849734"/>
                <a:ext cx="519601" cy="2434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1 mm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C8F2203-9F7C-D0AC-F97A-F55545E354C5}"/>
                  </a:ext>
                </a:extLst>
              </p:cNvPr>
              <p:cNvCxnSpPr/>
              <p:nvPr/>
            </p:nvCxnSpPr>
            <p:spPr>
              <a:xfrm>
                <a:off x="2461430" y="1877236"/>
                <a:ext cx="40803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F087CC-A29E-2656-343A-8E576CEF6F5B}"/>
                </a:ext>
              </a:extLst>
            </p:cNvPr>
            <p:cNvSpPr txBox="1"/>
            <p:nvPr/>
          </p:nvSpPr>
          <p:spPr>
            <a:xfrm>
              <a:off x="3677062" y="1262062"/>
              <a:ext cx="42212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CO₂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31CAA-5A98-5525-903A-7D8DDE19EAAB}"/>
              </a:ext>
            </a:extLst>
          </p:cNvPr>
          <p:cNvGrpSpPr/>
          <p:nvPr/>
        </p:nvGrpSpPr>
        <p:grpSpPr>
          <a:xfrm>
            <a:off x="9943615" y="5442831"/>
            <a:ext cx="2235576" cy="835813"/>
            <a:chOff x="10092700" y="5492526"/>
            <a:chExt cx="2235576" cy="83581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54C139-5437-D24A-B891-1364A70383E3}"/>
                </a:ext>
              </a:extLst>
            </p:cNvPr>
            <p:cNvSpPr/>
            <p:nvPr/>
          </p:nvSpPr>
          <p:spPr>
            <a:xfrm>
              <a:off x="10221879" y="5758156"/>
              <a:ext cx="1662545" cy="230908"/>
            </a:xfrm>
            <a:prstGeom prst="rect">
              <a:avLst/>
            </a:prstGeom>
            <a:gradFill flip="none" rotWithShape="1">
              <a:gsLst>
                <a:gs pos="0">
                  <a:srgbClr val="2444D7"/>
                </a:gs>
                <a:gs pos="50000">
                  <a:srgbClr val="F4EA26"/>
                </a:gs>
                <a:gs pos="2000">
                  <a:srgbClr val="05D728"/>
                </a:gs>
                <a:gs pos="99000">
                  <a:srgbClr val="A9A9A9"/>
                </a:gs>
                <a:gs pos="97000">
                  <a:srgbClr val="DD1714">
                    <a:lumMod val="100000"/>
                  </a:srgbClr>
                </a:gs>
                <a:gs pos="100000">
                  <a:srgbClr val="A9A9A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696444-BF1D-903D-68B1-0DD14D288C21}"/>
                </a:ext>
              </a:extLst>
            </p:cNvPr>
            <p:cNvSpPr/>
            <p:nvPr/>
          </p:nvSpPr>
          <p:spPr>
            <a:xfrm>
              <a:off x="10680263" y="5989064"/>
              <a:ext cx="772611" cy="339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µm</a:t>
              </a:r>
              <a:r>
                <a: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ᶟ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CE5BFF-F9D4-71B2-70F5-D46D62229401}"/>
                </a:ext>
              </a:extLst>
            </p:cNvPr>
            <p:cNvSpPr/>
            <p:nvPr/>
          </p:nvSpPr>
          <p:spPr>
            <a:xfrm>
              <a:off x="10092700" y="5492526"/>
              <a:ext cx="223557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0                         10⁷</a:t>
              </a:r>
            </a:p>
          </p:txBody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20A37D1-5873-FCB2-BCEB-8CFE5D610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76263"/>
              </p:ext>
            </p:extLst>
          </p:nvPr>
        </p:nvGraphicFramePr>
        <p:xfrm>
          <a:off x="7750755" y="800763"/>
          <a:ext cx="4064000" cy="453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70837195"/>
                    </a:ext>
                  </a:extLst>
                </a:gridCol>
              </a:tblGrid>
              <a:tr h="563452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H₂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878035"/>
                  </a:ext>
                </a:extLst>
              </a:tr>
              <a:tr h="396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718864"/>
                  </a:ext>
                </a:extLst>
              </a:tr>
            </a:tbl>
          </a:graphicData>
        </a:graphic>
      </p:graphicFrame>
      <p:pic>
        <p:nvPicPr>
          <p:cNvPr id="31" name="Picture 30" descr="A close-up of a colorful object&#10;&#10;Description automatically generated">
            <a:extLst>
              <a:ext uri="{FF2B5EF4-FFF2-40B4-BE49-F238E27FC236}">
                <a16:creationId xmlns:a16="http://schemas.microsoft.com/office/drawing/2014/main" id="{BD973DD3-9E02-7208-904D-D7FBFBFBD3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4"/>
          <a:stretch/>
        </p:blipFill>
        <p:spPr>
          <a:xfrm>
            <a:off x="7750726" y="1375391"/>
            <a:ext cx="4441274" cy="3960000"/>
          </a:xfrm>
          <a:prstGeom prst="rect">
            <a:avLst/>
          </a:prstGeom>
          <a:ln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80519E5-C985-94D4-8926-5FB2D305D7A4}"/>
              </a:ext>
            </a:extLst>
          </p:cNvPr>
          <p:cNvGrpSpPr/>
          <p:nvPr/>
        </p:nvGrpSpPr>
        <p:grpSpPr>
          <a:xfrm>
            <a:off x="10769626" y="4777357"/>
            <a:ext cx="1032655" cy="550764"/>
            <a:chOff x="2412853" y="1836920"/>
            <a:chExt cx="519601" cy="25623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A9B24B9-FF5A-1E0A-BAC9-08243B674DA4}"/>
                </a:ext>
              </a:extLst>
            </p:cNvPr>
            <p:cNvSpPr/>
            <p:nvPr/>
          </p:nvSpPr>
          <p:spPr>
            <a:xfrm>
              <a:off x="2414359" y="1836920"/>
              <a:ext cx="507597" cy="2443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6748FF-AA0D-8247-297A-4AB7D7123289}"/>
                </a:ext>
              </a:extLst>
            </p:cNvPr>
            <p:cNvSpPr txBox="1"/>
            <p:nvPr/>
          </p:nvSpPr>
          <p:spPr>
            <a:xfrm>
              <a:off x="2412853" y="1849734"/>
              <a:ext cx="519601" cy="2434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1 mm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9B85F1-D30D-30AA-1A70-2C172A98C10F}"/>
                </a:ext>
              </a:extLst>
            </p:cNvPr>
            <p:cNvCxnSpPr/>
            <p:nvPr/>
          </p:nvCxnSpPr>
          <p:spPr>
            <a:xfrm>
              <a:off x="2461430" y="1877236"/>
              <a:ext cx="4080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3A7B705-0344-8A28-58AC-61653B883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892901"/>
              </p:ext>
            </p:extLst>
          </p:nvPr>
        </p:nvGraphicFramePr>
        <p:xfrm>
          <a:off x="312965" y="4118875"/>
          <a:ext cx="3017520" cy="161201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3535676204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32684757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marL="0" marR="0" algn="ctr" defTabSz="685765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</a:rPr>
                        <a:t>Image</a:t>
                      </a:r>
                      <a:endParaRPr lang="en-GB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Normalized (1/mm</a:t>
                      </a:r>
                      <a:r>
                        <a:rPr lang="en-US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ᶟ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40912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</a:rPr>
                        <a:t>CO₂</a:t>
                      </a:r>
                      <a:endParaRPr lang="en-GB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5744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H₂</a:t>
                      </a:r>
                      <a:endParaRPr lang="en-GB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520934"/>
                  </a:ext>
                </a:extLst>
              </a:tr>
            </a:tbl>
          </a:graphicData>
        </a:graphic>
      </p:graphicFrame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151A2DF-EA09-D7A1-A80C-87FF07EC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013" y="6393657"/>
            <a:ext cx="1234282" cy="137319"/>
          </a:xfrm>
        </p:spPr>
        <p:txBody>
          <a:bodyPr/>
          <a:lstStyle/>
          <a:p>
            <a:r>
              <a:rPr lang="en-GB" dirty="0"/>
              <a:t>14/01/2026</a:t>
            </a:r>
          </a:p>
        </p:txBody>
      </p:sp>
    </p:spTree>
    <p:extLst>
      <p:ext uri="{BB962C8B-B14F-4D97-AF65-F5344CB8AC3E}">
        <p14:creationId xmlns:p14="http://schemas.microsoft.com/office/powerpoint/2010/main" val="265629776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2C0AB-2C64-8ED6-8DE8-B2B0ECEEB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78AE-BF60-C385-AB56-72656A89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251619"/>
            <a:ext cx="11541125" cy="378619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074F9-7DFB-3A42-B1A1-F705BEEFF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9" y="1394619"/>
            <a:ext cx="11541124" cy="4866481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GB" sz="2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compare CO₂ and H₂ injection in a reservoir carbonate rock, three-dimensional µ-CT imaging was used.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permeability: </a:t>
            </a:r>
            <a:r>
              <a:rPr lang="en-GB" sz="2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H₂ has lower relative permeability than CO₂.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 occupancy</a:t>
            </a:r>
            <a:r>
              <a:rPr lang="en-GB" sz="2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H₂ bubbles occupy the larger pores as opposed to CO₂.</a:t>
            </a:r>
          </a:p>
          <a:p>
            <a:pPr marL="342900" lvl="1" indent="-34290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connectivity and Ostwald ripening</a:t>
            </a:r>
            <a:r>
              <a:rPr lang="en-GB" sz="2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All the gases show better connectivity with time: good for retrieval, bad for sequestration.</a:t>
            </a:r>
          </a:p>
          <a:p>
            <a:pPr lvl="1" algn="just">
              <a:lnSpc>
                <a:spcPct val="107000"/>
              </a:lnSpc>
              <a:spcAft>
                <a:spcPts val="1200"/>
              </a:spcAft>
            </a:pPr>
            <a:r>
              <a:rPr lang="en-GB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en-GB" sz="2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These results provides </a:t>
            </a:r>
            <a:r>
              <a:rPr lang="en-US" sz="2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 for underground </a:t>
            </a:r>
            <a:r>
              <a:rPr lang="en-GB" sz="2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H₂ storage (UHS) for clean energy storage and carbon capture and storage (CCS) projects to reduce greenhouse effect.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AF5AA-2322-461D-6232-133C2666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325" y="6393657"/>
            <a:ext cx="3423444" cy="137319"/>
          </a:xfrm>
        </p:spPr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1F406-C120-AFF6-A8AF-6B379D6B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457" y="6393657"/>
            <a:ext cx="319088" cy="137319"/>
          </a:xfrm>
        </p:spPr>
        <p:txBody>
          <a:bodyPr/>
          <a:lstStyle/>
          <a:p>
            <a:fld id="{CBA53E11-492D-48B3-9F9B-09541CA2A39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7C1A7008-9DC0-7406-FA61-0BCA0FAD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013" y="6393657"/>
            <a:ext cx="1234282" cy="137319"/>
          </a:xfrm>
        </p:spPr>
        <p:txBody>
          <a:bodyPr/>
          <a:lstStyle/>
          <a:p>
            <a:r>
              <a:rPr lang="en-GB" dirty="0"/>
              <a:t>14/01/2026</a:t>
            </a:r>
          </a:p>
        </p:txBody>
      </p:sp>
    </p:spTree>
    <p:extLst>
      <p:ext uri="{BB962C8B-B14F-4D97-AF65-F5344CB8AC3E}">
        <p14:creationId xmlns:p14="http://schemas.microsoft.com/office/powerpoint/2010/main" val="318492519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65E9F-7243-4AB0-B1C2-3B9984733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D8AA1-6C5D-A6C3-15B8-AD7A600C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251619"/>
            <a:ext cx="11541125" cy="378619"/>
          </a:xfrm>
        </p:spPr>
        <p:txBody>
          <a:bodyPr/>
          <a:lstStyle/>
          <a:p>
            <a:r>
              <a:rPr lang="en-US" dirty="0"/>
              <a:t>Future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3B6C0-28E2-2F8F-3BB2-55C54F2C8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8" y="1789043"/>
            <a:ext cx="11015682" cy="4472057"/>
          </a:xfrm>
        </p:spPr>
        <p:txBody>
          <a:bodyPr/>
          <a:lstStyle/>
          <a:p>
            <a:r>
              <a:rPr lang="en-GB" sz="2800" dirty="0"/>
              <a:t>Continue the analysis and </a:t>
            </a:r>
            <a:r>
              <a:rPr lang="en-US" sz="2800" dirty="0"/>
              <a:t>investigate:</a:t>
            </a:r>
            <a:r>
              <a:rPr lang="en-GB" sz="2800" dirty="0"/>
              <a:t> wettability, ganglia analysis, capillary pressure and saturation profiles.</a:t>
            </a:r>
          </a:p>
          <a:p>
            <a:endParaRPr lang="en-GB" sz="2800" dirty="0"/>
          </a:p>
          <a:p>
            <a:r>
              <a:rPr lang="en-GB" sz="2800" dirty="0"/>
              <a:t>Analyse images that were taken almost every day up to 7 days without injection to study the effect of Ostwald ripening effect. </a:t>
            </a:r>
          </a:p>
          <a:p>
            <a:endParaRPr lang="en-GB" sz="2800" dirty="0"/>
          </a:p>
          <a:p>
            <a:r>
              <a:rPr lang="en-US" sz="2800" dirty="0" err="1"/>
              <a:t>Analyse</a:t>
            </a:r>
            <a:r>
              <a:rPr lang="en-US" sz="2800" dirty="0"/>
              <a:t> the results from the experiment after altering the wettability.</a:t>
            </a:r>
          </a:p>
          <a:p>
            <a:endParaRPr lang="en-US" sz="2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966EA-D1D2-B903-4C13-D408A5DA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325" y="6393657"/>
            <a:ext cx="3423444" cy="137319"/>
          </a:xfrm>
        </p:spPr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B184E-7B11-E9B5-7FC8-65F64551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457" y="6393657"/>
            <a:ext cx="319088" cy="137319"/>
          </a:xfrm>
        </p:spPr>
        <p:txBody>
          <a:bodyPr/>
          <a:lstStyle/>
          <a:p>
            <a:fld id="{CBA53E11-492D-48B3-9F9B-09541CA2A39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970AA53-0E69-B3B9-DCDC-0C7ACBC7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013" y="6393657"/>
            <a:ext cx="1234282" cy="137319"/>
          </a:xfrm>
        </p:spPr>
        <p:txBody>
          <a:bodyPr/>
          <a:lstStyle/>
          <a:p>
            <a:r>
              <a:rPr lang="en-GB" dirty="0"/>
              <a:t>14/01/2026</a:t>
            </a:r>
          </a:p>
        </p:txBody>
      </p:sp>
    </p:spTree>
    <p:extLst>
      <p:ext uri="{BB962C8B-B14F-4D97-AF65-F5344CB8AC3E}">
        <p14:creationId xmlns:p14="http://schemas.microsoft.com/office/powerpoint/2010/main" val="233574355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33FD5-8F84-09E1-F53E-FFAB74652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C886-44C3-30D2-31BD-CE950FD85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AA909-91C7-235E-6BF9-DDB1D7761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0" y="5789613"/>
            <a:ext cx="11547061" cy="739775"/>
          </a:xfrm>
        </p:spPr>
        <p:txBody>
          <a:bodyPr/>
          <a:lstStyle/>
          <a:p>
            <a:r>
              <a:rPr lang="en-US" dirty="0"/>
              <a:t>Comparative Study of Carbon Dioxide and Hydrogen Relative Permeability, Pore Occupancy, Connectivity and Ostwald Ripening in Carbonate Rocks</a:t>
            </a:r>
          </a:p>
          <a:p>
            <a:endParaRPr lang="en-US" dirty="0"/>
          </a:p>
          <a:p>
            <a:r>
              <a:rPr lang="en-US" dirty="0"/>
              <a:t>14/01/2026</a:t>
            </a:r>
          </a:p>
        </p:txBody>
      </p:sp>
    </p:spTree>
    <p:extLst>
      <p:ext uri="{BB962C8B-B14F-4D97-AF65-F5344CB8AC3E}">
        <p14:creationId xmlns:p14="http://schemas.microsoft.com/office/powerpoint/2010/main" val="84354354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5E64F-9408-7310-FA64-AF898FA68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71AE-D8B1-5820-F252-21B274F7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251619"/>
            <a:ext cx="11541125" cy="378619"/>
          </a:xfrm>
        </p:spPr>
        <p:txBody>
          <a:bodyPr/>
          <a:lstStyle/>
          <a:p>
            <a:r>
              <a:rPr lang="en-US" sz="32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868C-7999-07B0-AE98-BDD3FD34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8" y="1295229"/>
            <a:ext cx="11541125" cy="4866481"/>
          </a:xfrm>
        </p:spPr>
        <p:txBody>
          <a:bodyPr/>
          <a:lstStyle/>
          <a:p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Alhammadi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 M.,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AlRatrout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A., Singh, K., Bijeljic, B., &amp; Blunt, M. J. (2017). In situ characterization of mixed-wettability in a reservoir rock at subsurface conditions.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Scientific Reports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(1), 10753.  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Alhosani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A., Bijeljic, B., &amp; Blunt, M. J. (2021a). Pore-scale imaging and analysis of wettability order, trapping and displacement in three-phase flow in porous media with various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wettabilities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 in Porous Media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140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(1), 59-84. 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Alhosani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A., Lin, Q.,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Scanziani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A., Andrews, E., Zhang, K., Bijeljic, B., &amp; Blunt, M. J. (2021b). Pore-scale characterization of carbon dioxide storage at immiscible and near-miscible conditions in altered-wettability reservoir rocks.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Journal of Greenhouse Gas Control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105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103232.  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Alhosani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A.,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Scanziani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A., Lin, Q., Foroughi, S.,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Alhammadi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 M., Blunt, M. J., &amp; Bijeljic, B. (2020). Dynamics of water injection in an oil-wet reservoir rock at subsurface conditions: Invasion patterns and pore-filling events.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 Review E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102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(2), 023110. 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Blunt, M. J. (2022). Ostwald ripening and gravitational equilibrium: Implications for long-term subsurface gas storage.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 Review E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106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(4), 045103. 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Chalendar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 A., Garing, C., &amp; Benson, S. M. (2018). Pore-scale modelling of Ostwald ripening.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 of Fluid Mechanics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835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363-392. 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Foroughi, S., Bijeljic, B., &amp; Blunt, M. J. (2021). Pore-by-pore modelling, validation and prediction of waterflooding in oil-wet rocks using dynamic synchrotron data.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 in Porous Media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138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(2), 285-308. </a:t>
            </a:r>
          </a:p>
          <a:p>
            <a:pPr marL="457200" indent="-457200" algn="just"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Foroughi, S., Bijeljic, B., Lin, Q.,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Raeini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 Q., &amp; Blunt, M. J. (2020). Pore-by-pore modeling, analysis, and prediction of two-phase flow in mixed-wet rocks.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 Review E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102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(2), 023302. </a:t>
            </a:r>
          </a:p>
          <a:p>
            <a:pPr marL="457200" indent="-457200" algn="just"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Goodarzi, S., Zhang, Y., Foroughi, S., Bijeljic, B., &amp; Blunt, M. J. (2024). Trapping, hysteresis and Ostwald ripening in hydrogen storage: A pore-scale imaging study.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Journal of Hydrogen Energy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56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1139-1151.</a:t>
            </a:r>
          </a:p>
          <a:p>
            <a:pPr marL="457200" indent="-457200" algn="just">
              <a:spcAft>
                <a:spcPts val="0"/>
              </a:spcAft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Hematpur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H., Abdollahi, R., Rostami, S., Haghighi, M., &amp; Blunt, M. J. (2023). Review of underground hydrogen storage: Concepts and challenges.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Advances in Geo-Energy Research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(2), 111-131. 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Iglauer, S., Ali, M., &amp; Keshavarz, A. (2021). Hydrogen wettability of sandstone reservoirs: implications for hydrogen geo‐storage.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Geophysical Research Letters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48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(3), e2020GL090814. 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031EB-1FE4-B952-AD37-C67CC33E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325" y="6393657"/>
            <a:ext cx="3423444" cy="137319"/>
          </a:xfrm>
        </p:spPr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22974-4221-83E8-3AE6-622C75D0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457" y="6393657"/>
            <a:ext cx="319088" cy="137319"/>
          </a:xfrm>
        </p:spPr>
        <p:txBody>
          <a:bodyPr/>
          <a:lstStyle/>
          <a:p>
            <a:fld id="{CBA53E11-492D-48B3-9F9B-09541CA2A39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1A7A814-62EF-C1A7-0699-29B19AFD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013" y="6393657"/>
            <a:ext cx="1234282" cy="137319"/>
          </a:xfrm>
        </p:spPr>
        <p:txBody>
          <a:bodyPr/>
          <a:lstStyle/>
          <a:p>
            <a:r>
              <a:rPr lang="en-GB" dirty="0"/>
              <a:t>14/01/2026</a:t>
            </a:r>
          </a:p>
        </p:txBody>
      </p:sp>
    </p:spTree>
    <p:extLst>
      <p:ext uri="{BB962C8B-B14F-4D97-AF65-F5344CB8AC3E}">
        <p14:creationId xmlns:p14="http://schemas.microsoft.com/office/powerpoint/2010/main" val="151937072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799E-94F6-5CA8-DC88-D9EE1969D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A3AB-39F1-B63B-63CB-7EAF09D4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251619"/>
            <a:ext cx="11541125" cy="378619"/>
          </a:xfrm>
        </p:spPr>
        <p:txBody>
          <a:bodyPr/>
          <a:lstStyle/>
          <a:p>
            <a:r>
              <a:rPr lang="en-US" sz="3200" dirty="0"/>
              <a:t>Acknowledgment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984D8-9EDA-910C-8AE3-13D2775D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325" y="6393657"/>
            <a:ext cx="3423444" cy="137319"/>
          </a:xfrm>
        </p:spPr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1A7CE-00D4-4B79-1A72-090D1CAD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457" y="6393657"/>
            <a:ext cx="319088" cy="137319"/>
          </a:xfrm>
        </p:spPr>
        <p:txBody>
          <a:bodyPr/>
          <a:lstStyle/>
          <a:p>
            <a:fld id="{CBA53E11-492D-48B3-9F9B-09541CA2A39A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0" name="Picture 2" descr="Abu Dhabi National Oil Company - Wikipedia">
            <a:extLst>
              <a:ext uri="{FF2B5EF4-FFF2-40B4-BE49-F238E27FC236}">
                <a16:creationId xmlns:a16="http://schemas.microsoft.com/office/drawing/2014/main" id="{E9462005-8BE6-A2C7-D45A-84C8526D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566" y="-1"/>
            <a:ext cx="1079962" cy="175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2D7580-E940-B078-1B69-380726860165}"/>
              </a:ext>
            </a:extLst>
          </p:cNvPr>
          <p:cNvSpPr txBox="1"/>
          <p:nvPr/>
        </p:nvSpPr>
        <p:spPr>
          <a:xfrm>
            <a:off x="355818" y="1057489"/>
            <a:ext cx="79752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Martin J Blunt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Branko Bijeljic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Shehadeh Masalmeh</a:t>
            </a:r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and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Rukuan Chai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Qianqian 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Hussain Alzahrani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Waleed Dokhon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Anfal Al Zarafi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Vinchenzo Cunsolo </a:t>
            </a:r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Dhabi National Oil Company (ADNOC)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EADC74D3-32BB-F003-6A02-89FE38FD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013" y="6393657"/>
            <a:ext cx="1234282" cy="137319"/>
          </a:xfrm>
        </p:spPr>
        <p:txBody>
          <a:bodyPr/>
          <a:lstStyle/>
          <a:p>
            <a:r>
              <a:rPr lang="en-GB" dirty="0"/>
              <a:t>14/01/2026</a:t>
            </a:r>
          </a:p>
        </p:txBody>
      </p:sp>
    </p:spTree>
    <p:extLst>
      <p:ext uri="{BB962C8B-B14F-4D97-AF65-F5344CB8AC3E}">
        <p14:creationId xmlns:p14="http://schemas.microsoft.com/office/powerpoint/2010/main" val="18794536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46546-F47C-923C-52AE-5E7755F6D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EC99A-F06B-312B-70A4-2574CB5A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92176-0D3E-7656-0018-A00418C4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EC245-117F-5A10-A05F-6752F939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1D262-5CF7-2592-B647-CE544B287B6D}"/>
              </a:ext>
            </a:extLst>
          </p:cNvPr>
          <p:cNvSpPr txBox="1"/>
          <p:nvPr/>
        </p:nvSpPr>
        <p:spPr>
          <a:xfrm>
            <a:off x="612005" y="1464760"/>
            <a:ext cx="857013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latin typeface="Imperial Sans Text Medium" panose="020B0603020202020204" pitchFamily="34" charset="0"/>
              </a:rPr>
              <a:t>Previous Study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latin typeface="Imperial Sans Text Medium" panose="020B0603020202020204" pitchFamily="34" charset="0"/>
              </a:rPr>
              <a:t>Research Objectives 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latin typeface="Imperial Sans Text Medium" panose="020B0603020202020204" pitchFamily="34" charset="0"/>
              </a:rPr>
              <a:t>Research method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latin typeface="Imperial Sans Text Medium" panose="020B0603020202020204" pitchFamily="34" charset="0"/>
              </a:rPr>
              <a:t>Results and Discussion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latin typeface="Imperial Sans Text Medium" panose="020B0603020202020204" pitchFamily="34" charset="0"/>
              </a:rPr>
              <a:t>Relative Permeability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latin typeface="Imperial Sans Text Medium" panose="020B0603020202020204" pitchFamily="34" charset="0"/>
              </a:rPr>
              <a:t>Pore Occupancy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latin typeface="Imperial Sans Text Medium" panose="020B0603020202020204" pitchFamily="34" charset="0"/>
              </a:rPr>
              <a:t>Connectivity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latin typeface="Imperial Sans Text Medium" panose="020B0603020202020204" pitchFamily="34" charset="0"/>
              </a:rPr>
              <a:t>Ostwald Ripening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latin typeface="Imperial Sans Text Medium" panose="020B0603020202020204" pitchFamily="34" charset="0"/>
              </a:rPr>
              <a:t>Conclusions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latin typeface="Imperial Sans Text Medium" panose="020B0603020202020204" pitchFamily="34" charset="0"/>
              </a:rPr>
              <a:t>Future work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C4B6BE95-EAEB-CE09-0135-FA96B5B3B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013" y="6393657"/>
            <a:ext cx="1234282" cy="137319"/>
          </a:xfrm>
        </p:spPr>
        <p:txBody>
          <a:bodyPr/>
          <a:lstStyle/>
          <a:p>
            <a:r>
              <a:rPr lang="en-GB" dirty="0"/>
              <a:t>14/01/2026</a:t>
            </a:r>
          </a:p>
        </p:txBody>
      </p:sp>
    </p:spTree>
    <p:extLst>
      <p:ext uri="{BB962C8B-B14F-4D97-AF65-F5344CB8AC3E}">
        <p14:creationId xmlns:p14="http://schemas.microsoft.com/office/powerpoint/2010/main" val="41625629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5024F-C4F4-D607-96FB-F521BDAA7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315E1-13CE-9B2D-0257-53F16CE1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251619"/>
            <a:ext cx="11541125" cy="378619"/>
          </a:xfrm>
        </p:spPr>
        <p:txBody>
          <a:bodyPr/>
          <a:lstStyle/>
          <a:p>
            <a:r>
              <a:rPr lang="en-US" dirty="0"/>
              <a:t>Previous Study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9EE62-18AF-D563-5E5F-94FD5C5C2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9" y="1056691"/>
            <a:ext cx="11549856" cy="108022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ganglia increase in size with time.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gas ganglia are more connected with time.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89FCD-4E9C-AC13-DD31-9A57CB6F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013" y="6393657"/>
            <a:ext cx="1234282" cy="137319"/>
          </a:xfrm>
        </p:spPr>
        <p:txBody>
          <a:bodyPr/>
          <a:lstStyle/>
          <a:p>
            <a:r>
              <a:rPr lang="en-GB" dirty="0"/>
              <a:t>14/01/2026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7628B-1C87-1476-64BA-AC6E070B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325" y="6393657"/>
            <a:ext cx="3423444" cy="137319"/>
          </a:xfrm>
        </p:spPr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377C9-28B6-9342-2562-06112519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457" y="6393657"/>
            <a:ext cx="319088" cy="137319"/>
          </a:xfrm>
        </p:spPr>
        <p:txBody>
          <a:bodyPr/>
          <a:lstStyle/>
          <a:p>
            <a:fld id="{CBA53E11-492D-48B3-9F9B-09541CA2A39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D00882A-DB78-0E79-8D7F-E499A307AAA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438" y="619919"/>
            <a:ext cx="11541125" cy="371475"/>
          </a:xfrm>
        </p:spPr>
        <p:txBody>
          <a:bodyPr/>
          <a:lstStyle/>
          <a:p>
            <a:r>
              <a:rPr lang="en-US" dirty="0"/>
              <a:t>Ostwald Ripening differences between gases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95300D9-7997-DC6E-A9EC-30747697C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56983"/>
              </p:ext>
            </p:extLst>
          </p:nvPr>
        </p:nvGraphicFramePr>
        <p:xfrm>
          <a:off x="10112575" y="2262856"/>
          <a:ext cx="202723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01">
                  <a:extLst>
                    <a:ext uri="{9D8B030D-6E8A-4147-A177-3AD203B41FA5}">
                      <a16:colId xmlns:a16="http://schemas.microsoft.com/office/drawing/2014/main" val="385216942"/>
                    </a:ext>
                  </a:extLst>
                </a:gridCol>
                <a:gridCol w="1648036">
                  <a:extLst>
                    <a:ext uri="{9D8B030D-6E8A-4147-A177-3AD203B41FA5}">
                      <a16:colId xmlns:a16="http://schemas.microsoft.com/office/drawing/2014/main" val="3662617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N₂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384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N₂ after 24 h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676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CO₂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66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CO₂ after 24 h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48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H₂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045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H₂ after 24 h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774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H₂ after 48 h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8782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39B76BC-C12A-6309-0DB2-62371A100489}"/>
              </a:ext>
            </a:extLst>
          </p:cNvPr>
          <p:cNvSpPr/>
          <p:nvPr/>
        </p:nvSpPr>
        <p:spPr>
          <a:xfrm>
            <a:off x="10203355" y="2304688"/>
            <a:ext cx="288000" cy="288000"/>
          </a:xfrm>
          <a:prstGeom prst="rect">
            <a:avLst/>
          </a:prstGeom>
          <a:solidFill>
            <a:srgbClr val="F9E0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6FB15E-650E-AF4F-D860-D8F8493885C9}"/>
              </a:ext>
            </a:extLst>
          </p:cNvPr>
          <p:cNvSpPr/>
          <p:nvPr/>
        </p:nvSpPr>
        <p:spPr>
          <a:xfrm>
            <a:off x="10202212" y="2673656"/>
            <a:ext cx="288000" cy="288000"/>
          </a:xfrm>
          <a:prstGeom prst="rect">
            <a:avLst/>
          </a:prstGeom>
          <a:solidFill>
            <a:srgbClr val="EAEC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5CC406-B16D-433B-2F8A-F775B6897929}"/>
              </a:ext>
            </a:extLst>
          </p:cNvPr>
          <p:cNvSpPr/>
          <p:nvPr/>
        </p:nvSpPr>
        <p:spPr>
          <a:xfrm>
            <a:off x="10202552" y="3042062"/>
            <a:ext cx="288000" cy="288000"/>
          </a:xfrm>
          <a:prstGeom prst="rect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E381A1-8101-8423-7E6A-B5B032C814CE}"/>
              </a:ext>
            </a:extLst>
          </p:cNvPr>
          <p:cNvSpPr/>
          <p:nvPr/>
        </p:nvSpPr>
        <p:spPr>
          <a:xfrm>
            <a:off x="10203335" y="3422533"/>
            <a:ext cx="288000" cy="288000"/>
          </a:xfrm>
          <a:prstGeom prst="rect">
            <a:avLst/>
          </a:prstGeom>
          <a:solidFill>
            <a:srgbClr val="F6DB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06EBB8-6A03-9AAD-62B4-4C6BD0961BC2}"/>
              </a:ext>
            </a:extLst>
          </p:cNvPr>
          <p:cNvSpPr/>
          <p:nvPr/>
        </p:nvSpPr>
        <p:spPr>
          <a:xfrm>
            <a:off x="10202866" y="3790972"/>
            <a:ext cx="288000" cy="288000"/>
          </a:xfrm>
          <a:prstGeom prst="rect">
            <a:avLst/>
          </a:prstGeom>
          <a:solidFill>
            <a:srgbClr val="0BF4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B734C1-7ED2-D32C-A626-0B5AA3C09898}"/>
              </a:ext>
            </a:extLst>
          </p:cNvPr>
          <p:cNvSpPr/>
          <p:nvPr/>
        </p:nvSpPr>
        <p:spPr>
          <a:xfrm>
            <a:off x="10202669" y="4150062"/>
            <a:ext cx="288000" cy="288000"/>
          </a:xfrm>
          <a:prstGeom prst="rect">
            <a:avLst/>
          </a:prstGeom>
          <a:solidFill>
            <a:srgbClr val="8BDC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D7305E-5CA3-D5E4-18B5-3C66A44DF91A}"/>
              </a:ext>
            </a:extLst>
          </p:cNvPr>
          <p:cNvSpPr/>
          <p:nvPr/>
        </p:nvSpPr>
        <p:spPr>
          <a:xfrm>
            <a:off x="10202552" y="4530706"/>
            <a:ext cx="288000" cy="288000"/>
          </a:xfrm>
          <a:prstGeom prst="rect">
            <a:avLst/>
          </a:prstGeom>
          <a:solidFill>
            <a:srgbClr val="E0F4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88DB56-236E-1085-6CC3-4D226C3BA0B2}"/>
              </a:ext>
            </a:extLst>
          </p:cNvPr>
          <p:cNvGrpSpPr/>
          <p:nvPr/>
        </p:nvGrpSpPr>
        <p:grpSpPr>
          <a:xfrm>
            <a:off x="6546579" y="2132562"/>
            <a:ext cx="3595282" cy="2691366"/>
            <a:chOff x="13327636" y="2313191"/>
            <a:chExt cx="3595282" cy="26913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0732C3-3B3F-6582-36B6-815CE9082600}"/>
                </a:ext>
              </a:extLst>
            </p:cNvPr>
            <p:cNvSpPr txBox="1"/>
            <p:nvPr/>
          </p:nvSpPr>
          <p:spPr>
            <a:xfrm>
              <a:off x="13327636" y="4484671"/>
              <a:ext cx="3276000" cy="519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H₂ </a:t>
              </a:r>
            </a:p>
          </p:txBody>
        </p:sp>
        <p:pic>
          <p:nvPicPr>
            <p:cNvPr id="21" name="Picture 20" descr="A green blob of a human body&#10;&#10;Description automatically generated">
              <a:extLst>
                <a:ext uri="{FF2B5EF4-FFF2-40B4-BE49-F238E27FC236}">
                  <a16:creationId xmlns:a16="http://schemas.microsoft.com/office/drawing/2014/main" id="{7AB3F2D2-4825-ECB1-5613-D2E9A2272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8990" y="2313191"/>
              <a:ext cx="3276000" cy="217001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D1BBA26-7666-FBBB-7F61-A84F15871A7E}"/>
                </a:ext>
              </a:extLst>
            </p:cNvPr>
            <p:cNvCxnSpPr>
              <a:cxnSpLocks/>
            </p:cNvCxnSpPr>
            <p:nvPr/>
          </p:nvCxnSpPr>
          <p:spPr>
            <a:xfrm>
              <a:off x="14919513" y="4044661"/>
              <a:ext cx="16841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E3C62E-2CD1-9E40-7768-ECB7BDA6217D}"/>
                </a:ext>
              </a:extLst>
            </p:cNvPr>
            <p:cNvSpPr txBox="1"/>
            <p:nvPr/>
          </p:nvSpPr>
          <p:spPr>
            <a:xfrm>
              <a:off x="14727427" y="4045684"/>
              <a:ext cx="2195491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µ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459522-CB91-C2D8-02AC-0C4F9D648A4A}"/>
              </a:ext>
            </a:extLst>
          </p:cNvPr>
          <p:cNvGrpSpPr/>
          <p:nvPr/>
        </p:nvGrpSpPr>
        <p:grpSpPr>
          <a:xfrm>
            <a:off x="3549602" y="2132562"/>
            <a:ext cx="3596200" cy="2709397"/>
            <a:chOff x="13328990" y="-118227"/>
            <a:chExt cx="3596200" cy="2709397"/>
          </a:xfrm>
        </p:grpSpPr>
        <p:pic>
          <p:nvPicPr>
            <p:cNvPr id="25" name="Picture 24" descr="A red liquid splashes&#10;&#10;Description automatically generated with medium confidence">
              <a:extLst>
                <a:ext uri="{FF2B5EF4-FFF2-40B4-BE49-F238E27FC236}">
                  <a16:creationId xmlns:a16="http://schemas.microsoft.com/office/drawing/2014/main" id="{FE8EE99D-CD20-E3FE-C788-6BD7BD59C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8990" y="-118227"/>
              <a:ext cx="3276000" cy="2170006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F5D780-3322-BC45-4C51-00877595ACD4}"/>
                </a:ext>
              </a:extLst>
            </p:cNvPr>
            <p:cNvSpPr txBox="1"/>
            <p:nvPr/>
          </p:nvSpPr>
          <p:spPr>
            <a:xfrm>
              <a:off x="13329908" y="2071284"/>
              <a:ext cx="3276000" cy="519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CO₂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E50EAA-63FC-F177-DFD4-8329103F938E}"/>
                </a:ext>
              </a:extLst>
            </p:cNvPr>
            <p:cNvCxnSpPr>
              <a:cxnSpLocks/>
            </p:cNvCxnSpPr>
            <p:nvPr/>
          </p:nvCxnSpPr>
          <p:spPr>
            <a:xfrm>
              <a:off x="14921785" y="1631274"/>
              <a:ext cx="16841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C9C963-D574-DF26-E273-65919213935B}"/>
                </a:ext>
              </a:extLst>
            </p:cNvPr>
            <p:cNvSpPr txBox="1"/>
            <p:nvPr/>
          </p:nvSpPr>
          <p:spPr>
            <a:xfrm>
              <a:off x="14729699" y="1632297"/>
              <a:ext cx="2195491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µ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FD16FC-0BDC-BEEA-1C04-13A9FFCADA37}"/>
              </a:ext>
            </a:extLst>
          </p:cNvPr>
          <p:cNvGrpSpPr/>
          <p:nvPr/>
        </p:nvGrpSpPr>
        <p:grpSpPr>
          <a:xfrm>
            <a:off x="169570" y="2132562"/>
            <a:ext cx="3596200" cy="2713432"/>
            <a:chOff x="13328990" y="-2469683"/>
            <a:chExt cx="3596200" cy="2713432"/>
          </a:xfrm>
        </p:grpSpPr>
        <p:pic>
          <p:nvPicPr>
            <p:cNvPr id="30" name="Picture 29" descr="A yellow liquid splashes&#10;&#10;Description automatically generated with medium confidence">
              <a:extLst>
                <a:ext uri="{FF2B5EF4-FFF2-40B4-BE49-F238E27FC236}">
                  <a16:creationId xmlns:a16="http://schemas.microsoft.com/office/drawing/2014/main" id="{90920DAD-A60D-2822-E610-569A95E26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8990" y="-2469683"/>
              <a:ext cx="3276000" cy="2170006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A0168D0-6E74-D0E9-286F-EB538B20AA78}"/>
                </a:ext>
              </a:extLst>
            </p:cNvPr>
            <p:cNvSpPr txBox="1"/>
            <p:nvPr/>
          </p:nvSpPr>
          <p:spPr>
            <a:xfrm>
              <a:off x="13329908" y="-276137"/>
              <a:ext cx="3276000" cy="519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N₂ 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4AFF1C6-0B00-7924-0F64-6BA5D9283A9A}"/>
                </a:ext>
              </a:extLst>
            </p:cNvPr>
            <p:cNvCxnSpPr>
              <a:cxnSpLocks/>
            </p:cNvCxnSpPr>
            <p:nvPr/>
          </p:nvCxnSpPr>
          <p:spPr>
            <a:xfrm>
              <a:off x="14921785" y="-716147"/>
              <a:ext cx="16841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DE16A9-DF65-C078-89CD-F77149FBB1A3}"/>
                </a:ext>
              </a:extLst>
            </p:cNvPr>
            <p:cNvSpPr txBox="1"/>
            <p:nvPr/>
          </p:nvSpPr>
          <p:spPr>
            <a:xfrm>
              <a:off x="14729699" y="-715124"/>
              <a:ext cx="2195491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µ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81D2D99-A485-7730-E27E-441A2AC23709}"/>
              </a:ext>
            </a:extLst>
          </p:cNvPr>
          <p:cNvSpPr txBox="1"/>
          <p:nvPr/>
        </p:nvSpPr>
        <p:spPr>
          <a:xfrm>
            <a:off x="1942960" y="4979109"/>
            <a:ext cx="10196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buNone/>
            </a:pPr>
            <a:r>
              <a:rPr lang="en-US" dirty="0">
                <a:latin typeface="Manrope ExtraLight"/>
                <a:ea typeface="Calibri" panose="020F0502020204030204" pitchFamily="34" charset="0"/>
              </a:rPr>
              <a:t>AlZaabi, A., Alzahrani, H. M., </a:t>
            </a:r>
            <a:r>
              <a:rPr lang="en-US" dirty="0" err="1">
                <a:latin typeface="Manrope ExtraLight"/>
                <a:ea typeface="Calibri" panose="020F0502020204030204" pitchFamily="34" charset="0"/>
              </a:rPr>
              <a:t>Alhosani</a:t>
            </a:r>
            <a:r>
              <a:rPr lang="en-US" dirty="0">
                <a:latin typeface="Manrope ExtraLight"/>
                <a:ea typeface="Calibri" panose="020F0502020204030204" pitchFamily="34" charset="0"/>
              </a:rPr>
              <a:t>, A., Bijeljic, B., &amp; Blunt, M. J. (2025). Wettability, pore occupancy, connectivity and Ostwald ripening of nitrogen, carbon dioxide, and hydrogen in carbonate rocks: A comparative study. </a:t>
            </a:r>
            <a:r>
              <a:rPr lang="en-US" i="1" dirty="0">
                <a:latin typeface="Manrope ExtraLight"/>
                <a:ea typeface="Calibri" panose="020F0502020204030204" pitchFamily="34" charset="0"/>
              </a:rPr>
              <a:t>International Journal of Hydrogen Energy</a:t>
            </a:r>
            <a:r>
              <a:rPr lang="en-US" dirty="0">
                <a:latin typeface="Manrope ExtraLight"/>
                <a:ea typeface="Calibri" panose="020F0502020204030204" pitchFamily="34" charset="0"/>
              </a:rPr>
              <a:t>,</a:t>
            </a:r>
            <a:r>
              <a:rPr lang="en-US" i="1" dirty="0">
                <a:latin typeface="Manrope ExtraLight"/>
                <a:ea typeface="Calibri" panose="020F0502020204030204" pitchFamily="34" charset="0"/>
              </a:rPr>
              <a:t> 135</a:t>
            </a:r>
            <a:r>
              <a:rPr lang="en-US" dirty="0">
                <a:latin typeface="Manrope ExtraLight"/>
                <a:ea typeface="Calibri" panose="020F0502020204030204" pitchFamily="34" charset="0"/>
              </a:rPr>
              <a:t>, 596-608. </a:t>
            </a:r>
          </a:p>
        </p:txBody>
      </p:sp>
      <p:pic>
        <p:nvPicPr>
          <p:cNvPr id="36" name="Picture 35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60DEE2F9-8BA9-2988-B622-4751BB2B0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59" y="4901572"/>
            <a:ext cx="1336509" cy="133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506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F1478-215F-9C4B-2A7B-90B7C2928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F2EE-4558-E23F-5BEC-143DDF51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251619"/>
            <a:ext cx="11541125" cy="378619"/>
          </a:xfrm>
        </p:spPr>
        <p:txBody>
          <a:bodyPr/>
          <a:lstStyle/>
          <a:p>
            <a:r>
              <a:rPr lang="en-US" dirty="0"/>
              <a:t>Research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6B2FA-6F9C-EA1A-A0E5-03C5AF1CA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9" y="1394619"/>
            <a:ext cx="5770562" cy="4866481"/>
          </a:xfrm>
        </p:spPr>
        <p:txBody>
          <a:bodyPr/>
          <a:lstStyle/>
          <a:p>
            <a:r>
              <a:rPr lang="en-GB" sz="2400" dirty="0"/>
              <a:t>T</a:t>
            </a:r>
            <a:r>
              <a:rPr lang="en-US" sz="2400" dirty="0"/>
              <a:t>he configuration of hydrogen within the pore space has not been extensively investigated for storage applications.</a:t>
            </a:r>
          </a:p>
          <a:p>
            <a:endParaRPr lang="en-US" sz="2400" dirty="0"/>
          </a:p>
          <a:p>
            <a:r>
              <a:rPr lang="en-US" sz="2400" dirty="0"/>
              <a:t>Carbon dioxide in a super-critical state, have been more studied: this work provides a direct comparison of its behavior with hydrogen.</a:t>
            </a:r>
          </a:p>
          <a:p>
            <a:endParaRPr lang="en-US" sz="2400" dirty="0"/>
          </a:p>
          <a:p>
            <a:r>
              <a:rPr lang="en-US" sz="2400" dirty="0"/>
              <a:t>The rock sample is a reservoir carbonate, as opposed to the sandstones and/or quarry samples used in previous work.</a:t>
            </a:r>
          </a:p>
          <a:p>
            <a:endParaRPr lang="en-GB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ED771-3DE9-5862-3620-F4F70BA3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325" y="6393657"/>
            <a:ext cx="3423444" cy="137319"/>
          </a:xfrm>
        </p:spPr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9746B-7593-ABB7-F225-1D911DD0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457" y="6393657"/>
            <a:ext cx="319088" cy="137319"/>
          </a:xfrm>
        </p:spPr>
        <p:txBody>
          <a:bodyPr/>
          <a:lstStyle/>
          <a:p>
            <a:fld id="{CBA53E11-492D-48B3-9F9B-09541CA2A39A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1" name="Picture 10" descr="A diagram of different colored organs&#10;&#10;AI-generated content may be incorrect.">
            <a:extLst>
              <a:ext uri="{FF2B5EF4-FFF2-40B4-BE49-F238E27FC236}">
                <a16:creationId xmlns:a16="http://schemas.microsoft.com/office/drawing/2014/main" id="{53E8B0E1-321A-1769-7A84-6B3B37E2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r="24680"/>
          <a:stretch>
            <a:fillRect/>
          </a:stretch>
        </p:blipFill>
        <p:spPr bwMode="auto">
          <a:xfrm>
            <a:off x="6104732" y="2242274"/>
            <a:ext cx="5770563" cy="3296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F37FFAC-0B5E-5393-5C8C-C8ECBCA1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013" y="6393657"/>
            <a:ext cx="1234282" cy="137319"/>
          </a:xfrm>
        </p:spPr>
        <p:txBody>
          <a:bodyPr/>
          <a:lstStyle/>
          <a:p>
            <a:r>
              <a:rPr lang="en-GB" dirty="0"/>
              <a:t>14/01/2026</a:t>
            </a:r>
          </a:p>
        </p:txBody>
      </p:sp>
    </p:spTree>
    <p:extLst>
      <p:ext uri="{BB962C8B-B14F-4D97-AF65-F5344CB8AC3E}">
        <p14:creationId xmlns:p14="http://schemas.microsoft.com/office/powerpoint/2010/main" val="20611417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E4352-F77B-D679-8AA2-14BA186CB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332F5-9304-8745-76F0-7EDD1445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251619"/>
            <a:ext cx="11541125" cy="378619"/>
          </a:xfrm>
        </p:spPr>
        <p:txBody>
          <a:bodyPr/>
          <a:lstStyle/>
          <a:p>
            <a:r>
              <a:rPr lang="en-US" dirty="0"/>
              <a:t>Research method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7013F-F713-4DD8-51F4-B7AF0AE9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325" y="6393657"/>
            <a:ext cx="3423444" cy="137319"/>
          </a:xfrm>
        </p:spPr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C473C-84EE-1DE4-1ED6-934CC0CB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457" y="6393657"/>
            <a:ext cx="319088" cy="137319"/>
          </a:xfrm>
        </p:spPr>
        <p:txBody>
          <a:bodyPr/>
          <a:lstStyle/>
          <a:p>
            <a:fld id="{CBA53E11-492D-48B3-9F9B-09541CA2A39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ACE9B4E-A31C-F23B-4530-2CB89352991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438" y="619919"/>
            <a:ext cx="11541125" cy="371475"/>
          </a:xfrm>
        </p:spPr>
        <p:txBody>
          <a:bodyPr/>
          <a:lstStyle/>
          <a:p>
            <a:r>
              <a:rPr lang="en-US" dirty="0"/>
              <a:t>Experimental Apparatus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1C960D-0B54-DC77-0843-ADCC116B2811}"/>
              </a:ext>
            </a:extLst>
          </p:cNvPr>
          <p:cNvSpPr txBox="1"/>
          <p:nvPr/>
        </p:nvSpPr>
        <p:spPr>
          <a:xfrm>
            <a:off x="295621" y="1898258"/>
            <a:ext cx="4336014" cy="323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/>
              <a:t>Xradia</a:t>
            </a:r>
            <a:r>
              <a:rPr lang="en-GB" sz="2400" dirty="0"/>
              <a:t> Versa </a:t>
            </a:r>
            <a:r>
              <a:rPr lang="el-GR" sz="2400" dirty="0"/>
              <a:t>μ</a:t>
            </a:r>
            <a:r>
              <a:rPr lang="en-GB" sz="2400" dirty="0"/>
              <a:t>-CT X-ray microscopy is used for image acquisition.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2400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/>
              <a:t>Experimental Conditions:</a:t>
            </a:r>
          </a:p>
          <a:p>
            <a:pPr marL="457200">
              <a:lnSpc>
                <a:spcPct val="107000"/>
              </a:lnSpc>
            </a:pPr>
            <a:r>
              <a:rPr lang="en-US" sz="2400" dirty="0"/>
              <a:t>Pressure = 8 MPa</a:t>
            </a:r>
            <a:endParaRPr lang="en-GB" sz="2400" dirty="0"/>
          </a:p>
          <a:p>
            <a:pPr marL="457200">
              <a:lnSpc>
                <a:spcPct val="107000"/>
              </a:lnSpc>
            </a:pPr>
            <a:r>
              <a:rPr lang="en-US" sz="2400" dirty="0"/>
              <a:t>Temperature = 50 ◦C</a:t>
            </a:r>
            <a:endParaRPr lang="en-GB" sz="2400" dirty="0"/>
          </a:p>
          <a:p>
            <a:pPr marL="457200">
              <a:lnSpc>
                <a:spcPct val="107000"/>
              </a:lnSpc>
            </a:pPr>
            <a:r>
              <a:rPr lang="en-US" sz="2400" dirty="0"/>
              <a:t>Injection rate = 0.5 mL/min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diagram of a machine&#10;&#10;AI-generated content may be incorrect.">
            <a:extLst>
              <a:ext uri="{FF2B5EF4-FFF2-40B4-BE49-F238E27FC236}">
                <a16:creationId xmlns:a16="http://schemas.microsoft.com/office/drawing/2014/main" id="{BC2FB002-EA33-7148-0321-60A6A4468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25" y="426045"/>
            <a:ext cx="7762651" cy="5812036"/>
          </a:xfrm>
          <a:prstGeom prst="rect">
            <a:avLst/>
          </a:prstGeom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4A7E0A7F-DDCC-B092-DC96-C57E7D5B9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013" y="6393657"/>
            <a:ext cx="1234282" cy="137319"/>
          </a:xfrm>
        </p:spPr>
        <p:txBody>
          <a:bodyPr/>
          <a:lstStyle/>
          <a:p>
            <a:r>
              <a:rPr lang="en-GB" dirty="0"/>
              <a:t>14/01/2026</a:t>
            </a:r>
          </a:p>
        </p:txBody>
      </p:sp>
    </p:spTree>
    <p:extLst>
      <p:ext uri="{BB962C8B-B14F-4D97-AF65-F5344CB8AC3E}">
        <p14:creationId xmlns:p14="http://schemas.microsoft.com/office/powerpoint/2010/main" val="249739577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39972-742D-ECC6-3A61-765ED528F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73D0-A618-7210-3646-0332CE06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251619"/>
            <a:ext cx="11541125" cy="378619"/>
          </a:xfrm>
        </p:spPr>
        <p:txBody>
          <a:bodyPr/>
          <a:lstStyle/>
          <a:p>
            <a:r>
              <a:rPr lang="en-US" dirty="0"/>
              <a:t>Research method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3C9FD-340B-FFF8-A34C-4480075D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325" y="6393657"/>
            <a:ext cx="3423444" cy="137319"/>
          </a:xfrm>
        </p:spPr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D233C-0CB9-E165-098F-118C6D49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457" y="6393657"/>
            <a:ext cx="319088" cy="137319"/>
          </a:xfrm>
        </p:spPr>
        <p:txBody>
          <a:bodyPr/>
          <a:lstStyle/>
          <a:p>
            <a:fld id="{CBA53E11-492D-48B3-9F9B-09541CA2A39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D121310-14DC-E615-F3A7-E1B3BE3392C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438" y="619919"/>
            <a:ext cx="11541125" cy="371475"/>
          </a:xfrm>
        </p:spPr>
        <p:txBody>
          <a:bodyPr/>
          <a:lstStyle/>
          <a:p>
            <a:r>
              <a:rPr lang="en-US" dirty="0"/>
              <a:t>Fluid Injection path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89ED86-F46A-AC31-2ADC-046A7BC13DBC}"/>
              </a:ext>
            </a:extLst>
          </p:cNvPr>
          <p:cNvSpPr txBox="1"/>
          <p:nvPr/>
        </p:nvSpPr>
        <p:spPr>
          <a:xfrm>
            <a:off x="534157" y="1131025"/>
            <a:ext cx="3650993" cy="165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/>
              <a:t>Brine and gas are injected from below the sample.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2400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/>
              <a:t>Fractional flow table: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76C0A5B-3D30-3C3F-65B7-BE786DEEE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0544"/>
              </p:ext>
            </p:extLst>
          </p:nvPr>
        </p:nvGraphicFramePr>
        <p:xfrm>
          <a:off x="360170" y="2767347"/>
          <a:ext cx="3294201" cy="261144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4158821633"/>
                    </a:ext>
                  </a:extLst>
                </a:gridCol>
                <a:gridCol w="825321">
                  <a:extLst>
                    <a:ext uri="{9D8B030D-6E8A-4147-A177-3AD203B41FA5}">
                      <a16:colId xmlns:a16="http://schemas.microsoft.com/office/drawing/2014/main" val="262466678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32460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2400" b="0" dirty="0">
                          <a:effectLst/>
                        </a:rPr>
                        <a:t>Flooding#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2400" b="0" dirty="0" err="1">
                          <a:effectLst/>
                        </a:rPr>
                        <a:t>f</a:t>
                      </a:r>
                      <a:r>
                        <a:rPr lang="en-US" sz="2400" b="0" baseline="-25000" dirty="0" err="1">
                          <a:effectLst/>
                        </a:rPr>
                        <a:t>w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2400" b="0" dirty="0" err="1">
                          <a:effectLst/>
                        </a:rPr>
                        <a:t>f</a:t>
                      </a:r>
                      <a:r>
                        <a:rPr lang="en-US" sz="2400" b="0" baseline="-25000" dirty="0" err="1">
                          <a:effectLst/>
                        </a:rPr>
                        <a:t>g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4746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2400" b="1" dirty="0">
                          <a:effectLst/>
                        </a:rPr>
                        <a:t>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2400" b="0">
                          <a:effectLst/>
                        </a:rPr>
                        <a:t>1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2400" b="0">
                          <a:effectLst/>
                        </a:rPr>
                        <a:t>0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8352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2400" b="0">
                          <a:effectLst/>
                        </a:rPr>
                        <a:t>0.8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2400" b="0">
                          <a:effectLst/>
                        </a:rPr>
                        <a:t>0.2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5165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2400" b="0">
                          <a:effectLst/>
                        </a:rPr>
                        <a:t>0.5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2400" b="0">
                          <a:effectLst/>
                        </a:rPr>
                        <a:t>0.5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6437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2400" b="0">
                          <a:effectLst/>
                        </a:rPr>
                        <a:t>0.1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2400" b="0" dirty="0">
                          <a:effectLst/>
                        </a:rPr>
                        <a:t>0.9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946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2400" b="0" dirty="0">
                          <a:effectLst/>
                        </a:rPr>
                        <a:t>0.05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2400" b="0">
                          <a:effectLst/>
                        </a:rPr>
                        <a:t>0.95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083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2400" b="0">
                          <a:effectLst/>
                        </a:rPr>
                        <a:t>0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GB" sz="2400" b="0" dirty="0">
                          <a:effectLst/>
                        </a:rPr>
                        <a:t>1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1348807"/>
                  </a:ext>
                </a:extLst>
              </a:tr>
            </a:tbl>
          </a:graphicData>
        </a:graphic>
      </p:graphicFrame>
      <p:pic>
        <p:nvPicPr>
          <p:cNvPr id="11" name="Picture 10" descr="A close-up of a mechanical device&#10;&#10;Description automatically generated">
            <a:extLst>
              <a:ext uri="{FF2B5EF4-FFF2-40B4-BE49-F238E27FC236}">
                <a16:creationId xmlns:a16="http://schemas.microsoft.com/office/drawing/2014/main" id="{33C2B8AB-A46B-69B7-EEA0-4CB12164C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89" y="1302576"/>
            <a:ext cx="7321829" cy="19343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7E7568-2DBD-AF7F-A284-3A0D8046A8B6}"/>
              </a:ext>
            </a:extLst>
          </p:cNvPr>
          <p:cNvSpPr txBox="1"/>
          <p:nvPr/>
        </p:nvSpPr>
        <p:spPr>
          <a:xfrm>
            <a:off x="6335810" y="742878"/>
            <a:ext cx="445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Brine injection path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967DD6-8482-B366-15BA-8C95ADDF0DF9}"/>
              </a:ext>
            </a:extLst>
          </p:cNvPr>
          <p:cNvSpPr txBox="1"/>
          <p:nvPr/>
        </p:nvSpPr>
        <p:spPr>
          <a:xfrm>
            <a:off x="6340432" y="3629246"/>
            <a:ext cx="445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injection path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3EC4E6-12ED-B0DC-3177-50F1F750C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431" y="3925963"/>
            <a:ext cx="6822638" cy="2129117"/>
          </a:xfrm>
          <a:prstGeom prst="rect">
            <a:avLst/>
          </a:prstGeom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65944CF-FF38-7E4A-178E-35B86769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013" y="6393657"/>
            <a:ext cx="1234282" cy="137319"/>
          </a:xfrm>
        </p:spPr>
        <p:txBody>
          <a:bodyPr/>
          <a:lstStyle/>
          <a:p>
            <a:r>
              <a:rPr lang="en-GB" dirty="0"/>
              <a:t>14/01/2026</a:t>
            </a:r>
          </a:p>
        </p:txBody>
      </p:sp>
    </p:spTree>
    <p:extLst>
      <p:ext uri="{BB962C8B-B14F-4D97-AF65-F5344CB8AC3E}">
        <p14:creationId xmlns:p14="http://schemas.microsoft.com/office/powerpoint/2010/main" val="40863333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E8B8B-9A01-92FA-92F1-59F199AA2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61C3-E8B7-7BFD-6850-908F96F4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251619"/>
            <a:ext cx="11541125" cy="378619"/>
          </a:xfrm>
        </p:spPr>
        <p:txBody>
          <a:bodyPr/>
          <a:lstStyle/>
          <a:p>
            <a:r>
              <a:rPr lang="en-US" dirty="0"/>
              <a:t>Research method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E240A-CE72-D5E5-90C6-3914C6F7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325" y="6393657"/>
            <a:ext cx="3423444" cy="137319"/>
          </a:xfrm>
        </p:spPr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9464A-DA49-560C-5EFE-0E1AFAD0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457" y="6393657"/>
            <a:ext cx="319088" cy="137319"/>
          </a:xfrm>
        </p:spPr>
        <p:txBody>
          <a:bodyPr/>
          <a:lstStyle/>
          <a:p>
            <a:fld id="{CBA53E11-492D-48B3-9F9B-09541CA2A39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5635834-1351-0E46-7C5E-4522767BF4F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438" y="619919"/>
            <a:ext cx="11541125" cy="371475"/>
          </a:xfrm>
        </p:spPr>
        <p:txBody>
          <a:bodyPr/>
          <a:lstStyle/>
          <a:p>
            <a:r>
              <a:rPr lang="en-US" dirty="0"/>
              <a:t>Experimental Procedure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562E2F8-4E8F-7F02-AB2F-88BF5F01B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1440994"/>
            <a:ext cx="11626664" cy="4641970"/>
          </a:xfrm>
          <a:prstGeom prst="rect">
            <a:avLst/>
          </a:prstGeom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23798278-1167-A09F-800D-1CAFB174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013" y="6393657"/>
            <a:ext cx="1234282" cy="137319"/>
          </a:xfrm>
        </p:spPr>
        <p:txBody>
          <a:bodyPr/>
          <a:lstStyle/>
          <a:p>
            <a:r>
              <a:rPr lang="en-GB" dirty="0"/>
              <a:t>14/01/2026</a:t>
            </a:r>
          </a:p>
        </p:txBody>
      </p:sp>
    </p:spTree>
    <p:extLst>
      <p:ext uri="{BB962C8B-B14F-4D97-AF65-F5344CB8AC3E}">
        <p14:creationId xmlns:p14="http://schemas.microsoft.com/office/powerpoint/2010/main" val="12345578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7E31E-7152-D23C-AC11-9DE04096A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1213-96B8-C42A-A90C-7ABE0BC58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251619"/>
            <a:ext cx="11541125" cy="378619"/>
          </a:xfrm>
        </p:spPr>
        <p:txBody>
          <a:bodyPr/>
          <a:lstStyle/>
          <a:p>
            <a:r>
              <a:rPr lang="en-US" dirty="0"/>
              <a:t>Research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6F72-A0A0-E5FA-62F6-458A3812D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8" y="1871697"/>
            <a:ext cx="4161680" cy="3296651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saturation and ganglia analysis is determined across the whole sample.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pore occupancy, curvature analysis and wettability is measured on a sub volume.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81E78-21F1-2FD8-B07D-69414FD8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325" y="6393657"/>
            <a:ext cx="3423444" cy="137319"/>
          </a:xfrm>
        </p:spPr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48E93-3E66-2A10-3F9B-090F3A24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457" y="6393657"/>
            <a:ext cx="319088" cy="137319"/>
          </a:xfrm>
        </p:spPr>
        <p:txBody>
          <a:bodyPr/>
          <a:lstStyle/>
          <a:p>
            <a:fld id="{CBA53E11-492D-48B3-9F9B-09541CA2A39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FC57FD2-D486-C5A9-8782-AE5A19B437F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438" y="619919"/>
            <a:ext cx="11541125" cy="371475"/>
          </a:xfrm>
        </p:spPr>
        <p:txBody>
          <a:bodyPr/>
          <a:lstStyle/>
          <a:p>
            <a:r>
              <a:rPr lang="en-US" dirty="0"/>
              <a:t>Image Analysis</a:t>
            </a:r>
          </a:p>
        </p:txBody>
      </p:sp>
      <p:pic>
        <p:nvPicPr>
          <p:cNvPr id="8" name="Video 2">
            <a:hlinkClick r:id="" action="ppaction://media"/>
            <a:extLst>
              <a:ext uri="{FF2B5EF4-FFF2-40B4-BE49-F238E27FC236}">
                <a16:creationId xmlns:a16="http://schemas.microsoft.com/office/drawing/2014/main" id="{BF745D91-3E75-B7B2-8F1E-034F47C10D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7068" r="16855"/>
          <a:stretch/>
        </p:blipFill>
        <p:spPr>
          <a:xfrm>
            <a:off x="8178095" y="3181799"/>
            <a:ext cx="2862011" cy="2418302"/>
          </a:xfrm>
          <a:prstGeom prst="rect">
            <a:avLst/>
          </a:prstGeom>
        </p:spPr>
      </p:pic>
      <p:pic>
        <p:nvPicPr>
          <p:cNvPr id="9" name="Picture 8" descr="A map of the sea&#10;&#10;Description automatically generated">
            <a:extLst>
              <a:ext uri="{FF2B5EF4-FFF2-40B4-BE49-F238E27FC236}">
                <a16:creationId xmlns:a16="http://schemas.microsoft.com/office/drawing/2014/main" id="{7D632FA5-A9DB-39B7-034A-6FD79B536A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0" r="28942"/>
          <a:stretch/>
        </p:blipFill>
        <p:spPr>
          <a:xfrm>
            <a:off x="8178095" y="268500"/>
            <a:ext cx="2788237" cy="24183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0316E-C5A0-065B-8F7C-D1E711E26309}"/>
              </a:ext>
            </a:extLst>
          </p:cNvPr>
          <p:cNvGrpSpPr/>
          <p:nvPr/>
        </p:nvGrpSpPr>
        <p:grpSpPr>
          <a:xfrm>
            <a:off x="4799458" y="268499"/>
            <a:ext cx="2788237" cy="5648799"/>
            <a:chOff x="2865793" y="1734311"/>
            <a:chExt cx="2219323" cy="4347128"/>
          </a:xfrm>
        </p:grpSpPr>
        <p:pic>
          <p:nvPicPr>
            <p:cNvPr id="12" name="Picture 11" descr="A blue and yellow speckled background&#10;&#10;Description automatically generated">
              <a:extLst>
                <a:ext uri="{FF2B5EF4-FFF2-40B4-BE49-F238E27FC236}">
                  <a16:creationId xmlns:a16="http://schemas.microsoft.com/office/drawing/2014/main" id="{91074DDD-F66F-4B3D-A62D-C85354764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13" r="38210"/>
            <a:stretch/>
          </p:blipFill>
          <p:spPr>
            <a:xfrm>
              <a:off x="2865793" y="1734311"/>
              <a:ext cx="2219323" cy="434712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4C7E39-40B1-F902-29DB-9A8123B0857C}"/>
                </a:ext>
              </a:extLst>
            </p:cNvPr>
            <p:cNvSpPr/>
            <p:nvPr/>
          </p:nvSpPr>
          <p:spPr>
            <a:xfrm>
              <a:off x="3596185" y="2777319"/>
              <a:ext cx="108000" cy="10918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515B80-9E3B-E295-B7CA-7EF89B965EC3}"/>
              </a:ext>
            </a:extLst>
          </p:cNvPr>
          <p:cNvCxnSpPr>
            <a:cxnSpLocks/>
          </p:cNvCxnSpPr>
          <p:nvPr/>
        </p:nvCxnSpPr>
        <p:spPr>
          <a:xfrm flipH="1">
            <a:off x="5852768" y="324712"/>
            <a:ext cx="2361657" cy="12991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133869-9256-1B1F-E670-5FE368856D16}"/>
              </a:ext>
            </a:extLst>
          </p:cNvPr>
          <p:cNvCxnSpPr>
            <a:cxnSpLocks/>
          </p:cNvCxnSpPr>
          <p:nvPr/>
        </p:nvCxnSpPr>
        <p:spPr>
          <a:xfrm flipH="1" flipV="1">
            <a:off x="5852768" y="1765692"/>
            <a:ext cx="2361657" cy="8431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319CAAF-7766-3971-A9FA-E50A9C649E10}"/>
              </a:ext>
            </a:extLst>
          </p:cNvPr>
          <p:cNvSpPr txBox="1"/>
          <p:nvPr/>
        </p:nvSpPr>
        <p:spPr>
          <a:xfrm>
            <a:off x="4892235" y="6119527"/>
            <a:ext cx="259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Sample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459C90-AA6C-DC16-575D-4B5A6D61C305}"/>
              </a:ext>
            </a:extLst>
          </p:cNvPr>
          <p:cNvSpPr txBox="1"/>
          <p:nvPr/>
        </p:nvSpPr>
        <p:spPr>
          <a:xfrm>
            <a:off x="8214425" y="2608846"/>
            <a:ext cx="269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volume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91E0BA-3DBE-D3BF-E739-1DEFB07CCB24}"/>
              </a:ext>
            </a:extLst>
          </p:cNvPr>
          <p:cNvSpPr txBox="1"/>
          <p:nvPr/>
        </p:nvSpPr>
        <p:spPr>
          <a:xfrm>
            <a:off x="8178095" y="5575060"/>
            <a:ext cx="299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 Surface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F86348-0CCC-C274-F0F9-4B7C43AC296A}"/>
              </a:ext>
            </a:extLst>
          </p:cNvPr>
          <p:cNvSpPr txBox="1"/>
          <p:nvPr/>
        </p:nvSpPr>
        <p:spPr>
          <a:xfrm>
            <a:off x="4855905" y="314038"/>
            <a:ext cx="3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338050-8B2C-EFD3-A93C-E204545FB35D}"/>
              </a:ext>
            </a:extLst>
          </p:cNvPr>
          <p:cNvSpPr txBox="1"/>
          <p:nvPr/>
        </p:nvSpPr>
        <p:spPr>
          <a:xfrm>
            <a:off x="8214425" y="3228703"/>
            <a:ext cx="3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1882F3-B364-0E7E-172D-74CFE8B0C75D}"/>
              </a:ext>
            </a:extLst>
          </p:cNvPr>
          <p:cNvSpPr/>
          <p:nvPr/>
        </p:nvSpPr>
        <p:spPr>
          <a:xfrm>
            <a:off x="8210952" y="323315"/>
            <a:ext cx="36000" cy="36000"/>
          </a:xfrm>
          <a:prstGeom prst="rect">
            <a:avLst/>
          </a:prstGeom>
          <a:noFill/>
          <a:ln>
            <a:solidFill>
              <a:srgbClr val="3C3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0B326-64BB-EB9E-6293-1B28B94A2B03}"/>
              </a:ext>
            </a:extLst>
          </p:cNvPr>
          <p:cNvSpPr txBox="1"/>
          <p:nvPr/>
        </p:nvSpPr>
        <p:spPr>
          <a:xfrm>
            <a:off x="8243479" y="350839"/>
            <a:ext cx="3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i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65BE2F-B637-DCD0-779F-E217F97B2F60}"/>
              </a:ext>
            </a:extLst>
          </p:cNvPr>
          <p:cNvSpPr/>
          <p:nvPr/>
        </p:nvSpPr>
        <p:spPr>
          <a:xfrm>
            <a:off x="8210950" y="2573632"/>
            <a:ext cx="36000" cy="36000"/>
          </a:xfrm>
          <a:prstGeom prst="rect">
            <a:avLst/>
          </a:prstGeom>
          <a:noFill/>
          <a:ln>
            <a:solidFill>
              <a:srgbClr val="3C3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6ECE0B6C-D044-8AEA-A376-9B80E953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013" y="6393657"/>
            <a:ext cx="1234282" cy="137319"/>
          </a:xfrm>
        </p:spPr>
        <p:txBody>
          <a:bodyPr/>
          <a:lstStyle/>
          <a:p>
            <a:r>
              <a:rPr lang="en-GB" dirty="0"/>
              <a:t>14/01/2026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799D9-C2B0-66E9-7E51-D1004C85BD0D}"/>
              </a:ext>
            </a:extLst>
          </p:cNvPr>
          <p:cNvSpPr txBox="1"/>
          <p:nvPr/>
        </p:nvSpPr>
        <p:spPr>
          <a:xfrm>
            <a:off x="6835222" y="5910235"/>
            <a:ext cx="754912" cy="369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 mm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0E4CD6-A139-4B29-EA84-8F34D35D2DD9}"/>
              </a:ext>
            </a:extLst>
          </p:cNvPr>
          <p:cNvCxnSpPr/>
          <p:nvPr/>
        </p:nvCxnSpPr>
        <p:spPr>
          <a:xfrm flipH="1">
            <a:off x="6997694" y="5951381"/>
            <a:ext cx="411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F4099DD-AF1A-F2E1-E5C7-6AB325869E16}"/>
              </a:ext>
            </a:extLst>
          </p:cNvPr>
          <p:cNvSpPr txBox="1"/>
          <p:nvPr/>
        </p:nvSpPr>
        <p:spPr>
          <a:xfrm>
            <a:off x="10058813" y="2322892"/>
            <a:ext cx="7549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8 </a:t>
            </a:r>
            <a:r>
              <a:rPr lang="el-GR" b="1" dirty="0"/>
              <a:t>μ</a:t>
            </a:r>
            <a:r>
              <a:rPr lang="en-US" b="1" dirty="0"/>
              <a:t>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473CED-D6BB-7D5C-6818-8C92C53E36BD}"/>
              </a:ext>
            </a:extLst>
          </p:cNvPr>
          <p:cNvCxnSpPr/>
          <p:nvPr/>
        </p:nvCxnSpPr>
        <p:spPr>
          <a:xfrm flipH="1">
            <a:off x="10221285" y="2383916"/>
            <a:ext cx="411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610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video>
              <p:cMediaNode vol="80000" mute="1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B0FBD-69F6-31DB-B4C8-6B03AC58F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A1FE-0DE8-22FC-0E00-A7194D60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251619"/>
            <a:ext cx="11541125" cy="378619"/>
          </a:xfrm>
        </p:spPr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BB842-2D94-4E4E-5AE6-0A076CB6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325" y="6393657"/>
            <a:ext cx="3423444" cy="137319"/>
          </a:xfrm>
        </p:spPr>
        <p:txBody>
          <a:bodyPr/>
          <a:lstStyle/>
          <a:p>
            <a:r>
              <a:rPr lang="en-US"/>
              <a:t>Comparative Study of Carbon Dioxide and Hydrogen behaviors in Carbonate Rocks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651C2-9082-4A04-6C0A-7ABAA1A4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457" y="6393657"/>
            <a:ext cx="319088" cy="137319"/>
          </a:xfrm>
        </p:spPr>
        <p:txBody>
          <a:bodyPr/>
          <a:lstStyle/>
          <a:p>
            <a:fld id="{CBA53E11-492D-48B3-9F9B-09541CA2A39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A74621-3942-F669-2B86-FF4E8642938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438" y="619919"/>
            <a:ext cx="11541125" cy="371475"/>
          </a:xfrm>
        </p:spPr>
        <p:txBody>
          <a:bodyPr/>
          <a:lstStyle/>
          <a:p>
            <a:r>
              <a:rPr lang="en-US" dirty="0"/>
              <a:t>Relative Permeability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BC889E77-65E8-4AF9-72EB-A5D0006D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013" y="6393657"/>
            <a:ext cx="1234282" cy="137319"/>
          </a:xfrm>
        </p:spPr>
        <p:txBody>
          <a:bodyPr/>
          <a:lstStyle/>
          <a:p>
            <a:r>
              <a:rPr lang="en-GB" dirty="0"/>
              <a:t>14/01/2026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E44232-072D-D36A-560A-F056731E0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6577" r="8206"/>
          <a:stretch>
            <a:fillRect/>
          </a:stretch>
        </p:blipFill>
        <p:spPr>
          <a:xfrm>
            <a:off x="1334637" y="1116826"/>
            <a:ext cx="9274622" cy="512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690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CL PPT Theme">
  <a:themeElements>
    <a:clrScheme name="Imperial colour theme">
      <a:dk1>
        <a:sysClr val="windowText" lastClr="000000"/>
      </a:dk1>
      <a:lt1>
        <a:sysClr val="window" lastClr="FFFFFF"/>
      </a:lt1>
      <a:dk2>
        <a:srgbClr val="000080"/>
      </a:dk2>
      <a:lt2>
        <a:srgbClr val="F5F5F5"/>
      </a:lt2>
      <a:accent1>
        <a:srgbClr val="0000CD"/>
      </a:accent1>
      <a:accent2>
        <a:srgbClr val="C71585"/>
      </a:accent2>
      <a:accent3>
        <a:srgbClr val="7B68EE"/>
      </a:accent3>
      <a:accent4>
        <a:srgbClr val="FF0000"/>
      </a:accent4>
      <a:accent5>
        <a:srgbClr val="FF4500"/>
      </a:accent5>
      <a:accent6>
        <a:srgbClr val="006400"/>
      </a:accent6>
      <a:hlink>
        <a:srgbClr val="000080"/>
      </a:hlink>
      <a:folHlink>
        <a:srgbClr val="C71585"/>
      </a:folHlink>
    </a:clrScheme>
    <a:fontScheme name="Imperial Sans font theme">
      <a:majorFont>
        <a:latin typeface="Imperial Sans Text Semibold"/>
        <a:ea typeface=""/>
        <a:cs typeface=""/>
      </a:majorFont>
      <a:minorFont>
        <a:latin typeface="Imperial San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5000"/>
          </a:lnSpc>
          <a:defRPr sz="1600" dirty="0">
            <a:solidFill>
              <a:schemeClr val="tx1"/>
            </a:solidFill>
          </a:defRPr>
        </a:defPPr>
      </a:lstStyle>
    </a:txDef>
  </a:objectDefaults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ICL_PowerPoint 16_9 template.potx" id="{9379B5C2-89E2-4436-AAC2-A0EB58951E1D}" vid="{86F68850-0020-4398-8624-9E78985566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Imperial_PowerPoint 16_9 template-ADNOC</Template>
  <TotalTime>390</TotalTime>
  <Words>1419</Words>
  <Application>Microsoft Office PowerPoint</Application>
  <PresentationFormat>Widescreen</PresentationFormat>
  <Paragraphs>202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Imperial Sans Text Medium</vt:lpstr>
      <vt:lpstr>Calibri</vt:lpstr>
      <vt:lpstr>Arial</vt:lpstr>
      <vt:lpstr>Imperial Sans Text Semibold</vt:lpstr>
      <vt:lpstr>Wingdings</vt:lpstr>
      <vt:lpstr>Manrope ExtraLight</vt:lpstr>
      <vt:lpstr>Imperial Sans Text</vt:lpstr>
      <vt:lpstr>ICL PPT Theme</vt:lpstr>
      <vt:lpstr>Comparative Study of Carbon Dioxide and Hydrogen Relative Permeability, Pore Occupancy, Connectivity and Ostwald Ripening in Carbonate Rocks</vt:lpstr>
      <vt:lpstr>Agenda</vt:lpstr>
      <vt:lpstr>Previous Study </vt:lpstr>
      <vt:lpstr>Research Objectives</vt:lpstr>
      <vt:lpstr>Research method</vt:lpstr>
      <vt:lpstr>Research method</vt:lpstr>
      <vt:lpstr>Research method</vt:lpstr>
      <vt:lpstr>Research method</vt:lpstr>
      <vt:lpstr>Results and Discussion</vt:lpstr>
      <vt:lpstr>Results and Discussion</vt:lpstr>
      <vt:lpstr>Results and Discussion</vt:lpstr>
      <vt:lpstr>Conclusions</vt:lpstr>
      <vt:lpstr>Future analysis</vt:lpstr>
      <vt:lpstr>Thank you</vt:lpstr>
      <vt:lpstr>References</vt:lpstr>
      <vt:lpstr>Acknowledgment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AlZaabi, Ahmed</dc:creator>
  <cp:lastModifiedBy>AlZaabi, Ahmed</cp:lastModifiedBy>
  <cp:revision>17</cp:revision>
  <dcterms:created xsi:type="dcterms:W3CDTF">2025-01-21T11:47:43Z</dcterms:created>
  <dcterms:modified xsi:type="dcterms:W3CDTF">2026-01-12T22:05:06Z</dcterms:modified>
</cp:coreProperties>
</file>