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57" r:id="rId4"/>
    <p:sldId id="270" r:id="rId5"/>
    <p:sldId id="259" r:id="rId6"/>
    <p:sldId id="277" r:id="rId7"/>
    <p:sldId id="274" r:id="rId8"/>
    <p:sldId id="260" r:id="rId9"/>
    <p:sldId id="266" r:id="rId10"/>
    <p:sldId id="275" r:id="rId11"/>
    <p:sldId id="261" r:id="rId12"/>
    <p:sldId id="262" r:id="rId13"/>
    <p:sldId id="267" r:id="rId14"/>
    <p:sldId id="276" r:id="rId15"/>
    <p:sldId id="268" r:id="rId16"/>
    <p:sldId id="263" r:id="rId17"/>
    <p:sldId id="264" r:id="rId18"/>
    <p:sldId id="269" r:id="rId19"/>
    <p:sldId id="278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1D1DFF"/>
    <a:srgbClr val="0000FF"/>
    <a:srgbClr val="003E74"/>
    <a:srgbClr val="EBEEEE"/>
    <a:srgbClr val="002548"/>
    <a:srgbClr val="D4EFFC"/>
    <a:srgbClr val="9D9D9D"/>
    <a:srgbClr val="008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94"/>
  </p:normalViewPr>
  <p:slideViewPr>
    <p:cSldViewPr snapToGrid="0" snapToObjects="1">
      <p:cViewPr varScale="1">
        <p:scale>
          <a:sx n="160" d="100"/>
          <a:sy n="160" d="100"/>
        </p:scale>
        <p:origin x="216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-253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b="1" dirty="0">
                <a:solidFill>
                  <a:srgbClr val="003E74"/>
                </a:solidFill>
              </a:rPr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0EE2D-335A-3546-9D75-E17F32E16FE9}" type="datetime3">
              <a:rPr lang="en-GB" smtClean="0">
                <a:solidFill>
                  <a:srgbClr val="003E74"/>
                </a:solidFill>
              </a:rPr>
              <a:t>15 January, 2024</a:t>
            </a:fld>
            <a:endParaRPr lang="en-US" dirty="0">
              <a:solidFill>
                <a:srgbClr val="003E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49037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solidFill>
                  <a:srgbClr val="003E74"/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003E74"/>
                </a:solidFill>
              </a:defRPr>
            </a:lvl1pPr>
          </a:lstStyle>
          <a:p>
            <a:fld id="{8D35C32B-10D1-1447-A35B-280119DE9D12}" type="datetime3">
              <a:rPr lang="en-GB" smtClean="0"/>
              <a:pPr/>
              <a:t>15 January, 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648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57124"/>
            <a:ext cx="6400800" cy="45338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572517"/>
            <a:ext cx="8229600" cy="857250"/>
          </a:xfrm>
        </p:spPr>
        <p:txBody>
          <a:bodyPr/>
          <a:lstStyle>
            <a:lvl1pPr algn="l">
              <a:defRPr sz="4000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955186"/>
            <a:ext cx="6400800" cy="254858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00254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718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82581"/>
            <a:ext cx="3711608" cy="718386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457200" y="1159487"/>
            <a:ext cx="3711608" cy="1615001"/>
          </a:xfrm>
        </p:spPr>
        <p:txBody>
          <a:bodyPr/>
          <a:lstStyle>
            <a:lvl1pPr>
              <a:defRPr sz="4000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118513"/>
            <a:ext cx="3601176" cy="254858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00254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6151" y="1159669"/>
            <a:ext cx="3930650" cy="3213702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37203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9936"/>
            <a:ext cx="8229600" cy="2613435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 sz="1200"/>
            </a:lvl3pPr>
            <a:lvl4pPr>
              <a:buClr>
                <a:srgbClr val="002548"/>
              </a:buClr>
              <a:defRPr sz="1200"/>
            </a:lvl4pPr>
            <a:lvl5pPr>
              <a:buClr>
                <a:srgbClr val="002548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56925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759936"/>
            <a:ext cx="3950877" cy="2613435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735923" y="1759936"/>
            <a:ext cx="3950878" cy="2613435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62275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200" y="1759936"/>
            <a:ext cx="3950877" cy="2613435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15931"/>
            <a:ext cx="8229600" cy="38066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735923" y="1759936"/>
            <a:ext cx="3950878" cy="1948997"/>
          </a:xfrm>
        </p:spPr>
        <p:txBody>
          <a:bodyPr/>
          <a:lstStyle>
            <a:lvl1pPr marL="0" indent="0">
              <a:buClr>
                <a:srgbClr val="0085CA"/>
              </a:buClr>
              <a:buNone/>
              <a:defRPr sz="2800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“Click to add a quote”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4" y="3890251"/>
            <a:ext cx="3951287" cy="48312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200" baseline="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 dirty="0"/>
              <a:t>Click to add quote attribution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12802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200" y="1759936"/>
            <a:ext cx="3950877" cy="2613435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15931"/>
            <a:ext cx="8229600" cy="38066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35514" y="1759937"/>
            <a:ext cx="3951287" cy="1976608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4" y="3942710"/>
            <a:ext cx="3951287" cy="427906"/>
          </a:xfrm>
        </p:spPr>
        <p:txBody>
          <a:bodyPr/>
          <a:lstStyle>
            <a:lvl1pPr marL="0" indent="0">
              <a:buNone/>
              <a:defRPr sz="100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84725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" y="1115931"/>
            <a:ext cx="8229601" cy="263902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945465"/>
            <a:ext cx="3951287" cy="427906"/>
          </a:xfrm>
        </p:spPr>
        <p:txBody>
          <a:bodyPr/>
          <a:lstStyle>
            <a:lvl1pPr marL="0" indent="0">
              <a:buNone/>
              <a:defRPr sz="100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5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" y="1115931"/>
            <a:ext cx="3951287" cy="261141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945465"/>
            <a:ext cx="3951287" cy="427906"/>
          </a:xfrm>
        </p:spPr>
        <p:txBody>
          <a:bodyPr/>
          <a:lstStyle>
            <a:lvl1pPr marL="0" indent="0">
              <a:buNone/>
              <a:defRPr sz="100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35514" y="1115932"/>
            <a:ext cx="3951287" cy="1479401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735514" y="2816214"/>
            <a:ext cx="3951287" cy="1557158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25034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40672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ege_Powerpoint_Background_16-9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9936"/>
            <a:ext cx="8229600" cy="2613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15931"/>
            <a:ext cx="8229600" cy="380667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7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2" r:id="rId4"/>
    <p:sldLayoutId id="2147483660" r:id="rId5"/>
    <p:sldLayoutId id="2147483657" r:id="rId6"/>
    <p:sldLayoutId id="2147483658" r:id="rId7"/>
    <p:sldLayoutId id="2147483659" r:id="rId8"/>
    <p:sldLayoutId id="2147483655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003E7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04038" y="3103722"/>
            <a:ext cx="8229600" cy="974368"/>
          </a:xfrm>
        </p:spPr>
        <p:txBody>
          <a:bodyPr/>
          <a:lstStyle/>
          <a:p>
            <a:r>
              <a:rPr lang="en-US" altLang="zh-CN" sz="2000" b="1" dirty="0"/>
              <a:t>Yang Gao </a:t>
            </a:r>
          </a:p>
          <a:p>
            <a:r>
              <a:rPr lang="en-US" altLang="zh-CN" sz="2000" dirty="0"/>
              <a:t>Co author: Sajjad Foroughi, Jack Ma</a:t>
            </a:r>
          </a:p>
          <a:p>
            <a:r>
              <a:rPr lang="en-US" altLang="zh-CN" sz="2000" dirty="0"/>
              <a:t>Supervisor: Martin Blunt, Branko Bijeljic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3688" y="1545869"/>
            <a:ext cx="8686800" cy="857250"/>
          </a:xfrm>
        </p:spPr>
        <p:txBody>
          <a:bodyPr/>
          <a:lstStyle/>
          <a:p>
            <a:r>
              <a:rPr lang="en-US" dirty="0"/>
              <a:t>AI-driven image segmentation for accurate characterization of wettability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Pore-Scale Modelling and Imaging</a:t>
            </a:r>
          </a:p>
        </p:txBody>
      </p:sp>
    </p:spTree>
    <p:extLst>
      <p:ext uri="{BB962C8B-B14F-4D97-AF65-F5344CB8AC3E}">
        <p14:creationId xmlns:p14="http://schemas.microsoft.com/office/powerpoint/2010/main" val="4058368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Gradient boundaries -  </a:t>
            </a:r>
            <a:r>
              <a:rPr lang="en-US" altLang="zh-CN" dirty="0" err="1"/>
              <a:t>Bentheimer</a:t>
            </a:r>
            <a:r>
              <a:rPr lang="en-US" altLang="zh-CN" dirty="0"/>
              <a:t> sandstone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1" y="1496598"/>
            <a:ext cx="6243851" cy="3141938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6660108" y="1877265"/>
            <a:ext cx="334370" cy="252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951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Water-wet </a:t>
            </a:r>
            <a:r>
              <a:rPr lang="en-US" dirty="0" err="1"/>
              <a:t>Bentheimer</a:t>
            </a:r>
            <a:r>
              <a:rPr lang="en-US" dirty="0"/>
              <a:t> sandstone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0"/>
          <a:stretch/>
        </p:blipFill>
        <p:spPr>
          <a:xfrm>
            <a:off x="831443" y="1775405"/>
            <a:ext cx="3796815" cy="2569664"/>
          </a:xfrm>
          <a:prstGeom prst="rect">
            <a:avLst/>
          </a:prstGeom>
        </p:spPr>
      </p:pic>
      <p:sp>
        <p:nvSpPr>
          <p:cNvPr id="9" name="Subtitle 1"/>
          <p:cNvSpPr txBox="1">
            <a:spLocks/>
          </p:cNvSpPr>
          <p:nvPr/>
        </p:nvSpPr>
        <p:spPr>
          <a:xfrm>
            <a:off x="4975192" y="1979113"/>
            <a:ext cx="3711608" cy="3202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3E74"/>
                </a:solidFill>
              </a:rPr>
              <a:t>40% of the </a:t>
            </a:r>
            <a:r>
              <a:rPr lang="en-US" altLang="zh-CN" sz="1600" dirty="0">
                <a:solidFill>
                  <a:srgbClr val="003E74"/>
                </a:solidFill>
              </a:rPr>
              <a:t>result from watershed was used as the training dataset.</a:t>
            </a:r>
          </a:p>
          <a:p>
            <a:r>
              <a:rPr lang="en-US" sz="1600" dirty="0">
                <a:solidFill>
                  <a:srgbClr val="003E74"/>
                </a:solidFill>
              </a:rPr>
              <a:t>The voxel accuracy of the validation set is around 96%.</a:t>
            </a:r>
          </a:p>
          <a:p>
            <a:r>
              <a:rPr lang="en-US" sz="1600" dirty="0">
                <a:solidFill>
                  <a:srgbClr val="003E74"/>
                </a:solidFill>
              </a:rPr>
              <a:t>Eliminates meaningless three-phase contact </a:t>
            </a:r>
            <a:r>
              <a:rPr lang="en-US" altLang="zh-CN" sz="1600" dirty="0">
                <a:solidFill>
                  <a:srgbClr val="003E74"/>
                </a:solidFill>
              </a:rPr>
              <a:t>points</a:t>
            </a:r>
            <a:r>
              <a:rPr lang="en-US" sz="1600" dirty="0">
                <a:solidFill>
                  <a:srgbClr val="003E74"/>
                </a:solidFill>
              </a:rPr>
              <a:t> due to low resolution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1443" y="2992453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Image</a:t>
            </a:r>
            <a:endParaRPr lang="zh-CN" altLang="en-US" sz="1050" dirty="0"/>
          </a:p>
        </p:txBody>
      </p:sp>
      <p:sp>
        <p:nvSpPr>
          <p:cNvPr id="11" name="文本框 10"/>
          <p:cNvSpPr txBox="1"/>
          <p:nvPr/>
        </p:nvSpPr>
        <p:spPr>
          <a:xfrm>
            <a:off x="2015686" y="2995379"/>
            <a:ext cx="7152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GGIECN</a:t>
            </a:r>
            <a:endParaRPr lang="zh-CN" altLang="en-US" sz="1050" dirty="0"/>
          </a:p>
        </p:txBody>
      </p:sp>
      <p:sp>
        <p:nvSpPr>
          <p:cNvPr id="12" name="文本框 11"/>
          <p:cNvSpPr txBox="1"/>
          <p:nvPr/>
        </p:nvSpPr>
        <p:spPr>
          <a:xfrm>
            <a:off x="3289391" y="2994359"/>
            <a:ext cx="8370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Watershed</a:t>
            </a: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0810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57200" y="1115931"/>
            <a:ext cx="8229600" cy="3806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Mix</a:t>
            </a:r>
            <a:r>
              <a:rPr lang="en-US" altLang="zh-CN" dirty="0"/>
              <a:t>ed</a:t>
            </a:r>
            <a:r>
              <a:rPr lang="en-US" dirty="0"/>
              <a:t>-wet </a:t>
            </a:r>
            <a:r>
              <a:rPr lang="en-US" dirty="0" err="1"/>
              <a:t>Bentheimer</a:t>
            </a:r>
            <a:r>
              <a:rPr lang="en-US" dirty="0"/>
              <a:t> sandstone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8"/>
          <a:stretch/>
        </p:blipFill>
        <p:spPr>
          <a:xfrm>
            <a:off x="831442" y="1718884"/>
            <a:ext cx="3796815" cy="254713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31443" y="2992453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Image</a:t>
            </a:r>
            <a:endParaRPr lang="zh-CN" altLang="en-US" sz="1050" dirty="0"/>
          </a:p>
        </p:txBody>
      </p:sp>
      <p:sp>
        <p:nvSpPr>
          <p:cNvPr id="10" name="文本框 9"/>
          <p:cNvSpPr txBox="1"/>
          <p:nvPr/>
        </p:nvSpPr>
        <p:spPr>
          <a:xfrm>
            <a:off x="2015686" y="2995379"/>
            <a:ext cx="7152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GGIECN</a:t>
            </a:r>
            <a:endParaRPr lang="zh-CN" altLang="en-US" sz="1050" dirty="0"/>
          </a:p>
        </p:txBody>
      </p:sp>
      <p:sp>
        <p:nvSpPr>
          <p:cNvPr id="11" name="文本框 10"/>
          <p:cNvSpPr txBox="1"/>
          <p:nvPr/>
        </p:nvSpPr>
        <p:spPr>
          <a:xfrm>
            <a:off x="3289391" y="2994359"/>
            <a:ext cx="8370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Watershed</a:t>
            </a:r>
            <a:endParaRPr lang="zh-CN" altLang="en-US" sz="1050" dirty="0"/>
          </a:p>
        </p:txBody>
      </p:sp>
      <p:sp>
        <p:nvSpPr>
          <p:cNvPr id="12" name="Subtitle 1"/>
          <p:cNvSpPr txBox="1">
            <a:spLocks/>
          </p:cNvSpPr>
          <p:nvPr/>
        </p:nvSpPr>
        <p:spPr>
          <a:xfrm>
            <a:off x="4975192" y="1979113"/>
            <a:ext cx="3711608" cy="3202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3E74"/>
                </a:solidFill>
              </a:rPr>
              <a:t>40% of the </a:t>
            </a:r>
            <a:r>
              <a:rPr lang="en-US" altLang="zh-CN" sz="1600" dirty="0">
                <a:solidFill>
                  <a:srgbClr val="003E74"/>
                </a:solidFill>
              </a:rPr>
              <a:t>result from watershed was used as the training dataset.</a:t>
            </a:r>
          </a:p>
          <a:p>
            <a:r>
              <a:rPr lang="en-US" sz="1600" dirty="0">
                <a:solidFill>
                  <a:srgbClr val="003E74"/>
                </a:solidFill>
              </a:rPr>
              <a:t>The voxel accuracy of the validation set is around 96%.</a:t>
            </a:r>
          </a:p>
          <a:p>
            <a:r>
              <a:rPr lang="en-US" sz="1600" dirty="0">
                <a:solidFill>
                  <a:srgbClr val="003E74"/>
                </a:solidFill>
              </a:rPr>
              <a:t>Effectively filters out the abnormal segmentation contained in training dataset.</a:t>
            </a:r>
          </a:p>
        </p:txBody>
      </p:sp>
    </p:spTree>
    <p:extLst>
      <p:ext uri="{BB962C8B-B14F-4D97-AF65-F5344CB8AC3E}">
        <p14:creationId xmlns:p14="http://schemas.microsoft.com/office/powerpoint/2010/main" val="1899137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57200" y="1115931"/>
            <a:ext cx="8229600" cy="3806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CN" dirty="0"/>
              <a:t>Water-wet &amp; </a:t>
            </a:r>
            <a:r>
              <a:rPr lang="en-US" dirty="0"/>
              <a:t>Mix</a:t>
            </a:r>
            <a:r>
              <a:rPr lang="en-US" altLang="zh-CN" dirty="0"/>
              <a:t>ed</a:t>
            </a:r>
            <a:r>
              <a:rPr lang="en-US" dirty="0"/>
              <a:t>-wet </a:t>
            </a:r>
            <a:r>
              <a:rPr lang="en-US" dirty="0" err="1"/>
              <a:t>Bentheimer</a:t>
            </a:r>
            <a:r>
              <a:rPr lang="en-US" dirty="0"/>
              <a:t> sandstone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563" y="1695310"/>
            <a:ext cx="3085057" cy="262294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3559" y="47433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/>
              <a:t>Lin, Q., Bijeljic, B., Berg, S., </a:t>
            </a:r>
            <a:r>
              <a:rPr lang="en-US" altLang="zh-CN" sz="1000" dirty="0" err="1"/>
              <a:t>Pini</a:t>
            </a:r>
            <a:r>
              <a:rPr lang="en-US" altLang="zh-CN" sz="1000" dirty="0"/>
              <a:t>, R., Blunt, M. J., &amp; </a:t>
            </a:r>
            <a:r>
              <a:rPr lang="en-US" altLang="zh-CN" sz="1000" dirty="0" err="1"/>
              <a:t>Krevor</a:t>
            </a:r>
            <a:r>
              <a:rPr lang="en-US" altLang="zh-CN" sz="1000" dirty="0"/>
              <a:t>, S. (2019, Jun). Minimal surfaces in porous media: Pore-scale imaging of multiphase flow in an altered-wettability </a:t>
            </a:r>
            <a:r>
              <a:rPr lang="en-US" altLang="zh-CN" sz="1000" dirty="0" err="1"/>
              <a:t>bentheimer</a:t>
            </a:r>
            <a:r>
              <a:rPr lang="en-US" altLang="zh-CN" sz="1000" dirty="0"/>
              <a:t> sandstone. Phys. Rev. E, 99 , 063105. </a:t>
            </a:r>
            <a:endParaRPr lang="zh-CN" altLang="en-US" sz="1000" dirty="0"/>
          </a:p>
        </p:txBody>
      </p:sp>
      <p:sp>
        <p:nvSpPr>
          <p:cNvPr id="7" name="矩形 6"/>
          <p:cNvSpPr/>
          <p:nvPr/>
        </p:nvSpPr>
        <p:spPr>
          <a:xfrm>
            <a:off x="649090" y="4371879"/>
            <a:ext cx="82329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0000FF"/>
                </a:solidFill>
              </a:rPr>
              <a:t>There are fewer contact points in GGIECN as it effectively filters out the abnormal points with the help of gradient information.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90" y="1741184"/>
            <a:ext cx="3475722" cy="260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97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Gradient boundaries - reservoir carbonate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91" y="1557729"/>
            <a:ext cx="6291618" cy="30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76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4" y="1629413"/>
            <a:ext cx="3509871" cy="2910663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57200" y="989116"/>
            <a:ext cx="8229600" cy="3806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Water-wet reservoir carbonate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31443" y="3363023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Image</a:t>
            </a:r>
            <a:endParaRPr lang="zh-CN" altLang="en-US" sz="1050" dirty="0"/>
          </a:p>
        </p:txBody>
      </p:sp>
      <p:sp>
        <p:nvSpPr>
          <p:cNvPr id="10" name="文本框 9"/>
          <p:cNvSpPr txBox="1"/>
          <p:nvPr/>
        </p:nvSpPr>
        <p:spPr>
          <a:xfrm>
            <a:off x="1942272" y="3365949"/>
            <a:ext cx="7152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GGIECN</a:t>
            </a:r>
            <a:endParaRPr lang="zh-CN" altLang="en-US" sz="1050" dirty="0"/>
          </a:p>
        </p:txBody>
      </p:sp>
      <p:sp>
        <p:nvSpPr>
          <p:cNvPr id="11" name="文本框 10"/>
          <p:cNvSpPr txBox="1"/>
          <p:nvPr/>
        </p:nvSpPr>
        <p:spPr>
          <a:xfrm>
            <a:off x="2975691" y="3364929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WEKA</a:t>
            </a:r>
            <a:endParaRPr lang="zh-CN" altLang="en-US" sz="1050" dirty="0"/>
          </a:p>
        </p:txBody>
      </p:sp>
      <p:sp>
        <p:nvSpPr>
          <p:cNvPr id="12" name="Subtitle 1"/>
          <p:cNvSpPr txBox="1">
            <a:spLocks/>
          </p:cNvSpPr>
          <p:nvPr/>
        </p:nvSpPr>
        <p:spPr>
          <a:xfrm>
            <a:off x="4975192" y="1571972"/>
            <a:ext cx="3711608" cy="3202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3E74"/>
                </a:solidFill>
              </a:rPr>
              <a:t>Verify the applicability of the workflow under complex structural conditions</a:t>
            </a:r>
          </a:p>
          <a:p>
            <a:r>
              <a:rPr lang="en-US" altLang="zh-CN" sz="1600" dirty="0">
                <a:solidFill>
                  <a:srgbClr val="003E74"/>
                </a:solidFill>
              </a:rPr>
              <a:t>40% of the result from WEKA was used as the training dataset.</a:t>
            </a:r>
          </a:p>
          <a:p>
            <a:r>
              <a:rPr lang="en-US" altLang="zh-CN" sz="1600" dirty="0">
                <a:solidFill>
                  <a:srgbClr val="003E74"/>
                </a:solidFill>
              </a:rPr>
              <a:t>The voxel accuracy of the validation set is around 96%.</a:t>
            </a:r>
          </a:p>
          <a:p>
            <a:r>
              <a:rPr lang="en-US" altLang="zh-CN" sz="1600" dirty="0">
                <a:solidFill>
                  <a:srgbClr val="003E74"/>
                </a:solidFill>
              </a:rPr>
              <a:t>Three-phase contact points for the water-wet carbonate appear more realistic using GGIECN</a:t>
            </a:r>
          </a:p>
          <a:p>
            <a:endParaRPr lang="en-US" sz="1600" dirty="0">
              <a:solidFill>
                <a:srgbClr val="003E74"/>
              </a:solidFill>
            </a:endParaRPr>
          </a:p>
          <a:p>
            <a:endParaRPr lang="en-US" sz="1600" dirty="0">
              <a:solidFill>
                <a:srgbClr val="003E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2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457200" y="989116"/>
            <a:ext cx="8229600" cy="3806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Water-wet reservoir carbonate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9" y="1659961"/>
            <a:ext cx="3490999" cy="28801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1443" y="3383045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Image</a:t>
            </a:r>
            <a:endParaRPr lang="zh-CN" altLang="en-US" sz="1050" dirty="0"/>
          </a:p>
        </p:txBody>
      </p:sp>
      <p:sp>
        <p:nvSpPr>
          <p:cNvPr id="12" name="文本框 11"/>
          <p:cNvSpPr txBox="1"/>
          <p:nvPr/>
        </p:nvSpPr>
        <p:spPr>
          <a:xfrm>
            <a:off x="1942272" y="3385971"/>
            <a:ext cx="7152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GGIECN</a:t>
            </a:r>
            <a:endParaRPr lang="zh-CN" altLang="en-US" sz="1050" dirty="0"/>
          </a:p>
        </p:txBody>
      </p:sp>
      <p:sp>
        <p:nvSpPr>
          <p:cNvPr id="13" name="文本框 12"/>
          <p:cNvSpPr txBox="1"/>
          <p:nvPr/>
        </p:nvSpPr>
        <p:spPr>
          <a:xfrm>
            <a:off x="3049105" y="3384951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WEKA</a:t>
            </a:r>
            <a:endParaRPr lang="zh-CN" altLang="en-US" sz="1050" dirty="0"/>
          </a:p>
        </p:txBody>
      </p:sp>
      <p:sp>
        <p:nvSpPr>
          <p:cNvPr id="14" name="Subtitle 1"/>
          <p:cNvSpPr txBox="1">
            <a:spLocks/>
          </p:cNvSpPr>
          <p:nvPr/>
        </p:nvSpPr>
        <p:spPr>
          <a:xfrm>
            <a:off x="4975192" y="1571972"/>
            <a:ext cx="3711608" cy="3202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3E74"/>
                </a:solidFill>
              </a:rPr>
              <a:t>Verify the applicability of the workflow under complex structural conditions</a:t>
            </a:r>
          </a:p>
          <a:p>
            <a:r>
              <a:rPr lang="en-US" altLang="zh-CN" sz="1600" dirty="0">
                <a:solidFill>
                  <a:srgbClr val="003E74"/>
                </a:solidFill>
              </a:rPr>
              <a:t>40% of the result from WEKA was used as the training dataset.</a:t>
            </a:r>
          </a:p>
          <a:p>
            <a:r>
              <a:rPr lang="en-US" altLang="zh-CN" sz="1600" dirty="0">
                <a:solidFill>
                  <a:srgbClr val="003E74"/>
                </a:solidFill>
              </a:rPr>
              <a:t>The voxel accuracy of the validation set is around 96%.</a:t>
            </a:r>
          </a:p>
          <a:p>
            <a:r>
              <a:rPr lang="en-US" altLang="zh-CN" sz="1600" dirty="0">
                <a:solidFill>
                  <a:srgbClr val="003E74"/>
                </a:solidFill>
              </a:rPr>
              <a:t>GGIECN filtered out fluctuations due to the low resolution of the data</a:t>
            </a:r>
            <a:endParaRPr lang="en-US" sz="1600" dirty="0">
              <a:solidFill>
                <a:srgbClr val="003E74"/>
              </a:solidFill>
            </a:endParaRPr>
          </a:p>
          <a:p>
            <a:endParaRPr lang="en-US" sz="1600" dirty="0">
              <a:solidFill>
                <a:srgbClr val="003E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1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768" y="1317329"/>
            <a:ext cx="4014683" cy="284627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57200" y="989116"/>
            <a:ext cx="8229600" cy="3806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Water-wet &amp; mixed wet reservoir carbonate</a:t>
            </a:r>
          </a:p>
        </p:txBody>
      </p:sp>
      <p:sp>
        <p:nvSpPr>
          <p:cNvPr id="18" name="矩形 17"/>
          <p:cNvSpPr/>
          <p:nvPr/>
        </p:nvSpPr>
        <p:spPr>
          <a:xfrm>
            <a:off x="176873" y="4111145"/>
            <a:ext cx="9033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Even though only 40% of the data was used for training, the distribution of contact angles for the workflow is generally consistent with </a:t>
            </a:r>
            <a:r>
              <a:rPr lang="en-US" altLang="zh-CN" sz="1600" dirty="0" err="1"/>
              <a:t>Alhammadi</a:t>
            </a:r>
            <a:r>
              <a:rPr lang="en-US" altLang="zh-CN" sz="1600" dirty="0"/>
              <a:t> (2017)</a:t>
            </a:r>
            <a:endParaRPr lang="zh-CN" altLang="en-US" sz="1600" dirty="0"/>
          </a:p>
        </p:txBody>
      </p:sp>
      <p:sp>
        <p:nvSpPr>
          <p:cNvPr id="19" name="矩形 18"/>
          <p:cNvSpPr/>
          <p:nvPr/>
        </p:nvSpPr>
        <p:spPr>
          <a:xfrm>
            <a:off x="60904" y="4797938"/>
            <a:ext cx="9022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 err="1"/>
              <a:t>Alhammadi</a:t>
            </a:r>
            <a:r>
              <a:rPr lang="en-US" altLang="zh-CN" sz="900" dirty="0"/>
              <a:t>, A. M., </a:t>
            </a:r>
            <a:r>
              <a:rPr lang="en-US" altLang="zh-CN" sz="900" dirty="0" err="1"/>
              <a:t>AlRatrout</a:t>
            </a:r>
            <a:r>
              <a:rPr lang="en-US" altLang="zh-CN" sz="900" dirty="0"/>
              <a:t>, A., Singh, K., Bijeljic, B., &amp; Blunt, M. J. (2017). In situ characterization of mixed-wettability in a reservoir rock at subsurface conditions. Scientific Reports, 7 (1), 10753.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3939825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989116"/>
            <a:ext cx="8229600" cy="3806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Future work</a:t>
            </a: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860392" y="1658740"/>
            <a:ext cx="6715112" cy="3202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3E74"/>
                </a:solidFill>
              </a:rPr>
              <a:t>Combine GGIECN with Jack's super-resolution approach.</a:t>
            </a:r>
          </a:p>
          <a:p>
            <a:r>
              <a:rPr lang="en-US" sz="1600" dirty="0" err="1">
                <a:solidFill>
                  <a:srgbClr val="003E74"/>
                </a:solidFill>
              </a:rPr>
              <a:t>Optimisation</a:t>
            </a:r>
            <a:r>
              <a:rPr lang="en-US" sz="1600" dirty="0">
                <a:solidFill>
                  <a:srgbClr val="003E74"/>
                </a:solidFill>
              </a:rPr>
              <a:t> of computational methods to capture </a:t>
            </a:r>
            <a:r>
              <a:rPr lang="en-US" sz="1600" dirty="0" err="1">
                <a:solidFill>
                  <a:srgbClr val="003E74"/>
                </a:solidFill>
              </a:rPr>
              <a:t>Minkowski</a:t>
            </a:r>
            <a:r>
              <a:rPr lang="en-US" sz="1600" dirty="0">
                <a:solidFill>
                  <a:srgbClr val="003E74"/>
                </a:solidFill>
              </a:rPr>
              <a:t> functionals.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29" y="2316262"/>
            <a:ext cx="2045108" cy="2215464"/>
          </a:xfrm>
          <a:prstGeom prst="rect">
            <a:avLst/>
          </a:prstGeom>
        </p:spPr>
      </p:pic>
      <p:cxnSp>
        <p:nvCxnSpPr>
          <p:cNvPr id="9" name="肘形连接符 8"/>
          <p:cNvCxnSpPr/>
          <p:nvPr/>
        </p:nvCxnSpPr>
        <p:spPr>
          <a:xfrm flipV="1">
            <a:off x="5346236" y="2639140"/>
            <a:ext cx="654097" cy="620725"/>
          </a:xfrm>
          <a:prstGeom prst="bentConnector3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41" y="2464562"/>
            <a:ext cx="483454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62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989116"/>
            <a:ext cx="8229600" cy="3806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Future work</a:t>
            </a: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860392" y="1385859"/>
            <a:ext cx="6715112" cy="3718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3E74"/>
                </a:solidFill>
              </a:rPr>
              <a:t>Porous media 3D-SAM (Segment Anything)</a:t>
            </a:r>
          </a:p>
          <a:p>
            <a:r>
              <a:rPr lang="en-US" sz="1600" dirty="0" err="1">
                <a:solidFill>
                  <a:srgbClr val="003E74"/>
                </a:solidFill>
              </a:rPr>
              <a:t>Generalised</a:t>
            </a:r>
            <a:r>
              <a:rPr lang="en-US" sz="1600" dirty="0">
                <a:solidFill>
                  <a:srgbClr val="003E74"/>
                </a:solidFill>
              </a:rPr>
              <a:t> mega-model trained on large amounts of data</a:t>
            </a:r>
          </a:p>
        </p:txBody>
      </p:sp>
      <p:pic>
        <p:nvPicPr>
          <p:cNvPr id="21" name="图片 20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" y="1970073"/>
            <a:ext cx="8853914" cy="2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6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15931"/>
            <a:ext cx="8459869" cy="380667"/>
          </a:xfrm>
        </p:spPr>
        <p:txBody>
          <a:bodyPr/>
          <a:lstStyle/>
          <a:p>
            <a:r>
              <a:rPr lang="en-US" dirty="0"/>
              <a:t>Now it's 2024! Volumetric neural networks?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762" y="1838917"/>
            <a:ext cx="3435893" cy="2469548"/>
          </a:xfrm>
          <a:prstGeom prst="rect">
            <a:avLst/>
          </a:prstGeom>
        </p:spPr>
      </p:pic>
      <p:sp>
        <p:nvSpPr>
          <p:cNvPr id="7" name="Subtitle 1"/>
          <p:cNvSpPr txBox="1">
            <a:spLocks/>
          </p:cNvSpPr>
          <p:nvPr/>
        </p:nvSpPr>
        <p:spPr>
          <a:xfrm>
            <a:off x="412146" y="1941249"/>
            <a:ext cx="4081428" cy="32022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E74"/>
                </a:solidFill>
              </a:rPr>
              <a:t>Computationally demanding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0000"/>
                </a:solidFill>
              </a:rPr>
              <a:t>	We spend many times the computational resources than normal methods. It does not result in significant gains in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3E74"/>
                </a:solidFill>
              </a:rPr>
              <a:t>Many parameters and difficult to train</a:t>
            </a:r>
            <a:endParaRPr lang="en-US" altLang="zh-CN" sz="1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1200" dirty="0">
                <a:solidFill>
                  <a:srgbClr val="FF0000"/>
                </a:solidFill>
              </a:rPr>
              <a:t>	The number of network parameters is huge and requires a lot of data for training. But so far these have not appeared to be better generalizable (trained with one sample, applied on other samples).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46970" y="1714819"/>
            <a:ext cx="4126452" cy="2717744"/>
            <a:chOff x="4546970" y="1714819"/>
            <a:chExt cx="4126452" cy="2717744"/>
          </a:xfrm>
        </p:grpSpPr>
        <p:pic>
          <p:nvPicPr>
            <p:cNvPr id="1026" name="Picture 2" descr="https://ars.els-cdn.com/content/image/1-s2.0-S1568494621001083-gr1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970" y="1714819"/>
              <a:ext cx="4126452" cy="271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6694476" y="2249291"/>
              <a:ext cx="380444" cy="15684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216578" y="2249291"/>
              <a:ext cx="380444" cy="15684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454894" y="4247897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5 times computational resources for 1% improvement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4797988"/>
            <a:ext cx="9204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/>
              <a:t>Ying Da Wang, Mehdi </a:t>
            </a:r>
            <a:r>
              <a:rPr lang="en-US" altLang="zh-CN" sz="1000" dirty="0" err="1"/>
              <a:t>Shabaninejad</a:t>
            </a:r>
            <a:r>
              <a:rPr lang="en-US" altLang="zh-CN" sz="1000" dirty="0"/>
              <a:t>, Ryan T. Armstrong, </a:t>
            </a:r>
            <a:r>
              <a:rPr lang="en-US" altLang="zh-CN" sz="1000" dirty="0" err="1"/>
              <a:t>Peyman</a:t>
            </a:r>
            <a:r>
              <a:rPr lang="en-US" altLang="zh-CN" sz="1000" dirty="0"/>
              <a:t> </a:t>
            </a:r>
            <a:r>
              <a:rPr lang="en-US" altLang="zh-CN" sz="1000" dirty="0" err="1"/>
              <a:t>Mostaghimi</a:t>
            </a:r>
            <a:r>
              <a:rPr lang="en-US" altLang="zh-CN" sz="1000" dirty="0"/>
              <a:t>. Deep neural networks for improving physical accuracy of 2D and 3D multi-mineral segmentation of rock micro-CT images, 2021. Applied Soft </a:t>
            </a:r>
            <a:r>
              <a:rPr lang="en-US" altLang="zh-CN" sz="1000" dirty="0" err="1"/>
              <a:t>Computing,Volume</a:t>
            </a:r>
            <a:r>
              <a:rPr lang="en-US" altLang="zh-CN" sz="1000" dirty="0"/>
              <a:t> 104,2021,107185, ISSN 1568-4946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28842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24178" y="1834456"/>
            <a:ext cx="3711608" cy="3202251"/>
          </a:xfrm>
        </p:spPr>
        <p:txBody>
          <a:bodyPr/>
          <a:lstStyle/>
          <a:p>
            <a:r>
              <a:rPr lang="en-US" dirty="0"/>
              <a:t>Grey-scale gradient information enhanced convolutional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E74"/>
                </a:solidFill>
              </a:rPr>
              <a:t>Automatic correction for manual 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E74"/>
                </a:solidFill>
              </a:rPr>
              <a:t>Generalizability for various wettability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3E74"/>
                </a:solidFill>
              </a:rPr>
              <a:t>Generalizability for various lithology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3E74"/>
                </a:solidFill>
              </a:rPr>
              <a:t>Low computational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E74"/>
                </a:solidFill>
              </a:rPr>
              <a:t>High-precision interface segmentation</a:t>
            </a:r>
          </a:p>
          <a:p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18" y="632205"/>
            <a:ext cx="3711608" cy="1615001"/>
          </a:xfrm>
        </p:spPr>
        <p:txBody>
          <a:bodyPr/>
          <a:lstStyle/>
          <a:p>
            <a:r>
              <a:rPr lang="en-US" sz="4400" dirty="0"/>
              <a:t>GGIECN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28" y="313699"/>
            <a:ext cx="3910068" cy="42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1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0759" y="997752"/>
            <a:ext cx="8686800" cy="380667"/>
          </a:xfrm>
        </p:spPr>
        <p:txBody>
          <a:bodyPr/>
          <a:lstStyle/>
          <a:p>
            <a:r>
              <a:rPr lang="en-US" altLang="zh-CN" dirty="0"/>
              <a:t>GGIECN &amp; Automatic CA Measurement Workflow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06" y="1601870"/>
            <a:ext cx="2657266" cy="2967628"/>
          </a:xfrm>
          <a:prstGeom prst="rect">
            <a:avLst/>
          </a:prstGeom>
        </p:spPr>
      </p:pic>
      <p:sp>
        <p:nvSpPr>
          <p:cNvPr id="8" name="Subtitle 1"/>
          <p:cNvSpPr txBox="1">
            <a:spLocks/>
          </p:cNvSpPr>
          <p:nvPr/>
        </p:nvSpPr>
        <p:spPr>
          <a:xfrm>
            <a:off x="770899" y="1601870"/>
            <a:ext cx="3711608" cy="3202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3E74"/>
                </a:solidFill>
              </a:rPr>
              <a:t>Convey 3D structural information and segment effectively with limited graphics memory by processing images in XY and XZ directions separately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Only 40% of the data was used as training data, plus automatically extracted gradient information. We obtained wettability evaluation results that are more consistent with the physical mechanism than the training dataset.</a:t>
            </a:r>
          </a:p>
        </p:txBody>
      </p:sp>
    </p:spTree>
    <p:extLst>
      <p:ext uri="{BB962C8B-B14F-4D97-AF65-F5344CB8AC3E}">
        <p14:creationId xmlns:p14="http://schemas.microsoft.com/office/powerpoint/2010/main" val="6559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297" y="1116911"/>
            <a:ext cx="8686800" cy="380667"/>
          </a:xfrm>
        </p:spPr>
        <p:txBody>
          <a:bodyPr/>
          <a:lstStyle/>
          <a:p>
            <a:r>
              <a:rPr lang="en-US" dirty="0"/>
              <a:t>Canny – An objective method to identify boundaries based on grey-scale gradients </a:t>
            </a:r>
          </a:p>
        </p:txBody>
      </p:sp>
      <p:sp>
        <p:nvSpPr>
          <p:cNvPr id="6" name="Subtitle 1"/>
          <p:cNvSpPr txBox="1">
            <a:spLocks/>
          </p:cNvSpPr>
          <p:nvPr/>
        </p:nvSpPr>
        <p:spPr>
          <a:xfrm>
            <a:off x="770899" y="1758819"/>
            <a:ext cx="7049268" cy="3202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rgbClr val="003E74"/>
                </a:solidFill>
              </a:rPr>
              <a:t>X direction gradient information </a:t>
            </a:r>
            <a:r>
              <a:rPr lang="en-US" altLang="zh-CN" sz="1600" i="1" dirty="0">
                <a:solidFill>
                  <a:srgbClr val="003E74"/>
                </a:solidFill>
              </a:rPr>
              <a:t>G</a:t>
            </a:r>
            <a:r>
              <a:rPr lang="en-US" altLang="zh-CN" sz="1100" i="1" dirty="0">
                <a:solidFill>
                  <a:srgbClr val="003E74"/>
                </a:solidFill>
              </a:rPr>
              <a:t>x</a:t>
            </a:r>
            <a:r>
              <a:rPr lang="en-US" altLang="zh-CN" sz="1600" dirty="0">
                <a:solidFill>
                  <a:srgbClr val="003E74"/>
                </a:solidFill>
              </a:rPr>
              <a:t> is calculated as:</a:t>
            </a: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rgbClr val="003E74"/>
                </a:solidFill>
              </a:rPr>
              <a:t>Y direction gradient information </a:t>
            </a:r>
            <a:r>
              <a:rPr lang="en-US" altLang="zh-CN" sz="1600" i="1" dirty="0">
                <a:solidFill>
                  <a:srgbClr val="003E74"/>
                </a:solidFill>
              </a:rPr>
              <a:t>G</a:t>
            </a:r>
            <a:r>
              <a:rPr lang="en-US" altLang="zh-CN" sz="1100" i="1" dirty="0">
                <a:solidFill>
                  <a:srgbClr val="003E74"/>
                </a:solidFill>
              </a:rPr>
              <a:t>y</a:t>
            </a:r>
            <a:r>
              <a:rPr lang="en-US" altLang="zh-CN" sz="1600" dirty="0">
                <a:solidFill>
                  <a:srgbClr val="003E74"/>
                </a:solidFill>
              </a:rPr>
              <a:t> is calculated as:</a:t>
            </a: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rgbClr val="003E74"/>
                </a:solidFill>
              </a:rPr>
              <a:t>The gradient magnitude </a:t>
            </a:r>
            <a:r>
              <a:rPr lang="en-US" altLang="zh-CN" sz="1600" i="1" dirty="0">
                <a:solidFill>
                  <a:srgbClr val="003E74"/>
                </a:solidFill>
              </a:rPr>
              <a:t>G</a:t>
            </a:r>
            <a:r>
              <a:rPr lang="en-US" altLang="zh-CN" sz="1600" dirty="0">
                <a:solidFill>
                  <a:srgbClr val="003E74"/>
                </a:solidFill>
              </a:rPr>
              <a:t> is calculated as: </a:t>
            </a: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rgbClr val="003E74"/>
                </a:solidFill>
              </a:rPr>
              <a:t>The azimuthal angle </a:t>
            </a:r>
            <a:r>
              <a:rPr lang="en-US" altLang="zh-CN" sz="1600" i="1" dirty="0">
                <a:solidFill>
                  <a:srgbClr val="003E74"/>
                </a:solidFill>
              </a:rPr>
              <a:t>θ</a:t>
            </a:r>
            <a:r>
              <a:rPr lang="en-US" altLang="zh-CN" sz="1600" dirty="0">
                <a:solidFill>
                  <a:srgbClr val="003E74"/>
                </a:solidFill>
              </a:rPr>
              <a:t> is calculated as: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rgbClr val="003E74"/>
                </a:solidFill>
              </a:rPr>
              <a:t>G</a:t>
            </a:r>
            <a:r>
              <a:rPr lang="en-US" altLang="zh-CN" sz="1600" dirty="0">
                <a:solidFill>
                  <a:srgbClr val="003E74"/>
                </a:solidFill>
              </a:rPr>
              <a:t>radient b</a:t>
            </a:r>
            <a:r>
              <a:rPr lang="en-US" sz="1600" dirty="0">
                <a:solidFill>
                  <a:srgbClr val="003E74"/>
                </a:solidFill>
              </a:rPr>
              <a:t>oundaries are identified perpendicular to </a:t>
            </a:r>
            <a:r>
              <a:rPr lang="en-US" altLang="zh-CN" sz="1600" i="1" dirty="0">
                <a:solidFill>
                  <a:srgbClr val="003E74"/>
                </a:solidFill>
              </a:rPr>
              <a:t>θ</a:t>
            </a:r>
            <a:r>
              <a:rPr lang="en-US" sz="1600" dirty="0">
                <a:solidFill>
                  <a:srgbClr val="003E74"/>
                </a:solidFill>
              </a:rPr>
              <a:t>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445" y="1758819"/>
            <a:ext cx="1932722" cy="712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64" y="2356526"/>
            <a:ext cx="2150483" cy="6914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591" y="3028377"/>
            <a:ext cx="1349707" cy="3994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697" y="3455018"/>
            <a:ext cx="1508948" cy="57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4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Comprehensive loss function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95" y="1543531"/>
            <a:ext cx="7551125" cy="8153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352" y="3014451"/>
            <a:ext cx="3318675" cy="100043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352" y="4014883"/>
            <a:ext cx="3377477" cy="49991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1507183" y="2295459"/>
            <a:ext cx="1463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273972" y="2295459"/>
            <a:ext cx="16764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236253" y="2295459"/>
            <a:ext cx="261497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70925" y="2331863"/>
            <a:ext cx="15488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rgbClr val="FF0000"/>
                </a:solidFill>
              </a:rPr>
              <a:t>Basic image segmentation loss</a:t>
            </a:r>
            <a:endParaRPr lang="zh-CN" altLang="en-US" sz="105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34338" y="2323101"/>
            <a:ext cx="15556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rgbClr val="00B050"/>
                </a:solidFill>
              </a:rPr>
              <a:t>Gradient boundary and training dataset boundary loss</a:t>
            </a:r>
            <a:endParaRPr lang="zh-CN" altLang="en-US" sz="1050" dirty="0">
              <a:solidFill>
                <a:srgbClr val="00B05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208071" y="2348622"/>
            <a:ext cx="29629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1D1DFF"/>
                </a:solidFill>
              </a:rPr>
              <a:t>Additional phase segmentation penalty for the disputed voxels on the predicted boundary</a:t>
            </a:r>
            <a:endParaRPr lang="zh-CN" altLang="en-US" sz="1050" dirty="0">
              <a:solidFill>
                <a:srgbClr val="1D1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7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Gradient boundaries – </a:t>
            </a:r>
            <a:r>
              <a:rPr lang="en-US" altLang="zh-CN" dirty="0" err="1"/>
              <a:t>Ketton</a:t>
            </a:r>
            <a:r>
              <a:rPr lang="en-US" altLang="zh-CN" dirty="0"/>
              <a:t> Limestone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7" y="1496598"/>
            <a:ext cx="4012443" cy="3088177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>
            <a:off x="5138382" y="2047164"/>
            <a:ext cx="334370" cy="252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20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29164"/>
            <a:ext cx="8229600" cy="380667"/>
          </a:xfrm>
        </p:spPr>
        <p:txBody>
          <a:bodyPr/>
          <a:lstStyle/>
          <a:p>
            <a:r>
              <a:rPr lang="en-US" dirty="0"/>
              <a:t>Water-wet </a:t>
            </a:r>
            <a:r>
              <a:rPr lang="en-US" dirty="0" err="1"/>
              <a:t>Ketton</a:t>
            </a:r>
            <a:r>
              <a:rPr lang="en-US" dirty="0"/>
              <a:t> limestone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0" y="1603389"/>
            <a:ext cx="3734622" cy="2775097"/>
          </a:xfrm>
          <a:prstGeom prst="rect">
            <a:avLst/>
          </a:prstGeom>
        </p:spPr>
      </p:pic>
      <p:sp>
        <p:nvSpPr>
          <p:cNvPr id="16" name="Subtitle 1"/>
          <p:cNvSpPr txBox="1">
            <a:spLocks/>
          </p:cNvSpPr>
          <p:nvPr/>
        </p:nvSpPr>
        <p:spPr>
          <a:xfrm>
            <a:off x="4909676" y="1746524"/>
            <a:ext cx="3711608" cy="3202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3E74"/>
                </a:solidFill>
              </a:rPr>
              <a:t>40% of the </a:t>
            </a:r>
            <a:r>
              <a:rPr lang="en-US" altLang="zh-CN" sz="1600" dirty="0">
                <a:solidFill>
                  <a:srgbClr val="003E74"/>
                </a:solidFill>
              </a:rPr>
              <a:t>result from watershed was used as the training dataset.</a:t>
            </a:r>
          </a:p>
          <a:p>
            <a:r>
              <a:rPr lang="en-US" sz="1600" dirty="0">
                <a:solidFill>
                  <a:srgbClr val="003E74"/>
                </a:solidFill>
              </a:rPr>
              <a:t>The voxel accuracy of the validation set is around 98%.</a:t>
            </a:r>
          </a:p>
          <a:p>
            <a:r>
              <a:rPr lang="en-US" sz="1600" dirty="0">
                <a:solidFill>
                  <a:srgbClr val="003E74"/>
                </a:solidFill>
              </a:rPr>
              <a:t>Fluid surfaces are more reasonable.</a:t>
            </a:r>
          </a:p>
          <a:p>
            <a:r>
              <a:rPr lang="en-US" sz="1600" dirty="0">
                <a:solidFill>
                  <a:srgbClr val="003E74"/>
                </a:solidFill>
              </a:rPr>
              <a:t>This helps to improve contact angle measurement.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083084" y="3120332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Image</a:t>
            </a:r>
            <a:endParaRPr lang="zh-CN" altLang="en-US" sz="1050" dirty="0"/>
          </a:p>
        </p:txBody>
      </p:sp>
      <p:sp>
        <p:nvSpPr>
          <p:cNvPr id="18" name="文本框 17"/>
          <p:cNvSpPr txBox="1"/>
          <p:nvPr/>
        </p:nvSpPr>
        <p:spPr>
          <a:xfrm>
            <a:off x="2260653" y="3123258"/>
            <a:ext cx="7152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GGIECN</a:t>
            </a:r>
            <a:endParaRPr lang="zh-CN" altLang="en-US" sz="1050" dirty="0"/>
          </a:p>
        </p:txBody>
      </p:sp>
      <p:sp>
        <p:nvSpPr>
          <p:cNvPr id="19" name="文本框 18"/>
          <p:cNvSpPr txBox="1"/>
          <p:nvPr/>
        </p:nvSpPr>
        <p:spPr>
          <a:xfrm>
            <a:off x="3467616" y="3122238"/>
            <a:ext cx="8370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Watershed</a:t>
            </a: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76918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29164"/>
            <a:ext cx="8229600" cy="380667"/>
          </a:xfrm>
        </p:spPr>
        <p:txBody>
          <a:bodyPr/>
          <a:lstStyle/>
          <a:p>
            <a:r>
              <a:rPr lang="en-US" dirty="0"/>
              <a:t>Water-wet </a:t>
            </a:r>
            <a:r>
              <a:rPr lang="en-US" dirty="0" err="1"/>
              <a:t>Ketton</a:t>
            </a:r>
            <a:r>
              <a:rPr lang="en-US" dirty="0"/>
              <a:t> limestone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98" y="1347558"/>
            <a:ext cx="4168641" cy="31264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24" y="1409831"/>
            <a:ext cx="4036376" cy="289751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0058" y="4807584"/>
            <a:ext cx="920073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/>
              <a:t>Yang, J., &amp; Zhou, Y. (2020). An automatic in situ contact angle </a:t>
            </a:r>
            <a:r>
              <a:rPr lang="en-US" altLang="zh-CN" sz="1100" dirty="0" err="1"/>
              <a:t>determaination</a:t>
            </a:r>
            <a:r>
              <a:rPr lang="en-US" altLang="zh-CN" sz="1100" dirty="0"/>
              <a:t> based on level set method. Water Resources Research, 56 (7),479</a:t>
            </a:r>
            <a:endParaRPr lang="zh-CN" altLang="en-US" sz="1100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2142499" y="2329384"/>
            <a:ext cx="0" cy="1722009"/>
          </a:xfrm>
          <a:prstGeom prst="line">
            <a:avLst/>
          </a:prstGeom>
          <a:ln>
            <a:solidFill>
              <a:srgbClr val="1D1DFF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065964" y="2585336"/>
            <a:ext cx="0" cy="1526127"/>
          </a:xfrm>
          <a:prstGeom prst="line">
            <a:avLst/>
          </a:prstGeom>
          <a:ln>
            <a:solidFill>
              <a:srgbClr val="1D1DFF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4038442" y="4287902"/>
            <a:ext cx="5105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/>
              <a:t>Both the segmentation method and the contact angle measurement method are different with </a:t>
            </a:r>
            <a:r>
              <a:rPr lang="en-US" altLang="zh-CN" sz="1000" dirty="0" err="1"/>
              <a:t>Jianhui</a:t>
            </a:r>
            <a:r>
              <a:rPr lang="en-US" altLang="zh-CN" sz="1000" dirty="0"/>
              <a:t> Yang, While the measured results are basically the same.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17963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Imperial College London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841</Words>
  <Application>Microsoft Macintosh PowerPoint</Application>
  <PresentationFormat>全屏显示(16:9)</PresentationFormat>
  <Paragraphs>88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1" baseType="lpstr">
      <vt:lpstr>Arial</vt:lpstr>
      <vt:lpstr>Imperial College London Theme</vt:lpstr>
      <vt:lpstr>AI-driven image segmentation for accurate characterization of wettability</vt:lpstr>
      <vt:lpstr>Now it's 2024! Volumetric neural networks?</vt:lpstr>
      <vt:lpstr>GGIECN</vt:lpstr>
      <vt:lpstr>GGIECN &amp; Automatic CA Measurement Workflow</vt:lpstr>
      <vt:lpstr>Canny – An objective method to identify boundaries based on grey-scale gradients </vt:lpstr>
      <vt:lpstr>Comprehensive loss function</vt:lpstr>
      <vt:lpstr>Gradient boundaries – Ketton Limestone</vt:lpstr>
      <vt:lpstr>Water-wet Ketton limestone</vt:lpstr>
      <vt:lpstr>Water-wet Ketton limestone</vt:lpstr>
      <vt:lpstr>Gradient boundaries -  Bentheimer sandstone</vt:lpstr>
      <vt:lpstr>Water-wet Bentheimer sandstone</vt:lpstr>
      <vt:lpstr>PowerPoint 演示文稿</vt:lpstr>
      <vt:lpstr>PowerPoint 演示文稿</vt:lpstr>
      <vt:lpstr>Gradient boundaries - reservoir carbonate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Bolt</dc:creator>
  <cp:lastModifiedBy>Gao, Yang</cp:lastModifiedBy>
  <cp:revision>51</cp:revision>
  <dcterms:created xsi:type="dcterms:W3CDTF">2017-02-16T14:49:58Z</dcterms:created>
  <dcterms:modified xsi:type="dcterms:W3CDTF">2024-01-15T13:33:05Z</dcterms:modified>
</cp:coreProperties>
</file>