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7" r:id="rId5"/>
    <p:sldId id="298" r:id="rId6"/>
    <p:sldId id="293" r:id="rId7"/>
    <p:sldId id="276" r:id="rId8"/>
    <p:sldId id="301" r:id="rId9"/>
    <p:sldId id="277" r:id="rId10"/>
    <p:sldId id="294" r:id="rId11"/>
    <p:sldId id="302" r:id="rId12"/>
    <p:sldId id="300" r:id="rId13"/>
    <p:sldId id="29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17ED"/>
    <a:srgbClr val="E9710D"/>
    <a:srgbClr val="E8EEF8"/>
    <a:srgbClr val="3C5671"/>
    <a:srgbClr val="121F32"/>
    <a:srgbClr val="494949"/>
    <a:srgbClr val="252C1F"/>
    <a:srgbClr val="DF99A0"/>
    <a:srgbClr val="E3A7AD"/>
    <a:srgbClr val="FDD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4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F5704-1C2A-478F-B9BC-671A19CC1EF1}" type="doc">
      <dgm:prSet loTypeId="urn:microsoft.com/office/officeart/2005/8/layout/cycle1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0BE5271B-8ACF-4F88-A8D2-F633E2DCD719}">
      <dgm:prSet phldrT="[Text]"/>
      <dgm:spPr/>
      <dgm:t>
        <a:bodyPr/>
        <a:lstStyle/>
        <a:p>
          <a:endParaRPr lang="en-GB" dirty="0">
            <a:solidFill>
              <a:sysClr val="windowText" lastClr="000000"/>
            </a:solidFill>
          </a:endParaRPr>
        </a:p>
      </dgm:t>
    </dgm:pt>
    <dgm:pt modelId="{2C2B592A-E07D-4656-871F-3C6BA3272F4C}" type="parTrans" cxnId="{44D9A960-2586-4A1C-9C21-727D4BD93543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401867B2-047D-4F0B-88CC-8BE053CE7571}" type="sibTrans" cxnId="{44D9A960-2586-4A1C-9C21-727D4BD93543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D05A7ECF-7978-455C-AD70-F8EC592FCFCC}">
      <dgm:prSet phldrT="[Text]"/>
      <dgm:spPr/>
      <dgm:t>
        <a:bodyPr/>
        <a:lstStyle/>
        <a:p>
          <a:endParaRPr lang="en-GB" dirty="0">
            <a:solidFill>
              <a:sysClr val="windowText" lastClr="000000"/>
            </a:solidFill>
          </a:endParaRPr>
        </a:p>
      </dgm:t>
    </dgm:pt>
    <dgm:pt modelId="{B45025D9-7D3A-4DE8-9066-B403A793D813}" type="parTrans" cxnId="{81D41993-E85C-4208-964A-87BC62E63C2F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179C9901-6897-41CF-A0EB-11B0B31CEB7A}" type="sibTrans" cxnId="{81D41993-E85C-4208-964A-87BC62E63C2F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BBEE246B-ED48-40F8-B4CB-36822A5F4541}">
      <dgm:prSet phldrT="[Text]"/>
      <dgm:spPr/>
      <dgm:t>
        <a:bodyPr/>
        <a:lstStyle/>
        <a:p>
          <a:endParaRPr lang="en-GB" dirty="0">
            <a:solidFill>
              <a:sysClr val="windowText" lastClr="000000"/>
            </a:solidFill>
          </a:endParaRPr>
        </a:p>
      </dgm:t>
    </dgm:pt>
    <dgm:pt modelId="{2C10D5D0-65DA-4C0D-A6DA-1139E9938554}" type="parTrans" cxnId="{E8123CD4-5C12-4997-9345-37DBA39B537A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EDA22807-1F97-413C-AFFA-6CAE7EF24203}" type="sibTrans" cxnId="{E8123CD4-5C12-4997-9345-37DBA39B537A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A5BF80CB-894B-4918-9C50-B8CBBEA10492}">
      <dgm:prSet phldrT="[Text]"/>
      <dgm:spPr/>
      <dgm:t>
        <a:bodyPr/>
        <a:lstStyle/>
        <a:p>
          <a:endParaRPr lang="en-GB" dirty="0">
            <a:solidFill>
              <a:sysClr val="windowText" lastClr="000000"/>
            </a:solidFill>
          </a:endParaRPr>
        </a:p>
      </dgm:t>
    </dgm:pt>
    <dgm:pt modelId="{83B5CABD-2DF9-4A11-ABDE-E42E5585D15A}" type="parTrans" cxnId="{1046F752-73D5-48FD-AB5C-87F25D577D16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CAED554D-9169-4D7A-AF0B-9F9C19F9617F}" type="sibTrans" cxnId="{1046F752-73D5-48FD-AB5C-87F25D577D16}">
      <dgm:prSet/>
      <dgm:spPr/>
      <dgm:t>
        <a:bodyPr/>
        <a:lstStyle/>
        <a:p>
          <a:endParaRPr lang="en-GB">
            <a:solidFill>
              <a:sysClr val="windowText" lastClr="000000"/>
            </a:solidFill>
          </a:endParaRPr>
        </a:p>
      </dgm:t>
    </dgm:pt>
    <dgm:pt modelId="{3C64AD81-0240-4556-B8DA-1B39BD2AC5D6}" type="pres">
      <dgm:prSet presAssocID="{009F5704-1C2A-478F-B9BC-671A19CC1EF1}" presName="cycle" presStyleCnt="0">
        <dgm:presLayoutVars>
          <dgm:dir/>
          <dgm:resizeHandles val="exact"/>
        </dgm:presLayoutVars>
      </dgm:prSet>
      <dgm:spPr/>
    </dgm:pt>
    <dgm:pt modelId="{05515275-C8B7-48F3-AC7B-DAE78D00D47D}" type="pres">
      <dgm:prSet presAssocID="{0BE5271B-8ACF-4F88-A8D2-F633E2DCD719}" presName="dummy" presStyleCnt="0"/>
      <dgm:spPr/>
    </dgm:pt>
    <dgm:pt modelId="{586F6FDE-EA73-4CA3-9FE6-00700FDD4FB7}" type="pres">
      <dgm:prSet presAssocID="{0BE5271B-8ACF-4F88-A8D2-F633E2DCD719}" presName="node" presStyleLbl="revTx" presStyleIdx="0" presStyleCnt="4">
        <dgm:presLayoutVars>
          <dgm:bulletEnabled val="1"/>
        </dgm:presLayoutVars>
      </dgm:prSet>
      <dgm:spPr/>
    </dgm:pt>
    <dgm:pt modelId="{077D01D5-A21A-4AC4-9033-758085336750}" type="pres">
      <dgm:prSet presAssocID="{401867B2-047D-4F0B-88CC-8BE053CE7571}" presName="sibTrans" presStyleLbl="node1" presStyleIdx="0" presStyleCnt="4"/>
      <dgm:spPr/>
    </dgm:pt>
    <dgm:pt modelId="{4E02A7C4-0C2D-41DE-86E3-2860AD1402E2}" type="pres">
      <dgm:prSet presAssocID="{D05A7ECF-7978-455C-AD70-F8EC592FCFCC}" presName="dummy" presStyleCnt="0"/>
      <dgm:spPr/>
    </dgm:pt>
    <dgm:pt modelId="{F53A4D31-6B11-4EEF-8C1C-4CFA1C152113}" type="pres">
      <dgm:prSet presAssocID="{D05A7ECF-7978-455C-AD70-F8EC592FCFCC}" presName="node" presStyleLbl="revTx" presStyleIdx="1" presStyleCnt="4">
        <dgm:presLayoutVars>
          <dgm:bulletEnabled val="1"/>
        </dgm:presLayoutVars>
      </dgm:prSet>
      <dgm:spPr/>
    </dgm:pt>
    <dgm:pt modelId="{8C64107E-9ADD-431A-ACE2-755930198838}" type="pres">
      <dgm:prSet presAssocID="{179C9901-6897-41CF-A0EB-11B0B31CEB7A}" presName="sibTrans" presStyleLbl="node1" presStyleIdx="1" presStyleCnt="4"/>
      <dgm:spPr/>
    </dgm:pt>
    <dgm:pt modelId="{4626E82E-FE38-49F0-8F8E-EB00C1BFF693}" type="pres">
      <dgm:prSet presAssocID="{BBEE246B-ED48-40F8-B4CB-36822A5F4541}" presName="dummy" presStyleCnt="0"/>
      <dgm:spPr/>
    </dgm:pt>
    <dgm:pt modelId="{BAD60B74-4BC4-4A39-8173-6290BC970552}" type="pres">
      <dgm:prSet presAssocID="{BBEE246B-ED48-40F8-B4CB-36822A5F4541}" presName="node" presStyleLbl="revTx" presStyleIdx="2" presStyleCnt="4">
        <dgm:presLayoutVars>
          <dgm:bulletEnabled val="1"/>
        </dgm:presLayoutVars>
      </dgm:prSet>
      <dgm:spPr/>
    </dgm:pt>
    <dgm:pt modelId="{E7B6AD5C-F817-43B5-8258-BF2AF4956942}" type="pres">
      <dgm:prSet presAssocID="{EDA22807-1F97-413C-AFFA-6CAE7EF24203}" presName="sibTrans" presStyleLbl="node1" presStyleIdx="2" presStyleCnt="4"/>
      <dgm:spPr/>
    </dgm:pt>
    <dgm:pt modelId="{26A090E9-FB6A-423E-978D-3D3D31321A3F}" type="pres">
      <dgm:prSet presAssocID="{A5BF80CB-894B-4918-9C50-B8CBBEA10492}" presName="dummy" presStyleCnt="0"/>
      <dgm:spPr/>
    </dgm:pt>
    <dgm:pt modelId="{0D92B739-3022-4A51-A929-A98A09B33D37}" type="pres">
      <dgm:prSet presAssocID="{A5BF80CB-894B-4918-9C50-B8CBBEA10492}" presName="node" presStyleLbl="revTx" presStyleIdx="3" presStyleCnt="4">
        <dgm:presLayoutVars>
          <dgm:bulletEnabled val="1"/>
        </dgm:presLayoutVars>
      </dgm:prSet>
      <dgm:spPr/>
    </dgm:pt>
    <dgm:pt modelId="{B31A936A-6571-4F74-BA74-9D57319DDA2E}" type="pres">
      <dgm:prSet presAssocID="{CAED554D-9169-4D7A-AF0B-9F9C19F9617F}" presName="sibTrans" presStyleLbl="node1" presStyleIdx="3" presStyleCnt="4"/>
      <dgm:spPr/>
    </dgm:pt>
  </dgm:ptLst>
  <dgm:cxnLst>
    <dgm:cxn modelId="{3723631D-87BD-41A0-A8F3-8CF827E2CE3E}" type="presOf" srcId="{D05A7ECF-7978-455C-AD70-F8EC592FCFCC}" destId="{F53A4D31-6B11-4EEF-8C1C-4CFA1C152113}" srcOrd="0" destOrd="0" presId="urn:microsoft.com/office/officeart/2005/8/layout/cycle1"/>
    <dgm:cxn modelId="{C05EAC35-13D2-4402-8B53-354C686F4D34}" type="presOf" srcId="{0BE5271B-8ACF-4F88-A8D2-F633E2DCD719}" destId="{586F6FDE-EA73-4CA3-9FE6-00700FDD4FB7}" srcOrd="0" destOrd="0" presId="urn:microsoft.com/office/officeart/2005/8/layout/cycle1"/>
    <dgm:cxn modelId="{FEF7D53D-96CF-4829-89A8-0E040C197D08}" type="presOf" srcId="{401867B2-047D-4F0B-88CC-8BE053CE7571}" destId="{077D01D5-A21A-4AC4-9033-758085336750}" srcOrd="0" destOrd="0" presId="urn:microsoft.com/office/officeart/2005/8/layout/cycle1"/>
    <dgm:cxn modelId="{44D9A960-2586-4A1C-9C21-727D4BD93543}" srcId="{009F5704-1C2A-478F-B9BC-671A19CC1EF1}" destId="{0BE5271B-8ACF-4F88-A8D2-F633E2DCD719}" srcOrd="0" destOrd="0" parTransId="{2C2B592A-E07D-4656-871F-3C6BA3272F4C}" sibTransId="{401867B2-047D-4F0B-88CC-8BE053CE7571}"/>
    <dgm:cxn modelId="{1046F752-73D5-48FD-AB5C-87F25D577D16}" srcId="{009F5704-1C2A-478F-B9BC-671A19CC1EF1}" destId="{A5BF80CB-894B-4918-9C50-B8CBBEA10492}" srcOrd="3" destOrd="0" parTransId="{83B5CABD-2DF9-4A11-ABDE-E42E5585D15A}" sibTransId="{CAED554D-9169-4D7A-AF0B-9F9C19F9617F}"/>
    <dgm:cxn modelId="{2C9AAD76-F3B1-4E16-B907-3E244630CBE7}" type="presOf" srcId="{CAED554D-9169-4D7A-AF0B-9F9C19F9617F}" destId="{B31A936A-6571-4F74-BA74-9D57319DDA2E}" srcOrd="0" destOrd="0" presId="urn:microsoft.com/office/officeart/2005/8/layout/cycle1"/>
    <dgm:cxn modelId="{81D41993-E85C-4208-964A-87BC62E63C2F}" srcId="{009F5704-1C2A-478F-B9BC-671A19CC1EF1}" destId="{D05A7ECF-7978-455C-AD70-F8EC592FCFCC}" srcOrd="1" destOrd="0" parTransId="{B45025D9-7D3A-4DE8-9066-B403A793D813}" sibTransId="{179C9901-6897-41CF-A0EB-11B0B31CEB7A}"/>
    <dgm:cxn modelId="{3D2020B6-9B2B-4A35-B496-0424C8F469C6}" type="presOf" srcId="{BBEE246B-ED48-40F8-B4CB-36822A5F4541}" destId="{BAD60B74-4BC4-4A39-8173-6290BC970552}" srcOrd="0" destOrd="0" presId="urn:microsoft.com/office/officeart/2005/8/layout/cycle1"/>
    <dgm:cxn modelId="{38B104B9-AA46-4B51-83AD-660CF431ABAD}" type="presOf" srcId="{EDA22807-1F97-413C-AFFA-6CAE7EF24203}" destId="{E7B6AD5C-F817-43B5-8258-BF2AF4956942}" srcOrd="0" destOrd="0" presId="urn:microsoft.com/office/officeart/2005/8/layout/cycle1"/>
    <dgm:cxn modelId="{E8C794C7-87BE-4ACE-8E9D-C05D14C9230C}" type="presOf" srcId="{009F5704-1C2A-478F-B9BC-671A19CC1EF1}" destId="{3C64AD81-0240-4556-B8DA-1B39BD2AC5D6}" srcOrd="0" destOrd="0" presId="urn:microsoft.com/office/officeart/2005/8/layout/cycle1"/>
    <dgm:cxn modelId="{E8123CD4-5C12-4997-9345-37DBA39B537A}" srcId="{009F5704-1C2A-478F-B9BC-671A19CC1EF1}" destId="{BBEE246B-ED48-40F8-B4CB-36822A5F4541}" srcOrd="2" destOrd="0" parTransId="{2C10D5D0-65DA-4C0D-A6DA-1139E9938554}" sibTransId="{EDA22807-1F97-413C-AFFA-6CAE7EF24203}"/>
    <dgm:cxn modelId="{EF9C76D6-0B6E-4617-A331-878DF2BC6923}" type="presOf" srcId="{179C9901-6897-41CF-A0EB-11B0B31CEB7A}" destId="{8C64107E-9ADD-431A-ACE2-755930198838}" srcOrd="0" destOrd="0" presId="urn:microsoft.com/office/officeart/2005/8/layout/cycle1"/>
    <dgm:cxn modelId="{9CE2B4F4-76B8-4F7B-B18C-D8347D1A7176}" type="presOf" srcId="{A5BF80CB-894B-4918-9C50-B8CBBEA10492}" destId="{0D92B739-3022-4A51-A929-A98A09B33D37}" srcOrd="0" destOrd="0" presId="urn:microsoft.com/office/officeart/2005/8/layout/cycle1"/>
    <dgm:cxn modelId="{136AE355-6941-4E36-BB0D-20FD7D6341D7}" type="presParOf" srcId="{3C64AD81-0240-4556-B8DA-1B39BD2AC5D6}" destId="{05515275-C8B7-48F3-AC7B-DAE78D00D47D}" srcOrd="0" destOrd="0" presId="urn:microsoft.com/office/officeart/2005/8/layout/cycle1"/>
    <dgm:cxn modelId="{33B901B2-07FF-41C1-A8C6-DA896E2CE790}" type="presParOf" srcId="{3C64AD81-0240-4556-B8DA-1B39BD2AC5D6}" destId="{586F6FDE-EA73-4CA3-9FE6-00700FDD4FB7}" srcOrd="1" destOrd="0" presId="urn:microsoft.com/office/officeart/2005/8/layout/cycle1"/>
    <dgm:cxn modelId="{20A81ACE-2BF9-40D3-B0D7-1BD1ACFB8FA5}" type="presParOf" srcId="{3C64AD81-0240-4556-B8DA-1B39BD2AC5D6}" destId="{077D01D5-A21A-4AC4-9033-758085336750}" srcOrd="2" destOrd="0" presId="urn:microsoft.com/office/officeart/2005/8/layout/cycle1"/>
    <dgm:cxn modelId="{A96974C2-4B6E-44B2-BBA1-63F938CCAF77}" type="presParOf" srcId="{3C64AD81-0240-4556-B8DA-1B39BD2AC5D6}" destId="{4E02A7C4-0C2D-41DE-86E3-2860AD1402E2}" srcOrd="3" destOrd="0" presId="urn:microsoft.com/office/officeart/2005/8/layout/cycle1"/>
    <dgm:cxn modelId="{70D20DFC-CC30-49A6-AD2C-BDE7233DB363}" type="presParOf" srcId="{3C64AD81-0240-4556-B8DA-1B39BD2AC5D6}" destId="{F53A4D31-6B11-4EEF-8C1C-4CFA1C152113}" srcOrd="4" destOrd="0" presId="urn:microsoft.com/office/officeart/2005/8/layout/cycle1"/>
    <dgm:cxn modelId="{448A3D0D-91FF-44D1-8CFE-613DEF50757D}" type="presParOf" srcId="{3C64AD81-0240-4556-B8DA-1B39BD2AC5D6}" destId="{8C64107E-9ADD-431A-ACE2-755930198838}" srcOrd="5" destOrd="0" presId="urn:microsoft.com/office/officeart/2005/8/layout/cycle1"/>
    <dgm:cxn modelId="{D20987CB-EDB6-4C10-81B8-0228C02A86F8}" type="presParOf" srcId="{3C64AD81-0240-4556-B8DA-1B39BD2AC5D6}" destId="{4626E82E-FE38-49F0-8F8E-EB00C1BFF693}" srcOrd="6" destOrd="0" presId="urn:microsoft.com/office/officeart/2005/8/layout/cycle1"/>
    <dgm:cxn modelId="{D308DEA1-132E-46D9-8B23-3FF8F178EEC4}" type="presParOf" srcId="{3C64AD81-0240-4556-B8DA-1B39BD2AC5D6}" destId="{BAD60B74-4BC4-4A39-8173-6290BC970552}" srcOrd="7" destOrd="0" presId="urn:microsoft.com/office/officeart/2005/8/layout/cycle1"/>
    <dgm:cxn modelId="{91A37CA3-37B3-4AE2-A842-0C64711DB518}" type="presParOf" srcId="{3C64AD81-0240-4556-B8DA-1B39BD2AC5D6}" destId="{E7B6AD5C-F817-43B5-8258-BF2AF4956942}" srcOrd="8" destOrd="0" presId="urn:microsoft.com/office/officeart/2005/8/layout/cycle1"/>
    <dgm:cxn modelId="{3FA3F3D3-AD5B-4FBB-A013-286AC2A76FC8}" type="presParOf" srcId="{3C64AD81-0240-4556-B8DA-1B39BD2AC5D6}" destId="{26A090E9-FB6A-423E-978D-3D3D31321A3F}" srcOrd="9" destOrd="0" presId="urn:microsoft.com/office/officeart/2005/8/layout/cycle1"/>
    <dgm:cxn modelId="{E8FC5CCE-0073-48C3-8EC4-43F3393E7290}" type="presParOf" srcId="{3C64AD81-0240-4556-B8DA-1B39BD2AC5D6}" destId="{0D92B739-3022-4A51-A929-A98A09B33D37}" srcOrd="10" destOrd="0" presId="urn:microsoft.com/office/officeart/2005/8/layout/cycle1"/>
    <dgm:cxn modelId="{B0162543-7AAB-4CDB-B28E-20B4CD4F7721}" type="presParOf" srcId="{3C64AD81-0240-4556-B8DA-1B39BD2AC5D6}" destId="{B31A936A-6571-4F74-BA74-9D57319DDA2E}" srcOrd="11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F6FDE-EA73-4CA3-9FE6-00700FDD4FB7}">
      <dsp:nvSpPr>
        <dsp:cNvPr id="0" name=""/>
        <dsp:cNvSpPr/>
      </dsp:nvSpPr>
      <dsp:spPr>
        <a:xfrm>
          <a:off x="2250584" y="140329"/>
          <a:ext cx="1277340" cy="127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ysClr val="windowText" lastClr="000000"/>
            </a:solidFill>
          </a:endParaRPr>
        </a:p>
      </dsp:txBody>
      <dsp:txXfrm>
        <a:off x="2250584" y="140329"/>
        <a:ext cx="1277340" cy="1277340"/>
      </dsp:txXfrm>
    </dsp:sp>
    <dsp:sp modelId="{077D01D5-A21A-4AC4-9033-758085336750}">
      <dsp:nvSpPr>
        <dsp:cNvPr id="0" name=""/>
        <dsp:cNvSpPr/>
      </dsp:nvSpPr>
      <dsp:spPr>
        <a:xfrm>
          <a:off x="-298" y="59689"/>
          <a:ext cx="3608862" cy="3608862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3A4D31-6B11-4EEF-8C1C-4CFA1C152113}">
      <dsp:nvSpPr>
        <dsp:cNvPr id="0" name=""/>
        <dsp:cNvSpPr/>
      </dsp:nvSpPr>
      <dsp:spPr>
        <a:xfrm>
          <a:off x="2250584" y="2310571"/>
          <a:ext cx="1277340" cy="127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ysClr val="windowText" lastClr="000000"/>
            </a:solidFill>
          </a:endParaRPr>
        </a:p>
      </dsp:txBody>
      <dsp:txXfrm>
        <a:off x="2250584" y="2310571"/>
        <a:ext cx="1277340" cy="1277340"/>
      </dsp:txXfrm>
    </dsp:sp>
    <dsp:sp modelId="{8C64107E-9ADD-431A-ACE2-755930198838}">
      <dsp:nvSpPr>
        <dsp:cNvPr id="0" name=""/>
        <dsp:cNvSpPr/>
      </dsp:nvSpPr>
      <dsp:spPr>
        <a:xfrm>
          <a:off x="-298" y="59689"/>
          <a:ext cx="3608862" cy="3608862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D60B74-4BC4-4A39-8173-6290BC970552}">
      <dsp:nvSpPr>
        <dsp:cNvPr id="0" name=""/>
        <dsp:cNvSpPr/>
      </dsp:nvSpPr>
      <dsp:spPr>
        <a:xfrm>
          <a:off x="80341" y="2310571"/>
          <a:ext cx="1277340" cy="127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ysClr val="windowText" lastClr="000000"/>
            </a:solidFill>
          </a:endParaRPr>
        </a:p>
      </dsp:txBody>
      <dsp:txXfrm>
        <a:off x="80341" y="2310571"/>
        <a:ext cx="1277340" cy="1277340"/>
      </dsp:txXfrm>
    </dsp:sp>
    <dsp:sp modelId="{E7B6AD5C-F817-43B5-8258-BF2AF4956942}">
      <dsp:nvSpPr>
        <dsp:cNvPr id="0" name=""/>
        <dsp:cNvSpPr/>
      </dsp:nvSpPr>
      <dsp:spPr>
        <a:xfrm>
          <a:off x="-298" y="59689"/>
          <a:ext cx="3608862" cy="3608862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92B739-3022-4A51-A929-A98A09B33D37}">
      <dsp:nvSpPr>
        <dsp:cNvPr id="0" name=""/>
        <dsp:cNvSpPr/>
      </dsp:nvSpPr>
      <dsp:spPr>
        <a:xfrm>
          <a:off x="80341" y="140329"/>
          <a:ext cx="1277340" cy="127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ysClr val="windowText" lastClr="000000"/>
            </a:solidFill>
          </a:endParaRPr>
        </a:p>
      </dsp:txBody>
      <dsp:txXfrm>
        <a:off x="80341" y="140329"/>
        <a:ext cx="1277340" cy="1277340"/>
      </dsp:txXfrm>
    </dsp:sp>
    <dsp:sp modelId="{B31A936A-6571-4F74-BA74-9D57319DDA2E}">
      <dsp:nvSpPr>
        <dsp:cNvPr id="0" name=""/>
        <dsp:cNvSpPr/>
      </dsp:nvSpPr>
      <dsp:spPr>
        <a:xfrm>
          <a:off x="-298" y="59689"/>
          <a:ext cx="3608862" cy="3608862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B2A96-1997-494F-8ACF-E407A2517C95}" type="datetimeFigureOut">
              <a:rPr lang="en-GB" smtClean="0"/>
              <a:t>15/01/2024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67BA0-D9A9-4F99-98F0-7839C5774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7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12C3-7AA4-5E45-BD4B-86D4D9103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638E1-B182-953A-8328-65A42746D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3D3D6-01D2-E40D-86F8-A10784A0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8A11F-670C-43BD-A18A-8D97FD9B1909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49242-47DB-8735-D63B-23F5D39F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9CA97-EFB0-8B3D-9BF3-0E340352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84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793B-8080-8056-2123-800DA831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3A200-9EAA-A1E6-0CA8-1C2CA5A77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B2257-3A55-3C41-C6C4-5B2EA1BC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B245-13B2-4C95-87F0-CAA224400A97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C0195-7C41-1775-B9B6-67A561B6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032F-9BFB-84F9-EB3B-54B65F65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32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5D9C0-A45C-80D0-F439-768BCB919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E13F3-DBC4-CD99-6D82-578BCFAC8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7FE00-2128-8AFD-659C-53024708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5937-A354-4149-B3E4-F1F446FAB383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2D259-1B5D-91C2-AD1F-840A9246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4B9E-A347-0105-A825-3F99640C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4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2CA9-E023-ED65-340C-5EAB6EDD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B8D1A-5C67-69BC-93EE-73D1FE52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036AC-F3E2-089A-A87E-CD4A31FC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C02-5311-43F4-B284-DE75DD870EEB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45090-A7AF-10FB-9016-0033D00B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538A0-07B4-C4AC-8408-9EBA8049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0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BA53-6D91-DD9E-13CA-7C54E73C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4955-05E4-BAB2-63C4-1D243A78A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2BEB2-3BAF-8BE8-AD8E-6169FCB8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E1E9-0AD2-49C7-8454-AC385879209C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407B-E195-73ED-9ACB-8ED82013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A034D-1A06-2053-C5F1-358D432A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8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2593-CBCB-A566-6C36-B0005A06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0B0A0-B2EA-76D5-21E2-6C1B04888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58CEB-7F0B-147A-873D-9F0709E44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5FA6D-DF68-B77E-88C7-D2C2767A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EC8C-2091-4EFB-9C1F-0018599EF9AD}" type="datetime1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CEC17-F239-8400-9565-F13CE105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84FC-95E8-5C89-537F-3616830F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61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4182-A3B4-B111-F93A-F2F56F29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CEAC0-716D-3454-9BDC-28DFA7532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C91FB-B5D8-33A8-FAE3-3F2E091C3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065EC-9B79-E172-893A-BA751641F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6ED2A-41CD-11FC-783F-B8887F24A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6DD491-EC5D-A1F2-C180-160DE7D7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F939-C04F-4773-B906-E9B4B628D3F7}" type="datetime1">
              <a:rPr lang="en-GB" smtClean="0"/>
              <a:t>15/01/2024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3500A-13F1-D058-EC42-53F84363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B1C587-7C1E-B60D-C11F-EC6A236F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8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FB39-DA98-A444-65DC-11CA24DD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7551B-64DE-7B3A-3134-269AD953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EA055-D8F3-4E5D-B979-817AA8464C3F}" type="datetime1">
              <a:rPr lang="en-GB" smtClean="0"/>
              <a:t>15/01/2024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C9E46-0CB4-F80E-8CB7-9A681662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DCE3F-C77C-3B7C-4C70-5C4E3C72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26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EACC7-4A8B-514A-EE80-7A6C02AB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26AF-636B-4B09-8904-FBE5C2D343DD}" type="datetime1">
              <a:rPr lang="en-GB" smtClean="0"/>
              <a:t>15/01/2024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64BC0-DAAD-C2E2-636C-03203C7C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D654D-ABB0-8CFC-7B7F-F16AB476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5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56CE-C9D6-BF6B-F2C5-32C49587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3FCC-25A0-51A3-D8B4-9E22E81D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DDA91-D6D1-6EF7-7AB3-7631CA0C2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3AB36-7A8D-2AF2-B1A2-073081AA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ED15-51A4-4A75-A109-A993DC780B36}" type="datetime1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21611-965A-62B6-E3F5-709C0299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1A6EA-1664-69B5-8123-1269FB0E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92A9-C693-B4E5-A0F0-F24A9AEF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A79E8A-AFB1-67C2-FBBE-AA8A5DAEF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1E33B-4C44-9159-F7AB-8794907DA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E7390-3BFE-CF59-2E5A-4A26C096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C9D1-14F5-4A53-B6CF-CA62F75B0FD0}" type="datetime1">
              <a:rPr lang="en-GB" smtClean="0"/>
              <a:t>15/01/2024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1CB21-B0D9-6EE8-C9A4-944EEAD3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Interpore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5C250-3EE1-6ED2-3260-C1AB20BF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12CF6-716A-535E-F2EB-8D6DE6C8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72D01-E903-E1E7-E60F-FE0774AC1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F25AD-0028-1857-147B-79AD5A3B8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4439-BB2B-458F-BD58-9A23EFA132E3}" type="datetime1">
              <a:rPr lang="en-GB" smtClean="0"/>
              <a:t>15/01/2024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416A-8D9D-A308-4838-BA86E526E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Interpore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AF145-1BE0-DE09-BFB7-2156253CC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28C1-458D-45FE-8C33-896FD3EAC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6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6" Type="http://schemas.openxmlformats.org/officeDocument/2006/relationships/hyperlink" Target="https://doi.org/10.1016/j.ijhydene.2023.12.029" TargetMode="Externa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paint splatter on a white surface&#10;&#10;Description automatically generated">
            <a:extLst>
              <a:ext uri="{FF2B5EF4-FFF2-40B4-BE49-F238E27FC236}">
                <a16:creationId xmlns:a16="http://schemas.microsoft.com/office/drawing/2014/main" id="{0292F46B-728A-72F6-CF86-F52C6D94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9" r="21402"/>
          <a:stretch/>
        </p:blipFill>
        <p:spPr>
          <a:xfrm>
            <a:off x="7674358" y="546538"/>
            <a:ext cx="4318719" cy="60311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D70FDE-7218-65B1-A140-BD03E1EA043C}"/>
              </a:ext>
            </a:extLst>
          </p:cNvPr>
          <p:cNvSpPr txBox="1"/>
          <p:nvPr/>
        </p:nvSpPr>
        <p:spPr>
          <a:xfrm>
            <a:off x="479527" y="704997"/>
            <a:ext cx="78589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Ostwald Ripening Leads to Less Hysteresis during Hydrogen Injection and Withdrawal</a:t>
            </a:r>
            <a:endParaRPr lang="en-GB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DDBD15-ECD8-8EFF-6E9C-F69878E16792}"/>
              </a:ext>
            </a:extLst>
          </p:cNvPr>
          <p:cNvSpPr txBox="1"/>
          <p:nvPr/>
        </p:nvSpPr>
        <p:spPr>
          <a:xfrm>
            <a:off x="479527" y="3887498"/>
            <a:ext cx="74204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Sepideh Goodarzi, </a:t>
            </a:r>
            <a:r>
              <a:rPr lang="en-GB" sz="2400" i="0" u="none" strike="noStrike" kern="1200" cap="none" spc="0" baseline="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Branko Bijeljic and Martin J.</a:t>
            </a:r>
            <a:r>
              <a:rPr lang="en-US" sz="2400" i="0" u="none" strike="noStrike" kern="1200" cap="none" spc="0" baseline="0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Blunt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Rock Phase 2</a:t>
            </a:r>
          </a:p>
          <a:p>
            <a:pPr lvl="0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2024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D5982-0440-A2AB-20E4-65E8B727D297}"/>
              </a:ext>
            </a:extLst>
          </p:cNvPr>
          <p:cNvGrpSpPr/>
          <p:nvPr/>
        </p:nvGrpSpPr>
        <p:grpSpPr>
          <a:xfrm>
            <a:off x="572782" y="5363461"/>
            <a:ext cx="4293332" cy="1046881"/>
            <a:chOff x="572783" y="5612075"/>
            <a:chExt cx="4293332" cy="10468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1019D9-245F-D47C-49DA-A37D2F455757}"/>
                </a:ext>
              </a:extLst>
            </p:cNvPr>
            <p:cNvGrpSpPr/>
            <p:nvPr/>
          </p:nvGrpSpPr>
          <p:grpSpPr>
            <a:xfrm>
              <a:off x="572783" y="5612075"/>
              <a:ext cx="2610525" cy="1012605"/>
              <a:chOff x="7772400" y="5619746"/>
              <a:chExt cx="2570502" cy="997080"/>
            </a:xfrm>
          </p:grpSpPr>
          <p:pic>
            <p:nvPicPr>
              <p:cNvPr id="7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A2B2E5F-BD62-E593-7A8E-1D23A96D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0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B0E4CDD-24F9-511D-B2B3-0942A5C89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72051"/>
              <a:stretch>
                <a:fillRect/>
              </a:stretch>
            </p:blipFill>
            <p:spPr>
              <a:xfrm>
                <a:off x="9651220" y="5966488"/>
                <a:ext cx="691682" cy="63794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" name="Picture 1" descr="A logo of a company&#10;&#10;Description automatically generated">
              <a:extLst>
                <a:ext uri="{FF2B5EF4-FFF2-40B4-BE49-F238E27FC236}">
                  <a16:creationId xmlns:a16="http://schemas.microsoft.com/office/drawing/2014/main" id="{AEE6A86B-A5EA-6314-42B0-5AE440EA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93" y="5976800"/>
              <a:ext cx="1537122" cy="682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244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0">
            <a:extLst>
              <a:ext uri="{FF2B5EF4-FFF2-40B4-BE49-F238E27FC236}">
                <a16:creationId xmlns:a16="http://schemas.microsoft.com/office/drawing/2014/main" id="{534F8857-DF13-A150-6EA0-B1E26BE8DFE9}"/>
              </a:ext>
            </a:extLst>
          </p:cNvPr>
          <p:cNvSpPr txBox="1">
            <a:spLocks/>
          </p:cNvSpPr>
          <p:nvPr/>
        </p:nvSpPr>
        <p:spPr>
          <a:xfrm>
            <a:off x="726694" y="254443"/>
            <a:ext cx="10395253" cy="1268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 hysteresis models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00">
            <a:extLst>
              <a:ext uri="{FF2B5EF4-FFF2-40B4-BE49-F238E27FC236}">
                <a16:creationId xmlns:a16="http://schemas.microsoft.com/office/drawing/2014/main" id="{B142D504-FB9E-0A1D-0DF1-EEB376A8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8EB5CB-0273-061B-9CDE-1B60E38CD0FC}"/>
              </a:ext>
            </a:extLst>
          </p:cNvPr>
          <p:cNvSpPr txBox="1"/>
          <p:nvPr/>
        </p:nvSpPr>
        <p:spPr>
          <a:xfrm>
            <a:off x="799460" y="1636568"/>
            <a:ext cx="48770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Imposing pressure in 3 cycles: 20,9,3 kPa.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saturation decreases from the first to second imbibition cycle and is further reduced after the third cycle.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gas trapping during the third imbibition.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tendency for the capillary pressure to increase on waiting after imbibition and to decrease after drainage-</a:t>
            </a:r>
            <a:r>
              <a:rPr lang="en-GB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leads to less hysteresis between drainage and imbibition.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B1897C-E8D2-9BA3-D76E-B0D439B54CBD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995500-46EE-5E78-7516-0A486DE768BF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14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45E6885-46E9-52B0-D586-02FC724E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15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02690D5-1CB6-6641-B011-FA1909B76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13" name="Picture 12" descr="A logo of a company&#10;&#10;Description automatically generated">
              <a:extLst>
                <a:ext uri="{FF2B5EF4-FFF2-40B4-BE49-F238E27FC236}">
                  <a16:creationId xmlns:a16="http://schemas.microsoft.com/office/drawing/2014/main" id="{38820DDC-796E-3A2D-486B-7D5B5734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14A32-3093-648C-AE02-55984B0944DB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B0BA60-5AE0-F971-0BF7-E621DC24ACEB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AAF596-9482-3DE7-9B39-CBA8826B6BC1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425AE1-9E8D-7B35-782C-1EA387B17C5C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B9B49A-86C5-DCDE-8730-4FC70AF34E9E}"/>
              </a:ext>
            </a:extLst>
          </p:cNvPr>
          <p:cNvSpPr txBox="1"/>
          <p:nvPr/>
        </p:nvSpPr>
        <p:spPr>
          <a:xfrm>
            <a:off x="6339523" y="5915464"/>
            <a:ext cx="537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Q. Lin, et al., “Imaging and measurement of pore-scale interfacial curvature to determine capillary pressure simultaneously with relative permeability,” Water Resources Research, 2018.</a:t>
            </a:r>
            <a:b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 B. </a:t>
            </a:r>
            <a:r>
              <a:rPr lang="en-GB" sz="1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Raeesi</a:t>
            </a:r>
            <a:r>
              <a:rPr lang="en-GB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GB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“Capillary pressure hysteresis behaviour of three sandstones measured with a multistep outflow–inflow apparatus,” Vadose Zone Journal, 2014.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526805-90FA-D80A-26BB-4D2BC2EE0CA8}"/>
              </a:ext>
            </a:extLst>
          </p:cNvPr>
          <p:cNvGrpSpPr/>
          <p:nvPr/>
        </p:nvGrpSpPr>
        <p:grpSpPr>
          <a:xfrm>
            <a:off x="6339523" y="1068565"/>
            <a:ext cx="4682952" cy="4633022"/>
            <a:chOff x="6339523" y="1106507"/>
            <a:chExt cx="4682952" cy="46330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06FD66-A167-ECF2-58F7-D794A7AE2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9523" y="1106507"/>
              <a:ext cx="4682952" cy="4633022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B5B8BDF-EFC9-1FCC-72F0-7B225A515A25}"/>
                </a:ext>
              </a:extLst>
            </p:cNvPr>
            <p:cNvGrpSpPr/>
            <p:nvPr/>
          </p:nvGrpSpPr>
          <p:grpSpPr>
            <a:xfrm>
              <a:off x="9628543" y="1261533"/>
              <a:ext cx="224584" cy="307777"/>
              <a:chOff x="9632275" y="1261533"/>
              <a:chExt cx="224584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7D3B24A-A2AC-54D6-06B1-E0840531B8D3}"/>
                  </a:ext>
                </a:extLst>
              </p:cNvPr>
              <p:cNvSpPr/>
              <p:nvPr/>
            </p:nvSpPr>
            <p:spPr>
              <a:xfrm>
                <a:off x="9685176" y="1324947"/>
                <a:ext cx="171683" cy="149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CA67E9-D094-50AD-8DB3-AFFA95498D16}"/>
                  </a:ext>
                </a:extLst>
              </p:cNvPr>
              <p:cNvSpPr txBox="1"/>
              <p:nvPr/>
            </p:nvSpPr>
            <p:spPr>
              <a:xfrm>
                <a:off x="9632275" y="1261533"/>
                <a:ext cx="1828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C1D2CA-9941-0414-A38E-3320D977A40C}"/>
                </a:ext>
              </a:extLst>
            </p:cNvPr>
            <p:cNvGrpSpPr/>
            <p:nvPr/>
          </p:nvGrpSpPr>
          <p:grpSpPr>
            <a:xfrm>
              <a:off x="9372747" y="1453441"/>
              <a:ext cx="224584" cy="307777"/>
              <a:chOff x="9632275" y="1267972"/>
              <a:chExt cx="224584" cy="30777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307057-6508-FF5D-626D-1386E07CEAD3}"/>
                  </a:ext>
                </a:extLst>
              </p:cNvPr>
              <p:cNvSpPr/>
              <p:nvPr/>
            </p:nvSpPr>
            <p:spPr>
              <a:xfrm>
                <a:off x="9685176" y="1324947"/>
                <a:ext cx="171683" cy="149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C5DDD4-400D-247E-5570-D77C48E88EDF}"/>
                  </a:ext>
                </a:extLst>
              </p:cNvPr>
              <p:cNvSpPr txBox="1"/>
              <p:nvPr/>
            </p:nvSpPr>
            <p:spPr>
              <a:xfrm>
                <a:off x="9632275" y="1267972"/>
                <a:ext cx="1828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74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9E76F0E2-F18D-612C-8F43-22696F48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047" y="6427968"/>
            <a:ext cx="2743200" cy="365125"/>
          </a:xfrm>
        </p:spPr>
        <p:txBody>
          <a:bodyPr/>
          <a:lstStyle/>
          <a:p>
            <a:r>
              <a:rPr lang="en-US" sz="1400" dirty="0"/>
              <a:t>11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CCF85-E831-71D3-A9DA-3BFB2BE25F85}"/>
              </a:ext>
            </a:extLst>
          </p:cNvPr>
          <p:cNvSpPr txBox="1"/>
          <p:nvPr/>
        </p:nvSpPr>
        <p:spPr>
          <a:xfrm>
            <a:off x="705572" y="4461926"/>
            <a:ext cx="10916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directions:</a:t>
            </a:r>
          </a:p>
          <a:p>
            <a:pPr marL="285750" marR="0" lvl="0" indent="-28575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capillary pressure at intermediate points, and not just at the end of injection,  combined with the use of differential pressure to determine capillary pressure.</a:t>
            </a:r>
          </a:p>
          <a:p>
            <a:pPr marL="285750" marR="0" lvl="0" indent="-28575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a wider range of rock types to get a better understanding of the impact of Ostwald ripening on hysteresis.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27FCD-FB3E-4329-AE69-C1561E4F0431}"/>
              </a:ext>
            </a:extLst>
          </p:cNvPr>
          <p:cNvSpPr/>
          <p:nvPr/>
        </p:nvSpPr>
        <p:spPr>
          <a:xfrm>
            <a:off x="4123167" y="5862258"/>
            <a:ext cx="39456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THANK YOU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BB5A7-4281-1D75-12D7-505D67988E15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99CF96-0FBF-C808-E26E-15CAF57CFBB6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22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C4014A6-8A5D-6E1D-9770-2EA3B436E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3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BFCD456-6647-BB7E-949E-8C9C7545B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0" name="Picture 19" descr="A logo of a company&#10;&#10;Description automatically generated">
              <a:extLst>
                <a:ext uri="{FF2B5EF4-FFF2-40B4-BE49-F238E27FC236}">
                  <a16:creationId xmlns:a16="http://schemas.microsoft.com/office/drawing/2014/main" id="{295CA959-8714-C027-3782-98F2E4E62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sp>
        <p:nvSpPr>
          <p:cNvPr id="24" name="Title 20">
            <a:extLst>
              <a:ext uri="{FF2B5EF4-FFF2-40B4-BE49-F238E27FC236}">
                <a16:creationId xmlns:a16="http://schemas.microsoft.com/office/drawing/2014/main" id="{FF6C7CBA-2AC7-F288-3034-659FAAB0DF7B}"/>
              </a:ext>
            </a:extLst>
          </p:cNvPr>
          <p:cNvSpPr txBox="1">
            <a:spLocks/>
          </p:cNvSpPr>
          <p:nvPr/>
        </p:nvSpPr>
        <p:spPr>
          <a:xfrm>
            <a:off x="726694" y="254443"/>
            <a:ext cx="10395253" cy="1268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diagram of a tree&#10;&#10;Description automatically generated with medium confidence">
            <a:extLst>
              <a:ext uri="{FF2B5EF4-FFF2-40B4-BE49-F238E27FC236}">
                <a16:creationId xmlns:a16="http://schemas.microsoft.com/office/drawing/2014/main" id="{1442C442-E6F5-3F6C-18D0-899B318AE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4" r="48862"/>
          <a:stretch/>
        </p:blipFill>
        <p:spPr>
          <a:xfrm>
            <a:off x="8473208" y="1344868"/>
            <a:ext cx="3607073" cy="23986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E593A4-B5FE-0DA3-8ED7-56CA7C678DA0}"/>
              </a:ext>
            </a:extLst>
          </p:cNvPr>
          <p:cNvSpPr txBox="1"/>
          <p:nvPr/>
        </p:nvSpPr>
        <p:spPr>
          <a:xfrm>
            <a:off x="10340880" y="3717324"/>
            <a:ext cx="190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well-connected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3E5363-E611-C18D-BC14-1A3D80569AA2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CF43FA-0B1A-6CD3-2AEF-30C0EFB24837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DC1F64D-1B7F-DEBA-7331-27D6EB6F260C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ADCB42-3A81-560D-E86E-B0F25218913C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F9E44E-3EF5-6653-DDE5-F2899F31F99C}"/>
              </a:ext>
            </a:extLst>
          </p:cNvPr>
          <p:cNvSpPr txBox="1"/>
          <p:nvPr/>
        </p:nvSpPr>
        <p:spPr>
          <a:xfrm>
            <a:off x="705572" y="1331591"/>
            <a:ext cx="7973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uniform gas saturation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improved the gas saturation profile to a uniform state, enhancing the efficiency and reliability of underground hydrogen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Ostwald Ripening Dominates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Ostwald ripening leads to the aggregation of hydrogen, forming a single dominant large ganglion that occupies most of the volume.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leads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trapping in the second cycle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contradicts traditional hysteresis models (the capillary pressure functions cannot cross).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Gas Connectivity 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phase connectivity increases after 16 hours, as quantified by the Euler characteristic.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2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5A61-844A-45FB-CDFE-ADEAC80B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6" y="164124"/>
            <a:ext cx="10515600" cy="1199252"/>
          </a:xfrm>
        </p:spPr>
        <p:txBody>
          <a:bodyPr>
            <a:normAutofit/>
          </a:bodyPr>
          <a:lstStyle/>
          <a:p>
            <a:r>
              <a:rPr lang="en-GB" sz="32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Underground hydrogen storage in porous reservoirs</a:t>
            </a:r>
          </a:p>
        </p:txBody>
      </p:sp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9E76F0E2-F18D-612C-8F43-22696F48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047" y="6427968"/>
            <a:ext cx="2743200" cy="365125"/>
          </a:xfrm>
        </p:spPr>
        <p:txBody>
          <a:bodyPr/>
          <a:lstStyle/>
          <a:p>
            <a:r>
              <a:rPr lang="en-GB" sz="1400" dirty="0"/>
              <a:t>2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54C31E5B-F940-A160-6723-DCE496DE6269}"/>
              </a:ext>
            </a:extLst>
          </p:cNvPr>
          <p:cNvSpPr txBox="1">
            <a:spLocks/>
          </p:cNvSpPr>
          <p:nvPr/>
        </p:nvSpPr>
        <p:spPr>
          <a:xfrm>
            <a:off x="-2833535" y="2559882"/>
            <a:ext cx="5588525" cy="6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aseline="30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AD8BF-20EC-102A-89D7-985766F18DA2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99C2A29-CAA2-7D7E-FE79-45751B39CBFC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48A0F59-37CC-09FB-4D6F-A564898966A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17AEC37-E1A4-3DDC-B188-EBD9178397F8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A1715-35C4-E7D0-02FA-8CB202C8CCDD}"/>
                  </a:ext>
                </a:extLst>
              </p:cNvPr>
              <p:cNvSpPr txBox="1"/>
              <p:nvPr/>
            </p:nvSpPr>
            <p:spPr>
              <a:xfrm>
                <a:off x="630287" y="1289735"/>
                <a:ext cx="5496339" cy="4181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Hydrogen is an attractive way to store energy 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enormous storage potential per unit mass.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 of combustion of 1 kg of hydrogen: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≈120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MJ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EJ equates approximately to 200 Gt water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 Gt       compressed gas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Gt hydrogen.</a:t>
                </a:r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only places with Gt storage potential are underground in porous rock.  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rock naturally contains water, or maybe a depleted natural gas field.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approach is similar but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 from CO</a:t>
                </a:r>
                <a:r>
                  <a:rPr lang="en-US" sz="1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storage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 X-ray microtomography </a:t>
                </a:r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enables us to see inside rock samples to study hydrogen injection and withdrawal.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A1715-35C4-E7D0-02FA-8CB202C8C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87" y="1289735"/>
                <a:ext cx="5496339" cy="4181401"/>
              </a:xfrm>
              <a:prstGeom prst="rect">
                <a:avLst/>
              </a:prstGeom>
              <a:blipFill>
                <a:blip r:embed="rId2"/>
                <a:stretch>
                  <a:fillRect l="-554" t="-438" r="-111" b="-1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39ABA1-819D-F0E6-9CEA-8FB471683214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1019D9-245F-D47C-49DA-A37D2F455757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7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A2B2E5F-BD62-E593-7A8E-1D23A96D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0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B0E4CDD-24F9-511D-B2B3-0942A5C89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17" name="Picture 16" descr="A logo of a company&#10;&#10;Description automatically generated">
              <a:extLst>
                <a:ext uri="{FF2B5EF4-FFF2-40B4-BE49-F238E27FC236}">
                  <a16:creationId xmlns:a16="http://schemas.microsoft.com/office/drawing/2014/main" id="{133C269E-3CA0-B99B-8446-A90FCAF4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DD37DB-975D-1C26-4DF1-A057E5BDF657}"/>
              </a:ext>
            </a:extLst>
          </p:cNvPr>
          <p:cNvGrpSpPr/>
          <p:nvPr/>
        </p:nvGrpSpPr>
        <p:grpSpPr>
          <a:xfrm>
            <a:off x="6366822" y="1571088"/>
            <a:ext cx="4807584" cy="4202668"/>
            <a:chOff x="6738904" y="1673093"/>
            <a:chExt cx="4807584" cy="420266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23E30B-160F-0931-0E90-1D31CA250C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38904" y="1673093"/>
              <a:ext cx="4807584" cy="4202668"/>
              <a:chOff x="6702189" y="2837469"/>
              <a:chExt cx="3905552" cy="3414136"/>
            </a:xfrm>
          </p:grpSpPr>
          <p:grpSp>
            <p:nvGrpSpPr>
              <p:cNvPr id="14" name="Group 18">
                <a:extLst>
                  <a:ext uri="{FF2B5EF4-FFF2-40B4-BE49-F238E27FC236}">
                    <a16:creationId xmlns:a16="http://schemas.microsoft.com/office/drawing/2014/main" id="{48B219D1-A34C-1025-93FB-ED1515F579ED}"/>
                  </a:ext>
                </a:extLst>
              </p:cNvPr>
              <p:cNvGrpSpPr/>
              <p:nvPr/>
            </p:nvGrpSpPr>
            <p:grpSpPr>
              <a:xfrm>
                <a:off x="7038427" y="2837469"/>
                <a:ext cx="3569313" cy="2941419"/>
                <a:chOff x="7008912" y="2474686"/>
                <a:chExt cx="3447621" cy="2642232"/>
              </a:xfrm>
            </p:grpSpPr>
            <p:cxnSp>
              <p:nvCxnSpPr>
                <p:cNvPr id="62" name="Straight Connector 72">
                  <a:extLst>
                    <a:ext uri="{FF2B5EF4-FFF2-40B4-BE49-F238E27FC236}">
                      <a16:creationId xmlns:a16="http://schemas.microsoft.com/office/drawing/2014/main" id="{2A3CC6E7-5E51-26B5-CF43-1D567033695B}"/>
                    </a:ext>
                  </a:extLst>
                </p:cNvPr>
                <p:cNvCxnSpPr/>
                <p:nvPr/>
              </p:nvCxnSpPr>
              <p:spPr>
                <a:xfrm>
                  <a:off x="7008912" y="2474686"/>
                  <a:ext cx="13140" cy="2642232"/>
                </a:xfrm>
                <a:prstGeom prst="straightConnector1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</p:cxnSp>
            <p:cxnSp>
              <p:nvCxnSpPr>
                <p:cNvPr id="63" name="Straight Connector 73">
                  <a:extLst>
                    <a:ext uri="{FF2B5EF4-FFF2-40B4-BE49-F238E27FC236}">
                      <a16:creationId xmlns:a16="http://schemas.microsoft.com/office/drawing/2014/main" id="{D72AC7B9-A142-8F21-A29F-6165C4644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22052" y="5094768"/>
                  <a:ext cx="3434481" cy="19315"/>
                </a:xfrm>
                <a:prstGeom prst="straightConnector1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miter/>
                </a:ln>
              </p:spPr>
            </p:cxnSp>
          </p:grpSp>
          <p:sp>
            <p:nvSpPr>
              <p:cNvPr id="15" name="TextBox 25">
                <a:extLst>
                  <a:ext uri="{FF2B5EF4-FFF2-40B4-BE49-F238E27FC236}">
                    <a16:creationId xmlns:a16="http://schemas.microsoft.com/office/drawing/2014/main" id="{9B1F3AE8-C5AC-B1B4-FB1D-570F748E081A}"/>
                  </a:ext>
                </a:extLst>
              </p:cNvPr>
              <p:cNvSpPr txBox="1"/>
              <p:nvPr/>
            </p:nvSpPr>
            <p:spPr>
              <a:xfrm rot="1640768">
                <a:off x="7860909" y="4957164"/>
                <a:ext cx="1285737" cy="25003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 dirty="0"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Imbibition </a:t>
                </a:r>
                <a:endParaRPr lang="en-GB" sz="1400" b="0" i="0" u="none" strike="noStrike" kern="1200" cap="none" spc="0" baseline="0" dirty="0"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07155999-BC1C-3CB7-A6DB-6FAF58AF9B1A}"/>
                  </a:ext>
                </a:extLst>
              </p:cNvPr>
              <p:cNvSpPr txBox="1"/>
              <p:nvPr/>
            </p:nvSpPr>
            <p:spPr>
              <a:xfrm rot="1212734">
                <a:off x="7898358" y="3461511"/>
                <a:ext cx="1182247" cy="25003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0" i="0" u="none" strike="noStrike" kern="1200" cap="none" spc="0" baseline="0" dirty="0"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Drainage</a:t>
                </a:r>
                <a:endParaRPr lang="en-GB" sz="1400" b="0" i="0" u="none" strike="noStrike" kern="1200" cap="none" spc="0" baseline="0" dirty="0"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: Shape 29">
                <a:extLst>
                  <a:ext uri="{FF2B5EF4-FFF2-40B4-BE49-F238E27FC236}">
                    <a16:creationId xmlns:a16="http://schemas.microsoft.com/office/drawing/2014/main" id="{736B2F69-DD33-5EDF-0E98-5F3AF6D165BA}"/>
                  </a:ext>
                </a:extLst>
              </p:cNvPr>
              <p:cNvSpPr/>
              <p:nvPr/>
            </p:nvSpPr>
            <p:spPr>
              <a:xfrm>
                <a:off x="7450505" y="3206217"/>
                <a:ext cx="2211491" cy="25698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81535"/>
                  <a:gd name="f7" fmla="val 2726140"/>
                  <a:gd name="f8" fmla="val 7961"/>
                  <a:gd name="f9" fmla="val 118564"/>
                  <a:gd name="f10" fmla="val 15923"/>
                  <a:gd name="f11" fmla="val 237129"/>
                  <a:gd name="f12" fmla="val 20472"/>
                  <a:gd name="f13" fmla="val 351429"/>
                  <a:gd name="f14" fmla="val 25021"/>
                  <a:gd name="f15" fmla="val 465729"/>
                  <a:gd name="f16" fmla="val 16492"/>
                  <a:gd name="f17" fmla="val 569794"/>
                  <a:gd name="f18" fmla="val 27296"/>
                  <a:gd name="f19" fmla="val 685800"/>
                  <a:gd name="f20" fmla="val 38101"/>
                  <a:gd name="f21" fmla="val 801806"/>
                  <a:gd name="f22" fmla="val 43219"/>
                  <a:gd name="f23" fmla="val 936008"/>
                  <a:gd name="f24" fmla="val 85299"/>
                  <a:gd name="f25" fmla="val 1047465"/>
                  <a:gd name="f26" fmla="val 127379"/>
                  <a:gd name="f27" fmla="val 1158922"/>
                  <a:gd name="f28" fmla="val 205285"/>
                  <a:gd name="f29" fmla="val 1281752"/>
                  <a:gd name="f30" fmla="val 279779"/>
                  <a:gd name="f31" fmla="val 1354540"/>
                  <a:gd name="f32" fmla="val 354273"/>
                  <a:gd name="f33" fmla="val 1427328"/>
                  <a:gd name="f34" fmla="val 452651"/>
                  <a:gd name="f35" fmla="val 1448369"/>
                  <a:gd name="f36" fmla="val 532263"/>
                  <a:gd name="f37" fmla="val 1484194"/>
                  <a:gd name="f38" fmla="val 611875"/>
                  <a:gd name="f39" fmla="val 1520019"/>
                  <a:gd name="f40" fmla="val 649406"/>
                  <a:gd name="f41" fmla="val 1533098"/>
                  <a:gd name="f42" fmla="val 757451"/>
                  <a:gd name="f43" fmla="val 1569492"/>
                  <a:gd name="f44" fmla="val 865496"/>
                  <a:gd name="f45" fmla="val 1605886"/>
                  <a:gd name="f46" fmla="val 1037231"/>
                  <a:gd name="f47" fmla="val 1661046"/>
                  <a:gd name="f48" fmla="val 1180532"/>
                  <a:gd name="f49" fmla="val 1702558"/>
                  <a:gd name="f50" fmla="val 1323834"/>
                  <a:gd name="f51" fmla="val 1744070"/>
                  <a:gd name="f52" fmla="val 1486469"/>
                  <a:gd name="f53" fmla="val 1770228"/>
                  <a:gd name="f54" fmla="val 1617260"/>
                  <a:gd name="f55" fmla="val 1818564"/>
                  <a:gd name="f56" fmla="val 1748051"/>
                  <a:gd name="f57" fmla="val 1866900"/>
                  <a:gd name="f58" fmla="val 1875999"/>
                  <a:gd name="f59" fmla="val 1933433"/>
                  <a:gd name="f60" fmla="val 1965278"/>
                  <a:gd name="f61" fmla="val 1992573"/>
                  <a:gd name="f62" fmla="val 2054557"/>
                  <a:gd name="f63" fmla="val 2051713"/>
                  <a:gd name="f64" fmla="val 2090383"/>
                  <a:gd name="f65" fmla="val 2081284"/>
                  <a:gd name="f66" fmla="val 2152935"/>
                  <a:gd name="f67" fmla="val 2173406"/>
                  <a:gd name="f68" fmla="val 2215487"/>
                  <a:gd name="f69" fmla="val 2265528"/>
                  <a:gd name="f70" fmla="val 2302491"/>
                  <a:gd name="f71" fmla="val 2453185"/>
                  <a:gd name="f72" fmla="val 2340591"/>
                  <a:gd name="f73" fmla="val 2545307"/>
                  <a:gd name="f74" fmla="val 2378691"/>
                  <a:gd name="f75" fmla="val 2637429"/>
                  <a:gd name="f76" fmla="val 2380113"/>
                  <a:gd name="f77" fmla="val 2681784"/>
                  <a:gd name="f78" fmla="+- 0 0 -90"/>
                  <a:gd name="f79" fmla="*/ f3 1 2381535"/>
                  <a:gd name="f80" fmla="*/ f4 1 2726140"/>
                  <a:gd name="f81" fmla="+- f7 0 f5"/>
                  <a:gd name="f82" fmla="+- f6 0 f5"/>
                  <a:gd name="f83" fmla="*/ f78 f0 1"/>
                  <a:gd name="f84" fmla="*/ f82 1 2381535"/>
                  <a:gd name="f85" fmla="*/ f81 1 2726140"/>
                  <a:gd name="f86" fmla="*/ 0 f82 1"/>
                  <a:gd name="f87" fmla="*/ 0 f81 1"/>
                  <a:gd name="f88" fmla="*/ 20472 f82 1"/>
                  <a:gd name="f89" fmla="*/ 351429 f81 1"/>
                  <a:gd name="f90" fmla="*/ 27296 f82 1"/>
                  <a:gd name="f91" fmla="*/ 685800 f81 1"/>
                  <a:gd name="f92" fmla="*/ 85299 f82 1"/>
                  <a:gd name="f93" fmla="*/ 1047465 f81 1"/>
                  <a:gd name="f94" fmla="*/ 279779 f82 1"/>
                  <a:gd name="f95" fmla="*/ 1354540 f81 1"/>
                  <a:gd name="f96" fmla="*/ 532263 f82 1"/>
                  <a:gd name="f97" fmla="*/ 1484194 f81 1"/>
                  <a:gd name="f98" fmla="*/ 757451 f82 1"/>
                  <a:gd name="f99" fmla="*/ 1569492 f81 1"/>
                  <a:gd name="f100" fmla="*/ 1180532 f82 1"/>
                  <a:gd name="f101" fmla="*/ 1702558 f81 1"/>
                  <a:gd name="f102" fmla="*/ 1617260 f82 1"/>
                  <a:gd name="f103" fmla="*/ 1818564 f81 1"/>
                  <a:gd name="f104" fmla="*/ 1965278 f82 1"/>
                  <a:gd name="f105" fmla="*/ 1992573 f81 1"/>
                  <a:gd name="f106" fmla="*/ 2152935 f82 1"/>
                  <a:gd name="f107" fmla="*/ 2173406 f81 1"/>
                  <a:gd name="f108" fmla="*/ 2340591 f82 1"/>
                  <a:gd name="f109" fmla="*/ 2545307 f81 1"/>
                  <a:gd name="f110" fmla="*/ 2381535 f82 1"/>
                  <a:gd name="f111" fmla="*/ 2726140 f81 1"/>
                  <a:gd name="f112" fmla="*/ f83 1 f2"/>
                  <a:gd name="f113" fmla="*/ f86 1 2381535"/>
                  <a:gd name="f114" fmla="*/ f87 1 2726140"/>
                  <a:gd name="f115" fmla="*/ f88 1 2381535"/>
                  <a:gd name="f116" fmla="*/ f89 1 2726140"/>
                  <a:gd name="f117" fmla="*/ f90 1 2381535"/>
                  <a:gd name="f118" fmla="*/ f91 1 2726140"/>
                  <a:gd name="f119" fmla="*/ f92 1 2381535"/>
                  <a:gd name="f120" fmla="*/ f93 1 2726140"/>
                  <a:gd name="f121" fmla="*/ f94 1 2381535"/>
                  <a:gd name="f122" fmla="*/ f95 1 2726140"/>
                  <a:gd name="f123" fmla="*/ f96 1 2381535"/>
                  <a:gd name="f124" fmla="*/ f97 1 2726140"/>
                  <a:gd name="f125" fmla="*/ f98 1 2381535"/>
                  <a:gd name="f126" fmla="*/ f99 1 2726140"/>
                  <a:gd name="f127" fmla="*/ f100 1 2381535"/>
                  <a:gd name="f128" fmla="*/ f101 1 2726140"/>
                  <a:gd name="f129" fmla="*/ f102 1 2381535"/>
                  <a:gd name="f130" fmla="*/ f103 1 2726140"/>
                  <a:gd name="f131" fmla="*/ f104 1 2381535"/>
                  <a:gd name="f132" fmla="*/ f105 1 2726140"/>
                  <a:gd name="f133" fmla="*/ f106 1 2381535"/>
                  <a:gd name="f134" fmla="*/ f107 1 2726140"/>
                  <a:gd name="f135" fmla="*/ f108 1 2381535"/>
                  <a:gd name="f136" fmla="*/ f109 1 2726140"/>
                  <a:gd name="f137" fmla="*/ f110 1 2381535"/>
                  <a:gd name="f138" fmla="*/ f111 1 2726140"/>
                  <a:gd name="f139" fmla="*/ f5 1 f84"/>
                  <a:gd name="f140" fmla="*/ f6 1 f84"/>
                  <a:gd name="f141" fmla="*/ f5 1 f85"/>
                  <a:gd name="f142" fmla="*/ f7 1 f85"/>
                  <a:gd name="f143" fmla="+- f112 0 f1"/>
                  <a:gd name="f144" fmla="*/ f113 1 f84"/>
                  <a:gd name="f145" fmla="*/ f114 1 f85"/>
                  <a:gd name="f146" fmla="*/ f115 1 f84"/>
                  <a:gd name="f147" fmla="*/ f116 1 f85"/>
                  <a:gd name="f148" fmla="*/ f117 1 f84"/>
                  <a:gd name="f149" fmla="*/ f118 1 f85"/>
                  <a:gd name="f150" fmla="*/ f119 1 f84"/>
                  <a:gd name="f151" fmla="*/ f120 1 f85"/>
                  <a:gd name="f152" fmla="*/ f121 1 f84"/>
                  <a:gd name="f153" fmla="*/ f122 1 f85"/>
                  <a:gd name="f154" fmla="*/ f123 1 f84"/>
                  <a:gd name="f155" fmla="*/ f124 1 f85"/>
                  <a:gd name="f156" fmla="*/ f125 1 f84"/>
                  <a:gd name="f157" fmla="*/ f126 1 f85"/>
                  <a:gd name="f158" fmla="*/ f127 1 f84"/>
                  <a:gd name="f159" fmla="*/ f128 1 f85"/>
                  <a:gd name="f160" fmla="*/ f129 1 f84"/>
                  <a:gd name="f161" fmla="*/ f130 1 f85"/>
                  <a:gd name="f162" fmla="*/ f131 1 f84"/>
                  <a:gd name="f163" fmla="*/ f132 1 f85"/>
                  <a:gd name="f164" fmla="*/ f133 1 f84"/>
                  <a:gd name="f165" fmla="*/ f134 1 f85"/>
                  <a:gd name="f166" fmla="*/ f135 1 f84"/>
                  <a:gd name="f167" fmla="*/ f136 1 f85"/>
                  <a:gd name="f168" fmla="*/ f137 1 f84"/>
                  <a:gd name="f169" fmla="*/ f138 1 f85"/>
                  <a:gd name="f170" fmla="*/ f139 f79 1"/>
                  <a:gd name="f171" fmla="*/ f140 f79 1"/>
                  <a:gd name="f172" fmla="*/ f142 f80 1"/>
                  <a:gd name="f173" fmla="*/ f141 f80 1"/>
                  <a:gd name="f174" fmla="*/ f144 f79 1"/>
                  <a:gd name="f175" fmla="*/ f145 f80 1"/>
                  <a:gd name="f176" fmla="*/ f146 f79 1"/>
                  <a:gd name="f177" fmla="*/ f147 f80 1"/>
                  <a:gd name="f178" fmla="*/ f148 f79 1"/>
                  <a:gd name="f179" fmla="*/ f149 f80 1"/>
                  <a:gd name="f180" fmla="*/ f150 f79 1"/>
                  <a:gd name="f181" fmla="*/ f151 f80 1"/>
                  <a:gd name="f182" fmla="*/ f152 f79 1"/>
                  <a:gd name="f183" fmla="*/ f153 f80 1"/>
                  <a:gd name="f184" fmla="*/ f154 f79 1"/>
                  <a:gd name="f185" fmla="*/ f155 f80 1"/>
                  <a:gd name="f186" fmla="*/ f156 f79 1"/>
                  <a:gd name="f187" fmla="*/ f157 f80 1"/>
                  <a:gd name="f188" fmla="*/ f158 f79 1"/>
                  <a:gd name="f189" fmla="*/ f159 f80 1"/>
                  <a:gd name="f190" fmla="*/ f160 f79 1"/>
                  <a:gd name="f191" fmla="*/ f161 f80 1"/>
                  <a:gd name="f192" fmla="*/ f162 f79 1"/>
                  <a:gd name="f193" fmla="*/ f163 f80 1"/>
                  <a:gd name="f194" fmla="*/ f164 f79 1"/>
                  <a:gd name="f195" fmla="*/ f165 f80 1"/>
                  <a:gd name="f196" fmla="*/ f166 f79 1"/>
                  <a:gd name="f197" fmla="*/ f167 f80 1"/>
                  <a:gd name="f198" fmla="*/ f168 f79 1"/>
                  <a:gd name="f199" fmla="*/ f169 f8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43">
                    <a:pos x="f174" y="f175"/>
                  </a:cxn>
                  <a:cxn ang="f143">
                    <a:pos x="f176" y="f177"/>
                  </a:cxn>
                  <a:cxn ang="f143">
                    <a:pos x="f178" y="f179"/>
                  </a:cxn>
                  <a:cxn ang="f143">
                    <a:pos x="f180" y="f181"/>
                  </a:cxn>
                  <a:cxn ang="f143">
                    <a:pos x="f182" y="f183"/>
                  </a:cxn>
                  <a:cxn ang="f143">
                    <a:pos x="f184" y="f185"/>
                  </a:cxn>
                  <a:cxn ang="f143">
                    <a:pos x="f186" y="f187"/>
                  </a:cxn>
                  <a:cxn ang="f143">
                    <a:pos x="f188" y="f189"/>
                  </a:cxn>
                  <a:cxn ang="f143">
                    <a:pos x="f190" y="f191"/>
                  </a:cxn>
                  <a:cxn ang="f143">
                    <a:pos x="f192" y="f193"/>
                  </a:cxn>
                  <a:cxn ang="f143">
                    <a:pos x="f194" y="f195"/>
                  </a:cxn>
                  <a:cxn ang="f143">
                    <a:pos x="f196" y="f197"/>
                  </a:cxn>
                  <a:cxn ang="f143">
                    <a:pos x="f198" y="f199"/>
                  </a:cxn>
                </a:cxnLst>
                <a:rect l="f170" t="f173" r="f171" b="f172"/>
                <a:pathLst>
                  <a:path w="2381535" h="2726140">
                    <a:moveTo>
                      <a:pt x="f5" y="f5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75"/>
                      <a:pt x="f76" y="f77"/>
                      <a:pt x="f6" y="f7"/>
                    </a:cubicBezTo>
                  </a:path>
                </a:pathLst>
              </a:custGeom>
              <a:noFill/>
              <a:ln w="28575" cap="flat">
                <a:solidFill>
                  <a:srgbClr val="494949"/>
                </a:solidFill>
                <a:custDash>
                  <a:ds d="300000" sp="300000"/>
                </a:custDash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31">
                <a:extLst>
                  <a:ext uri="{FF2B5EF4-FFF2-40B4-BE49-F238E27FC236}">
                    <a16:creationId xmlns:a16="http://schemas.microsoft.com/office/drawing/2014/main" id="{7B217893-6FF1-3C72-AA33-0C43AA9919E1}"/>
                  </a:ext>
                </a:extLst>
              </p:cNvPr>
              <p:cNvSpPr/>
              <p:nvPr/>
            </p:nvSpPr>
            <p:spPr>
              <a:xfrm>
                <a:off x="7472686" y="3203357"/>
                <a:ext cx="2189310" cy="25698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78122"/>
                  <a:gd name="f7" fmla="val 2698844"/>
                  <a:gd name="f8" fmla="val 2338032"/>
                  <a:gd name="f9" fmla="val 2486166"/>
                  <a:gd name="f10" fmla="val 2297942"/>
                  <a:gd name="f11" fmla="val 2273489"/>
                  <a:gd name="f12" fmla="val 2231409"/>
                  <a:gd name="f13" fmla="val 2036928"/>
                  <a:gd name="f14" fmla="val 2164876"/>
                  <a:gd name="f15" fmla="val 1800367"/>
                  <a:gd name="f16" fmla="val 2087538"/>
                  <a:gd name="f17" fmla="val 1459741"/>
                  <a:gd name="f18" fmla="val 1978925"/>
                  <a:gd name="f19" fmla="val 1279477"/>
                  <a:gd name="f20" fmla="val 1870312"/>
                  <a:gd name="f21" fmla="val 1099213"/>
                  <a:gd name="f22" fmla="val 1824250"/>
                  <a:gd name="f23" fmla="val 1079879"/>
                  <a:gd name="f24" fmla="val 1579728"/>
                  <a:gd name="f25" fmla="val 955343"/>
                  <a:gd name="f26" fmla="val 1335206"/>
                  <a:gd name="f27" fmla="val 830807"/>
                  <a:gd name="f28" fmla="val 750627"/>
                  <a:gd name="f29" fmla="val 636326"/>
                  <a:gd name="f30" fmla="val 511791"/>
                  <a:gd name="f31" fmla="val 532262"/>
                  <a:gd name="f32" fmla="val 272955"/>
                  <a:gd name="f33" fmla="val 428198"/>
                  <a:gd name="f34" fmla="val 232011"/>
                  <a:gd name="f35" fmla="val 419668"/>
                  <a:gd name="f36" fmla="val 146713"/>
                  <a:gd name="f37" fmla="val 330958"/>
                  <a:gd name="f38" fmla="val 61415"/>
                  <a:gd name="f39" fmla="val 242248"/>
                  <a:gd name="f40" fmla="val 30707"/>
                  <a:gd name="f41" fmla="val 121124"/>
                  <a:gd name="f42" fmla="+- 0 0 -90"/>
                  <a:gd name="f43" fmla="*/ f3 1 2378122"/>
                  <a:gd name="f44" fmla="*/ f4 1 2698844"/>
                  <a:gd name="f45" fmla="+- f7 0 f5"/>
                  <a:gd name="f46" fmla="+- f6 0 f5"/>
                  <a:gd name="f47" fmla="*/ f42 f0 1"/>
                  <a:gd name="f48" fmla="*/ f46 1 2378122"/>
                  <a:gd name="f49" fmla="*/ f45 1 2698844"/>
                  <a:gd name="f50" fmla="*/ 2378122 f46 1"/>
                  <a:gd name="f51" fmla="*/ 2698844 f45 1"/>
                  <a:gd name="f52" fmla="*/ 2231409 f46 1"/>
                  <a:gd name="f53" fmla="*/ 2036928 f45 1"/>
                  <a:gd name="f54" fmla="*/ 1978925 f46 1"/>
                  <a:gd name="f55" fmla="*/ 1279477 f45 1"/>
                  <a:gd name="f56" fmla="*/ 1579728 f46 1"/>
                  <a:gd name="f57" fmla="*/ 955343 f45 1"/>
                  <a:gd name="f58" fmla="*/ 511791 f46 1"/>
                  <a:gd name="f59" fmla="*/ 532262 f45 1"/>
                  <a:gd name="f60" fmla="*/ 146713 f46 1"/>
                  <a:gd name="f61" fmla="*/ 330958 f45 1"/>
                  <a:gd name="f62" fmla="*/ 0 f46 1"/>
                  <a:gd name="f63" fmla="*/ 0 f45 1"/>
                  <a:gd name="f64" fmla="*/ f47 1 f2"/>
                  <a:gd name="f65" fmla="*/ f50 1 2378122"/>
                  <a:gd name="f66" fmla="*/ f51 1 2698844"/>
                  <a:gd name="f67" fmla="*/ f52 1 2378122"/>
                  <a:gd name="f68" fmla="*/ f53 1 2698844"/>
                  <a:gd name="f69" fmla="*/ f54 1 2378122"/>
                  <a:gd name="f70" fmla="*/ f55 1 2698844"/>
                  <a:gd name="f71" fmla="*/ f56 1 2378122"/>
                  <a:gd name="f72" fmla="*/ f57 1 2698844"/>
                  <a:gd name="f73" fmla="*/ f58 1 2378122"/>
                  <a:gd name="f74" fmla="*/ f59 1 2698844"/>
                  <a:gd name="f75" fmla="*/ f60 1 2378122"/>
                  <a:gd name="f76" fmla="*/ f61 1 2698844"/>
                  <a:gd name="f77" fmla="*/ f62 1 2378122"/>
                  <a:gd name="f78" fmla="*/ f63 1 2698844"/>
                  <a:gd name="f79" fmla="*/ f5 1 f48"/>
                  <a:gd name="f80" fmla="*/ f6 1 f48"/>
                  <a:gd name="f81" fmla="*/ f5 1 f49"/>
                  <a:gd name="f82" fmla="*/ f7 1 f49"/>
                  <a:gd name="f83" fmla="+- f64 0 f1"/>
                  <a:gd name="f84" fmla="*/ f65 1 f48"/>
                  <a:gd name="f85" fmla="*/ f66 1 f49"/>
                  <a:gd name="f86" fmla="*/ f67 1 f48"/>
                  <a:gd name="f87" fmla="*/ f68 1 f49"/>
                  <a:gd name="f88" fmla="*/ f69 1 f48"/>
                  <a:gd name="f89" fmla="*/ f70 1 f49"/>
                  <a:gd name="f90" fmla="*/ f71 1 f48"/>
                  <a:gd name="f91" fmla="*/ f72 1 f49"/>
                  <a:gd name="f92" fmla="*/ f73 1 f48"/>
                  <a:gd name="f93" fmla="*/ f74 1 f49"/>
                  <a:gd name="f94" fmla="*/ f75 1 f48"/>
                  <a:gd name="f95" fmla="*/ f76 1 f49"/>
                  <a:gd name="f96" fmla="*/ f77 1 f48"/>
                  <a:gd name="f97" fmla="*/ f78 1 f49"/>
                  <a:gd name="f98" fmla="*/ f79 f43 1"/>
                  <a:gd name="f99" fmla="*/ f80 f43 1"/>
                  <a:gd name="f100" fmla="*/ f82 f44 1"/>
                  <a:gd name="f101" fmla="*/ f81 f44 1"/>
                  <a:gd name="f102" fmla="*/ f84 f43 1"/>
                  <a:gd name="f103" fmla="*/ f85 f44 1"/>
                  <a:gd name="f104" fmla="*/ f86 f43 1"/>
                  <a:gd name="f105" fmla="*/ f87 f44 1"/>
                  <a:gd name="f106" fmla="*/ f88 f43 1"/>
                  <a:gd name="f107" fmla="*/ f89 f44 1"/>
                  <a:gd name="f108" fmla="*/ f90 f43 1"/>
                  <a:gd name="f109" fmla="*/ f91 f44 1"/>
                  <a:gd name="f110" fmla="*/ f92 f43 1"/>
                  <a:gd name="f111" fmla="*/ f93 f44 1"/>
                  <a:gd name="f112" fmla="*/ f94 f43 1"/>
                  <a:gd name="f113" fmla="*/ f95 f44 1"/>
                  <a:gd name="f114" fmla="*/ f96 f43 1"/>
                  <a:gd name="f115" fmla="*/ f97 f4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83">
                    <a:pos x="f102" y="f103"/>
                  </a:cxn>
                  <a:cxn ang="f83">
                    <a:pos x="f104" y="f105"/>
                  </a:cxn>
                  <a:cxn ang="f83">
                    <a:pos x="f106" y="f107"/>
                  </a:cxn>
                  <a:cxn ang="f83">
                    <a:pos x="f108" y="f109"/>
                  </a:cxn>
                  <a:cxn ang="f83">
                    <a:pos x="f110" y="f111"/>
                  </a:cxn>
                  <a:cxn ang="f83">
                    <a:pos x="f112" y="f113"/>
                  </a:cxn>
                  <a:cxn ang="f83">
                    <a:pos x="f114" y="f115"/>
                  </a:cxn>
                </a:cxnLst>
                <a:rect l="f98" t="f101" r="f99" b="f100"/>
                <a:pathLst>
                  <a:path w="2378122" h="2698844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5" y="f5"/>
                    </a:cubicBez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custDash>
                  <a:ds d="800000" sp="100000"/>
                </a:custDash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" name="Group 37">
                <a:extLst>
                  <a:ext uri="{FF2B5EF4-FFF2-40B4-BE49-F238E27FC236}">
                    <a16:creationId xmlns:a16="http://schemas.microsoft.com/office/drawing/2014/main" id="{3699B001-3ACC-A954-5F27-ADE11CCCF233}"/>
                  </a:ext>
                </a:extLst>
              </p:cNvPr>
              <p:cNvGrpSpPr/>
              <p:nvPr/>
            </p:nvGrpSpPr>
            <p:grpSpPr>
              <a:xfrm>
                <a:off x="7211754" y="2837469"/>
                <a:ext cx="3395987" cy="3166790"/>
                <a:chOff x="7176330" y="2474686"/>
                <a:chExt cx="3280204" cy="2844680"/>
              </a:xfrm>
            </p:grpSpPr>
            <p:sp>
              <p:nvSpPr>
                <p:cNvPr id="60" name="TextBox 63">
                  <a:extLst>
                    <a:ext uri="{FF2B5EF4-FFF2-40B4-BE49-F238E27FC236}">
                      <a16:creationId xmlns:a16="http://schemas.microsoft.com/office/drawing/2014/main" id="{B822B32C-D39D-0034-E685-66BA029B6C24}"/>
                    </a:ext>
                  </a:extLst>
                </p:cNvPr>
                <p:cNvSpPr txBox="1"/>
                <p:nvPr/>
              </p:nvSpPr>
              <p:spPr>
                <a:xfrm>
                  <a:off x="7176330" y="2474686"/>
                  <a:ext cx="701457" cy="22459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4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   D</a:t>
                  </a:r>
                </a:p>
              </p:txBody>
            </p:sp>
            <p:sp>
              <p:nvSpPr>
                <p:cNvPr id="61" name="TextBox 64">
                  <a:extLst>
                    <a:ext uri="{FF2B5EF4-FFF2-40B4-BE49-F238E27FC236}">
                      <a16:creationId xmlns:a16="http://schemas.microsoft.com/office/drawing/2014/main" id="{21DCB839-BC32-6753-2A67-4904746936DB}"/>
                    </a:ext>
                  </a:extLst>
                </p:cNvPr>
                <p:cNvSpPr txBox="1"/>
                <p:nvPr/>
              </p:nvSpPr>
              <p:spPr>
                <a:xfrm>
                  <a:off x="9035685" y="5094768"/>
                  <a:ext cx="1420849" cy="22459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4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      C        A</a:t>
                  </a:r>
                </a:p>
              </p:txBody>
            </p:sp>
          </p:grpSp>
          <p:sp>
            <p:nvSpPr>
              <p:cNvPr id="26" name="Freeform: Shape 55">
                <a:extLst>
                  <a:ext uri="{FF2B5EF4-FFF2-40B4-BE49-F238E27FC236}">
                    <a16:creationId xmlns:a16="http://schemas.microsoft.com/office/drawing/2014/main" id="{174B0392-0849-7509-D32D-135CA26AE8ED}"/>
                  </a:ext>
                </a:extLst>
              </p:cNvPr>
              <p:cNvSpPr/>
              <p:nvPr/>
            </p:nvSpPr>
            <p:spPr>
              <a:xfrm>
                <a:off x="7470688" y="3192638"/>
                <a:ext cx="2614038" cy="25814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815034"/>
                  <a:gd name="f7" fmla="val 2738462"/>
                  <a:gd name="f8" fmla="val 2809530"/>
                  <a:gd name="f9" fmla="val 2813083"/>
                  <a:gd name="f10" fmla="val 2644890"/>
                  <a:gd name="f11" fmla="val 2816636"/>
                  <a:gd name="f12" fmla="val 2551318"/>
                  <a:gd name="f13" fmla="val 2814267"/>
                  <a:gd name="f14" fmla="val 2458930"/>
                  <a:gd name="f15" fmla="val 2811898"/>
                  <a:gd name="f16" fmla="val 2366542"/>
                  <a:gd name="f17" fmla="val 2807950"/>
                  <a:gd name="f18" fmla="val 2275734"/>
                  <a:gd name="f19" fmla="val 2795316"/>
                  <a:gd name="f20" fmla="val 2184136"/>
                  <a:gd name="f21" fmla="val 2782682"/>
                  <a:gd name="f22" fmla="val 2092538"/>
                  <a:gd name="f23" fmla="val 2773996"/>
                  <a:gd name="f24" fmla="val 2005679"/>
                  <a:gd name="f25" fmla="val 1909343"/>
                  <a:gd name="f26" fmla="val 2702928"/>
                  <a:gd name="f27" fmla="val 1813007"/>
                  <a:gd name="f28" fmla="val 2658709"/>
                  <a:gd name="f29" fmla="val 1703247"/>
                  <a:gd name="f30" fmla="val 2582114"/>
                  <a:gd name="f31" fmla="val 1606122"/>
                  <a:gd name="f32" fmla="val 2505519"/>
                  <a:gd name="f33" fmla="val 1508996"/>
                  <a:gd name="f34" fmla="val 2387073"/>
                  <a:gd name="f35" fmla="val 1404764"/>
                  <a:gd name="f36" fmla="val 2278893"/>
                  <a:gd name="f37" fmla="val 1326590"/>
                  <a:gd name="f38" fmla="val 2170713"/>
                  <a:gd name="f39" fmla="val 1248416"/>
                  <a:gd name="f40" fmla="val 2057795"/>
                  <a:gd name="f41" fmla="val 1200248"/>
                  <a:gd name="f42" fmla="val 1933032"/>
                  <a:gd name="f43" fmla="val 1137077"/>
                  <a:gd name="f44" fmla="val 1808269"/>
                  <a:gd name="f45" fmla="val 1073906"/>
                  <a:gd name="f46" fmla="val 1665345"/>
                  <a:gd name="f47" fmla="val 1007576"/>
                  <a:gd name="f48" fmla="val 1530317"/>
                  <a:gd name="f49" fmla="val 947564"/>
                  <a:gd name="f50" fmla="val 1395289"/>
                  <a:gd name="f51" fmla="val 887552"/>
                  <a:gd name="f52" fmla="val 1233413"/>
                  <a:gd name="f53" fmla="val 818854"/>
                  <a:gd name="f54" fmla="val 1122864"/>
                  <a:gd name="f55" fmla="val 777003"/>
                  <a:gd name="f56" fmla="val 1012315"/>
                  <a:gd name="f57" fmla="val 735152"/>
                  <a:gd name="f58" fmla="val 964147"/>
                  <a:gd name="f59" fmla="val 733573"/>
                  <a:gd name="f60" fmla="val 867022"/>
                  <a:gd name="f61" fmla="val 696460"/>
                  <a:gd name="f62" fmla="val 769897"/>
                  <a:gd name="f63" fmla="val 659347"/>
                  <a:gd name="f64" fmla="val 641186"/>
                  <a:gd name="f65" fmla="val 596176"/>
                  <a:gd name="f66" fmla="val 540112"/>
                  <a:gd name="f67" fmla="val 554325"/>
                  <a:gd name="f68" fmla="val 439038"/>
                  <a:gd name="f69" fmla="val 512474"/>
                  <a:gd name="f70" fmla="val 336385"/>
                  <a:gd name="f71" fmla="val 492733"/>
                  <a:gd name="f72" fmla="val 260580"/>
                  <a:gd name="f73" fmla="val 445355"/>
                  <a:gd name="f74" fmla="val 184775"/>
                  <a:gd name="f75" fmla="val 397977"/>
                  <a:gd name="f76" fmla="val 128711"/>
                  <a:gd name="f77" fmla="val 344282"/>
                  <a:gd name="f78" fmla="val 85281"/>
                  <a:gd name="f79" fmla="val 270056"/>
                  <a:gd name="f80" fmla="val 41851"/>
                  <a:gd name="f81" fmla="val 195830"/>
                  <a:gd name="f82" fmla="+- 0 0 -90"/>
                  <a:gd name="f83" fmla="*/ f3 1 2815034"/>
                  <a:gd name="f84" fmla="*/ f4 1 2738462"/>
                  <a:gd name="f85" fmla="+- f7 0 f5"/>
                  <a:gd name="f86" fmla="+- f6 0 f5"/>
                  <a:gd name="f87" fmla="*/ f82 f0 1"/>
                  <a:gd name="f88" fmla="*/ f86 1 2815034"/>
                  <a:gd name="f89" fmla="*/ f85 1 2738462"/>
                  <a:gd name="f90" fmla="*/ 2809530 f86 1"/>
                  <a:gd name="f91" fmla="*/ 2738462 f85 1"/>
                  <a:gd name="f92" fmla="*/ 2814267 f86 1"/>
                  <a:gd name="f93" fmla="*/ 2458930 f85 1"/>
                  <a:gd name="f94" fmla="*/ 2795316 f86 1"/>
                  <a:gd name="f95" fmla="*/ 2184136 f85 1"/>
                  <a:gd name="f96" fmla="*/ 2738462 f86 1"/>
                  <a:gd name="f97" fmla="*/ 1909343 f85 1"/>
                  <a:gd name="f98" fmla="*/ 2582114 f86 1"/>
                  <a:gd name="f99" fmla="*/ 1606122 f85 1"/>
                  <a:gd name="f100" fmla="*/ 2278893 f86 1"/>
                  <a:gd name="f101" fmla="*/ 1326590 f85 1"/>
                  <a:gd name="f102" fmla="*/ 1933032 f86 1"/>
                  <a:gd name="f103" fmla="*/ 1137077 f85 1"/>
                  <a:gd name="f104" fmla="*/ 1530317 f86 1"/>
                  <a:gd name="f105" fmla="*/ 947564 f85 1"/>
                  <a:gd name="f106" fmla="*/ 1122864 f86 1"/>
                  <a:gd name="f107" fmla="*/ 777003 f85 1"/>
                  <a:gd name="f108" fmla="*/ 867022 f86 1"/>
                  <a:gd name="f109" fmla="*/ 696460 f85 1"/>
                  <a:gd name="f110" fmla="*/ 540112 f86 1"/>
                  <a:gd name="f111" fmla="*/ 554325 f85 1"/>
                  <a:gd name="f112" fmla="*/ 260580 f86 1"/>
                  <a:gd name="f113" fmla="*/ 445355 f85 1"/>
                  <a:gd name="f114" fmla="*/ 85281 f86 1"/>
                  <a:gd name="f115" fmla="*/ 270056 f85 1"/>
                  <a:gd name="f116" fmla="*/ 0 f86 1"/>
                  <a:gd name="f117" fmla="*/ 0 f85 1"/>
                  <a:gd name="f118" fmla="*/ f87 1 f2"/>
                  <a:gd name="f119" fmla="*/ f90 1 2815034"/>
                  <a:gd name="f120" fmla="*/ f91 1 2738462"/>
                  <a:gd name="f121" fmla="*/ f92 1 2815034"/>
                  <a:gd name="f122" fmla="*/ f93 1 2738462"/>
                  <a:gd name="f123" fmla="*/ f94 1 2815034"/>
                  <a:gd name="f124" fmla="*/ f95 1 2738462"/>
                  <a:gd name="f125" fmla="*/ f96 1 2815034"/>
                  <a:gd name="f126" fmla="*/ f97 1 2738462"/>
                  <a:gd name="f127" fmla="*/ f98 1 2815034"/>
                  <a:gd name="f128" fmla="*/ f99 1 2738462"/>
                  <a:gd name="f129" fmla="*/ f100 1 2815034"/>
                  <a:gd name="f130" fmla="*/ f101 1 2738462"/>
                  <a:gd name="f131" fmla="*/ f102 1 2815034"/>
                  <a:gd name="f132" fmla="*/ f103 1 2738462"/>
                  <a:gd name="f133" fmla="*/ f104 1 2815034"/>
                  <a:gd name="f134" fmla="*/ f105 1 2738462"/>
                  <a:gd name="f135" fmla="*/ f106 1 2815034"/>
                  <a:gd name="f136" fmla="*/ f107 1 2738462"/>
                  <a:gd name="f137" fmla="*/ f108 1 2815034"/>
                  <a:gd name="f138" fmla="*/ f109 1 2738462"/>
                  <a:gd name="f139" fmla="*/ f110 1 2815034"/>
                  <a:gd name="f140" fmla="*/ f111 1 2738462"/>
                  <a:gd name="f141" fmla="*/ f112 1 2815034"/>
                  <a:gd name="f142" fmla="*/ f113 1 2738462"/>
                  <a:gd name="f143" fmla="*/ f114 1 2815034"/>
                  <a:gd name="f144" fmla="*/ f115 1 2738462"/>
                  <a:gd name="f145" fmla="*/ f116 1 2815034"/>
                  <a:gd name="f146" fmla="*/ f117 1 2738462"/>
                  <a:gd name="f147" fmla="*/ f5 1 f88"/>
                  <a:gd name="f148" fmla="*/ f6 1 f88"/>
                  <a:gd name="f149" fmla="*/ f5 1 f89"/>
                  <a:gd name="f150" fmla="*/ f7 1 f89"/>
                  <a:gd name="f151" fmla="+- f118 0 f1"/>
                  <a:gd name="f152" fmla="*/ f119 1 f88"/>
                  <a:gd name="f153" fmla="*/ f120 1 f89"/>
                  <a:gd name="f154" fmla="*/ f121 1 f88"/>
                  <a:gd name="f155" fmla="*/ f122 1 f89"/>
                  <a:gd name="f156" fmla="*/ f123 1 f88"/>
                  <a:gd name="f157" fmla="*/ f124 1 f89"/>
                  <a:gd name="f158" fmla="*/ f125 1 f88"/>
                  <a:gd name="f159" fmla="*/ f126 1 f89"/>
                  <a:gd name="f160" fmla="*/ f127 1 f88"/>
                  <a:gd name="f161" fmla="*/ f128 1 f89"/>
                  <a:gd name="f162" fmla="*/ f129 1 f88"/>
                  <a:gd name="f163" fmla="*/ f130 1 f89"/>
                  <a:gd name="f164" fmla="*/ f131 1 f88"/>
                  <a:gd name="f165" fmla="*/ f132 1 f89"/>
                  <a:gd name="f166" fmla="*/ f133 1 f88"/>
                  <a:gd name="f167" fmla="*/ f134 1 f89"/>
                  <a:gd name="f168" fmla="*/ f135 1 f88"/>
                  <a:gd name="f169" fmla="*/ f136 1 f89"/>
                  <a:gd name="f170" fmla="*/ f137 1 f88"/>
                  <a:gd name="f171" fmla="*/ f138 1 f89"/>
                  <a:gd name="f172" fmla="*/ f139 1 f88"/>
                  <a:gd name="f173" fmla="*/ f140 1 f89"/>
                  <a:gd name="f174" fmla="*/ f141 1 f88"/>
                  <a:gd name="f175" fmla="*/ f142 1 f89"/>
                  <a:gd name="f176" fmla="*/ f143 1 f88"/>
                  <a:gd name="f177" fmla="*/ f144 1 f89"/>
                  <a:gd name="f178" fmla="*/ f145 1 f88"/>
                  <a:gd name="f179" fmla="*/ f146 1 f89"/>
                  <a:gd name="f180" fmla="*/ f147 f83 1"/>
                  <a:gd name="f181" fmla="*/ f148 f83 1"/>
                  <a:gd name="f182" fmla="*/ f150 f84 1"/>
                  <a:gd name="f183" fmla="*/ f149 f84 1"/>
                  <a:gd name="f184" fmla="*/ f152 f83 1"/>
                  <a:gd name="f185" fmla="*/ f153 f84 1"/>
                  <a:gd name="f186" fmla="*/ f154 f83 1"/>
                  <a:gd name="f187" fmla="*/ f155 f84 1"/>
                  <a:gd name="f188" fmla="*/ f156 f83 1"/>
                  <a:gd name="f189" fmla="*/ f157 f84 1"/>
                  <a:gd name="f190" fmla="*/ f158 f83 1"/>
                  <a:gd name="f191" fmla="*/ f159 f84 1"/>
                  <a:gd name="f192" fmla="*/ f160 f83 1"/>
                  <a:gd name="f193" fmla="*/ f161 f84 1"/>
                  <a:gd name="f194" fmla="*/ f162 f83 1"/>
                  <a:gd name="f195" fmla="*/ f163 f84 1"/>
                  <a:gd name="f196" fmla="*/ f164 f83 1"/>
                  <a:gd name="f197" fmla="*/ f165 f84 1"/>
                  <a:gd name="f198" fmla="*/ f166 f83 1"/>
                  <a:gd name="f199" fmla="*/ f167 f84 1"/>
                  <a:gd name="f200" fmla="*/ f168 f83 1"/>
                  <a:gd name="f201" fmla="*/ f169 f84 1"/>
                  <a:gd name="f202" fmla="*/ f170 f83 1"/>
                  <a:gd name="f203" fmla="*/ f171 f84 1"/>
                  <a:gd name="f204" fmla="*/ f172 f83 1"/>
                  <a:gd name="f205" fmla="*/ f173 f84 1"/>
                  <a:gd name="f206" fmla="*/ f174 f83 1"/>
                  <a:gd name="f207" fmla="*/ f175 f84 1"/>
                  <a:gd name="f208" fmla="*/ f176 f83 1"/>
                  <a:gd name="f209" fmla="*/ f177 f84 1"/>
                  <a:gd name="f210" fmla="*/ f178 f83 1"/>
                  <a:gd name="f211" fmla="*/ f179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1">
                    <a:pos x="f184" y="f185"/>
                  </a:cxn>
                  <a:cxn ang="f151">
                    <a:pos x="f186" y="f187"/>
                  </a:cxn>
                  <a:cxn ang="f151">
                    <a:pos x="f188" y="f189"/>
                  </a:cxn>
                  <a:cxn ang="f151">
                    <a:pos x="f190" y="f191"/>
                  </a:cxn>
                  <a:cxn ang="f151">
                    <a:pos x="f192" y="f193"/>
                  </a:cxn>
                  <a:cxn ang="f151">
                    <a:pos x="f194" y="f195"/>
                  </a:cxn>
                  <a:cxn ang="f151">
                    <a:pos x="f196" y="f197"/>
                  </a:cxn>
                  <a:cxn ang="f151">
                    <a:pos x="f198" y="f199"/>
                  </a:cxn>
                  <a:cxn ang="f151">
                    <a:pos x="f200" y="f201"/>
                  </a:cxn>
                  <a:cxn ang="f151">
                    <a:pos x="f202" y="f203"/>
                  </a:cxn>
                  <a:cxn ang="f151">
                    <a:pos x="f204" y="f205"/>
                  </a:cxn>
                  <a:cxn ang="f151">
                    <a:pos x="f206" y="f207"/>
                  </a:cxn>
                  <a:cxn ang="f151">
                    <a:pos x="f208" y="f209"/>
                  </a:cxn>
                  <a:cxn ang="f151">
                    <a:pos x="f210" y="f211"/>
                  </a:cxn>
                  <a:cxn ang="f151">
                    <a:pos x="f210" y="f211"/>
                  </a:cxn>
                </a:cxnLst>
                <a:rect l="f180" t="f183" r="f181" b="f182"/>
                <a:pathLst>
                  <a:path w="2815034" h="2738462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7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cubicBezTo>
                      <a:pt x="f68" y="f69"/>
                      <a:pt x="f70" y="f71"/>
                      <a:pt x="f72" y="f73"/>
                    </a:cubicBezTo>
                    <a:cubicBezTo>
                      <a:pt x="f74" y="f75"/>
                      <a:pt x="f76" y="f77"/>
                      <a:pt x="f78" y="f79"/>
                    </a:cubicBezTo>
                    <a:cubicBezTo>
                      <a:pt x="f80" y="f81"/>
                      <a:pt x="f5" y="f5"/>
                      <a:pt x="f5" y="f5"/>
                    </a:cubicBezTo>
                    <a:lnTo>
                      <a:pt x="f5" y="f5"/>
                    </a:lnTo>
                  </a:path>
                </a:pathLst>
              </a:custGeom>
              <a:noFill/>
              <a:ln w="19046" cap="flat">
                <a:solidFill>
                  <a:srgbClr val="494949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Arrow: Striped Right 56">
                <a:extLst>
                  <a:ext uri="{FF2B5EF4-FFF2-40B4-BE49-F238E27FC236}">
                    <a16:creationId xmlns:a16="http://schemas.microsoft.com/office/drawing/2014/main" id="{28431B81-DEF4-9D42-C253-CA4A30650ECA}"/>
                  </a:ext>
                </a:extLst>
              </p:cNvPr>
              <p:cNvSpPr/>
              <p:nvPr/>
            </p:nvSpPr>
            <p:spPr>
              <a:xfrm rot="16200004">
                <a:off x="10025155" y="5455290"/>
                <a:ext cx="124900" cy="137513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Arrow: Striped Right 57">
                <a:extLst>
                  <a:ext uri="{FF2B5EF4-FFF2-40B4-BE49-F238E27FC236}">
                    <a16:creationId xmlns:a16="http://schemas.microsoft.com/office/drawing/2014/main" id="{BB7CF74D-DD79-D719-A3AB-C3074BE1C7C5}"/>
                  </a:ext>
                </a:extLst>
              </p:cNvPr>
              <p:cNvSpPr/>
              <p:nvPr/>
            </p:nvSpPr>
            <p:spPr>
              <a:xfrm rot="15006487">
                <a:off x="9951003" y="4950269"/>
                <a:ext cx="124900" cy="137513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rrow: Striped Right 58">
                <a:extLst>
                  <a:ext uri="{FF2B5EF4-FFF2-40B4-BE49-F238E27FC236}">
                    <a16:creationId xmlns:a16="http://schemas.microsoft.com/office/drawing/2014/main" id="{3EA32856-5897-EAC2-ABC0-87D16802EC14}"/>
                  </a:ext>
                </a:extLst>
              </p:cNvPr>
              <p:cNvSpPr/>
              <p:nvPr/>
            </p:nvSpPr>
            <p:spPr>
              <a:xfrm rot="12773911">
                <a:off x="9353420" y="4276304"/>
                <a:ext cx="123039" cy="139599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rrow: Striped Right 59">
                <a:extLst>
                  <a:ext uri="{FF2B5EF4-FFF2-40B4-BE49-F238E27FC236}">
                    <a16:creationId xmlns:a16="http://schemas.microsoft.com/office/drawing/2014/main" id="{39EC6E10-DCEE-988F-2698-059168817CAA}"/>
                  </a:ext>
                </a:extLst>
              </p:cNvPr>
              <p:cNvSpPr/>
              <p:nvPr/>
            </p:nvSpPr>
            <p:spPr>
              <a:xfrm rot="12352890">
                <a:off x="8917607" y="4062008"/>
                <a:ext cx="123039" cy="139599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Striped Right 60">
                <a:extLst>
                  <a:ext uri="{FF2B5EF4-FFF2-40B4-BE49-F238E27FC236}">
                    <a16:creationId xmlns:a16="http://schemas.microsoft.com/office/drawing/2014/main" id="{155E6CB3-CCCB-AB6A-2633-B0C77E69FB22}"/>
                  </a:ext>
                </a:extLst>
              </p:cNvPr>
              <p:cNvSpPr/>
              <p:nvPr/>
            </p:nvSpPr>
            <p:spPr>
              <a:xfrm rot="14332138">
                <a:off x="7535586" y="3427155"/>
                <a:ext cx="124900" cy="137513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rrow: Striped Right 61">
                <a:extLst>
                  <a:ext uri="{FF2B5EF4-FFF2-40B4-BE49-F238E27FC236}">
                    <a16:creationId xmlns:a16="http://schemas.microsoft.com/office/drawing/2014/main" id="{A6C058FF-2AFC-EA3B-A332-FAB8626139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773911">
                <a:off x="8462731" y="3862085"/>
                <a:ext cx="123039" cy="139599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rrow: Striped Right 62">
                <a:extLst>
                  <a:ext uri="{FF2B5EF4-FFF2-40B4-BE49-F238E27FC236}">
                    <a16:creationId xmlns:a16="http://schemas.microsoft.com/office/drawing/2014/main" id="{8121FA48-45B7-323A-A41F-D68CB2402795}"/>
                  </a:ext>
                </a:extLst>
              </p:cNvPr>
              <p:cNvSpPr/>
              <p:nvPr/>
            </p:nvSpPr>
            <p:spPr>
              <a:xfrm rot="12399162">
                <a:off x="7960195" y="3666884"/>
                <a:ext cx="123039" cy="139599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" name="Group 40">
                <a:extLst>
                  <a:ext uri="{FF2B5EF4-FFF2-40B4-BE49-F238E27FC236}">
                    <a16:creationId xmlns:a16="http://schemas.microsoft.com/office/drawing/2014/main" id="{93299E9F-1C36-0E86-878B-3B5B983855B2}"/>
                  </a:ext>
                </a:extLst>
              </p:cNvPr>
              <p:cNvGrpSpPr/>
              <p:nvPr/>
            </p:nvGrpSpPr>
            <p:grpSpPr>
              <a:xfrm>
                <a:off x="6702189" y="2899677"/>
                <a:ext cx="2986446" cy="3351928"/>
                <a:chOff x="6684137" y="2530567"/>
                <a:chExt cx="2884626" cy="3010987"/>
              </a:xfrm>
            </p:grpSpPr>
            <p:sp>
              <p:nvSpPr>
                <p:cNvPr id="51" name="TextBox 48">
                  <a:extLst>
                    <a:ext uri="{FF2B5EF4-FFF2-40B4-BE49-F238E27FC236}">
                      <a16:creationId xmlns:a16="http://schemas.microsoft.com/office/drawing/2014/main" id="{5A54374A-F0FD-3730-DC85-B6E6BCA3B7D3}"/>
                    </a:ext>
                  </a:extLst>
                </p:cNvPr>
                <p:cNvSpPr txBox="1"/>
                <p:nvPr/>
              </p:nvSpPr>
              <p:spPr>
                <a:xfrm>
                  <a:off x="8351981" y="5316956"/>
                  <a:ext cx="1216782" cy="22459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40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Water Saturation</a:t>
                  </a:r>
                </a:p>
              </p:txBody>
            </p:sp>
            <p:sp>
              <p:nvSpPr>
                <p:cNvPr id="52" name="TextBox 49">
                  <a:extLst>
                    <a:ext uri="{FF2B5EF4-FFF2-40B4-BE49-F238E27FC236}">
                      <a16:creationId xmlns:a16="http://schemas.microsoft.com/office/drawing/2014/main" id="{7036DA62-8785-BAFB-37CC-14D878DCB364}"/>
                    </a:ext>
                  </a:extLst>
                </p:cNvPr>
                <p:cNvSpPr txBox="1"/>
                <p:nvPr/>
              </p:nvSpPr>
              <p:spPr>
                <a:xfrm rot="16200004">
                  <a:off x="5857442" y="3357262"/>
                  <a:ext cx="1894895" cy="24150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GB" sz="140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Capillary Pressure</a:t>
                  </a:r>
                </a:p>
              </p:txBody>
            </p:sp>
            <p:sp>
              <p:nvSpPr>
                <p:cNvPr id="55" name="Arrow: Striped Right 50">
                  <a:extLst>
                    <a:ext uri="{FF2B5EF4-FFF2-40B4-BE49-F238E27FC236}">
                      <a16:creationId xmlns:a16="http://schemas.microsoft.com/office/drawing/2014/main" id="{DC392643-4164-EE4E-201C-8F7B698CF444}"/>
                    </a:ext>
                  </a:extLst>
                </p:cNvPr>
                <p:cNvSpPr/>
                <p:nvPr/>
              </p:nvSpPr>
              <p:spPr>
                <a:xfrm rot="15272568">
                  <a:off x="9338913" y="4414073"/>
                  <a:ext cx="112196" cy="132825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Arrow: Striped Right 51">
                  <a:extLst>
                    <a:ext uri="{FF2B5EF4-FFF2-40B4-BE49-F238E27FC236}">
                      <a16:creationId xmlns:a16="http://schemas.microsoft.com/office/drawing/2014/main" id="{BAAA247B-5473-00D1-CB9F-0F4A219FCF17}"/>
                    </a:ext>
                  </a:extLst>
                </p:cNvPr>
                <p:cNvSpPr/>
                <p:nvPr/>
              </p:nvSpPr>
              <p:spPr>
                <a:xfrm rot="15272568">
                  <a:off x="9228463" y="4044272"/>
                  <a:ext cx="112196" cy="132825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Arrow: Striped Right 52">
                  <a:extLst>
                    <a:ext uri="{FF2B5EF4-FFF2-40B4-BE49-F238E27FC236}">
                      <a16:creationId xmlns:a16="http://schemas.microsoft.com/office/drawing/2014/main" id="{3B8AAE49-EC11-D6EB-F82E-AD6C359544E2}"/>
                    </a:ext>
                  </a:extLst>
                </p:cNvPr>
                <p:cNvSpPr/>
                <p:nvPr/>
              </p:nvSpPr>
              <p:spPr>
                <a:xfrm rot="12298745">
                  <a:off x="8627374" y="3490034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Arrow: Striped Right 53">
                  <a:extLst>
                    <a:ext uri="{FF2B5EF4-FFF2-40B4-BE49-F238E27FC236}">
                      <a16:creationId xmlns:a16="http://schemas.microsoft.com/office/drawing/2014/main" id="{9E02D467-A6F3-089D-0889-4CE1E97CA387}"/>
                    </a:ext>
                  </a:extLst>
                </p:cNvPr>
                <p:cNvSpPr/>
                <p:nvPr/>
              </p:nvSpPr>
              <p:spPr>
                <a:xfrm rot="12300017">
                  <a:off x="8101703" y="3300945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Arrow: Striped Right 54">
                  <a:extLst>
                    <a:ext uri="{FF2B5EF4-FFF2-40B4-BE49-F238E27FC236}">
                      <a16:creationId xmlns:a16="http://schemas.microsoft.com/office/drawing/2014/main" id="{2C1E35EE-09F8-3030-1124-7360934BDDFF}"/>
                    </a:ext>
                  </a:extLst>
                </p:cNvPr>
                <p:cNvSpPr/>
                <p:nvPr/>
              </p:nvSpPr>
              <p:spPr>
                <a:xfrm rot="12562214">
                  <a:off x="7632964" y="3113145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" name="Group 41">
                <a:extLst>
                  <a:ext uri="{FF2B5EF4-FFF2-40B4-BE49-F238E27FC236}">
                    <a16:creationId xmlns:a16="http://schemas.microsoft.com/office/drawing/2014/main" id="{36EC8164-5BD0-D709-4EE8-807B10195341}"/>
                  </a:ext>
                </a:extLst>
              </p:cNvPr>
              <p:cNvGrpSpPr/>
              <p:nvPr/>
            </p:nvGrpSpPr>
            <p:grpSpPr>
              <a:xfrm>
                <a:off x="7403929" y="3674237"/>
                <a:ext cx="2137338" cy="1681647"/>
                <a:chOff x="7361953" y="3226342"/>
                <a:chExt cx="2064467" cy="1510598"/>
              </a:xfrm>
              <a:solidFill>
                <a:schemeClr val="tx1"/>
              </a:solidFill>
            </p:grpSpPr>
            <p:sp>
              <p:nvSpPr>
                <p:cNvPr id="45" name="Arrow: Striped Right 42">
                  <a:extLst>
                    <a:ext uri="{FF2B5EF4-FFF2-40B4-BE49-F238E27FC236}">
                      <a16:creationId xmlns:a16="http://schemas.microsoft.com/office/drawing/2014/main" id="{464C8E94-B8F5-DE63-31BD-1EBA0E12DD1F}"/>
                    </a:ext>
                  </a:extLst>
                </p:cNvPr>
                <p:cNvSpPr/>
                <p:nvPr/>
              </p:nvSpPr>
              <p:spPr>
                <a:xfrm rot="5399996" flipV="1">
                  <a:off x="7372268" y="3216027"/>
                  <a:ext cx="112196" cy="132825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Arrow: Striped Right 43">
                  <a:extLst>
                    <a:ext uri="{FF2B5EF4-FFF2-40B4-BE49-F238E27FC236}">
                      <a16:creationId xmlns:a16="http://schemas.microsoft.com/office/drawing/2014/main" id="{468E3A78-A263-583E-AA17-C2ED0D9F5199}"/>
                    </a:ext>
                  </a:extLst>
                </p:cNvPr>
                <p:cNvSpPr/>
                <p:nvPr/>
              </p:nvSpPr>
              <p:spPr>
                <a:xfrm rot="4229616" flipV="1">
                  <a:off x="7454288" y="3674178"/>
                  <a:ext cx="112196" cy="132825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Arrow: Striped Right 44">
                  <a:extLst>
                    <a:ext uri="{FF2B5EF4-FFF2-40B4-BE49-F238E27FC236}">
                      <a16:creationId xmlns:a16="http://schemas.microsoft.com/office/drawing/2014/main" id="{11548487-7D65-527C-DAC3-D6D7A9B4E57A}"/>
                    </a:ext>
                  </a:extLst>
                </p:cNvPr>
                <p:cNvSpPr/>
                <p:nvPr/>
              </p:nvSpPr>
              <p:spPr>
                <a:xfrm rot="1413482" flipV="1">
                  <a:off x="7865029" y="4021908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Arrow: Striped Right 45">
                  <a:extLst>
                    <a:ext uri="{FF2B5EF4-FFF2-40B4-BE49-F238E27FC236}">
                      <a16:creationId xmlns:a16="http://schemas.microsoft.com/office/drawing/2014/main" id="{B5AC729C-A0C1-8139-7F8B-BFD5FA940121}"/>
                    </a:ext>
                  </a:extLst>
                </p:cNvPr>
                <p:cNvSpPr/>
                <p:nvPr/>
              </p:nvSpPr>
              <p:spPr>
                <a:xfrm rot="1084937" flipV="1">
                  <a:off x="8361858" y="4178517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Arrow: Striped Right 46">
                  <a:extLst>
                    <a:ext uri="{FF2B5EF4-FFF2-40B4-BE49-F238E27FC236}">
                      <a16:creationId xmlns:a16="http://schemas.microsoft.com/office/drawing/2014/main" id="{A6328029-154E-CAD7-E0E4-A6F6C8041695}"/>
                    </a:ext>
                  </a:extLst>
                </p:cNvPr>
                <p:cNvSpPr/>
                <p:nvPr/>
              </p:nvSpPr>
              <p:spPr>
                <a:xfrm rot="1084937" flipV="1">
                  <a:off x="8900952" y="4325196"/>
                  <a:ext cx="118844" cy="125400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Arrow: Striped Right 47">
                  <a:extLst>
                    <a:ext uri="{FF2B5EF4-FFF2-40B4-BE49-F238E27FC236}">
                      <a16:creationId xmlns:a16="http://schemas.microsoft.com/office/drawing/2014/main" id="{6A691507-3679-2E86-BC74-3B79E677CD43}"/>
                    </a:ext>
                  </a:extLst>
                </p:cNvPr>
                <p:cNvSpPr/>
                <p:nvPr/>
              </p:nvSpPr>
              <p:spPr>
                <a:xfrm rot="3117436" flipV="1">
                  <a:off x="9303910" y="4614429"/>
                  <a:ext cx="112196" cy="132825"/>
                </a:xfrm>
                <a:custGeom>
                  <a:avLst>
                    <a:gd name="f0" fmla="val 10800"/>
                    <a:gd name="f1" fmla="val 540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0"/>
                    <a:gd name="f8" fmla="val 21600"/>
                    <a:gd name="f9" fmla="val 4000"/>
                    <a:gd name="f10" fmla="val 10800"/>
                    <a:gd name="f11" fmla="val 21800"/>
                    <a:gd name="f12" fmla="val 1000"/>
                    <a:gd name="f13" fmla="val 2000"/>
                    <a:gd name="f14" fmla="val 3000"/>
                    <a:gd name="f15" fmla="+- 0 0 0"/>
                    <a:gd name="f16" fmla="+- 0 0 180"/>
                    <a:gd name="f17" fmla="*/ f5 1 21600"/>
                    <a:gd name="f18" fmla="*/ f6 1 21600"/>
                    <a:gd name="f19" fmla="+- f8 0 f7"/>
                    <a:gd name="f20" fmla="pin 4000 f0 21600"/>
                    <a:gd name="f21" fmla="pin 0 f1 10800"/>
                    <a:gd name="f22" fmla="*/ f15 f2 1"/>
                    <a:gd name="f23" fmla="*/ f16 f2 1"/>
                    <a:gd name="f24" fmla="val f20"/>
                    <a:gd name="f25" fmla="val f21"/>
                    <a:gd name="f26" fmla="*/ f19 1 21600"/>
                    <a:gd name="f27" fmla="*/ f20 f17 1"/>
                    <a:gd name="f28" fmla="*/ f21 f18 1"/>
                    <a:gd name="f29" fmla="*/ f22 1 f4"/>
                    <a:gd name="f30" fmla="*/ f23 1 f4"/>
                    <a:gd name="f31" fmla="+- f8 0 f25"/>
                    <a:gd name="f32" fmla="+- f8 0 f24"/>
                    <a:gd name="f33" fmla="*/ 4000 f26 1"/>
                    <a:gd name="f34" fmla="*/ 0 f26 1"/>
                    <a:gd name="f35" fmla="*/ 21600 f26 1"/>
                    <a:gd name="f36" fmla="*/ f25 f18 1"/>
                    <a:gd name="f37" fmla="*/ f24 f17 1"/>
                    <a:gd name="f38" fmla="+- f29 0 f3"/>
                    <a:gd name="f39" fmla="+- f30 0 f3"/>
                    <a:gd name="f40" fmla="*/ f32 f25 1"/>
                    <a:gd name="f41" fmla="*/ f34 1 f26"/>
                    <a:gd name="f42" fmla="*/ f35 1 f26"/>
                    <a:gd name="f43" fmla="*/ f33 1 f26"/>
                    <a:gd name="f44" fmla="*/ f31 f18 1"/>
                    <a:gd name="f45" fmla="*/ f40 1 10800"/>
                    <a:gd name="f46" fmla="*/ f43 f17 1"/>
                    <a:gd name="f47" fmla="*/ f41 f18 1"/>
                    <a:gd name="f48" fmla="*/ f42 f18 1"/>
                    <a:gd name="f49" fmla="+- f24 f45 0"/>
                    <a:gd name="f50" fmla="*/ f49 f17 1"/>
                  </a:gdLst>
                  <a:ahLst>
                    <a:ahXY gdRefX="f0" minX="f9" maxX="f8" gdRefY="f1" minY="f7" maxY="f10">
                      <a:pos x="f27" y="f28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37" y="f47"/>
                    </a:cxn>
                    <a:cxn ang="f39">
                      <a:pos x="f37" y="f48"/>
                    </a:cxn>
                  </a:cxnLst>
                  <a:rect l="f46" t="f36" r="f50" b="f44"/>
                  <a:pathLst>
                    <a:path w="21600" h="21600">
                      <a:moveTo>
                        <a:pt x="f24" y="f7"/>
                      </a:moveTo>
                      <a:lnTo>
                        <a:pt x="f8" y="f10"/>
                      </a:lnTo>
                      <a:lnTo>
                        <a:pt x="f24" y="f11"/>
                      </a:lnTo>
                      <a:lnTo>
                        <a:pt x="f24" y="f31"/>
                      </a:lnTo>
                      <a:lnTo>
                        <a:pt x="f9" y="f31"/>
                      </a:lnTo>
                      <a:lnTo>
                        <a:pt x="f9" y="f25"/>
                      </a:lnTo>
                      <a:lnTo>
                        <a:pt x="f24" y="f25"/>
                      </a:lnTo>
                      <a:lnTo>
                        <a:pt x="f24" y="f7"/>
                      </a:lnTo>
                      <a:moveTo>
                        <a:pt x="f7" y="f25"/>
                      </a:moveTo>
                      <a:lnTo>
                        <a:pt x="f7" y="f31"/>
                      </a:lnTo>
                      <a:lnTo>
                        <a:pt x="f12" y="f31"/>
                      </a:lnTo>
                      <a:lnTo>
                        <a:pt x="f12" y="f25"/>
                      </a:lnTo>
                      <a:lnTo>
                        <a:pt x="f7" y="f25"/>
                      </a:lnTo>
                      <a:moveTo>
                        <a:pt x="f13" y="f25"/>
                      </a:moveTo>
                      <a:lnTo>
                        <a:pt x="f13" y="f31"/>
                      </a:lnTo>
                      <a:lnTo>
                        <a:pt x="f14" y="f31"/>
                      </a:lnTo>
                      <a:lnTo>
                        <a:pt x="f14" y="f25"/>
                      </a:lnTo>
                      <a:lnTo>
                        <a:pt x="f13" y="f25"/>
                      </a:lnTo>
                      <a:close/>
                    </a:path>
                  </a:pathLst>
                </a:custGeom>
                <a:grpFill/>
                <a:ln w="1270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20">
                <a:extLst>
                  <a:ext uri="{FF2B5EF4-FFF2-40B4-BE49-F238E27FC236}">
                    <a16:creationId xmlns:a16="http://schemas.microsoft.com/office/drawing/2014/main" id="{F76BBB5D-6C7F-19E3-A06C-17A12745A794}"/>
                  </a:ext>
                </a:extLst>
              </p:cNvPr>
              <p:cNvGrpSpPr/>
              <p:nvPr/>
            </p:nvGrpSpPr>
            <p:grpSpPr>
              <a:xfrm>
                <a:off x="7421982" y="3150567"/>
                <a:ext cx="2691504" cy="2657790"/>
                <a:chOff x="7379390" y="2755937"/>
                <a:chExt cx="2599740" cy="2387453"/>
              </a:xfrm>
            </p:grpSpPr>
            <p:sp>
              <p:nvSpPr>
                <p:cNvPr id="41" name="Flowchart: Connector 21">
                  <a:extLst>
                    <a:ext uri="{FF2B5EF4-FFF2-40B4-BE49-F238E27FC236}">
                      <a16:creationId xmlns:a16="http://schemas.microsoft.com/office/drawing/2014/main" id="{17D7118D-AB55-5D06-DA70-16B968D6BBB2}"/>
                    </a:ext>
                  </a:extLst>
                </p:cNvPr>
                <p:cNvSpPr/>
                <p:nvPr/>
              </p:nvSpPr>
              <p:spPr>
                <a:xfrm>
                  <a:off x="7379390" y="2755937"/>
                  <a:ext cx="64584" cy="6097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Flowchart: Connector 22">
                  <a:extLst>
                    <a:ext uri="{FF2B5EF4-FFF2-40B4-BE49-F238E27FC236}">
                      <a16:creationId xmlns:a16="http://schemas.microsoft.com/office/drawing/2014/main" id="{D671DBB4-BCD1-544B-24FC-A53156CA1653}"/>
                    </a:ext>
                  </a:extLst>
                </p:cNvPr>
                <p:cNvSpPr/>
                <p:nvPr/>
              </p:nvSpPr>
              <p:spPr>
                <a:xfrm>
                  <a:off x="9516051" y="5079702"/>
                  <a:ext cx="64584" cy="6097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lowchart: Connector 23">
                  <a:extLst>
                    <a:ext uri="{FF2B5EF4-FFF2-40B4-BE49-F238E27FC236}">
                      <a16:creationId xmlns:a16="http://schemas.microsoft.com/office/drawing/2014/main" id="{015E6D4D-29E4-6982-1CBC-79218FAF030C}"/>
                    </a:ext>
                  </a:extLst>
                </p:cNvPr>
                <p:cNvSpPr/>
                <p:nvPr/>
              </p:nvSpPr>
              <p:spPr>
                <a:xfrm>
                  <a:off x="9914546" y="5079702"/>
                  <a:ext cx="64584" cy="6097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Flowchart: Connector 24">
                  <a:extLst>
                    <a:ext uri="{FF2B5EF4-FFF2-40B4-BE49-F238E27FC236}">
                      <a16:creationId xmlns:a16="http://schemas.microsoft.com/office/drawing/2014/main" id="{4DB99037-700D-2805-B03B-87539EE5F584}"/>
                    </a:ext>
                  </a:extLst>
                </p:cNvPr>
                <p:cNvSpPr/>
                <p:nvPr/>
              </p:nvSpPr>
              <p:spPr>
                <a:xfrm>
                  <a:off x="9121204" y="5082418"/>
                  <a:ext cx="64584" cy="6097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+- 2700000 f2 0"/>
                    <a:gd name="f15" fmla="*/ f9 f1 1"/>
                    <a:gd name="f16" fmla="*/ f10 f1 1"/>
                    <a:gd name="f17" fmla="?: f11 f4 1"/>
                    <a:gd name="f18" fmla="?: f12 f5 1"/>
                    <a:gd name="f19" fmla="?: f13 f6 1"/>
                    <a:gd name="f20" fmla="+- f14 0 f2"/>
                    <a:gd name="f21" fmla="*/ f15 1 f3"/>
                    <a:gd name="f22" fmla="*/ f16 1 f3"/>
                    <a:gd name="f23" fmla="*/ f17 1 21600"/>
                    <a:gd name="f24" fmla="*/ f18 1 21600"/>
                    <a:gd name="f25" fmla="*/ 21600 f17 1"/>
                    <a:gd name="f26" fmla="*/ 21600 f18 1"/>
                    <a:gd name="f27" fmla="+- f20 f2 0"/>
                    <a:gd name="f28" fmla="+- f21 0 f2"/>
                    <a:gd name="f29" fmla="+- f22 0 f2"/>
                    <a:gd name="f30" fmla="min f24 f23"/>
                    <a:gd name="f31" fmla="*/ f25 1 f19"/>
                    <a:gd name="f32" fmla="*/ f26 1 f19"/>
                    <a:gd name="f33" fmla="*/ f27 f8 1"/>
                    <a:gd name="f34" fmla="val f31"/>
                    <a:gd name="f35" fmla="val f32"/>
                    <a:gd name="f36" fmla="*/ f33 1 f1"/>
                    <a:gd name="f37" fmla="*/ f7 f30 1"/>
                    <a:gd name="f38" fmla="+- f35 0 f7"/>
                    <a:gd name="f39" fmla="+- f34 0 f7"/>
                    <a:gd name="f40" fmla="+- 0 0 f36"/>
                    <a:gd name="f41" fmla="*/ f38 1 2"/>
                    <a:gd name="f42" fmla="*/ f39 1 2"/>
                    <a:gd name="f43" fmla="+- 0 0 f40"/>
                    <a:gd name="f44" fmla="+- f7 f41 0"/>
                    <a:gd name="f45" fmla="+- f7 f42 0"/>
                    <a:gd name="f46" fmla="*/ f43 f1 1"/>
                    <a:gd name="f47" fmla="*/ f42 f30 1"/>
                    <a:gd name="f48" fmla="*/ f41 f30 1"/>
                    <a:gd name="f49" fmla="*/ f46 1 f8"/>
                    <a:gd name="f50" fmla="*/ f44 f30 1"/>
                    <a:gd name="f51" fmla="+- f49 0 f2"/>
                    <a:gd name="f52" fmla="cos 1 f51"/>
                    <a:gd name="f53" fmla="sin 1 f51"/>
                    <a:gd name="f54" fmla="+- 0 0 f52"/>
                    <a:gd name="f55" fmla="+- 0 0 f53"/>
                    <a:gd name="f56" fmla="+- 0 0 f54"/>
                    <a:gd name="f57" fmla="+- 0 0 f55"/>
                    <a:gd name="f58" fmla="val f56"/>
                    <a:gd name="f59" fmla="val f57"/>
                    <a:gd name="f60" fmla="*/ f58 f42 1"/>
                    <a:gd name="f61" fmla="*/ f59 f41 1"/>
                    <a:gd name="f62" fmla="+- f45 0 f60"/>
                    <a:gd name="f63" fmla="+- f45 f60 0"/>
                    <a:gd name="f64" fmla="+- f44 0 f61"/>
                    <a:gd name="f65" fmla="+- f44 f61 0"/>
                    <a:gd name="f66" fmla="*/ f62 f30 1"/>
                    <a:gd name="f67" fmla="*/ f64 f30 1"/>
                    <a:gd name="f68" fmla="*/ f63 f30 1"/>
                    <a:gd name="f69" fmla="*/ f65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8">
                      <a:pos x="f66" y="f67"/>
                    </a:cxn>
                    <a:cxn ang="f29">
                      <a:pos x="f66" y="f69"/>
                    </a:cxn>
                    <a:cxn ang="f29">
                      <a:pos x="f68" y="f69"/>
                    </a:cxn>
                    <a:cxn ang="f28">
                      <a:pos x="f68" y="f67"/>
                    </a:cxn>
                  </a:cxnLst>
                  <a:rect l="f66" t="f67" r="f68" b="f69"/>
                  <a:pathLst>
                    <a:path>
                      <a:moveTo>
                        <a:pt x="f37" y="f50"/>
                      </a:moveTo>
                      <a:arcTo wR="f47" hR="f48" stAng="f1" swAng="f0"/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7" name="Arrow: Striped Right 16">
                <a:extLst>
                  <a:ext uri="{FF2B5EF4-FFF2-40B4-BE49-F238E27FC236}">
                    <a16:creationId xmlns:a16="http://schemas.microsoft.com/office/drawing/2014/main" id="{0CF121DC-40B8-7FD7-2B9E-E1EDFB9659A7}"/>
                  </a:ext>
                </a:extLst>
              </p:cNvPr>
              <p:cNvSpPr/>
              <p:nvPr/>
            </p:nvSpPr>
            <p:spPr>
              <a:xfrm rot="13397415">
                <a:off x="9709634" y="4533166"/>
                <a:ext cx="123039" cy="139600"/>
              </a:xfrm>
              <a:custGeom>
                <a:avLst>
                  <a:gd name="f0" fmla="val 10800"/>
                  <a:gd name="f1" fmla="val 54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4000"/>
                  <a:gd name="f10" fmla="val 10800"/>
                  <a:gd name="f11" fmla="val 21800"/>
                  <a:gd name="f12" fmla="val 1000"/>
                  <a:gd name="f13" fmla="val 2000"/>
                  <a:gd name="f14" fmla="val 3000"/>
                  <a:gd name="f15" fmla="+- 0 0 0"/>
                  <a:gd name="f16" fmla="+- 0 0 180"/>
                  <a:gd name="f17" fmla="*/ f5 1 21600"/>
                  <a:gd name="f18" fmla="*/ f6 1 21600"/>
                  <a:gd name="f19" fmla="+- f8 0 f7"/>
                  <a:gd name="f20" fmla="pin 4000 f0 21600"/>
                  <a:gd name="f21" fmla="pin 0 f1 10800"/>
                  <a:gd name="f22" fmla="*/ f15 f2 1"/>
                  <a:gd name="f23" fmla="*/ f16 f2 1"/>
                  <a:gd name="f24" fmla="val f20"/>
                  <a:gd name="f25" fmla="val f21"/>
                  <a:gd name="f26" fmla="*/ f19 1 21600"/>
                  <a:gd name="f27" fmla="*/ f20 f17 1"/>
                  <a:gd name="f28" fmla="*/ f21 f18 1"/>
                  <a:gd name="f29" fmla="*/ f22 1 f4"/>
                  <a:gd name="f30" fmla="*/ f23 1 f4"/>
                  <a:gd name="f31" fmla="+- f8 0 f25"/>
                  <a:gd name="f32" fmla="+- f8 0 f24"/>
                  <a:gd name="f33" fmla="*/ 4000 f26 1"/>
                  <a:gd name="f34" fmla="*/ 0 f26 1"/>
                  <a:gd name="f35" fmla="*/ 21600 f26 1"/>
                  <a:gd name="f36" fmla="*/ f25 f18 1"/>
                  <a:gd name="f37" fmla="*/ f24 f17 1"/>
                  <a:gd name="f38" fmla="+- f29 0 f3"/>
                  <a:gd name="f39" fmla="+- f30 0 f3"/>
                  <a:gd name="f40" fmla="*/ f32 f25 1"/>
                  <a:gd name="f41" fmla="*/ f34 1 f26"/>
                  <a:gd name="f42" fmla="*/ f35 1 f26"/>
                  <a:gd name="f43" fmla="*/ f33 1 f26"/>
                  <a:gd name="f44" fmla="*/ f31 f18 1"/>
                  <a:gd name="f45" fmla="*/ f40 1 10800"/>
                  <a:gd name="f46" fmla="*/ f43 f17 1"/>
                  <a:gd name="f47" fmla="*/ f41 f18 1"/>
                  <a:gd name="f48" fmla="*/ f42 f18 1"/>
                  <a:gd name="f49" fmla="+- f24 f45 0"/>
                  <a:gd name="f50" fmla="*/ f49 f17 1"/>
                </a:gdLst>
                <a:ahLst>
                  <a:ahXY gdRefX="f0" minX="f9" maxX="f8" gdRefY="f1" minY="f7" maxY="f10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8">
                    <a:pos x="f37" y="f47"/>
                  </a:cxn>
                  <a:cxn ang="f39">
                    <a:pos x="f37" y="f48"/>
                  </a:cxn>
                </a:cxnLst>
                <a:rect l="f46" t="f36" r="f50" b="f44"/>
                <a:pathLst>
                  <a:path w="21600" h="21600">
                    <a:moveTo>
                      <a:pt x="f24" y="f7"/>
                    </a:moveTo>
                    <a:lnTo>
                      <a:pt x="f8" y="f10"/>
                    </a:lnTo>
                    <a:lnTo>
                      <a:pt x="f24" y="f11"/>
                    </a:lnTo>
                    <a:lnTo>
                      <a:pt x="f24" y="f31"/>
                    </a:lnTo>
                    <a:lnTo>
                      <a:pt x="f9" y="f31"/>
                    </a:lnTo>
                    <a:lnTo>
                      <a:pt x="f9" y="f25"/>
                    </a:lnTo>
                    <a:lnTo>
                      <a:pt x="f24" y="f25"/>
                    </a:lnTo>
                    <a:lnTo>
                      <a:pt x="f24" y="f7"/>
                    </a:lnTo>
                    <a:moveTo>
                      <a:pt x="f7" y="f25"/>
                    </a:moveTo>
                    <a:lnTo>
                      <a:pt x="f7" y="f31"/>
                    </a:lnTo>
                    <a:lnTo>
                      <a:pt x="f12" y="f31"/>
                    </a:lnTo>
                    <a:lnTo>
                      <a:pt x="f12" y="f25"/>
                    </a:lnTo>
                    <a:lnTo>
                      <a:pt x="f7" y="f25"/>
                    </a:lnTo>
                    <a:moveTo>
                      <a:pt x="f13" y="f25"/>
                    </a:moveTo>
                    <a:lnTo>
                      <a:pt x="f13" y="f31"/>
                    </a:lnTo>
                    <a:lnTo>
                      <a:pt x="f14" y="f31"/>
                    </a:lnTo>
                    <a:lnTo>
                      <a:pt x="f14" y="f25"/>
                    </a:lnTo>
                    <a:lnTo>
                      <a:pt x="f13" y="f25"/>
                    </a:lnTo>
                    <a:close/>
                  </a:path>
                </a:pathLst>
              </a:custGeom>
              <a:solidFill>
                <a:schemeClr val="tx1"/>
              </a:solid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8" name="Group 27">
                <a:extLst>
                  <a:ext uri="{FF2B5EF4-FFF2-40B4-BE49-F238E27FC236}">
                    <a16:creationId xmlns:a16="http://schemas.microsoft.com/office/drawing/2014/main" id="{B3F94D07-8373-B07D-ED05-C5E89C2D0893}"/>
                  </a:ext>
                </a:extLst>
              </p:cNvPr>
              <p:cNvGrpSpPr/>
              <p:nvPr/>
            </p:nvGrpSpPr>
            <p:grpSpPr>
              <a:xfrm>
                <a:off x="8536647" y="4067506"/>
                <a:ext cx="549062" cy="814391"/>
                <a:chOff x="8456052" y="3579610"/>
                <a:chExt cx="530342" cy="731555"/>
              </a:xfrm>
              <a:solidFill>
                <a:srgbClr val="FF0000"/>
              </a:solidFill>
            </p:grpSpPr>
            <p:sp>
              <p:nvSpPr>
                <p:cNvPr id="39" name="Arrow: Curved Down 70">
                  <a:extLst>
                    <a:ext uri="{FF2B5EF4-FFF2-40B4-BE49-F238E27FC236}">
                      <a16:creationId xmlns:a16="http://schemas.microsoft.com/office/drawing/2014/main" id="{31AAE2CE-BF1A-D64D-9C88-8780D65DC1E4}"/>
                    </a:ext>
                  </a:extLst>
                </p:cNvPr>
                <p:cNvSpPr/>
                <p:nvPr/>
              </p:nvSpPr>
              <p:spPr>
                <a:xfrm rot="20504390" flipV="1">
                  <a:off x="8611701" y="3936326"/>
                  <a:ext cx="374693" cy="3748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25000"/>
                    <a:gd name="f10" fmla="val 50000"/>
                    <a:gd name="f11" fmla="+- 0 0 -360"/>
                    <a:gd name="f12" fmla="+- 0 0 -180"/>
                    <a:gd name="f13" fmla="+- 0 0 -90"/>
                    <a:gd name="f14" fmla="abs f4"/>
                    <a:gd name="f15" fmla="abs f5"/>
                    <a:gd name="f16" fmla="abs f6"/>
                    <a:gd name="f17" fmla="*/ f11 f0 1"/>
                    <a:gd name="f18" fmla="*/ f12 f0 1"/>
                    <a:gd name="f19" fmla="*/ f13 f0 1"/>
                    <a:gd name="f20" fmla="?: f14 f4 1"/>
                    <a:gd name="f21" fmla="?: f15 f5 1"/>
                    <a:gd name="f22" fmla="?: f16 f6 1"/>
                    <a:gd name="f23" fmla="*/ f17 1 f3"/>
                    <a:gd name="f24" fmla="*/ f18 1 f3"/>
                    <a:gd name="f25" fmla="*/ f19 1 f3"/>
                    <a:gd name="f26" fmla="*/ f20 1 21600"/>
                    <a:gd name="f27" fmla="*/ f21 1 21600"/>
                    <a:gd name="f28" fmla="*/ 21600 f20 1"/>
                    <a:gd name="f29" fmla="*/ 21600 f21 1"/>
                    <a:gd name="f30" fmla="+- f23 0 f1"/>
                    <a:gd name="f31" fmla="+- f24 0 f1"/>
                    <a:gd name="f32" fmla="+- f25 0 f1"/>
                    <a:gd name="f33" fmla="min f27 f26"/>
                    <a:gd name="f34" fmla="*/ f28 1 f22"/>
                    <a:gd name="f35" fmla="*/ f29 1 f22"/>
                    <a:gd name="f36" fmla="val f34"/>
                    <a:gd name="f37" fmla="val f35"/>
                    <a:gd name="f38" fmla="*/ f7 f33 1"/>
                    <a:gd name="f39" fmla="+- f37 0 f7"/>
                    <a:gd name="f40" fmla="+- f36 0 f7"/>
                    <a:gd name="f41" fmla="*/ f36 f33 1"/>
                    <a:gd name="f42" fmla="*/ f37 f33 1"/>
                    <a:gd name="f43" fmla="*/ f40 1 2"/>
                    <a:gd name="f44" fmla="min f40 f39"/>
                    <a:gd name="f45" fmla="*/ f39 f39 1"/>
                    <a:gd name="f46" fmla="*/ f39 f33 1"/>
                    <a:gd name="f47" fmla="*/ f44 f9 1"/>
                    <a:gd name="f48" fmla="*/ f44 f10 1"/>
                    <a:gd name="f49" fmla="*/ f47 1 100000"/>
                    <a:gd name="f50" fmla="*/ f48 1 100000"/>
                    <a:gd name="f51" fmla="+- f49 f50 0"/>
                    <a:gd name="f52" fmla="*/ f49 f49 1"/>
                    <a:gd name="f53" fmla="+- f50 0 f49"/>
                    <a:gd name="f54" fmla="*/ f50 1 2"/>
                    <a:gd name="f55" fmla="+- f37 0 f49"/>
                    <a:gd name="f56" fmla="+- 0 0 f49"/>
                    <a:gd name="f57" fmla="*/ f49 1 2"/>
                    <a:gd name="f58" fmla="*/ f51 1 4"/>
                    <a:gd name="f59" fmla="+- f45 0 f52"/>
                    <a:gd name="f60" fmla="*/ f53 1 2"/>
                    <a:gd name="f61" fmla="+- f36 0 f54"/>
                    <a:gd name="f62" fmla="+- 0 0 f57"/>
                    <a:gd name="f63" fmla="+- 0 0 f56"/>
                    <a:gd name="f64" fmla="*/ f55 f33 1"/>
                    <a:gd name="f65" fmla="*/ f57 f33 1"/>
                    <a:gd name="f66" fmla="+- f43 0 f58"/>
                    <a:gd name="f67" fmla="sqrt f59"/>
                    <a:gd name="f68" fmla="+- 0 0 f62"/>
                    <a:gd name="f69" fmla="*/ f61 f33 1"/>
                    <a:gd name="f70" fmla="*/ f66 2 1"/>
                    <a:gd name="f71" fmla="+- f66 f49 0"/>
                    <a:gd name="f72" fmla="*/ f67 f66 1"/>
                    <a:gd name="f73" fmla="*/ f66 f33 1"/>
                    <a:gd name="f74" fmla="*/ f70 f70 1"/>
                    <a:gd name="f75" fmla="*/ f72 1 f39"/>
                    <a:gd name="f76" fmla="+- f66 f71 0"/>
                    <a:gd name="f77" fmla="*/ f71 f33 1"/>
                    <a:gd name="f78" fmla="+- f74 0 f52"/>
                    <a:gd name="f79" fmla="+- f66 f75 0"/>
                    <a:gd name="f80" fmla="+- f71 f75 0"/>
                    <a:gd name="f81" fmla="+- 0 0 f75"/>
                    <a:gd name="f82" fmla="*/ f76 1 2"/>
                    <a:gd name="f83" fmla="sqrt f78"/>
                    <a:gd name="f84" fmla="+- f79 0 f60"/>
                    <a:gd name="f85" fmla="+- f80 f60 0"/>
                    <a:gd name="f86" fmla="+- 0 0 f81"/>
                    <a:gd name="f87" fmla="*/ f79 f33 1"/>
                    <a:gd name="f88" fmla="*/ f82 f33 1"/>
                    <a:gd name="f89" fmla="*/ f83 f39 1"/>
                    <a:gd name="f90" fmla="at2 f63 f86"/>
                    <a:gd name="f91" fmla="*/ f84 f33 1"/>
                    <a:gd name="f92" fmla="*/ f85 f33 1"/>
                    <a:gd name="f93" fmla="+- f90 f1 0"/>
                    <a:gd name="f94" fmla="*/ f89 1 f70"/>
                    <a:gd name="f95" fmla="*/ f93 f8 1"/>
                    <a:gd name="f96" fmla="+- f37 0 f94"/>
                    <a:gd name="f97" fmla="+- 0 0 f94"/>
                    <a:gd name="f98" fmla="*/ f95 1 f0"/>
                    <a:gd name="f99" fmla="+- 0 0 f97"/>
                    <a:gd name="f100" fmla="*/ f96 f33 1"/>
                    <a:gd name="f101" fmla="+- 0 0 f98"/>
                    <a:gd name="f102" fmla="at2 f99 f68"/>
                    <a:gd name="f103" fmla="val f101"/>
                    <a:gd name="f104" fmla="+- f102 f1 0"/>
                    <a:gd name="f105" fmla="+- 0 0 f103"/>
                    <a:gd name="f106" fmla="*/ f104 f8 1"/>
                    <a:gd name="f107" fmla="*/ f105 f0 1"/>
                    <a:gd name="f108" fmla="*/ f106 1 f0"/>
                    <a:gd name="f109" fmla="*/ f107 1 f8"/>
                    <a:gd name="f110" fmla="+- 0 0 f108"/>
                    <a:gd name="f111" fmla="+- f109 0 f1"/>
                    <a:gd name="f112" fmla="val f110"/>
                    <a:gd name="f113" fmla="+- 0 0 f112"/>
                    <a:gd name="f114" fmla="+- 0 0 f111"/>
                    <a:gd name="f115" fmla="+- f2 f111 0"/>
                    <a:gd name="f116" fmla="*/ f113 f0 1"/>
                    <a:gd name="f117" fmla="*/ f116 1 f8"/>
                    <a:gd name="f118" fmla="+- f117 0 f1"/>
                    <a:gd name="f119" fmla="+- f2 0 f118"/>
                    <a:gd name="f120" fmla="+- f118 0 f1"/>
                    <a:gd name="f121" fmla="+- f1 f118 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88" y="f38"/>
                    </a:cxn>
                    <a:cxn ang="f31">
                      <a:pos x="f65" y="f42"/>
                    </a:cxn>
                    <a:cxn ang="f31">
                      <a:pos x="f91" y="f64"/>
                    </a:cxn>
                    <a:cxn ang="f31">
                      <a:pos x="f69" y="f42"/>
                    </a:cxn>
                    <a:cxn ang="f32">
                      <a:pos x="f92" y="f64"/>
                    </a:cxn>
                  </a:cxnLst>
                  <a:rect l="f38" t="f38" r="f41" b="f42"/>
                  <a:pathLst>
                    <a:path stroke="0">
                      <a:moveTo>
                        <a:pt x="f69" y="f42"/>
                      </a:moveTo>
                      <a:lnTo>
                        <a:pt x="f91" y="f64"/>
                      </a:lnTo>
                      <a:lnTo>
                        <a:pt x="f87" y="f64"/>
                      </a:lnTo>
                      <a:arcTo wR="f73" hR="f46" stAng="f115" swAng="f114"/>
                      <a:lnTo>
                        <a:pt x="f77" y="f38"/>
                      </a:lnTo>
                      <a:arcTo wR="f73" hR="f46" stAng="f2" swAng="f111"/>
                      <a:lnTo>
                        <a:pt x="f92" y="f64"/>
                      </a:lnTo>
                      <a:close/>
                    </a:path>
                    <a:path stroke="0">
                      <a:moveTo>
                        <a:pt x="f88" y="f100"/>
                      </a:moveTo>
                      <a:arcTo wR="f73" hR="f46" stAng="f119" swAng="f120"/>
                      <a:lnTo>
                        <a:pt x="f38" y="f42"/>
                      </a:lnTo>
                      <a:arcTo wR="f73" hR="f46" stAng="f0" swAng="f121"/>
                      <a:close/>
                    </a:path>
                    <a:path fill="none">
                      <a:moveTo>
                        <a:pt x="f88" y="f100"/>
                      </a:moveTo>
                      <a:arcTo wR="f73" hR="f46" stAng="f119" swAng="f120"/>
                      <a:lnTo>
                        <a:pt x="f38" y="f42"/>
                      </a:lnTo>
                      <a:arcTo wR="f73" hR="f46" stAng="f0" swAng="f1"/>
                      <a:lnTo>
                        <a:pt x="f77" y="f38"/>
                      </a:lnTo>
                      <a:arcTo wR="f73" hR="f46" stAng="f2" swAng="f111"/>
                      <a:lnTo>
                        <a:pt x="f92" y="f64"/>
                      </a:lnTo>
                      <a:lnTo>
                        <a:pt x="f69" y="f42"/>
                      </a:lnTo>
                      <a:lnTo>
                        <a:pt x="f91" y="f64"/>
                      </a:lnTo>
                      <a:lnTo>
                        <a:pt x="f87" y="f64"/>
                      </a:lnTo>
                      <a:arcTo wR="f73" hR="f46" stAng="f115" swAng="f114"/>
                    </a:path>
                  </a:pathLst>
                </a:custGeom>
                <a:grpFill/>
                <a:ln w="3172" cap="flat">
                  <a:solidFill>
                    <a:srgbClr val="BC8C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Arrow: Curved Down 71">
                  <a:extLst>
                    <a:ext uri="{FF2B5EF4-FFF2-40B4-BE49-F238E27FC236}">
                      <a16:creationId xmlns:a16="http://schemas.microsoft.com/office/drawing/2014/main" id="{2D7A6322-44B1-0C83-D0D6-A5BB2C8E3B6A}"/>
                    </a:ext>
                  </a:extLst>
                </p:cNvPr>
                <p:cNvSpPr/>
                <p:nvPr/>
              </p:nvSpPr>
              <p:spPr>
                <a:xfrm rot="20504390" flipH="1">
                  <a:off x="8456052" y="3579610"/>
                  <a:ext cx="374693" cy="3748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62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25000"/>
                    <a:gd name="f10" fmla="val 50000"/>
                    <a:gd name="f11" fmla="+- 0 0 -360"/>
                    <a:gd name="f12" fmla="+- 0 0 -180"/>
                    <a:gd name="f13" fmla="+- 0 0 -90"/>
                    <a:gd name="f14" fmla="abs f4"/>
                    <a:gd name="f15" fmla="abs f5"/>
                    <a:gd name="f16" fmla="abs f6"/>
                    <a:gd name="f17" fmla="*/ f11 f0 1"/>
                    <a:gd name="f18" fmla="*/ f12 f0 1"/>
                    <a:gd name="f19" fmla="*/ f13 f0 1"/>
                    <a:gd name="f20" fmla="?: f14 f4 1"/>
                    <a:gd name="f21" fmla="?: f15 f5 1"/>
                    <a:gd name="f22" fmla="?: f16 f6 1"/>
                    <a:gd name="f23" fmla="*/ f17 1 f3"/>
                    <a:gd name="f24" fmla="*/ f18 1 f3"/>
                    <a:gd name="f25" fmla="*/ f19 1 f3"/>
                    <a:gd name="f26" fmla="*/ f20 1 21600"/>
                    <a:gd name="f27" fmla="*/ f21 1 21600"/>
                    <a:gd name="f28" fmla="*/ 21600 f20 1"/>
                    <a:gd name="f29" fmla="*/ 21600 f21 1"/>
                    <a:gd name="f30" fmla="+- f23 0 f1"/>
                    <a:gd name="f31" fmla="+- f24 0 f1"/>
                    <a:gd name="f32" fmla="+- f25 0 f1"/>
                    <a:gd name="f33" fmla="min f27 f26"/>
                    <a:gd name="f34" fmla="*/ f28 1 f22"/>
                    <a:gd name="f35" fmla="*/ f29 1 f22"/>
                    <a:gd name="f36" fmla="val f34"/>
                    <a:gd name="f37" fmla="val f35"/>
                    <a:gd name="f38" fmla="*/ f7 f33 1"/>
                    <a:gd name="f39" fmla="+- f37 0 f7"/>
                    <a:gd name="f40" fmla="+- f36 0 f7"/>
                    <a:gd name="f41" fmla="*/ f36 f33 1"/>
                    <a:gd name="f42" fmla="*/ f37 f33 1"/>
                    <a:gd name="f43" fmla="*/ f40 1 2"/>
                    <a:gd name="f44" fmla="min f40 f39"/>
                    <a:gd name="f45" fmla="*/ f39 f39 1"/>
                    <a:gd name="f46" fmla="*/ f39 f33 1"/>
                    <a:gd name="f47" fmla="*/ f44 f9 1"/>
                    <a:gd name="f48" fmla="*/ f44 f10 1"/>
                    <a:gd name="f49" fmla="*/ f47 1 100000"/>
                    <a:gd name="f50" fmla="*/ f48 1 100000"/>
                    <a:gd name="f51" fmla="+- f49 f50 0"/>
                    <a:gd name="f52" fmla="*/ f49 f49 1"/>
                    <a:gd name="f53" fmla="+- f50 0 f49"/>
                    <a:gd name="f54" fmla="*/ f50 1 2"/>
                    <a:gd name="f55" fmla="+- f37 0 f49"/>
                    <a:gd name="f56" fmla="+- 0 0 f49"/>
                    <a:gd name="f57" fmla="*/ f49 1 2"/>
                    <a:gd name="f58" fmla="*/ f51 1 4"/>
                    <a:gd name="f59" fmla="+- f45 0 f52"/>
                    <a:gd name="f60" fmla="*/ f53 1 2"/>
                    <a:gd name="f61" fmla="+- f36 0 f54"/>
                    <a:gd name="f62" fmla="+- 0 0 f57"/>
                    <a:gd name="f63" fmla="+- 0 0 f56"/>
                    <a:gd name="f64" fmla="*/ f55 f33 1"/>
                    <a:gd name="f65" fmla="*/ f57 f33 1"/>
                    <a:gd name="f66" fmla="+- f43 0 f58"/>
                    <a:gd name="f67" fmla="sqrt f59"/>
                    <a:gd name="f68" fmla="+- 0 0 f62"/>
                    <a:gd name="f69" fmla="*/ f61 f33 1"/>
                    <a:gd name="f70" fmla="*/ f66 2 1"/>
                    <a:gd name="f71" fmla="+- f66 f49 0"/>
                    <a:gd name="f72" fmla="*/ f67 f66 1"/>
                    <a:gd name="f73" fmla="*/ f66 f33 1"/>
                    <a:gd name="f74" fmla="*/ f70 f70 1"/>
                    <a:gd name="f75" fmla="*/ f72 1 f39"/>
                    <a:gd name="f76" fmla="+- f66 f71 0"/>
                    <a:gd name="f77" fmla="*/ f71 f33 1"/>
                    <a:gd name="f78" fmla="+- f74 0 f52"/>
                    <a:gd name="f79" fmla="+- f66 f75 0"/>
                    <a:gd name="f80" fmla="+- f71 f75 0"/>
                    <a:gd name="f81" fmla="+- 0 0 f75"/>
                    <a:gd name="f82" fmla="*/ f76 1 2"/>
                    <a:gd name="f83" fmla="sqrt f78"/>
                    <a:gd name="f84" fmla="+- f79 0 f60"/>
                    <a:gd name="f85" fmla="+- f80 f60 0"/>
                    <a:gd name="f86" fmla="+- 0 0 f81"/>
                    <a:gd name="f87" fmla="*/ f79 f33 1"/>
                    <a:gd name="f88" fmla="*/ f82 f33 1"/>
                    <a:gd name="f89" fmla="*/ f83 f39 1"/>
                    <a:gd name="f90" fmla="at2 f63 f86"/>
                    <a:gd name="f91" fmla="*/ f84 f33 1"/>
                    <a:gd name="f92" fmla="*/ f85 f33 1"/>
                    <a:gd name="f93" fmla="+- f90 f1 0"/>
                    <a:gd name="f94" fmla="*/ f89 1 f70"/>
                    <a:gd name="f95" fmla="*/ f93 f8 1"/>
                    <a:gd name="f96" fmla="+- f37 0 f94"/>
                    <a:gd name="f97" fmla="+- 0 0 f94"/>
                    <a:gd name="f98" fmla="*/ f95 1 f0"/>
                    <a:gd name="f99" fmla="+- 0 0 f97"/>
                    <a:gd name="f100" fmla="*/ f96 f33 1"/>
                    <a:gd name="f101" fmla="+- 0 0 f98"/>
                    <a:gd name="f102" fmla="at2 f99 f68"/>
                    <a:gd name="f103" fmla="val f101"/>
                    <a:gd name="f104" fmla="+- f102 f1 0"/>
                    <a:gd name="f105" fmla="+- 0 0 f103"/>
                    <a:gd name="f106" fmla="*/ f104 f8 1"/>
                    <a:gd name="f107" fmla="*/ f105 f0 1"/>
                    <a:gd name="f108" fmla="*/ f106 1 f0"/>
                    <a:gd name="f109" fmla="*/ f107 1 f8"/>
                    <a:gd name="f110" fmla="+- 0 0 f108"/>
                    <a:gd name="f111" fmla="+- f109 0 f1"/>
                    <a:gd name="f112" fmla="val f110"/>
                    <a:gd name="f113" fmla="+- 0 0 f112"/>
                    <a:gd name="f114" fmla="+- 0 0 f111"/>
                    <a:gd name="f115" fmla="+- f2 f111 0"/>
                    <a:gd name="f116" fmla="*/ f113 f0 1"/>
                    <a:gd name="f117" fmla="*/ f116 1 f8"/>
                    <a:gd name="f118" fmla="+- f117 0 f1"/>
                    <a:gd name="f119" fmla="+- f2 0 f118"/>
                    <a:gd name="f120" fmla="+- f118 0 f1"/>
                    <a:gd name="f121" fmla="+- f1 f118 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88" y="f38"/>
                    </a:cxn>
                    <a:cxn ang="f31">
                      <a:pos x="f65" y="f42"/>
                    </a:cxn>
                    <a:cxn ang="f31">
                      <a:pos x="f91" y="f64"/>
                    </a:cxn>
                    <a:cxn ang="f31">
                      <a:pos x="f69" y="f42"/>
                    </a:cxn>
                    <a:cxn ang="f32">
                      <a:pos x="f92" y="f64"/>
                    </a:cxn>
                  </a:cxnLst>
                  <a:rect l="f38" t="f38" r="f41" b="f42"/>
                  <a:pathLst>
                    <a:path stroke="0">
                      <a:moveTo>
                        <a:pt x="f69" y="f42"/>
                      </a:moveTo>
                      <a:lnTo>
                        <a:pt x="f91" y="f64"/>
                      </a:lnTo>
                      <a:lnTo>
                        <a:pt x="f87" y="f64"/>
                      </a:lnTo>
                      <a:arcTo wR="f73" hR="f46" stAng="f115" swAng="f114"/>
                      <a:lnTo>
                        <a:pt x="f77" y="f38"/>
                      </a:lnTo>
                      <a:arcTo wR="f73" hR="f46" stAng="f2" swAng="f111"/>
                      <a:lnTo>
                        <a:pt x="f92" y="f64"/>
                      </a:lnTo>
                      <a:close/>
                    </a:path>
                    <a:path stroke="0">
                      <a:moveTo>
                        <a:pt x="f88" y="f100"/>
                      </a:moveTo>
                      <a:arcTo wR="f73" hR="f46" stAng="f119" swAng="f120"/>
                      <a:lnTo>
                        <a:pt x="f38" y="f42"/>
                      </a:lnTo>
                      <a:arcTo wR="f73" hR="f46" stAng="f0" swAng="f121"/>
                      <a:close/>
                    </a:path>
                    <a:path fill="none">
                      <a:moveTo>
                        <a:pt x="f88" y="f100"/>
                      </a:moveTo>
                      <a:arcTo wR="f73" hR="f46" stAng="f119" swAng="f120"/>
                      <a:lnTo>
                        <a:pt x="f38" y="f42"/>
                      </a:lnTo>
                      <a:arcTo wR="f73" hR="f46" stAng="f0" swAng="f1"/>
                      <a:lnTo>
                        <a:pt x="f77" y="f38"/>
                      </a:lnTo>
                      <a:arcTo wR="f73" hR="f46" stAng="f2" swAng="f111"/>
                      <a:lnTo>
                        <a:pt x="f92" y="f64"/>
                      </a:lnTo>
                      <a:lnTo>
                        <a:pt x="f69" y="f42"/>
                      </a:lnTo>
                      <a:lnTo>
                        <a:pt x="f91" y="f64"/>
                      </a:lnTo>
                      <a:lnTo>
                        <a:pt x="f87" y="f64"/>
                      </a:lnTo>
                      <a:arcTo wR="f73" hR="f46" stAng="f115" swAng="f114"/>
                    </a:path>
                  </a:pathLst>
                </a:custGeom>
                <a:grpFill/>
                <a:ln w="3172" cap="flat">
                  <a:solidFill>
                    <a:srgbClr val="BC8C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9F9B580-4F75-6B47-D904-CE5C9C9DA5B5}"/>
                </a:ext>
              </a:extLst>
            </p:cNvPr>
            <p:cNvCxnSpPr/>
            <p:nvPr/>
          </p:nvCxnSpPr>
          <p:spPr>
            <a:xfrm flipV="1">
              <a:off x="9647364" y="3040526"/>
              <a:ext cx="755279" cy="46801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37969A-F852-C94A-4B55-2C83A0554FF2}"/>
                </a:ext>
              </a:extLst>
            </p:cNvPr>
            <p:cNvSpPr txBox="1"/>
            <p:nvPr/>
          </p:nvSpPr>
          <p:spPr>
            <a:xfrm>
              <a:off x="10154977" y="2374049"/>
              <a:ext cx="1251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Hysteresis loop</a:t>
              </a:r>
              <a:endPara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14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5A61-844A-45FB-CDFE-ADEAC80B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75" y="338507"/>
            <a:ext cx="10411473" cy="1199252"/>
          </a:xfrm>
        </p:spPr>
        <p:txBody>
          <a:bodyPr>
            <a:normAutofit/>
          </a:bodyPr>
          <a:lstStyle/>
          <a:p>
            <a:r>
              <a:rPr lang="en-GB" sz="32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insights from previous work</a:t>
            </a:r>
          </a:p>
        </p:txBody>
      </p:sp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9E76F0E2-F18D-612C-8F43-22696F48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54C31E5B-F940-A160-6723-DCE496DE6269}"/>
              </a:ext>
            </a:extLst>
          </p:cNvPr>
          <p:cNvSpPr txBox="1">
            <a:spLocks/>
          </p:cNvSpPr>
          <p:nvPr/>
        </p:nvSpPr>
        <p:spPr>
          <a:xfrm>
            <a:off x="-2833535" y="2559882"/>
            <a:ext cx="5588525" cy="6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aseline="300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D33A71-47ED-D8F8-756E-EA7F705FEF5A}"/>
              </a:ext>
            </a:extLst>
          </p:cNvPr>
          <p:cNvGrpSpPr/>
          <p:nvPr/>
        </p:nvGrpSpPr>
        <p:grpSpPr>
          <a:xfrm>
            <a:off x="4535867" y="1235424"/>
            <a:ext cx="3608266" cy="5281402"/>
            <a:chOff x="8286856" y="744901"/>
            <a:chExt cx="3608266" cy="528140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C7B976-1E6D-44A1-C969-DDBCA5A52EB4}"/>
                </a:ext>
              </a:extLst>
            </p:cNvPr>
            <p:cNvSpPr txBox="1"/>
            <p:nvPr/>
          </p:nvSpPr>
          <p:spPr>
            <a:xfrm>
              <a:off x="10160408" y="744901"/>
              <a:ext cx="1151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017E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Increased connectivity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23FE29-5366-4103-3081-4E8B0498AE2B}"/>
                </a:ext>
              </a:extLst>
            </p:cNvPr>
            <p:cNvGrpSpPr/>
            <p:nvPr/>
          </p:nvGrpSpPr>
          <p:grpSpPr>
            <a:xfrm>
              <a:off x="8286856" y="1236603"/>
              <a:ext cx="3608266" cy="4789700"/>
              <a:chOff x="8286856" y="1236603"/>
              <a:chExt cx="3608266" cy="4789700"/>
            </a:xfrm>
          </p:grpSpPr>
          <p:graphicFrame>
            <p:nvGraphicFramePr>
              <p:cNvPr id="20" name="Diagram 19">
                <a:extLst>
                  <a:ext uri="{FF2B5EF4-FFF2-40B4-BE49-F238E27FC236}">
                    <a16:creationId xmlns:a16="http://schemas.microsoft.com/office/drawing/2014/main" id="{0EBA3644-55FD-1AEC-D78E-71E4F022AC8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40429992"/>
                  </p:ext>
                </p:extLst>
              </p:nvPr>
            </p:nvGraphicFramePr>
            <p:xfrm>
              <a:off x="8286856" y="1503871"/>
              <a:ext cx="3608266" cy="372824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pic>
            <p:nvPicPr>
              <p:cNvPr id="21" name="Picture 20" descr="A picture containing colorfulness, art, mosaic&#10;&#10;Description automatically generated">
                <a:extLst>
                  <a:ext uri="{FF2B5EF4-FFF2-40B4-BE49-F238E27FC236}">
                    <a16:creationId xmlns:a16="http://schemas.microsoft.com/office/drawing/2014/main" id="{B98FC47E-766F-1CD8-0365-84E32E6AFD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50" t="8545" r="52679" b="53500"/>
              <a:stretch/>
            </p:blipFill>
            <p:spPr>
              <a:xfrm>
                <a:off x="8396548" y="1514209"/>
                <a:ext cx="997154" cy="1142306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colorfulness, art, mosaic&#10;&#10;Description automatically generated">
                <a:extLst>
                  <a:ext uri="{FF2B5EF4-FFF2-40B4-BE49-F238E27FC236}">
                    <a16:creationId xmlns:a16="http://schemas.microsoft.com/office/drawing/2014/main" id="{BB7666EC-5790-665F-1333-A9670F405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70" t="58491" r="868" b="4494"/>
              <a:stretch/>
            </p:blipFill>
            <p:spPr>
              <a:xfrm>
                <a:off x="8399979" y="4118101"/>
                <a:ext cx="975787" cy="111401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colorfulness, art, mosaic&#10;&#10;Description automatically generated">
                <a:extLst>
                  <a:ext uri="{FF2B5EF4-FFF2-40B4-BE49-F238E27FC236}">
                    <a16:creationId xmlns:a16="http://schemas.microsoft.com/office/drawing/2014/main" id="{16A7D014-9D88-FFDC-2EB2-1FBB12409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25" t="58905" r="52904" b="4096"/>
              <a:stretch/>
            </p:blipFill>
            <p:spPr>
              <a:xfrm>
                <a:off x="10847856" y="1514210"/>
                <a:ext cx="997154" cy="1113544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colorfulness, art, mosaic&#10;&#10;Description automatically generated">
                <a:extLst>
                  <a:ext uri="{FF2B5EF4-FFF2-40B4-BE49-F238E27FC236}">
                    <a16:creationId xmlns:a16="http://schemas.microsoft.com/office/drawing/2014/main" id="{F3948EF7-F42A-829B-C467-FB48D6496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76" t="8745" b="47505"/>
              <a:stretch/>
            </p:blipFill>
            <p:spPr>
              <a:xfrm>
                <a:off x="10834522" y="4088815"/>
                <a:ext cx="1020324" cy="1316711"/>
              </a:xfrm>
              <a:prstGeom prst="rect">
                <a:avLst/>
              </a:prstGeom>
            </p:spPr>
          </p:pic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C4864C91-E5A9-795D-E739-D58DF502CD88}"/>
                  </a:ext>
                </a:extLst>
              </p:cNvPr>
              <p:cNvSpPr/>
              <p:nvPr/>
            </p:nvSpPr>
            <p:spPr>
              <a:xfrm>
                <a:off x="9257710" y="2498540"/>
                <a:ext cx="1798615" cy="1798615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Possibility of hydrogen withdrawal through a connected pathway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58D6CCC-172C-863D-3DDA-B2D73D2BA028}"/>
                  </a:ext>
                </a:extLst>
              </p:cNvPr>
              <p:cNvSpPr txBox="1"/>
              <p:nvPr/>
            </p:nvSpPr>
            <p:spPr>
              <a:xfrm>
                <a:off x="9168911" y="5503083"/>
                <a:ext cx="107312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E9710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Shrinkage of ganglia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F450C3F-D0F3-D913-0B02-CFCE7F48C3C2}"/>
                  </a:ext>
                </a:extLst>
              </p:cNvPr>
              <p:cNvSpPr txBox="1"/>
              <p:nvPr/>
            </p:nvSpPr>
            <p:spPr>
              <a:xfrm rot="16200000">
                <a:off x="8178969" y="2961592"/>
                <a:ext cx="1490727" cy="690766"/>
              </a:xfrm>
              <a:prstGeom prst="rect">
                <a:avLst/>
              </a:prstGeom>
              <a:noFill/>
            </p:spPr>
            <p:txBody>
              <a:bodyPr wrap="square" lIns="90000" rtlCol="0">
                <a:prstTxWarp prst="textArchUp">
                  <a:avLst>
                    <a:gd name="adj" fmla="val 14168930"/>
                  </a:avLst>
                </a:prstTxWarp>
                <a:normAutofit/>
              </a:bodyPr>
              <a:lstStyle/>
              <a:p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Injecting H</a:t>
                </a:r>
                <a:r>
                  <a:rPr lang="en-US" sz="11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GB" sz="11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3416FB5-3213-3192-A9B7-173D755D9B33}"/>
                  </a:ext>
                </a:extLst>
              </p:cNvPr>
              <p:cNvSpPr txBox="1"/>
              <p:nvPr/>
            </p:nvSpPr>
            <p:spPr>
              <a:xfrm>
                <a:off x="9379308" y="1867139"/>
                <a:ext cx="1490726" cy="690767"/>
              </a:xfrm>
              <a:prstGeom prst="rect">
                <a:avLst/>
              </a:prstGeom>
              <a:noFill/>
            </p:spPr>
            <p:txBody>
              <a:bodyPr wrap="square" lIns="90000" rtlCol="0">
                <a:prstTxWarp prst="textArchUp">
                  <a:avLst>
                    <a:gd name="adj" fmla="val 14013193"/>
                  </a:avLst>
                </a:prstTxWarp>
                <a:normAutofit/>
              </a:bodyPr>
              <a:lstStyle/>
              <a:p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hrs storage</a:t>
                </a:r>
                <a:endParaRPr lang="en-GB" sz="11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C10AE52-3A72-3AB2-5E22-BAE862609DBE}"/>
                  </a:ext>
                </a:extLst>
              </p:cNvPr>
              <p:cNvSpPr txBox="1"/>
              <p:nvPr/>
            </p:nvSpPr>
            <p:spPr>
              <a:xfrm rot="10800000">
                <a:off x="9375767" y="4210847"/>
                <a:ext cx="1490726" cy="690767"/>
              </a:xfrm>
              <a:prstGeom prst="rect">
                <a:avLst/>
              </a:prstGeom>
              <a:noFill/>
            </p:spPr>
            <p:txBody>
              <a:bodyPr wrap="square" lIns="90000" rtlCol="0">
                <a:prstTxWarp prst="textArchDown">
                  <a:avLst>
                    <a:gd name="adj" fmla="val 14396132"/>
                  </a:avLst>
                </a:prstTxWarp>
                <a:norm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hrs storage</a:t>
                </a:r>
                <a:endParaRPr lang="en-GB" sz="12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2F57D9-0D1D-0B64-DC21-7A2D3E1B2A3E}"/>
                  </a:ext>
                </a:extLst>
              </p:cNvPr>
              <p:cNvSpPr txBox="1"/>
              <p:nvPr/>
            </p:nvSpPr>
            <p:spPr>
              <a:xfrm rot="16200000">
                <a:off x="10499258" y="2992359"/>
                <a:ext cx="1490727" cy="690766"/>
              </a:xfrm>
              <a:prstGeom prst="rect">
                <a:avLst/>
              </a:prstGeom>
              <a:noFill/>
            </p:spPr>
            <p:txBody>
              <a:bodyPr wrap="square" lIns="90000" rtlCol="0">
                <a:prstTxWarp prst="textArchUp">
                  <a:avLst>
                    <a:gd name="adj" fmla="val 3575833"/>
                  </a:avLst>
                </a:prstTxWarp>
                <a:normAutofit/>
              </a:bodyPr>
              <a:lstStyle/>
              <a:p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Injecting H</a:t>
                </a:r>
                <a:r>
                  <a:rPr lang="en-US" sz="11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GB" sz="11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37361D2-27F7-6EA5-359F-3DC1DFF11831}"/>
                  </a:ext>
                </a:extLst>
              </p:cNvPr>
              <p:cNvSpPr/>
              <p:nvPr/>
            </p:nvSpPr>
            <p:spPr>
              <a:xfrm>
                <a:off x="11164703" y="1590220"/>
                <a:ext cx="423974" cy="423974"/>
              </a:xfrm>
              <a:prstGeom prst="ellipse">
                <a:avLst/>
              </a:prstGeom>
              <a:noFill/>
              <a:ln w="19050">
                <a:solidFill>
                  <a:srgbClr val="3017ED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94BC777-43A3-6BE7-4A65-426BBC11A901}"/>
                  </a:ext>
                </a:extLst>
              </p:cNvPr>
              <p:cNvSpPr/>
              <p:nvPr/>
            </p:nvSpPr>
            <p:spPr>
              <a:xfrm>
                <a:off x="8744938" y="1613935"/>
                <a:ext cx="423974" cy="423974"/>
              </a:xfrm>
              <a:prstGeom prst="ellipse">
                <a:avLst/>
              </a:prstGeom>
              <a:noFill/>
              <a:ln w="19050">
                <a:solidFill>
                  <a:srgbClr val="3017ED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F27BB87-C053-40E0-953E-04F278B08B58}"/>
                  </a:ext>
                </a:extLst>
              </p:cNvPr>
              <p:cNvSpPr/>
              <p:nvPr/>
            </p:nvSpPr>
            <p:spPr>
              <a:xfrm>
                <a:off x="11376689" y="4625849"/>
                <a:ext cx="423974" cy="423974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F2CB01A-1F1B-183B-19D6-D9E32CE9407D}"/>
                  </a:ext>
                </a:extLst>
              </p:cNvPr>
              <p:cNvSpPr/>
              <p:nvPr/>
            </p:nvSpPr>
            <p:spPr>
              <a:xfrm>
                <a:off x="8956925" y="4649564"/>
                <a:ext cx="423974" cy="423974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7F113D54-48FD-8B11-3418-54DF8C8D6A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54155" y="1236603"/>
                <a:ext cx="190466" cy="302643"/>
              </a:xfrm>
              <a:prstGeom prst="straightConnector1">
                <a:avLst/>
              </a:prstGeom>
              <a:ln w="28575">
                <a:solidFill>
                  <a:srgbClr val="3017E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CA3D5954-45A7-2E03-985F-08051079E9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6739" y="5108452"/>
                <a:ext cx="262469" cy="4528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AFE76E0-1DE1-7B9F-EB36-3A9DAE21CEE2}"/>
              </a:ext>
            </a:extLst>
          </p:cNvPr>
          <p:cNvSpPr txBox="1"/>
          <p:nvPr/>
        </p:nvSpPr>
        <p:spPr>
          <a:xfrm>
            <a:off x="498650" y="1526670"/>
            <a:ext cx="4033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7838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tends to occupy the larger regions of the pore space.  </a:t>
            </a:r>
          </a:p>
          <a:p>
            <a:pPr marL="477838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flow there is a significant rearrangement of the hydrogen within the pore space.</a:t>
            </a:r>
          </a:p>
          <a:p>
            <a:pPr marL="477838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Ostwald ripening-a single large ganglion dominating the volume.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EC1D7C0-DB34-2702-861C-F64414097F32}"/>
              </a:ext>
            </a:extLst>
          </p:cNvPr>
          <p:cNvSpPr txBox="1"/>
          <p:nvPr/>
        </p:nvSpPr>
        <p:spPr>
          <a:xfrm>
            <a:off x="8585312" y="5553126"/>
            <a:ext cx="35869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Non-uniform gas saturation profile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initial gas saturation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27E9C1-A310-BD97-BC8D-7EF84AC25AC4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4CB118-8C32-00F3-86E8-2AF668DDCA28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16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45B4EA4-43EA-0C8B-94CB-417E49066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1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53711C4-D1E0-C1F4-8F23-62DD29369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15" name="Picture 14" descr="A logo of a company&#10;&#10;Description automatically generated">
              <a:extLst>
                <a:ext uri="{FF2B5EF4-FFF2-40B4-BE49-F238E27FC236}">
                  <a16:creationId xmlns:a16="http://schemas.microsoft.com/office/drawing/2014/main" id="{8921DD3D-04AF-CE53-5C39-9550411E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05AEA9-921B-59D0-B3CD-F7B2D8FA1A81}"/>
              </a:ext>
            </a:extLst>
          </p:cNvPr>
          <p:cNvGrpSpPr/>
          <p:nvPr/>
        </p:nvGrpSpPr>
        <p:grpSpPr>
          <a:xfrm>
            <a:off x="740727" y="3508245"/>
            <a:ext cx="3466231" cy="1077263"/>
            <a:chOff x="6558463" y="4864166"/>
            <a:chExt cx="3884867" cy="12154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223DC-5208-5415-104B-2A79BCD388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8908" y="5187221"/>
              <a:ext cx="534701" cy="54784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AA75473-BDFD-75B5-81E8-65540C4D2CC0}"/>
                </a:ext>
              </a:extLst>
            </p:cNvPr>
            <p:cNvSpPr/>
            <p:nvPr/>
          </p:nvSpPr>
          <p:spPr>
            <a:xfrm>
              <a:off x="9107702" y="4864166"/>
              <a:ext cx="1186332" cy="12154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76B5AFC-4FBE-8F2E-4AD4-67A2B7A6D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4348" y="5475388"/>
              <a:ext cx="612236" cy="95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11EE8B7B-ED07-D116-C954-CE1E605C643F}"/>
                </a:ext>
              </a:extLst>
            </p:cNvPr>
            <p:cNvSpPr txBox="1"/>
            <p:nvPr/>
          </p:nvSpPr>
          <p:spPr>
            <a:xfrm>
              <a:off x="6558463" y="5250203"/>
              <a:ext cx="1728695" cy="45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Small bubble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5B4C3E33-C10B-1A6B-D062-FE9ED7845F6A}"/>
                </a:ext>
              </a:extLst>
            </p:cNvPr>
            <p:cNvSpPr txBox="1"/>
            <p:nvPr/>
          </p:nvSpPr>
          <p:spPr>
            <a:xfrm>
              <a:off x="8967957" y="5250203"/>
              <a:ext cx="1475373" cy="451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Big bubble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362518-DCAA-F734-5F3A-B508C688E13D}"/>
              </a:ext>
            </a:extLst>
          </p:cNvPr>
          <p:cNvGrpSpPr/>
          <p:nvPr/>
        </p:nvGrpSpPr>
        <p:grpSpPr>
          <a:xfrm>
            <a:off x="445724" y="1188995"/>
            <a:ext cx="11417972" cy="5150569"/>
            <a:chOff x="-3338040" y="1315956"/>
            <a:chExt cx="11417972" cy="5150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BD3FEB-B098-0DDE-2DA9-1B0CF370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851" y="3555961"/>
              <a:ext cx="3501081" cy="1930113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60E40E-F0A9-127C-E33A-D03D0E5520B0}"/>
                </a:ext>
              </a:extLst>
            </p:cNvPr>
            <p:cNvGrpSpPr/>
            <p:nvPr/>
          </p:nvGrpSpPr>
          <p:grpSpPr>
            <a:xfrm>
              <a:off x="4756156" y="1315956"/>
              <a:ext cx="3294069" cy="1822697"/>
              <a:chOff x="763381" y="3319761"/>
              <a:chExt cx="3294069" cy="1822697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35E3EDE-4CCA-3950-E4C6-C65E06AF3DC4}"/>
                  </a:ext>
                </a:extLst>
              </p:cNvPr>
              <p:cNvGrpSpPr/>
              <p:nvPr/>
            </p:nvGrpSpPr>
            <p:grpSpPr>
              <a:xfrm>
                <a:off x="763381" y="3520302"/>
                <a:ext cx="3294069" cy="1622156"/>
                <a:chOff x="652465" y="1490908"/>
                <a:chExt cx="3294069" cy="1595563"/>
              </a:xfrm>
            </p:grpSpPr>
            <p:pic>
              <p:nvPicPr>
                <p:cNvPr id="113" name="Picture 112" descr="A white circle with black specks&#10;&#10;Description automatically generated">
                  <a:extLst>
                    <a:ext uri="{FF2B5EF4-FFF2-40B4-BE49-F238E27FC236}">
                      <a16:creationId xmlns:a16="http://schemas.microsoft.com/office/drawing/2014/main" id="{77BD3D6D-F4C1-FE5A-6835-AF6D5D3E9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36" t="11798" r="12890" b="11144"/>
                <a:stretch/>
              </p:blipFill>
              <p:spPr>
                <a:xfrm>
                  <a:off x="652465" y="1490908"/>
                  <a:ext cx="1579959" cy="1573305"/>
                </a:xfrm>
                <a:prstGeom prst="rect">
                  <a:avLst/>
                </a:prstGeom>
              </p:spPr>
            </p:pic>
            <p:pic>
              <p:nvPicPr>
                <p:cNvPr id="115" name="Picture 114" descr="A close-up of a grey circle&#10;&#10;Description automatically generated">
                  <a:extLst>
                    <a:ext uri="{FF2B5EF4-FFF2-40B4-BE49-F238E27FC236}">
                      <a16:creationId xmlns:a16="http://schemas.microsoft.com/office/drawing/2014/main" id="{0DC822AE-984A-8B28-2A4E-6F696884A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341" t="12695" r="11673" b="11145"/>
                <a:stretch/>
              </p:blipFill>
              <p:spPr>
                <a:xfrm>
                  <a:off x="2376973" y="1513166"/>
                  <a:ext cx="1569561" cy="1573305"/>
                </a:xfrm>
                <a:prstGeom prst="rect">
                  <a:avLst/>
                </a:prstGeom>
              </p:spPr>
            </p:pic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C89B64-EC4D-B534-2275-8A1D9DCC5C0B}"/>
                  </a:ext>
                </a:extLst>
              </p:cNvPr>
              <p:cNvSpPr txBox="1"/>
              <p:nvPr/>
            </p:nvSpPr>
            <p:spPr>
              <a:xfrm>
                <a:off x="1043667" y="3319762"/>
                <a:ext cx="1377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Drainage</a:t>
                </a:r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0FFB4E-96D0-A42D-BADF-EC879438E301}"/>
                  </a:ext>
                </a:extLst>
              </p:cNvPr>
              <p:cNvSpPr txBox="1"/>
              <p:nvPr/>
            </p:nvSpPr>
            <p:spPr>
              <a:xfrm>
                <a:off x="2579362" y="3319761"/>
                <a:ext cx="1377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Imbibition</a:t>
                </a:r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392B5F-A007-A120-7F8C-3B9600CD7D77}"/>
                </a:ext>
              </a:extLst>
            </p:cNvPr>
            <p:cNvSpPr txBox="1"/>
            <p:nvPr/>
          </p:nvSpPr>
          <p:spPr>
            <a:xfrm>
              <a:off x="-3338040" y="6004860"/>
              <a:ext cx="419983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92088">
                <a:defRPr/>
              </a:pP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Published in International Journal of Hydrogen Energy: </a:t>
              </a:r>
              <a:r>
                <a:rPr lang="en-GB" sz="1200" b="0" i="0" strike="noStrike" dirty="0">
                  <a:solidFill>
                    <a:srgbClr val="1F1F1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  <a:hlinkClick r:id="rId16" tooltip="Persistent link using digital object identifier"/>
                </a:rPr>
                <a:t>https://doi.org/10.1016/j.ijhydene.2023.12.029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0F372C-1270-F52B-68FA-BD490ED81DC4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F3E070-F081-5277-38EA-E1C87A87694E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DD91B6-6B7E-6588-3AE7-0DFB9336E719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086676-7B85-9441-9FD7-B0446DE52FAF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72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5A61-844A-45FB-CDFE-ADEAC80B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6819"/>
            <a:ext cx="10415486" cy="1190677"/>
          </a:xfrm>
        </p:spPr>
        <p:txBody>
          <a:bodyPr>
            <a:normAutofit/>
          </a:bodyPr>
          <a:lstStyle/>
          <a:p>
            <a:r>
              <a:rPr lang="en-US" sz="32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Repeated 3 flooding cycles- </a:t>
            </a:r>
            <a:r>
              <a:rPr lang="en-US" sz="280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and Brine</a:t>
            </a:r>
            <a:endParaRPr lang="en-GB" sz="3200" baseline="-2500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7A3284F2-4FBD-C13E-7262-026693EE5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6034" y="3272794"/>
            <a:ext cx="1937675" cy="312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D=12.8 mm &amp; L=60 mm</a:t>
            </a:r>
          </a:p>
          <a:p>
            <a:pPr marL="0" indent="0">
              <a:buNone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16FFD64-4DCD-F10D-7BDB-4A18E32D0672}"/>
              </a:ext>
            </a:extLst>
          </p:cNvPr>
          <p:cNvGrpSpPr/>
          <p:nvPr/>
        </p:nvGrpSpPr>
        <p:grpSpPr>
          <a:xfrm>
            <a:off x="1902607" y="5766251"/>
            <a:ext cx="1315885" cy="711792"/>
            <a:chOff x="3776133" y="4978849"/>
            <a:chExt cx="1315885" cy="71179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393EDF8-ADAC-0019-D6ED-BBA7A1B22108}"/>
                </a:ext>
              </a:extLst>
            </p:cNvPr>
            <p:cNvSpPr/>
            <p:nvPr/>
          </p:nvSpPr>
          <p:spPr>
            <a:xfrm>
              <a:off x="3776133" y="4978849"/>
              <a:ext cx="1315885" cy="711792"/>
            </a:xfrm>
            <a:prstGeom prst="rect">
              <a:avLst/>
            </a:prstGeom>
            <a:solidFill>
              <a:srgbClr val="FDD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36C8CD2-49BA-CB9A-77B1-CBE004784145}"/>
                </a:ext>
              </a:extLst>
            </p:cNvPr>
            <p:cNvSpPr txBox="1"/>
            <p:nvPr/>
          </p:nvSpPr>
          <p:spPr>
            <a:xfrm>
              <a:off x="3906734" y="5161939"/>
              <a:ext cx="1032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Cycle 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674F735-853C-CC2C-5F56-D016C1CFC60E}"/>
              </a:ext>
            </a:extLst>
          </p:cNvPr>
          <p:cNvGrpSpPr/>
          <p:nvPr/>
        </p:nvGrpSpPr>
        <p:grpSpPr>
          <a:xfrm>
            <a:off x="4412376" y="5664321"/>
            <a:ext cx="1587076" cy="584775"/>
            <a:chOff x="384129" y="4636929"/>
            <a:chExt cx="1419013" cy="58477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4B574B-5E46-3E4D-082B-FFCEAD6303BB}"/>
                </a:ext>
              </a:extLst>
            </p:cNvPr>
            <p:cNvSpPr txBox="1"/>
            <p:nvPr/>
          </p:nvSpPr>
          <p:spPr>
            <a:xfrm>
              <a:off x="384129" y="4636929"/>
              <a:ext cx="141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Bottom-to-top scan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F170930-0085-E86F-589B-4C07F7FE9023}"/>
                </a:ext>
              </a:extLst>
            </p:cNvPr>
            <p:cNvCxnSpPr>
              <a:cxnSpLocks/>
            </p:cNvCxnSpPr>
            <p:nvPr/>
          </p:nvCxnSpPr>
          <p:spPr>
            <a:xfrm>
              <a:off x="503822" y="5174687"/>
              <a:ext cx="115021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8C5C6D-B44F-06E6-0287-5CE089C59EC0}"/>
              </a:ext>
            </a:extLst>
          </p:cNvPr>
          <p:cNvGrpSpPr/>
          <p:nvPr/>
        </p:nvGrpSpPr>
        <p:grpSpPr>
          <a:xfrm>
            <a:off x="9425595" y="5664321"/>
            <a:ext cx="1494195" cy="584775"/>
            <a:chOff x="384129" y="4636929"/>
            <a:chExt cx="1419013" cy="5847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51D037-EC85-FB62-CBE2-33FAC57F29B8}"/>
                </a:ext>
              </a:extLst>
            </p:cNvPr>
            <p:cNvSpPr txBox="1"/>
            <p:nvPr/>
          </p:nvSpPr>
          <p:spPr>
            <a:xfrm>
              <a:off x="384129" y="4636929"/>
              <a:ext cx="141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Bottom-to-top scan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78876F9-A26E-3977-48F2-C53FF787CF4A}"/>
                </a:ext>
              </a:extLst>
            </p:cNvPr>
            <p:cNvCxnSpPr>
              <a:cxnSpLocks/>
            </p:cNvCxnSpPr>
            <p:nvPr/>
          </p:nvCxnSpPr>
          <p:spPr>
            <a:xfrm>
              <a:off x="503822" y="5174687"/>
              <a:ext cx="115021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686199-39FC-3FEC-83AC-7E8EE05C762C}"/>
              </a:ext>
            </a:extLst>
          </p:cNvPr>
          <p:cNvGrpSpPr/>
          <p:nvPr/>
        </p:nvGrpSpPr>
        <p:grpSpPr>
          <a:xfrm>
            <a:off x="7181081" y="5664321"/>
            <a:ext cx="1457410" cy="584775"/>
            <a:chOff x="449794" y="4636929"/>
            <a:chExt cx="1150745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459E78-7A30-A518-331D-39321C61D84C}"/>
                </a:ext>
              </a:extLst>
            </p:cNvPr>
            <p:cNvSpPr txBox="1"/>
            <p:nvPr/>
          </p:nvSpPr>
          <p:spPr>
            <a:xfrm>
              <a:off x="449794" y="4636929"/>
              <a:ext cx="1150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Bottom-to-top scan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AFA74BE-328B-3A05-F3D8-F8B85D4BCABE}"/>
                </a:ext>
              </a:extLst>
            </p:cNvPr>
            <p:cNvCxnSpPr>
              <a:cxnSpLocks/>
            </p:cNvCxnSpPr>
            <p:nvPr/>
          </p:nvCxnSpPr>
          <p:spPr>
            <a:xfrm>
              <a:off x="585418" y="5174687"/>
              <a:ext cx="964872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291187-B799-B958-82D6-91FB4AB0AEE9}"/>
              </a:ext>
            </a:extLst>
          </p:cNvPr>
          <p:cNvSpPr txBox="1"/>
          <p:nvPr/>
        </p:nvSpPr>
        <p:spPr>
          <a:xfrm>
            <a:off x="667330" y="1279293"/>
            <a:ext cx="3435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242424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Porous plate </a:t>
            </a:r>
            <a:r>
              <a:rPr lang="en-US" b="0" i="0" u="none" strike="noStrike" kern="1200" cap="none" spc="0" baseline="0" dirty="0">
                <a:solidFill>
                  <a:srgbClr val="242424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allow a higher initial hydrogen saturation.</a:t>
            </a:r>
          </a:p>
          <a:p>
            <a:pPr marL="342900" marR="0" lvl="0" indent="-34290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242424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Using imposed pressures </a:t>
            </a:r>
            <a:r>
              <a:rPr lang="en-US" b="0" i="0" u="none" strike="noStrike" kern="1200" cap="none" spc="0" baseline="0" dirty="0">
                <a:solidFill>
                  <a:srgbClr val="242424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capillary pressure in drainage.</a:t>
            </a:r>
          </a:p>
          <a:p>
            <a:pPr marL="342900" marR="0" lvl="0" indent="-34290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Pre-equilibrated brine</a:t>
            </a:r>
            <a:r>
              <a:rPr lang="en-GB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reduce the effect of dissolution.</a:t>
            </a:r>
          </a:p>
          <a:p>
            <a:pPr marL="342900" marR="0" lvl="0" indent="-342900" algn="l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Higher pressure</a:t>
            </a:r>
            <a:r>
              <a:rPr lang="en-GB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8 MPa, to better represent reservoir conditions.</a:t>
            </a:r>
          </a:p>
        </p:txBody>
      </p:sp>
      <p:sp>
        <p:nvSpPr>
          <p:cNvPr id="89" name="Slide Number Placeholder 100">
            <a:extLst>
              <a:ext uri="{FF2B5EF4-FFF2-40B4-BE49-F238E27FC236}">
                <a16:creationId xmlns:a16="http://schemas.microsoft.com/office/drawing/2014/main" id="{8813ADCD-40E5-5A4D-C8E2-AF5CAD3C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4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9B88C01-D1AA-DED7-62B1-F3E9C4CA53E2}"/>
              </a:ext>
            </a:extLst>
          </p:cNvPr>
          <p:cNvGrpSpPr/>
          <p:nvPr/>
        </p:nvGrpSpPr>
        <p:grpSpPr>
          <a:xfrm>
            <a:off x="8517355" y="5664321"/>
            <a:ext cx="1043324" cy="537758"/>
            <a:chOff x="-964695" y="4636929"/>
            <a:chExt cx="1419014" cy="53775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97D6E2A-DB66-0C91-9C08-B136F6EE81EC}"/>
                </a:ext>
              </a:extLst>
            </p:cNvPr>
            <p:cNvSpPr txBox="1"/>
            <p:nvPr/>
          </p:nvSpPr>
          <p:spPr>
            <a:xfrm>
              <a:off x="-964695" y="4636929"/>
              <a:ext cx="1419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storage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CFE438F-ABD6-529C-F685-67CFFEC227C6}"/>
                </a:ext>
              </a:extLst>
            </p:cNvPr>
            <p:cNvCxnSpPr>
              <a:cxnSpLocks/>
            </p:cNvCxnSpPr>
            <p:nvPr/>
          </p:nvCxnSpPr>
          <p:spPr>
            <a:xfrm>
              <a:off x="-782695" y="5174687"/>
              <a:ext cx="1119293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564620-D0C3-766E-996D-898088343740}"/>
              </a:ext>
            </a:extLst>
          </p:cNvPr>
          <p:cNvGrpSpPr/>
          <p:nvPr/>
        </p:nvGrpSpPr>
        <p:grpSpPr>
          <a:xfrm>
            <a:off x="7352848" y="6305872"/>
            <a:ext cx="2121277" cy="231924"/>
            <a:chOff x="7352848" y="6305872"/>
            <a:chExt cx="2121277" cy="231924"/>
          </a:xfrm>
        </p:grpSpPr>
        <p:sp>
          <p:nvSpPr>
            <p:cNvPr id="93" name="Content Placeholder 8">
              <a:extLst>
                <a:ext uri="{FF2B5EF4-FFF2-40B4-BE49-F238E27FC236}">
                  <a16:creationId xmlns:a16="http://schemas.microsoft.com/office/drawing/2014/main" id="{BE384674-9BA6-7A38-6B17-C3A9C1385518}"/>
                </a:ext>
              </a:extLst>
            </p:cNvPr>
            <p:cNvSpPr txBox="1">
              <a:spLocks/>
            </p:cNvSpPr>
            <p:nvPr/>
          </p:nvSpPr>
          <p:spPr>
            <a:xfrm>
              <a:off x="8139527" y="6306701"/>
              <a:ext cx="701923" cy="23109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16 hrs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060A80B7-5CD5-5557-DF1D-907B0DE3DED1}"/>
                </a:ext>
              </a:extLst>
            </p:cNvPr>
            <p:cNvCxnSpPr>
              <a:cxnSpLocks/>
            </p:cNvCxnSpPr>
            <p:nvPr/>
          </p:nvCxnSpPr>
          <p:spPr>
            <a:xfrm>
              <a:off x="7352848" y="6305872"/>
              <a:ext cx="212127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10B40A4-6820-17A0-1E63-71F72992A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b="20573"/>
          <a:stretch/>
        </p:blipFill>
        <p:spPr>
          <a:xfrm>
            <a:off x="4255362" y="1341338"/>
            <a:ext cx="6542331" cy="415165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5C6928-C50A-2096-6618-9C499E9A8EC5}"/>
              </a:ext>
            </a:extLst>
          </p:cNvPr>
          <p:cNvGrpSpPr/>
          <p:nvPr/>
        </p:nvGrpSpPr>
        <p:grpSpPr>
          <a:xfrm>
            <a:off x="3218492" y="931908"/>
            <a:ext cx="7402681" cy="5563410"/>
            <a:chOff x="3218492" y="931908"/>
            <a:chExt cx="7402681" cy="55634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757200D-0416-69DF-6583-AFD560C5D624}"/>
                </a:ext>
              </a:extLst>
            </p:cNvPr>
            <p:cNvGrpSpPr/>
            <p:nvPr/>
          </p:nvGrpSpPr>
          <p:grpSpPr>
            <a:xfrm>
              <a:off x="3218492" y="5664321"/>
              <a:ext cx="1419013" cy="830997"/>
              <a:chOff x="588514" y="4636929"/>
              <a:chExt cx="1419013" cy="83099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9B4C13-AE92-0300-7CFC-1F4BCF4E5BAF}"/>
                  </a:ext>
                </a:extLst>
              </p:cNvPr>
              <p:cNvSpPr txBox="1"/>
              <p:nvPr/>
            </p:nvSpPr>
            <p:spPr>
              <a:xfrm>
                <a:off x="588514" y="4636929"/>
                <a:ext cx="1419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Injecting </a:t>
                </a:r>
              </a:p>
              <a:p>
                <a:pPr algn="ctr"/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GB" sz="1600" baseline="-25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/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Top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CAADF32-6F0C-A4F1-2B74-B5390E9F5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227" y="5174687"/>
                <a:ext cx="1137536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50C884-5CA5-5639-02AE-8D1A51E2779F}"/>
                </a:ext>
              </a:extLst>
            </p:cNvPr>
            <p:cNvGrpSpPr/>
            <p:nvPr/>
          </p:nvGrpSpPr>
          <p:grpSpPr>
            <a:xfrm>
              <a:off x="8452454" y="931908"/>
              <a:ext cx="2168719" cy="673132"/>
              <a:chOff x="8452454" y="931908"/>
              <a:chExt cx="2168719" cy="673132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C4C9626D-8AA2-F946-9268-1AFF275352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454" y="1075650"/>
                <a:ext cx="777992" cy="52939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5" name="Content Placeholder 8">
                <a:extLst>
                  <a:ext uri="{FF2B5EF4-FFF2-40B4-BE49-F238E27FC236}">
                    <a16:creationId xmlns:a16="http://schemas.microsoft.com/office/drawing/2014/main" id="{C76D9A04-900D-C9E8-6179-E437D48560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10047" y="931908"/>
                <a:ext cx="1411126" cy="332798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Hydrogen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B1FCE4-A1EF-7875-A14E-C66918B99D61}"/>
              </a:ext>
            </a:extLst>
          </p:cNvPr>
          <p:cNvGrpSpPr/>
          <p:nvPr/>
        </p:nvGrpSpPr>
        <p:grpSpPr>
          <a:xfrm>
            <a:off x="5800588" y="5029089"/>
            <a:ext cx="2555798" cy="1466229"/>
            <a:chOff x="5800588" y="5029089"/>
            <a:chExt cx="2555798" cy="146622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68A40CE-DD99-AF0C-D684-BC4909BD46B8}"/>
                </a:ext>
              </a:extLst>
            </p:cNvPr>
            <p:cNvGrpSpPr/>
            <p:nvPr/>
          </p:nvGrpSpPr>
          <p:grpSpPr>
            <a:xfrm>
              <a:off x="5800588" y="5664321"/>
              <a:ext cx="1471752" cy="830997"/>
              <a:chOff x="69405" y="4636929"/>
              <a:chExt cx="1471752" cy="830997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350D6E-9B77-DD23-BE71-8BB2EAA24E71}"/>
                  </a:ext>
                </a:extLst>
              </p:cNvPr>
              <p:cNvSpPr txBox="1"/>
              <p:nvPr/>
            </p:nvSpPr>
            <p:spPr>
              <a:xfrm>
                <a:off x="69405" y="4636929"/>
                <a:ext cx="1419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Injecting</a:t>
                </a:r>
              </a:p>
              <a:p>
                <a:pPr algn="ctr"/>
                <a:r>
                  <a:rPr lang="en-GB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brine</a:t>
                </a:r>
              </a:p>
              <a:p>
                <a:pPr algn="ctr"/>
                <a:r>
                  <a:rPr lang="en-GB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bottom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EB40389-7353-C0FC-B825-BE023815F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047" y="5174687"/>
                <a:ext cx="1389110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CA3335E-B18D-B441-38A8-6AAF9D975F2A}"/>
                </a:ext>
              </a:extLst>
            </p:cNvPr>
            <p:cNvGrpSpPr/>
            <p:nvPr/>
          </p:nvGrpSpPr>
          <p:grpSpPr>
            <a:xfrm>
              <a:off x="7163692" y="5029089"/>
              <a:ext cx="1192694" cy="559538"/>
              <a:chOff x="7163692" y="5029089"/>
              <a:chExt cx="1192694" cy="559538"/>
            </a:xfrm>
          </p:grpSpPr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0C48AE03-74DF-87D3-DC0E-34602D88E1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0623" y="5029089"/>
                <a:ext cx="655763" cy="36848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7" name="Content Placeholder 8">
                <a:extLst>
                  <a:ext uri="{FF2B5EF4-FFF2-40B4-BE49-F238E27FC236}">
                    <a16:creationId xmlns:a16="http://schemas.microsoft.com/office/drawing/2014/main" id="{8569C7CD-90D7-31F4-4B57-BCFAC4D9DA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63692" y="5255829"/>
                <a:ext cx="725669" cy="3327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Brine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5A72495-C393-78D3-72F4-A97D14DC10CE}"/>
              </a:ext>
            </a:extLst>
          </p:cNvPr>
          <p:cNvSpPr/>
          <p:nvPr/>
        </p:nvSpPr>
        <p:spPr>
          <a:xfrm>
            <a:off x="9708543" y="3857375"/>
            <a:ext cx="1196258" cy="408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5" name="Picture 104" descr="Diagram&#10;&#10;Description automatically generated">
            <a:extLst>
              <a:ext uri="{FF2B5EF4-FFF2-40B4-BE49-F238E27FC236}">
                <a16:creationId xmlns:a16="http://schemas.microsoft.com/office/drawing/2014/main" id="{8B08B8DD-5FF7-3CB3-7DFD-095095D38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11" t="48395" r="-2311" b="45628"/>
          <a:stretch/>
        </p:blipFill>
        <p:spPr>
          <a:xfrm>
            <a:off x="9700592" y="3804861"/>
            <a:ext cx="1249620" cy="31241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CA17841-3902-381B-0E11-EBEC52C2DC5F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FCD0C90-96CA-9BF2-BC03-0A638E1D535A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30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5B35F76-9C3D-0DE1-345C-06C7C193B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31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BEC56FC-111E-EA91-7F4D-D07612AA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7" name="Picture 26" descr="A logo of a company&#10;&#10;Description automatically generated">
              <a:extLst>
                <a:ext uri="{FF2B5EF4-FFF2-40B4-BE49-F238E27FC236}">
                  <a16:creationId xmlns:a16="http://schemas.microsoft.com/office/drawing/2014/main" id="{48B2F3F4-3CB7-2B2C-5FB3-63BAA180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3B3BA3-1E07-AD87-C501-3461EA766230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FFA9AA-2DAA-F2FE-590D-7A555B8C967D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01718F-1D0E-E151-552F-4D625813F73A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D7A6DF-4F15-AF65-119A-440AC8BB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2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5A61-844A-45FB-CDFE-ADEAC80B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6819"/>
            <a:ext cx="10415486" cy="1190677"/>
          </a:xfrm>
        </p:spPr>
        <p:txBody>
          <a:bodyPr>
            <a:normAutofit/>
          </a:bodyPr>
          <a:lstStyle/>
          <a:p>
            <a:r>
              <a:rPr lang="en-US" sz="32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rearrangement observed from grey scale images</a:t>
            </a:r>
            <a:endParaRPr lang="en-GB" sz="3200" baseline="-2500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Slide Number Placeholder 100">
            <a:extLst>
              <a:ext uri="{FF2B5EF4-FFF2-40B4-BE49-F238E27FC236}">
                <a16:creationId xmlns:a16="http://schemas.microsoft.com/office/drawing/2014/main" id="{8813ADCD-40E5-5A4D-C8E2-AF5CAD3C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A17841-3902-381B-0E11-EBEC52C2DC5F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FCD0C90-96CA-9BF2-BC03-0A638E1D535A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30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5B35F76-9C3D-0DE1-345C-06C7C193B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31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BEC56FC-111E-EA91-7F4D-D07612AA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7" name="Picture 26" descr="A logo of a company&#10;&#10;Description automatically generated">
              <a:extLst>
                <a:ext uri="{FF2B5EF4-FFF2-40B4-BE49-F238E27FC236}">
                  <a16:creationId xmlns:a16="http://schemas.microsoft.com/office/drawing/2014/main" id="{48B2F3F4-3CB7-2B2C-5FB3-63BAA180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FD48CB2-F0B1-67E6-015A-C75BCD24F46B}"/>
              </a:ext>
            </a:extLst>
          </p:cNvPr>
          <p:cNvSpPr txBox="1">
            <a:spLocks/>
          </p:cNvSpPr>
          <p:nvPr/>
        </p:nvSpPr>
        <p:spPr>
          <a:xfrm>
            <a:off x="873068" y="1534646"/>
            <a:ext cx="10415486" cy="119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aseline="-2500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A3B53-529C-C326-B2A2-52116609F1C2}"/>
              </a:ext>
            </a:extLst>
          </p:cNvPr>
          <p:cNvSpPr txBox="1"/>
          <p:nvPr/>
        </p:nvSpPr>
        <p:spPr>
          <a:xfrm>
            <a:off x="685799" y="1232591"/>
            <a:ext cx="35714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Imaging was performed using a Zeiss Xradia 510 X-ray scanner, equipped with a flat panel detector.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exposure duration was set at 1.2 seconds, with a total of 3001 projections.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total, the images spanned 3023 voxels in the x-direction, 3064 voxels in the y-direction, and 11586 voxels in the z-direction.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detector delivered three-dimensional images featuring a voxel size of 5.4 μm.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B3D3FA5A-76D3-3391-A8FF-0FD71E41C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27" y="1188995"/>
            <a:ext cx="5559977" cy="519995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82A4B-57E1-E6EC-4AA1-F6D3B17BFD59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353A49-AA90-D29B-F49E-1534739C7EA1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4B47C0C-0B1C-F1A7-4180-A054BD6E3187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5B95EF-AF80-F48D-684C-E98989ED96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19638B-E135-B545-C70C-AFB097D3FD32}"/>
              </a:ext>
            </a:extLst>
          </p:cNvPr>
          <p:cNvGrpSpPr/>
          <p:nvPr/>
        </p:nvGrpSpPr>
        <p:grpSpPr>
          <a:xfrm>
            <a:off x="666759" y="1188995"/>
            <a:ext cx="10380553" cy="4953151"/>
            <a:chOff x="666759" y="1188995"/>
            <a:chExt cx="10380553" cy="49531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E5E8CB3-7A4F-CDE3-FE17-D7DF7875CDF1}"/>
                </a:ext>
              </a:extLst>
            </p:cNvPr>
            <p:cNvGrpSpPr/>
            <p:nvPr/>
          </p:nvGrpSpPr>
          <p:grpSpPr>
            <a:xfrm>
              <a:off x="666759" y="1188995"/>
              <a:ext cx="10380553" cy="4953151"/>
              <a:chOff x="666759" y="1126633"/>
              <a:chExt cx="10380553" cy="495315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A8ADF11-FB54-3C35-DB70-27F38C1F5AE1}"/>
                  </a:ext>
                </a:extLst>
              </p:cNvPr>
              <p:cNvGrpSpPr/>
              <p:nvPr/>
            </p:nvGrpSpPr>
            <p:grpSpPr>
              <a:xfrm>
                <a:off x="666759" y="1126633"/>
                <a:ext cx="10380553" cy="4953151"/>
                <a:chOff x="720733" y="1074823"/>
                <a:chExt cx="10380553" cy="4953151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4E65E3E-C2F3-F2FC-9272-BD84A4E03376}"/>
                    </a:ext>
                  </a:extLst>
                </p:cNvPr>
                <p:cNvGrpSpPr/>
                <p:nvPr/>
              </p:nvGrpSpPr>
              <p:grpSpPr>
                <a:xfrm>
                  <a:off x="720733" y="1074823"/>
                  <a:ext cx="10380553" cy="4953151"/>
                  <a:chOff x="720733" y="1074823"/>
                  <a:chExt cx="10380553" cy="4953151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F9643B46-75A0-B7BD-7246-8A5779309375}"/>
                      </a:ext>
                    </a:extLst>
                  </p:cNvPr>
                  <p:cNvSpPr/>
                  <p:nvPr/>
                </p:nvSpPr>
                <p:spPr>
                  <a:xfrm>
                    <a:off x="720733" y="1074823"/>
                    <a:ext cx="10380553" cy="495315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6" name="Picture 5" descr="A close-up of a grey circle&#10;&#10;Description automatically generated">
                    <a:extLst>
                      <a:ext uri="{FF2B5EF4-FFF2-40B4-BE49-F238E27FC236}">
                        <a16:creationId xmlns:a16="http://schemas.microsoft.com/office/drawing/2014/main" id="{79039DED-9183-BBCF-1410-CB2B30E234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875" t="66773" r="34812" b="23539"/>
                  <a:stretch/>
                </p:blipFill>
                <p:spPr>
                  <a:xfrm>
                    <a:off x="1507811" y="1820424"/>
                    <a:ext cx="3503680" cy="3409943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 descr="A close-up of a circle&#10;&#10;Description automatically generated">
                    <a:extLst>
                      <a:ext uri="{FF2B5EF4-FFF2-40B4-BE49-F238E27FC236}">
                        <a16:creationId xmlns:a16="http://schemas.microsoft.com/office/drawing/2014/main" id="{1988970F-C597-6CC1-E1F9-A089D1710B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7156" t="66928" r="34974" b="23811"/>
                  <a:stretch/>
                </p:blipFill>
                <p:spPr>
                  <a:xfrm>
                    <a:off x="6896333" y="1825748"/>
                    <a:ext cx="3472941" cy="3412833"/>
                  </a:xfrm>
                  <a:prstGeom prst="rect">
                    <a:avLst/>
                  </a:prstGeom>
                </p:spPr>
              </p:pic>
              <p:sp>
                <p:nvSpPr>
                  <p:cNvPr id="12" name="Arrow: Right 11">
                    <a:extLst>
                      <a:ext uri="{FF2B5EF4-FFF2-40B4-BE49-F238E27FC236}">
                        <a16:creationId xmlns:a16="http://schemas.microsoft.com/office/drawing/2014/main" id="{C1DB45C1-E2DE-8BB9-4C76-ED4C7752EEAE}"/>
                      </a:ext>
                    </a:extLst>
                  </p:cNvPr>
                  <p:cNvSpPr/>
                  <p:nvPr/>
                </p:nvSpPr>
                <p:spPr>
                  <a:xfrm>
                    <a:off x="5446207" y="3614192"/>
                    <a:ext cx="994367" cy="33481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5BCB32F6-CAC2-418B-E492-6A9E47F73807}"/>
                      </a:ext>
                    </a:extLst>
                  </p:cNvPr>
                  <p:cNvSpPr/>
                  <p:nvPr/>
                </p:nvSpPr>
                <p:spPr>
                  <a:xfrm>
                    <a:off x="7500790" y="2513738"/>
                    <a:ext cx="2215664" cy="22156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FE45798-5A43-7CBF-8AFC-4D028A32AD5D}"/>
                    </a:ext>
                  </a:extLst>
                </p:cNvPr>
                <p:cNvSpPr txBox="1"/>
                <p:nvPr/>
              </p:nvSpPr>
              <p:spPr>
                <a:xfrm>
                  <a:off x="2861702" y="1407496"/>
                  <a:ext cx="7958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Initial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2E8E146-AD8F-7966-78FE-CA907BF24767}"/>
                    </a:ext>
                  </a:extLst>
                </p:cNvPr>
                <p:cNvSpPr txBox="1"/>
                <p:nvPr/>
              </p:nvSpPr>
              <p:spPr>
                <a:xfrm>
                  <a:off x="7935310" y="1407496"/>
                  <a:ext cx="13949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 h storage</a:t>
                  </a:r>
                </a:p>
              </p:txBody>
            </p: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69B96D1-DCDD-BA93-CED0-B88B33E8B6AD}"/>
                  </a:ext>
                </a:extLst>
              </p:cNvPr>
              <p:cNvSpPr/>
              <p:nvPr/>
            </p:nvSpPr>
            <p:spPr>
              <a:xfrm>
                <a:off x="2112793" y="2542844"/>
                <a:ext cx="2215664" cy="2215664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BB736F3-A371-B423-5426-613E44DFC890}"/>
                </a:ext>
              </a:extLst>
            </p:cNvPr>
            <p:cNvGrpSpPr/>
            <p:nvPr/>
          </p:nvGrpSpPr>
          <p:grpSpPr>
            <a:xfrm>
              <a:off x="9543953" y="5390251"/>
              <a:ext cx="959274" cy="371361"/>
              <a:chOff x="9543953" y="5390251"/>
              <a:chExt cx="959274" cy="37136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DA3853-EEE3-B755-0FC8-C3B4B5C741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2791" y="5761612"/>
                <a:ext cx="526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0FACA4-C87D-EC3E-BA67-8C943F412DDC}"/>
                  </a:ext>
                </a:extLst>
              </p:cNvPr>
              <p:cNvSpPr txBox="1"/>
              <p:nvPr/>
            </p:nvSpPr>
            <p:spPr>
              <a:xfrm>
                <a:off x="9543953" y="5390251"/>
                <a:ext cx="9592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 µm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21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BA8DF74-8071-0F2D-6795-DD754901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41" y="242104"/>
            <a:ext cx="11099800" cy="12680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 gas saturation profile after gas and water injection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lide Number Placeholder 100">
            <a:extLst>
              <a:ext uri="{FF2B5EF4-FFF2-40B4-BE49-F238E27FC236}">
                <a16:creationId xmlns:a16="http://schemas.microsoft.com/office/drawing/2014/main" id="{6EB6E488-42F1-ADCD-F95A-57D69877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US" sz="1400" dirty="0"/>
              <a:t>6</a:t>
            </a:r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E65D1-B9CB-707F-BF4B-4694279FB446}"/>
              </a:ext>
            </a:extLst>
          </p:cNvPr>
          <p:cNvSpPr txBox="1"/>
          <p:nvPr/>
        </p:nvSpPr>
        <p:spPr>
          <a:xfrm>
            <a:off x="1673471" y="5395717"/>
            <a:ext cx="5589177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 initial gas saturation after hydrogen injection.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Uniform gas saturation after injection and withdrawal.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28C5EC-854A-FF5D-910A-11A768442FA0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92B92E-871B-A2D7-4369-13FEB00C9A5B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18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BC953B-BB6C-E81D-1149-BAEA21D7B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19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FF0A973-F72F-515E-38B9-A93261C6E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17" name="Picture 16" descr="A logo of a company&#10;&#10;Description automatically generated">
              <a:extLst>
                <a:ext uri="{FF2B5EF4-FFF2-40B4-BE49-F238E27FC236}">
                  <a16:creationId xmlns:a16="http://schemas.microsoft.com/office/drawing/2014/main" id="{37BB1F2B-B2CC-293C-AFC1-ACCD5DA0C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7643E7-4E7E-4CFC-260C-63AB369A36BA}"/>
              </a:ext>
            </a:extLst>
          </p:cNvPr>
          <p:cNvGrpSpPr/>
          <p:nvPr/>
        </p:nvGrpSpPr>
        <p:grpSpPr>
          <a:xfrm>
            <a:off x="1771276" y="1598397"/>
            <a:ext cx="9990764" cy="4553052"/>
            <a:chOff x="1771276" y="1598397"/>
            <a:chExt cx="9990764" cy="45530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5D66190-80E7-B026-12FA-96A35FD65C1A}"/>
                </a:ext>
              </a:extLst>
            </p:cNvPr>
            <p:cNvGrpSpPr/>
            <p:nvPr/>
          </p:nvGrpSpPr>
          <p:grpSpPr>
            <a:xfrm>
              <a:off x="1771276" y="1598397"/>
              <a:ext cx="9990764" cy="4553052"/>
              <a:chOff x="1771276" y="1598397"/>
              <a:chExt cx="9990764" cy="4553052"/>
            </a:xfrm>
          </p:grpSpPr>
          <p:pic>
            <p:nvPicPr>
              <p:cNvPr id="22" name="Picture 21" descr="A graph of a line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113F82C0-A48B-BC23-74D1-378135A4D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1276" y="1598397"/>
                <a:ext cx="8701580" cy="3504158"/>
              </a:xfrm>
              <a:prstGeom prst="rect">
                <a:avLst/>
              </a:prstGeom>
            </p:spPr>
          </p:pic>
          <p:sp>
            <p:nvSpPr>
              <p:cNvPr id="23" name="Callout: Line 22">
                <a:extLst>
                  <a:ext uri="{FF2B5EF4-FFF2-40B4-BE49-F238E27FC236}">
                    <a16:creationId xmlns:a16="http://schemas.microsoft.com/office/drawing/2014/main" id="{B1B77A95-F2EF-5AB7-F5B1-05402F127D99}"/>
                  </a:ext>
                </a:extLst>
              </p:cNvPr>
              <p:cNvSpPr/>
              <p:nvPr/>
            </p:nvSpPr>
            <p:spPr>
              <a:xfrm flipV="1">
                <a:off x="7969855" y="5154365"/>
                <a:ext cx="3792185" cy="997084"/>
              </a:xfrm>
              <a:prstGeom prst="borderCallout1">
                <a:avLst>
                  <a:gd name="adj1" fmla="val 58107"/>
                  <a:gd name="adj2" fmla="val -1618"/>
                  <a:gd name="adj3" fmla="val 177572"/>
                  <a:gd name="adj4" fmla="val -20062"/>
                </a:avLst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171186-AB38-5950-FCF2-C6ACF7A2A172}"/>
                </a:ext>
              </a:extLst>
            </p:cNvPr>
            <p:cNvSpPr txBox="1"/>
            <p:nvPr/>
          </p:nvSpPr>
          <p:spPr>
            <a:xfrm>
              <a:off x="7969856" y="5326838"/>
              <a:ext cx="3702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Average initial gas saturation: 84%</a:t>
              </a:r>
            </a:p>
            <a:p>
              <a:r>
                <a:rPr lang="en-GB" b="1" dirty="0">
                  <a:solidFill>
                    <a:srgbClr val="C00000"/>
                  </a:solidFill>
                </a:rPr>
                <a:t>Average residual gas saturation: 42%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DFF3B-260D-6399-CA11-EF630460802B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E7A2B7-7493-076A-4951-F2E44123007F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AF81FD-156C-C41D-0B57-017EC3BBF9FF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2A11F9-AD3D-C97B-F6C2-AEAA311342C1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913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BA8DF74-8071-0F2D-6795-DD754901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8" y="253451"/>
            <a:ext cx="10395253" cy="12680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a single, large connected ganglion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00">
            <a:extLst>
              <a:ext uri="{FF2B5EF4-FFF2-40B4-BE49-F238E27FC236}">
                <a16:creationId xmlns:a16="http://schemas.microsoft.com/office/drawing/2014/main" id="{B5F3CA2A-3482-36FC-65F4-CF62B76D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31BC5-F954-7658-4975-66615B3DFB62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93BE33-8545-C993-B458-728983F7BBC8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24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0939C95-E420-F15F-00F0-5E0CF8640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5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ABD74EE-395A-D770-9068-24514FDD2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2" name="Picture 21" descr="A logo of a company&#10;&#10;Description automatically generated">
              <a:extLst>
                <a:ext uri="{FF2B5EF4-FFF2-40B4-BE49-F238E27FC236}">
                  <a16:creationId xmlns:a16="http://schemas.microsoft.com/office/drawing/2014/main" id="{04F28AA8-5933-E895-324A-1AC59D0A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E6CA4-A2EE-790F-0305-964049A50B38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EB7E7-AC14-5282-2F4A-78B696ABB2E6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8B40AD-F998-51D9-7716-A60CED5B07D4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4688F0-6DA5-3373-3093-9F57A40BF3DA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Picture 19" descr="A collage of images of a tree&#10;&#10;Description automatically generated">
            <a:extLst>
              <a:ext uri="{FF2B5EF4-FFF2-40B4-BE49-F238E27FC236}">
                <a16:creationId xmlns:a16="http://schemas.microsoft.com/office/drawing/2014/main" id="{25FC129F-FD0F-B1F3-AE89-07DE5FE1F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1544730"/>
            <a:ext cx="11558600" cy="45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BA8DF74-8071-0F2D-6795-DD754901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8" y="253451"/>
            <a:ext cx="10395253" cy="12680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Zoomed-in images of hydrogen 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00">
            <a:extLst>
              <a:ext uri="{FF2B5EF4-FFF2-40B4-BE49-F238E27FC236}">
                <a16:creationId xmlns:a16="http://schemas.microsoft.com/office/drawing/2014/main" id="{B5F3CA2A-3482-36FC-65F4-CF62B76D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31BC5-F954-7658-4975-66615B3DFB62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93BE33-8545-C993-B458-728983F7BBC8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24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0939C95-E420-F15F-00F0-5E0CF8640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5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ABD74EE-395A-D770-9068-24514FDD2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2" name="Picture 21" descr="A logo of a company&#10;&#10;Description automatically generated">
              <a:extLst>
                <a:ext uri="{FF2B5EF4-FFF2-40B4-BE49-F238E27FC236}">
                  <a16:creationId xmlns:a16="http://schemas.microsoft.com/office/drawing/2014/main" id="{04F28AA8-5933-E895-324A-1AC59D0A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136E56-D77C-A22A-1A6E-89C1B4E808C0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1D348D-01AD-E92A-4493-8852169D33B1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2D3D26-9817-B501-1900-DB8F2D42D950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757477-9F18-5820-A88E-8F391EA46D53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3" name="Picture 2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72BF93B-9A13-D4FD-D5BD-9C4DAF6F1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9" y="1521466"/>
            <a:ext cx="11495763" cy="39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BA8DF74-8071-0F2D-6795-DD754901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94" y="254443"/>
            <a:ext cx="10395253" cy="12680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bubbles aggregating into larger ones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00">
            <a:extLst>
              <a:ext uri="{FF2B5EF4-FFF2-40B4-BE49-F238E27FC236}">
                <a16:creationId xmlns:a16="http://schemas.microsoft.com/office/drawing/2014/main" id="{B5F3CA2A-3482-36FC-65F4-CF62B76D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0835" y="6427968"/>
            <a:ext cx="382412" cy="365125"/>
          </a:xfrm>
        </p:spPr>
        <p:txBody>
          <a:bodyPr/>
          <a:lstStyle/>
          <a:p>
            <a:r>
              <a:rPr lang="en-GB" sz="1400" dirty="0"/>
              <a:t>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31BC5-F954-7658-4975-66615B3DFB62}"/>
              </a:ext>
            </a:extLst>
          </p:cNvPr>
          <p:cNvGrpSpPr/>
          <p:nvPr/>
        </p:nvGrpSpPr>
        <p:grpSpPr>
          <a:xfrm>
            <a:off x="10472856" y="15869"/>
            <a:ext cx="1607425" cy="757102"/>
            <a:chOff x="10472856" y="15869"/>
            <a:chExt cx="1607425" cy="75710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E93BE33-8545-C993-B458-728983F7BBC8}"/>
                </a:ext>
              </a:extLst>
            </p:cNvPr>
            <p:cNvGrpSpPr/>
            <p:nvPr/>
          </p:nvGrpSpPr>
          <p:grpSpPr>
            <a:xfrm>
              <a:off x="10472856" y="15869"/>
              <a:ext cx="1607425" cy="660125"/>
              <a:chOff x="7772400" y="5619746"/>
              <a:chExt cx="2427923" cy="997080"/>
            </a:xfrm>
          </p:grpSpPr>
          <p:pic>
            <p:nvPicPr>
              <p:cNvPr id="24" name="Picture 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0939C95-E420-F15F-00F0-5E0CF8640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5134"/>
              <a:stretch>
                <a:fillRect/>
              </a:stretch>
            </p:blipFill>
            <p:spPr>
              <a:xfrm>
                <a:off x="7772400" y="5619746"/>
                <a:ext cx="1735366" cy="99708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5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ABD74EE-395A-D770-9068-24514FDD2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72051"/>
              <a:stretch>
                <a:fillRect/>
              </a:stretch>
            </p:blipFill>
            <p:spPr>
              <a:xfrm>
                <a:off x="9507766" y="5856521"/>
                <a:ext cx="692557" cy="63875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22" name="Picture 21" descr="A logo of a company&#10;&#10;Description automatically generated">
              <a:extLst>
                <a:ext uri="{FF2B5EF4-FFF2-40B4-BE49-F238E27FC236}">
                  <a16:creationId xmlns:a16="http://schemas.microsoft.com/office/drawing/2014/main" id="{04F28AA8-5933-E895-324A-1AC59D0A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54" y="431893"/>
              <a:ext cx="768561" cy="34107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8AAF33B-BC3D-3E98-BA61-136EC9858F07}"/>
              </a:ext>
            </a:extLst>
          </p:cNvPr>
          <p:cNvGrpSpPr/>
          <p:nvPr/>
        </p:nvGrpSpPr>
        <p:grpSpPr>
          <a:xfrm>
            <a:off x="543029" y="1204275"/>
            <a:ext cx="4403760" cy="4398336"/>
            <a:chOff x="1692240" y="1724989"/>
            <a:chExt cx="4403760" cy="4398336"/>
          </a:xfrm>
        </p:grpSpPr>
        <p:pic>
          <p:nvPicPr>
            <p:cNvPr id="8" name="Picture 7" descr="A screenshot of a graph&#10;&#10;Description automatically generated">
              <a:extLst>
                <a:ext uri="{FF2B5EF4-FFF2-40B4-BE49-F238E27FC236}">
                  <a16:creationId xmlns:a16="http://schemas.microsoft.com/office/drawing/2014/main" id="{6E8BE0C1-4A8D-050D-E881-75E31CEB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240" y="1724989"/>
              <a:ext cx="4403760" cy="4398336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B7E369E-482F-A096-B421-814AA809B9D6}"/>
                </a:ext>
              </a:extLst>
            </p:cNvPr>
            <p:cNvSpPr/>
            <p:nvPr/>
          </p:nvSpPr>
          <p:spPr>
            <a:xfrm>
              <a:off x="5570158" y="3166079"/>
              <a:ext cx="525842" cy="525842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140C9F-C297-8CBD-722A-D3E486E3E640}"/>
              </a:ext>
            </a:extLst>
          </p:cNvPr>
          <p:cNvGrpSpPr/>
          <p:nvPr/>
        </p:nvGrpSpPr>
        <p:grpSpPr>
          <a:xfrm>
            <a:off x="5100708" y="1205953"/>
            <a:ext cx="4163569" cy="4398336"/>
            <a:chOff x="6743895" y="1724989"/>
            <a:chExt cx="4163569" cy="4398336"/>
          </a:xfrm>
        </p:grpSpPr>
        <p:pic>
          <p:nvPicPr>
            <p:cNvPr id="26" name="Picture 25" descr="A group of graphs showing the value of a storage system&#10;&#10;Description automatically generated with medium confidence">
              <a:extLst>
                <a:ext uri="{FF2B5EF4-FFF2-40B4-BE49-F238E27FC236}">
                  <a16:creationId xmlns:a16="http://schemas.microsoft.com/office/drawing/2014/main" id="{F2937ACA-F224-92E6-D354-AE78B1ED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895" y="1724989"/>
              <a:ext cx="4036281" cy="4398336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4F19223-A87B-0C54-E2F1-FAA1127252E0}"/>
                </a:ext>
              </a:extLst>
            </p:cNvPr>
            <p:cNvSpPr/>
            <p:nvPr/>
          </p:nvSpPr>
          <p:spPr>
            <a:xfrm>
              <a:off x="10381622" y="3166079"/>
              <a:ext cx="525842" cy="525842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Freeform: Shape 5">
            <a:extLst>
              <a:ext uri="{FF2B5EF4-FFF2-40B4-BE49-F238E27FC236}">
                <a16:creationId xmlns:a16="http://schemas.microsoft.com/office/drawing/2014/main" id="{EE8C6C42-4BB7-1D26-2FFB-CA3BA3ECD3D2}"/>
              </a:ext>
            </a:extLst>
          </p:cNvPr>
          <p:cNvSpPr/>
          <p:nvPr/>
        </p:nvSpPr>
        <p:spPr>
          <a:xfrm>
            <a:off x="681056" y="5698701"/>
            <a:ext cx="10991780" cy="818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1250"/>
              <a:gd name="f7" fmla="val 720000"/>
              <a:gd name="f8" fmla="+- 0 0 -90"/>
              <a:gd name="f9" fmla="*/ f3 1 2981250"/>
              <a:gd name="f10" fmla="*/ f4 1 720000"/>
              <a:gd name="f11" fmla="+- f7 0 f5"/>
              <a:gd name="f12" fmla="+- f6 0 f5"/>
              <a:gd name="f13" fmla="*/ f8 f0 1"/>
              <a:gd name="f14" fmla="*/ f12 1 2981250"/>
              <a:gd name="f15" fmla="*/ f11 1 720000"/>
              <a:gd name="f16" fmla="*/ 0 f12 1"/>
              <a:gd name="f17" fmla="*/ 0 f11 1"/>
              <a:gd name="f18" fmla="*/ 2981250 f12 1"/>
              <a:gd name="f19" fmla="*/ 720000 f11 1"/>
              <a:gd name="f20" fmla="*/ f13 1 f2"/>
              <a:gd name="f21" fmla="*/ f16 1 2981250"/>
              <a:gd name="f22" fmla="*/ f17 1 720000"/>
              <a:gd name="f23" fmla="*/ f18 1 2981250"/>
              <a:gd name="f24" fmla="*/ f19 1 720000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2981250" h="7200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imbibition one big ganglion begins to dominate the volume (vertical portion), which makes the withdrawal of hydrogen through a connected pathway possible.</a:t>
            </a: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Ostwald ripening impacts the distribution of fluids in porous media.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B346BBC0-F5BB-2797-B20B-87144077C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61691"/>
              </p:ext>
            </p:extLst>
          </p:nvPr>
        </p:nvGraphicFramePr>
        <p:xfrm>
          <a:off x="9408893" y="1764228"/>
          <a:ext cx="2544354" cy="224062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54134">
                  <a:extLst>
                    <a:ext uri="{9D8B030D-6E8A-4147-A177-3AD203B41FA5}">
                      <a16:colId xmlns:a16="http://schemas.microsoft.com/office/drawing/2014/main" val="4094921834"/>
                    </a:ext>
                  </a:extLst>
                </a:gridCol>
                <a:gridCol w="493727">
                  <a:extLst>
                    <a:ext uri="{9D8B030D-6E8A-4147-A177-3AD203B41FA5}">
                      <a16:colId xmlns:a16="http://schemas.microsoft.com/office/drawing/2014/main" val="4243411039"/>
                    </a:ext>
                  </a:extLst>
                </a:gridCol>
                <a:gridCol w="1096493">
                  <a:extLst>
                    <a:ext uri="{9D8B030D-6E8A-4147-A177-3AD203B41FA5}">
                      <a16:colId xmlns:a16="http://schemas.microsoft.com/office/drawing/2014/main" val="1616772136"/>
                    </a:ext>
                  </a:extLst>
                </a:gridCol>
              </a:tblGrid>
              <a:tr h="37252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Normalised Euler Characteristic (mm</a:t>
                      </a:r>
                      <a:r>
                        <a:rPr lang="en-GB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GB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16766"/>
                  </a:ext>
                </a:extLst>
              </a:tr>
              <a:tr h="2695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Initial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16hrs storage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48233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 </a:t>
                      </a: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Drainage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99929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Imbibition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577613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Drainage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2862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Imbibition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134194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Drainage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120212"/>
                  </a:ext>
                </a:extLst>
              </a:tr>
              <a:tr h="2664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Imbibition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E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4721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7CF43F25-52C7-1549-6AAD-3C847809563B}"/>
              </a:ext>
            </a:extLst>
          </p:cNvPr>
          <p:cNvSpPr txBox="1"/>
          <p:nvPr/>
        </p:nvSpPr>
        <p:spPr>
          <a:xfrm>
            <a:off x="9359382" y="4104104"/>
            <a:ext cx="2643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a typeface="Cambria Math" panose="02040503050406030204" pitchFamily="18" charset="0"/>
              </a:rPr>
              <a:t>Negative-</a:t>
            </a:r>
            <a:r>
              <a:rPr lang="en-US" sz="1400" b="1" dirty="0">
                <a:solidFill>
                  <a:srgbClr val="FF0000"/>
                </a:solidFill>
              </a:rPr>
              <a:t>well connected</a:t>
            </a:r>
          </a:p>
          <a:p>
            <a:r>
              <a:rPr lang="en-US" sz="1400" b="1" dirty="0"/>
              <a:t>Positive-</a:t>
            </a:r>
            <a:r>
              <a:rPr lang="en-US" sz="1400" b="1" dirty="0">
                <a:solidFill>
                  <a:srgbClr val="FF0000"/>
                </a:solidFill>
              </a:rPr>
              <a:t>trapped </a:t>
            </a:r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1288BB-EDAF-CC1E-0B9B-0A062F6630E3}"/>
              </a:ext>
            </a:extLst>
          </p:cNvPr>
          <p:cNvGrpSpPr/>
          <p:nvPr/>
        </p:nvGrpSpPr>
        <p:grpSpPr>
          <a:xfrm>
            <a:off x="238754" y="6602783"/>
            <a:ext cx="11434082" cy="261610"/>
            <a:chOff x="1971324" y="6602783"/>
            <a:chExt cx="11297651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8FA42-4B6B-F066-AE0E-0EF714771BFC}"/>
                </a:ext>
              </a:extLst>
            </p:cNvPr>
            <p:cNvSpPr txBox="1"/>
            <p:nvPr/>
          </p:nvSpPr>
          <p:spPr>
            <a:xfrm>
              <a:off x="4543856" y="6602783"/>
              <a:ext cx="5767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sz="1100" baseline="30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Anniversary of the Imperial College Consortium on Pore-Scale Modelling and Imaging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4F680A-C1BB-7B13-F2CB-872433D71855}"/>
                </a:ext>
              </a:extLst>
            </p:cNvPr>
            <p:cNvCxnSpPr>
              <a:cxnSpLocks/>
            </p:cNvCxnSpPr>
            <p:nvPr/>
          </p:nvCxnSpPr>
          <p:spPr>
            <a:xfrm>
              <a:off x="1971324" y="6729933"/>
              <a:ext cx="278611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832ADC-2570-8931-A484-F2A75B3DBA2C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211" y="6729933"/>
              <a:ext cx="315276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48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EB70C010B03F46ACD8E056CC60DFF3" ma:contentTypeVersion="15" ma:contentTypeDescription="Create a new document." ma:contentTypeScope="" ma:versionID="4b73df26363801bcdda06d55e768ddfa">
  <xsd:schema xmlns:xsd="http://www.w3.org/2001/XMLSchema" xmlns:xs="http://www.w3.org/2001/XMLSchema" xmlns:p="http://schemas.microsoft.com/office/2006/metadata/properties" xmlns:ns3="8fcb60ef-71fd-45bb-bcea-1aabf4070ca0" xmlns:ns4="7b66ee94-3364-4a96-9674-48cebf2f3d4a" targetNamespace="http://schemas.microsoft.com/office/2006/metadata/properties" ma:root="true" ma:fieldsID="e463822215f71b08bdfa3e0412045eae" ns3:_="" ns4:_="">
    <xsd:import namespace="8fcb60ef-71fd-45bb-bcea-1aabf4070ca0"/>
    <xsd:import namespace="7b66ee94-3364-4a96-9674-48cebf2f3d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b60ef-71fd-45bb-bcea-1aabf4070c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6ee94-3364-4a96-9674-48cebf2f3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cb60ef-71fd-45bb-bcea-1aabf4070ca0" xsi:nil="true"/>
  </documentManagement>
</p:properties>
</file>

<file path=customXml/itemProps1.xml><?xml version="1.0" encoding="utf-8"?>
<ds:datastoreItem xmlns:ds="http://schemas.openxmlformats.org/officeDocument/2006/customXml" ds:itemID="{CD10EE11-291E-4877-9A54-53962F60C6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5A07CE-52D8-44EB-926D-B5018C2669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b60ef-71fd-45bb-bcea-1aabf4070ca0"/>
    <ds:schemaRef ds:uri="7b66ee94-3364-4a96-9674-48cebf2f3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87F4CD-ECB9-43BA-B84D-4D2FF6B5BEDC}">
  <ds:schemaRefs>
    <ds:schemaRef ds:uri="8fcb60ef-71fd-45bb-bcea-1aabf4070ca0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b66ee94-3364-4a96-9674-48cebf2f3d4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10624</TotalTime>
  <Words>968</Words>
  <Application>Microsoft Office PowerPoint</Application>
  <PresentationFormat>Widescreen</PresentationFormat>
  <Paragraphs>138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Underground hydrogen storage in porous reservoirs</vt:lpstr>
      <vt:lpstr>Key insights from previous work</vt:lpstr>
      <vt:lpstr>Repeated 3 flooding cycles- Hydrogen and Brine</vt:lpstr>
      <vt:lpstr>Gas rearrangement observed from grey scale images</vt:lpstr>
      <vt:lpstr>Uniform gas saturation profile after gas and water injection</vt:lpstr>
      <vt:lpstr>Formation of a single, large connected ganglion</vt:lpstr>
      <vt:lpstr>Zoomed-in images of hydrogen </vt:lpstr>
      <vt:lpstr>Smaller bubbles aggregating into larger ones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Trapping, Hysteresis and Ostwald Ripening in Hydrogen Storage: A Pore-Scale Imaging Study</dc:title>
  <dc:creator>Goodarzi, Sepideh</dc:creator>
  <cp:lastModifiedBy>Goodarzi, Sepideh</cp:lastModifiedBy>
  <cp:revision>443</cp:revision>
  <dcterms:created xsi:type="dcterms:W3CDTF">2023-04-14T13:52:50Z</dcterms:created>
  <dcterms:modified xsi:type="dcterms:W3CDTF">2024-01-15T14:32:15Z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0x01010049EB70C010B03F46ACD8E056CC60DFF3</vt:lpwstr>
  </property>
</Properties>
</file>