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rts/chart10.xml" ContentType="application/vnd.openxmlformats-officedocument.drawingml.chart+xml"/>
  <Override PartName="/ppt/charts/colors10.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82" r:id="rId3"/>
    <p:sldId id="257" r:id="rId4"/>
    <p:sldId id="259" r:id="rId5"/>
    <p:sldId id="261" r:id="rId6"/>
    <p:sldId id="266" r:id="rId7"/>
    <p:sldId id="264" r:id="rId8"/>
    <p:sldId id="280" r:id="rId9"/>
    <p:sldId id="269" r:id="rId10"/>
    <p:sldId id="271" r:id="rId11"/>
    <p:sldId id="277" r:id="rId12"/>
    <p:sldId id="288" r:id="rId13"/>
    <p:sldId id="274" r:id="rId14"/>
    <p:sldId id="285" r:id="rId15"/>
    <p:sldId id="290" r:id="rId16"/>
    <p:sldId id="286" r:id="rId17"/>
    <p:sldId id="287" r:id="rId18"/>
    <p:sldId id="289" r:id="rId19"/>
    <p:sldId id="273" r:id="rId20"/>
    <p:sldId id="263" r:id="rId21"/>
    <p:sldId id="278" r:id="rId22"/>
    <p:sldId id="275" r:id="rId23"/>
    <p:sldId id="27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37CFCD-7A71-0C48-B6D7-FC7BBD97E3A1}" v="13" dt="2024-01-14T18:49:25.3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88451"/>
  </p:normalViewPr>
  <p:slideViewPr>
    <p:cSldViewPr snapToGrid="0">
      <p:cViewPr>
        <p:scale>
          <a:sx n="82" d="100"/>
          <a:sy n="82" d="100"/>
        </p:scale>
        <p:origin x="1456"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edipe, Olatunbosun A" userId="2dc0bffa-2cb8-4cd3-a640-f416f89d668e" providerId="ADAL" clId="{E137CFCD-7A71-0C48-B6D7-FC7BBD97E3A1}"/>
    <pc:docChg chg="undo custSel modSld sldOrd">
      <pc:chgData name="Adedipe, Olatunbosun A" userId="2dc0bffa-2cb8-4cd3-a640-f416f89d668e" providerId="ADAL" clId="{E137CFCD-7A71-0C48-B6D7-FC7BBD97E3A1}" dt="2024-01-15T11:13:11.369" v="1273" actId="20577"/>
      <pc:docMkLst>
        <pc:docMk/>
      </pc:docMkLst>
      <pc:sldChg chg="modSp mod">
        <pc:chgData name="Adedipe, Olatunbosun A" userId="2dc0bffa-2cb8-4cd3-a640-f416f89d668e" providerId="ADAL" clId="{E137CFCD-7A71-0C48-B6D7-FC7BBD97E3A1}" dt="2024-01-14T17:49:32.420" v="38" actId="207"/>
        <pc:sldMkLst>
          <pc:docMk/>
          <pc:sldMk cId="2204601129" sldId="257"/>
        </pc:sldMkLst>
        <pc:spChg chg="mod">
          <ac:chgData name="Adedipe, Olatunbosun A" userId="2dc0bffa-2cb8-4cd3-a640-f416f89d668e" providerId="ADAL" clId="{E137CFCD-7A71-0C48-B6D7-FC7BBD97E3A1}" dt="2024-01-14T17:49:32.420" v="38" actId="207"/>
          <ac:spMkLst>
            <pc:docMk/>
            <pc:sldMk cId="2204601129" sldId="257"/>
            <ac:spMk id="13" creationId="{7BDE7CC9-1DA7-0EB5-0B2A-90DD9FD470DE}"/>
          </ac:spMkLst>
        </pc:spChg>
      </pc:sldChg>
      <pc:sldChg chg="modSp mod">
        <pc:chgData name="Adedipe, Olatunbosun A" userId="2dc0bffa-2cb8-4cd3-a640-f416f89d668e" providerId="ADAL" clId="{E137CFCD-7A71-0C48-B6D7-FC7BBD97E3A1}" dt="2024-01-14T18:10:32.743" v="120" actId="20577"/>
        <pc:sldMkLst>
          <pc:docMk/>
          <pc:sldMk cId="3259993295" sldId="261"/>
        </pc:sldMkLst>
        <pc:spChg chg="mod">
          <ac:chgData name="Adedipe, Olatunbosun A" userId="2dc0bffa-2cb8-4cd3-a640-f416f89d668e" providerId="ADAL" clId="{E137CFCD-7A71-0C48-B6D7-FC7BBD97E3A1}" dt="2024-01-14T18:10:32.743" v="120" actId="20577"/>
          <ac:spMkLst>
            <pc:docMk/>
            <pc:sldMk cId="3259993295" sldId="261"/>
            <ac:spMk id="8" creationId="{70A5C0B3-AA74-082A-C5E6-14CC7B7C8FD8}"/>
          </ac:spMkLst>
        </pc:spChg>
      </pc:sldChg>
      <pc:sldChg chg="modSp mod">
        <pc:chgData name="Adedipe, Olatunbosun A" userId="2dc0bffa-2cb8-4cd3-a640-f416f89d668e" providerId="ADAL" clId="{E137CFCD-7A71-0C48-B6D7-FC7BBD97E3A1}" dt="2024-01-15T10:34:28.129" v="609" actId="58"/>
        <pc:sldMkLst>
          <pc:docMk/>
          <pc:sldMk cId="3578453386" sldId="269"/>
        </pc:sldMkLst>
        <pc:spChg chg="mod">
          <ac:chgData name="Adedipe, Olatunbosun A" userId="2dc0bffa-2cb8-4cd3-a640-f416f89d668e" providerId="ADAL" clId="{E137CFCD-7A71-0C48-B6D7-FC7BBD97E3A1}" dt="2024-01-15T10:34:28.129" v="609" actId="58"/>
          <ac:spMkLst>
            <pc:docMk/>
            <pc:sldMk cId="3578453386" sldId="269"/>
            <ac:spMk id="2" creationId="{E8D897FD-EB53-931A-4075-0382212ED695}"/>
          </ac:spMkLst>
        </pc:spChg>
      </pc:sldChg>
      <pc:sldChg chg="modSp mod modNotesTx">
        <pc:chgData name="Adedipe, Olatunbosun A" userId="2dc0bffa-2cb8-4cd3-a640-f416f89d668e" providerId="ADAL" clId="{E137CFCD-7A71-0C48-B6D7-FC7BBD97E3A1}" dt="2024-01-15T10:44:56.942" v="1023" actId="20577"/>
        <pc:sldMkLst>
          <pc:docMk/>
          <pc:sldMk cId="1622825300" sldId="271"/>
        </pc:sldMkLst>
        <pc:spChg chg="mod">
          <ac:chgData name="Adedipe, Olatunbosun A" userId="2dc0bffa-2cb8-4cd3-a640-f416f89d668e" providerId="ADAL" clId="{E137CFCD-7A71-0C48-B6D7-FC7BBD97E3A1}" dt="2024-01-15T10:35:26.110" v="620" actId="20577"/>
          <ac:spMkLst>
            <pc:docMk/>
            <pc:sldMk cId="1622825300" sldId="271"/>
            <ac:spMk id="4" creationId="{FDE17D8F-30A8-6B31-5618-BB6E59D96F4C}"/>
          </ac:spMkLst>
        </pc:spChg>
        <pc:spChg chg="mod">
          <ac:chgData name="Adedipe, Olatunbosun A" userId="2dc0bffa-2cb8-4cd3-a640-f416f89d668e" providerId="ADAL" clId="{E137CFCD-7A71-0C48-B6D7-FC7BBD97E3A1}" dt="2024-01-15T10:35:31.675" v="630" actId="20577"/>
          <ac:spMkLst>
            <pc:docMk/>
            <pc:sldMk cId="1622825300" sldId="271"/>
            <ac:spMk id="6" creationId="{8D05FF1B-AB67-CA90-4B26-BC63BD60F667}"/>
          </ac:spMkLst>
        </pc:spChg>
        <pc:spChg chg="mod">
          <ac:chgData name="Adedipe, Olatunbosun A" userId="2dc0bffa-2cb8-4cd3-a640-f416f89d668e" providerId="ADAL" clId="{E137CFCD-7A71-0C48-B6D7-FC7BBD97E3A1}" dt="2024-01-15T10:35:36.881" v="640" actId="20577"/>
          <ac:spMkLst>
            <pc:docMk/>
            <pc:sldMk cId="1622825300" sldId="271"/>
            <ac:spMk id="17" creationId="{B6401B5B-A952-D0B1-B740-585E21B15B0C}"/>
          </ac:spMkLst>
        </pc:spChg>
      </pc:sldChg>
      <pc:sldChg chg="modSp mod">
        <pc:chgData name="Adedipe, Olatunbosun A" userId="2dc0bffa-2cb8-4cd3-a640-f416f89d668e" providerId="ADAL" clId="{E137CFCD-7A71-0C48-B6D7-FC7BBD97E3A1}" dt="2024-01-15T10:46:38.537" v="1044" actId="20577"/>
        <pc:sldMkLst>
          <pc:docMk/>
          <pc:sldMk cId="1872074428" sldId="277"/>
        </pc:sldMkLst>
        <pc:spChg chg="mod">
          <ac:chgData name="Adedipe, Olatunbosun A" userId="2dc0bffa-2cb8-4cd3-a640-f416f89d668e" providerId="ADAL" clId="{E137CFCD-7A71-0C48-B6D7-FC7BBD97E3A1}" dt="2024-01-15T10:46:38.537" v="1044" actId="20577"/>
          <ac:spMkLst>
            <pc:docMk/>
            <pc:sldMk cId="1872074428" sldId="277"/>
            <ac:spMk id="13" creationId="{855E186D-166A-A974-5FB6-C20721647E6D}"/>
          </ac:spMkLst>
        </pc:spChg>
      </pc:sldChg>
      <pc:sldChg chg="modNotesTx">
        <pc:chgData name="Adedipe, Olatunbosun A" userId="2dc0bffa-2cb8-4cd3-a640-f416f89d668e" providerId="ADAL" clId="{E137CFCD-7A71-0C48-B6D7-FC7BBD97E3A1}" dt="2024-01-15T11:13:11.369" v="1273" actId="20577"/>
        <pc:sldMkLst>
          <pc:docMk/>
          <pc:sldMk cId="1997224266" sldId="282"/>
        </pc:sldMkLst>
      </pc:sldChg>
      <pc:sldChg chg="modSp mod">
        <pc:chgData name="Adedipe, Olatunbosun A" userId="2dc0bffa-2cb8-4cd3-a640-f416f89d668e" providerId="ADAL" clId="{E137CFCD-7A71-0C48-B6D7-FC7BBD97E3A1}" dt="2024-01-15T10:55:19.828" v="1062" actId="20577"/>
        <pc:sldMkLst>
          <pc:docMk/>
          <pc:sldMk cId="2725034429" sldId="285"/>
        </pc:sldMkLst>
        <pc:spChg chg="mod">
          <ac:chgData name="Adedipe, Olatunbosun A" userId="2dc0bffa-2cb8-4cd3-a640-f416f89d668e" providerId="ADAL" clId="{E137CFCD-7A71-0C48-B6D7-FC7BBD97E3A1}" dt="2024-01-15T10:55:15.823" v="1060" actId="20577"/>
          <ac:spMkLst>
            <pc:docMk/>
            <pc:sldMk cId="2725034429" sldId="285"/>
            <ac:spMk id="33" creationId="{2451AAF5-34F9-14E1-A8DA-3CFCDA31DFF6}"/>
          </ac:spMkLst>
        </pc:spChg>
        <pc:spChg chg="mod">
          <ac:chgData name="Adedipe, Olatunbosun A" userId="2dc0bffa-2cb8-4cd3-a640-f416f89d668e" providerId="ADAL" clId="{E137CFCD-7A71-0C48-B6D7-FC7BBD97E3A1}" dt="2024-01-15T10:55:19.828" v="1062" actId="20577"/>
          <ac:spMkLst>
            <pc:docMk/>
            <pc:sldMk cId="2725034429" sldId="285"/>
            <ac:spMk id="34" creationId="{280ADF4F-505E-8828-B1A4-C3FB9FCBF79A}"/>
          </ac:spMkLst>
        </pc:spChg>
      </pc:sldChg>
      <pc:sldChg chg="modSp mod">
        <pc:chgData name="Adedipe, Olatunbosun A" userId="2dc0bffa-2cb8-4cd3-a640-f416f89d668e" providerId="ADAL" clId="{E137CFCD-7A71-0C48-B6D7-FC7BBD97E3A1}" dt="2024-01-14T18:15:00.301" v="141" actId="20577"/>
        <pc:sldMkLst>
          <pc:docMk/>
          <pc:sldMk cId="1271577567" sldId="289"/>
        </pc:sldMkLst>
        <pc:spChg chg="mod">
          <ac:chgData name="Adedipe, Olatunbosun A" userId="2dc0bffa-2cb8-4cd3-a640-f416f89d668e" providerId="ADAL" clId="{E137CFCD-7A71-0C48-B6D7-FC7BBD97E3A1}" dt="2024-01-14T18:15:00.301" v="141" actId="20577"/>
          <ac:spMkLst>
            <pc:docMk/>
            <pc:sldMk cId="1271577567" sldId="289"/>
            <ac:spMk id="5" creationId="{94C04262-1825-3FF5-03EF-CFA06EB0E060}"/>
          </ac:spMkLst>
        </pc:spChg>
      </pc:sldChg>
      <pc:sldChg chg="addSp delSp modSp mod ord setBg addAnim delAnim">
        <pc:chgData name="Adedipe, Olatunbosun A" userId="2dc0bffa-2cb8-4cd3-a640-f416f89d668e" providerId="ADAL" clId="{E137CFCD-7A71-0C48-B6D7-FC7BBD97E3A1}" dt="2024-01-14T18:53:26.365" v="383" actId="20578"/>
        <pc:sldMkLst>
          <pc:docMk/>
          <pc:sldMk cId="2553923867" sldId="290"/>
        </pc:sldMkLst>
        <pc:spChg chg="mod">
          <ac:chgData name="Adedipe, Olatunbosun A" userId="2dc0bffa-2cb8-4cd3-a640-f416f89d668e" providerId="ADAL" clId="{E137CFCD-7A71-0C48-B6D7-FC7BBD97E3A1}" dt="2024-01-14T18:32:33.426" v="190" actId="1035"/>
          <ac:spMkLst>
            <pc:docMk/>
            <pc:sldMk cId="2553923867" sldId="290"/>
            <ac:spMk id="2" creationId="{5C91E579-7E56-20C4-C36D-91F9C4FA37AF}"/>
          </ac:spMkLst>
        </pc:spChg>
        <pc:spChg chg="del">
          <ac:chgData name="Adedipe, Olatunbosun A" userId="2dc0bffa-2cb8-4cd3-a640-f416f89d668e" providerId="ADAL" clId="{E137CFCD-7A71-0C48-B6D7-FC7BBD97E3A1}" dt="2024-01-14T18:31:22.228" v="142" actId="478"/>
          <ac:spMkLst>
            <pc:docMk/>
            <pc:sldMk cId="2553923867" sldId="290"/>
            <ac:spMk id="3" creationId="{DF45502B-7085-17C1-B17B-C41019D9BD08}"/>
          </ac:spMkLst>
        </pc:spChg>
        <pc:spChg chg="add del mod">
          <ac:chgData name="Adedipe, Olatunbosun A" userId="2dc0bffa-2cb8-4cd3-a640-f416f89d668e" providerId="ADAL" clId="{E137CFCD-7A71-0C48-B6D7-FC7BBD97E3A1}" dt="2024-01-14T18:35:42.418" v="245"/>
          <ac:spMkLst>
            <pc:docMk/>
            <pc:sldMk cId="2553923867" sldId="290"/>
            <ac:spMk id="6" creationId="{BBD0A1AB-9EFE-C258-9B3A-9DEE50B36A82}"/>
          </ac:spMkLst>
        </pc:spChg>
        <pc:spChg chg="add mod">
          <ac:chgData name="Adedipe, Olatunbosun A" userId="2dc0bffa-2cb8-4cd3-a640-f416f89d668e" providerId="ADAL" clId="{E137CFCD-7A71-0C48-B6D7-FC7BBD97E3A1}" dt="2024-01-14T18:50:28.081" v="377" actId="1036"/>
          <ac:spMkLst>
            <pc:docMk/>
            <pc:sldMk cId="2553923867" sldId="290"/>
            <ac:spMk id="7" creationId="{6A2849AF-4459-3509-2D29-EA251160CD47}"/>
          </ac:spMkLst>
        </pc:spChg>
        <pc:spChg chg="add mod">
          <ac:chgData name="Adedipe, Olatunbosun A" userId="2dc0bffa-2cb8-4cd3-a640-f416f89d668e" providerId="ADAL" clId="{E137CFCD-7A71-0C48-B6D7-FC7BBD97E3A1}" dt="2024-01-14T18:50:28.081" v="377" actId="1036"/>
          <ac:spMkLst>
            <pc:docMk/>
            <pc:sldMk cId="2553923867" sldId="290"/>
            <ac:spMk id="8" creationId="{0E54DDA3-A2DA-10E5-2A3C-BAA2472DEC2C}"/>
          </ac:spMkLst>
        </pc:spChg>
        <pc:spChg chg="add mod">
          <ac:chgData name="Adedipe, Olatunbosun A" userId="2dc0bffa-2cb8-4cd3-a640-f416f89d668e" providerId="ADAL" clId="{E137CFCD-7A71-0C48-B6D7-FC7BBD97E3A1}" dt="2024-01-14T18:50:28.081" v="377" actId="1036"/>
          <ac:spMkLst>
            <pc:docMk/>
            <pc:sldMk cId="2553923867" sldId="290"/>
            <ac:spMk id="9" creationId="{1DA075E3-1607-9C65-D540-1C39D0EBEE3D}"/>
          </ac:spMkLst>
        </pc:spChg>
        <pc:spChg chg="add del">
          <ac:chgData name="Adedipe, Olatunbosun A" userId="2dc0bffa-2cb8-4cd3-a640-f416f89d668e" providerId="ADAL" clId="{E137CFCD-7A71-0C48-B6D7-FC7BBD97E3A1}" dt="2024-01-14T18:32:06.967" v="151" actId="26606"/>
          <ac:spMkLst>
            <pc:docMk/>
            <pc:sldMk cId="2553923867" sldId="290"/>
            <ac:spMk id="10" creationId="{026A84AF-6F58-471A-BF1F-10D8C03511C4}"/>
          </ac:spMkLst>
        </pc:spChg>
        <pc:spChg chg="add mod">
          <ac:chgData name="Adedipe, Olatunbosun A" userId="2dc0bffa-2cb8-4cd3-a640-f416f89d668e" providerId="ADAL" clId="{E137CFCD-7A71-0C48-B6D7-FC7BBD97E3A1}" dt="2024-01-14T18:50:28.081" v="377" actId="1036"/>
          <ac:spMkLst>
            <pc:docMk/>
            <pc:sldMk cId="2553923867" sldId="290"/>
            <ac:spMk id="11" creationId="{3A7DE613-62F1-04EC-AFC2-32747BEAF932}"/>
          </ac:spMkLst>
        </pc:spChg>
        <pc:spChg chg="add del mod">
          <ac:chgData name="Adedipe, Olatunbosun A" userId="2dc0bffa-2cb8-4cd3-a640-f416f89d668e" providerId="ADAL" clId="{E137CFCD-7A71-0C48-B6D7-FC7BBD97E3A1}" dt="2024-01-14T18:45:46.523" v="327"/>
          <ac:spMkLst>
            <pc:docMk/>
            <pc:sldMk cId="2553923867" sldId="290"/>
            <ac:spMk id="41" creationId="{4C8FFC20-CAF9-1CD5-B668-8BDE32BE7167}"/>
          </ac:spMkLst>
        </pc:spChg>
        <pc:spChg chg="add mod">
          <ac:chgData name="Adedipe, Olatunbosun A" userId="2dc0bffa-2cb8-4cd3-a640-f416f89d668e" providerId="ADAL" clId="{E137CFCD-7A71-0C48-B6D7-FC7BBD97E3A1}" dt="2024-01-14T18:47:51.670" v="335" actId="207"/>
          <ac:spMkLst>
            <pc:docMk/>
            <pc:sldMk cId="2553923867" sldId="290"/>
            <ac:spMk id="42" creationId="{D60AAD6E-5AF8-9827-D96E-D838DDA02760}"/>
          </ac:spMkLst>
        </pc:spChg>
        <pc:spChg chg="add mod">
          <ac:chgData name="Adedipe, Olatunbosun A" userId="2dc0bffa-2cb8-4cd3-a640-f416f89d668e" providerId="ADAL" clId="{E137CFCD-7A71-0C48-B6D7-FC7BBD97E3A1}" dt="2024-01-14T18:50:42.159" v="382" actId="1035"/>
          <ac:spMkLst>
            <pc:docMk/>
            <pc:sldMk cId="2553923867" sldId="290"/>
            <ac:spMk id="44" creationId="{3A5E5D71-FD0F-60DB-56DB-563B16BB3D47}"/>
          </ac:spMkLst>
        </pc:spChg>
        <pc:grpChg chg="add">
          <ac:chgData name="Adedipe, Olatunbosun A" userId="2dc0bffa-2cb8-4cd3-a640-f416f89d668e" providerId="ADAL" clId="{E137CFCD-7A71-0C48-B6D7-FC7BBD97E3A1}" dt="2024-01-14T18:48:01.329" v="336" actId="164"/>
          <ac:grpSpMkLst>
            <pc:docMk/>
            <pc:sldMk cId="2553923867" sldId="290"/>
            <ac:grpSpMk id="43" creationId="{FFED6594-9E52-594A-B208-6DD72F3DD7BC}"/>
          </ac:grpSpMkLst>
        </pc:grpChg>
        <pc:grpChg chg="add">
          <ac:chgData name="Adedipe, Olatunbosun A" userId="2dc0bffa-2cb8-4cd3-a640-f416f89d668e" providerId="ADAL" clId="{E137CFCD-7A71-0C48-B6D7-FC7BBD97E3A1}" dt="2024-01-14T18:50:33.759" v="378" actId="164"/>
          <ac:grpSpMkLst>
            <pc:docMk/>
            <pc:sldMk cId="2553923867" sldId="290"/>
            <ac:grpSpMk id="45" creationId="{A7C6C62B-B4C4-7B94-B58B-F4E7DBD19578}"/>
          </ac:grpSpMkLst>
        </pc:grpChg>
        <pc:picChg chg="add mod modCrop">
          <ac:chgData name="Adedipe, Olatunbosun A" userId="2dc0bffa-2cb8-4cd3-a640-f416f89d668e" providerId="ADAL" clId="{E137CFCD-7A71-0C48-B6D7-FC7BBD97E3A1}" dt="2024-01-14T18:50:28.081" v="377" actId="1036"/>
          <ac:picMkLst>
            <pc:docMk/>
            <pc:sldMk cId="2553923867" sldId="290"/>
            <ac:picMk id="5" creationId="{CAE61ADA-3252-6576-295E-47C200EE8641}"/>
          </ac:picMkLst>
        </pc:picChg>
        <pc:cxnChg chg="add mod">
          <ac:chgData name="Adedipe, Olatunbosun A" userId="2dc0bffa-2cb8-4cd3-a640-f416f89d668e" providerId="ADAL" clId="{E137CFCD-7A71-0C48-B6D7-FC7BBD97E3A1}" dt="2024-01-14T18:50:28.081" v="377" actId="1036"/>
          <ac:cxnSpMkLst>
            <pc:docMk/>
            <pc:sldMk cId="2553923867" sldId="290"/>
            <ac:cxnSpMk id="13" creationId="{454888BD-DC53-21A2-DF78-BACEA12F86D9}"/>
          </ac:cxnSpMkLst>
        </pc:cxnChg>
        <pc:cxnChg chg="add mod">
          <ac:chgData name="Adedipe, Olatunbosun A" userId="2dc0bffa-2cb8-4cd3-a640-f416f89d668e" providerId="ADAL" clId="{E137CFCD-7A71-0C48-B6D7-FC7BBD97E3A1}" dt="2024-01-14T18:50:28.081" v="377" actId="1036"/>
          <ac:cxnSpMkLst>
            <pc:docMk/>
            <pc:sldMk cId="2553923867" sldId="290"/>
            <ac:cxnSpMk id="14" creationId="{06773A59-6286-BD2B-0327-20AB3EE071A0}"/>
          </ac:cxnSpMkLst>
        </pc:cxnChg>
        <pc:cxnChg chg="add mod">
          <ac:chgData name="Adedipe, Olatunbosun A" userId="2dc0bffa-2cb8-4cd3-a640-f416f89d668e" providerId="ADAL" clId="{E137CFCD-7A71-0C48-B6D7-FC7BBD97E3A1}" dt="2024-01-14T18:50:28.081" v="377" actId="1036"/>
          <ac:cxnSpMkLst>
            <pc:docMk/>
            <pc:sldMk cId="2553923867" sldId="290"/>
            <ac:cxnSpMk id="17" creationId="{B8AFA231-AE8F-A750-0AEE-3DA0F271B940}"/>
          </ac:cxnSpMkLst>
        </pc:cxnChg>
        <pc:cxnChg chg="add del mod">
          <ac:chgData name="Adedipe, Olatunbosun A" userId="2dc0bffa-2cb8-4cd3-a640-f416f89d668e" providerId="ADAL" clId="{E137CFCD-7A71-0C48-B6D7-FC7BBD97E3A1}" dt="2024-01-14T18:41:27.296" v="306" actId="478"/>
          <ac:cxnSpMkLst>
            <pc:docMk/>
            <pc:sldMk cId="2553923867" sldId="290"/>
            <ac:cxnSpMk id="18" creationId="{1913D10F-01D8-2B8B-C10B-AF308A9B4B12}"/>
          </ac:cxnSpMkLst>
        </pc:cxnChg>
        <pc:cxnChg chg="add mod">
          <ac:chgData name="Adedipe, Olatunbosun A" userId="2dc0bffa-2cb8-4cd3-a640-f416f89d668e" providerId="ADAL" clId="{E137CFCD-7A71-0C48-B6D7-FC7BBD97E3A1}" dt="2024-01-14T18:50:28.081" v="377" actId="1036"/>
          <ac:cxnSpMkLst>
            <pc:docMk/>
            <pc:sldMk cId="2553923867" sldId="290"/>
            <ac:cxnSpMk id="23" creationId="{34BA5630-9E9A-FD4A-F23F-FB5A3C697442}"/>
          </ac:cxnSpMkLst>
        </pc:cxnChg>
        <pc:cxnChg chg="add mod">
          <ac:chgData name="Adedipe, Olatunbosun A" userId="2dc0bffa-2cb8-4cd3-a640-f416f89d668e" providerId="ADAL" clId="{E137CFCD-7A71-0C48-B6D7-FC7BBD97E3A1}" dt="2024-01-14T18:50:28.081" v="377" actId="1036"/>
          <ac:cxnSpMkLst>
            <pc:docMk/>
            <pc:sldMk cId="2553923867" sldId="290"/>
            <ac:cxnSpMk id="24" creationId="{EAA7F6FE-6FB8-1042-CCF1-64C60CDA2A60}"/>
          </ac:cxnSpMkLst>
        </pc:cxnChg>
        <pc:cxnChg chg="add mod">
          <ac:chgData name="Adedipe, Olatunbosun A" userId="2dc0bffa-2cb8-4cd3-a640-f416f89d668e" providerId="ADAL" clId="{E137CFCD-7A71-0C48-B6D7-FC7BBD97E3A1}" dt="2024-01-14T18:50:28.081" v="377" actId="1036"/>
          <ac:cxnSpMkLst>
            <pc:docMk/>
            <pc:sldMk cId="2553923867" sldId="290"/>
            <ac:cxnSpMk id="25" creationId="{0ADFE393-D5D3-6105-7115-E1D28729F116}"/>
          </ac:cxnSpMkLst>
        </pc:cxnChg>
        <pc:cxnChg chg="add mod">
          <ac:chgData name="Adedipe, Olatunbosun A" userId="2dc0bffa-2cb8-4cd3-a640-f416f89d668e" providerId="ADAL" clId="{E137CFCD-7A71-0C48-B6D7-FC7BBD97E3A1}" dt="2024-01-14T18:50:28.081" v="377" actId="1036"/>
          <ac:cxnSpMkLst>
            <pc:docMk/>
            <pc:sldMk cId="2553923867" sldId="290"/>
            <ac:cxnSpMk id="26" creationId="{1E4B9BD8-F108-52D2-F702-5AE652F6B871}"/>
          </ac:cxnSpMkLst>
        </pc:cxnChg>
        <pc:cxnChg chg="add mod">
          <ac:chgData name="Adedipe, Olatunbosun A" userId="2dc0bffa-2cb8-4cd3-a640-f416f89d668e" providerId="ADAL" clId="{E137CFCD-7A71-0C48-B6D7-FC7BBD97E3A1}" dt="2024-01-14T18:45:38.618" v="324" actId="1582"/>
          <ac:cxnSpMkLst>
            <pc:docMk/>
            <pc:sldMk cId="2553923867" sldId="290"/>
            <ac:cxnSpMk id="40" creationId="{EF70790A-E9C4-F856-BCCC-D91F858842EA}"/>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mperiallondon-my.sharepoint.com/personal/oa23_ic_ac_uk/Documents/Avizo/Analysis%201%20images/Excel%20files/Grayscale%20values%20BL%20analysed%20-%20Histogram-Plot%20(version%2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imperiallondon-my.sharepoint.com/personal/oa23_ic_ac_uk/Documents/Avizo/Analysis%201%20images/Excel%20files/Grayscale%20values%20BL%20analysed%20-%20Histogram-Plot%20(version%201).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https://imperiallondon-my.sharepoint.com/personal/oa23_ic_ac_uk/Documents/Avizo/Analysis%201%20images/Excel%20files/Overview%20Sim%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mperiallondon-my.sharepoint.com/personal/oa23_ic_ac_uk/Documents/Avizo/Analysis%201%20images/Excel%20files/Overview%20Sim%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mperiallondon-my.sharepoint.com/personal/oa23_ic_ac_uk/Documents/Avizo/Analysis%201%20images/Excel%20files/Overview%20Sim%20dat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imperiallondon-my.sharepoint.com/personal/oa23_ic_ac_uk/Documents/Avizo/Analysis%201%20images/Excel%20files/Overview%20Sim%20dat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imperiallondon-my.sharepoint.com/personal/oa23_ic_ac_uk/Documents/Avizo/Analysis%201%20images/Excel%20files/Overview%20Sim%20dat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imperiallondon-my.sharepoint.com/personal/oa23_ic_ac_uk/Documents/Avizo/Analysis%201%20images/Excel%20files/Overview%20Sim%20data.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Probability Distribution of Grayscale Values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'Grayscale values BL analysed - '!$O$3</c:f>
              <c:strCache>
                <c:ptCount val="1"/>
                <c:pt idx="0">
                  <c:v>Probability density</c:v>
                </c:pt>
              </c:strCache>
            </c:strRef>
          </c:tx>
          <c:spPr>
            <a:ln w="28575" cap="rnd">
              <a:solidFill>
                <a:schemeClr val="accent1"/>
              </a:solidFill>
              <a:round/>
            </a:ln>
            <a:effectLst/>
          </c:spPr>
          <c:marker>
            <c:symbol val="none"/>
          </c:marker>
          <c:cat>
            <c:numRef>
              <c:f>'Grayscale values BL analysed - '!$N$4:$N$130</c:f>
              <c:numCache>
                <c:formatCode>General</c:formatCode>
                <c:ptCount val="127"/>
                <c:pt idx="0">
                  <c:v>1285</c:v>
                </c:pt>
                <c:pt idx="1">
                  <c:v>1542</c:v>
                </c:pt>
                <c:pt idx="2">
                  <c:v>1799</c:v>
                </c:pt>
                <c:pt idx="3">
                  <c:v>2056</c:v>
                </c:pt>
                <c:pt idx="4">
                  <c:v>2313</c:v>
                </c:pt>
                <c:pt idx="5">
                  <c:v>2570</c:v>
                </c:pt>
                <c:pt idx="6">
                  <c:v>2827</c:v>
                </c:pt>
                <c:pt idx="7">
                  <c:v>3084</c:v>
                </c:pt>
                <c:pt idx="8">
                  <c:v>3341</c:v>
                </c:pt>
                <c:pt idx="9">
                  <c:v>3598</c:v>
                </c:pt>
                <c:pt idx="10">
                  <c:v>3855</c:v>
                </c:pt>
                <c:pt idx="11">
                  <c:v>4112</c:v>
                </c:pt>
                <c:pt idx="12">
                  <c:v>4369</c:v>
                </c:pt>
                <c:pt idx="13">
                  <c:v>4626</c:v>
                </c:pt>
                <c:pt idx="14">
                  <c:v>4883</c:v>
                </c:pt>
                <c:pt idx="15">
                  <c:v>5140</c:v>
                </c:pt>
                <c:pt idx="16">
                  <c:v>5397</c:v>
                </c:pt>
                <c:pt idx="17">
                  <c:v>5654</c:v>
                </c:pt>
                <c:pt idx="18">
                  <c:v>5911</c:v>
                </c:pt>
                <c:pt idx="19">
                  <c:v>6168</c:v>
                </c:pt>
                <c:pt idx="20">
                  <c:v>6425</c:v>
                </c:pt>
                <c:pt idx="21">
                  <c:v>6682</c:v>
                </c:pt>
                <c:pt idx="22">
                  <c:v>6939</c:v>
                </c:pt>
                <c:pt idx="23">
                  <c:v>7196</c:v>
                </c:pt>
                <c:pt idx="24">
                  <c:v>7453</c:v>
                </c:pt>
                <c:pt idx="25">
                  <c:v>7710</c:v>
                </c:pt>
                <c:pt idx="26">
                  <c:v>7967</c:v>
                </c:pt>
                <c:pt idx="27">
                  <c:v>8224</c:v>
                </c:pt>
                <c:pt idx="28">
                  <c:v>8481</c:v>
                </c:pt>
                <c:pt idx="29">
                  <c:v>8738</c:v>
                </c:pt>
                <c:pt idx="30">
                  <c:v>8995</c:v>
                </c:pt>
                <c:pt idx="31">
                  <c:v>9252</c:v>
                </c:pt>
                <c:pt idx="32">
                  <c:v>9509</c:v>
                </c:pt>
                <c:pt idx="33">
                  <c:v>9766</c:v>
                </c:pt>
                <c:pt idx="34">
                  <c:v>10023</c:v>
                </c:pt>
                <c:pt idx="35">
                  <c:v>10280</c:v>
                </c:pt>
                <c:pt idx="36">
                  <c:v>10537</c:v>
                </c:pt>
                <c:pt idx="37">
                  <c:v>10794</c:v>
                </c:pt>
                <c:pt idx="38">
                  <c:v>11051</c:v>
                </c:pt>
                <c:pt idx="39">
                  <c:v>11308</c:v>
                </c:pt>
                <c:pt idx="40">
                  <c:v>11565</c:v>
                </c:pt>
                <c:pt idx="41">
                  <c:v>11822</c:v>
                </c:pt>
                <c:pt idx="42">
                  <c:v>12079</c:v>
                </c:pt>
                <c:pt idx="43">
                  <c:v>12336</c:v>
                </c:pt>
                <c:pt idx="44">
                  <c:v>12593</c:v>
                </c:pt>
                <c:pt idx="45">
                  <c:v>12850</c:v>
                </c:pt>
                <c:pt idx="46">
                  <c:v>13107</c:v>
                </c:pt>
                <c:pt idx="47">
                  <c:v>13364</c:v>
                </c:pt>
                <c:pt idx="48">
                  <c:v>13621</c:v>
                </c:pt>
                <c:pt idx="49">
                  <c:v>13878</c:v>
                </c:pt>
                <c:pt idx="50">
                  <c:v>14135</c:v>
                </c:pt>
                <c:pt idx="51">
                  <c:v>14392</c:v>
                </c:pt>
                <c:pt idx="52">
                  <c:v>14649</c:v>
                </c:pt>
                <c:pt idx="53">
                  <c:v>14906</c:v>
                </c:pt>
                <c:pt idx="54">
                  <c:v>15163</c:v>
                </c:pt>
                <c:pt idx="55">
                  <c:v>15420</c:v>
                </c:pt>
                <c:pt idx="56">
                  <c:v>15677</c:v>
                </c:pt>
                <c:pt idx="57">
                  <c:v>15934</c:v>
                </c:pt>
                <c:pt idx="58">
                  <c:v>16191</c:v>
                </c:pt>
                <c:pt idx="59">
                  <c:v>16448</c:v>
                </c:pt>
                <c:pt idx="60">
                  <c:v>16705</c:v>
                </c:pt>
                <c:pt idx="61">
                  <c:v>16962</c:v>
                </c:pt>
                <c:pt idx="62">
                  <c:v>17219</c:v>
                </c:pt>
                <c:pt idx="63">
                  <c:v>17476</c:v>
                </c:pt>
                <c:pt idx="64">
                  <c:v>17733</c:v>
                </c:pt>
                <c:pt idx="65">
                  <c:v>17990</c:v>
                </c:pt>
                <c:pt idx="66">
                  <c:v>18247</c:v>
                </c:pt>
                <c:pt idx="67">
                  <c:v>18504</c:v>
                </c:pt>
                <c:pt idx="68">
                  <c:v>18761</c:v>
                </c:pt>
                <c:pt idx="69">
                  <c:v>19018</c:v>
                </c:pt>
                <c:pt idx="70">
                  <c:v>19275</c:v>
                </c:pt>
                <c:pt idx="71">
                  <c:v>19532</c:v>
                </c:pt>
                <c:pt idx="72">
                  <c:v>19789</c:v>
                </c:pt>
                <c:pt idx="73">
                  <c:v>20046</c:v>
                </c:pt>
                <c:pt idx="74">
                  <c:v>20303</c:v>
                </c:pt>
                <c:pt idx="75">
                  <c:v>20560</c:v>
                </c:pt>
                <c:pt idx="76">
                  <c:v>20817</c:v>
                </c:pt>
                <c:pt idx="77">
                  <c:v>21074</c:v>
                </c:pt>
                <c:pt idx="78">
                  <c:v>21331</c:v>
                </c:pt>
                <c:pt idx="79">
                  <c:v>21588</c:v>
                </c:pt>
                <c:pt idx="80">
                  <c:v>21845</c:v>
                </c:pt>
                <c:pt idx="81">
                  <c:v>22102</c:v>
                </c:pt>
                <c:pt idx="82">
                  <c:v>22359</c:v>
                </c:pt>
                <c:pt idx="83">
                  <c:v>22616</c:v>
                </c:pt>
                <c:pt idx="84">
                  <c:v>22873</c:v>
                </c:pt>
                <c:pt idx="85">
                  <c:v>23130</c:v>
                </c:pt>
                <c:pt idx="86">
                  <c:v>23387</c:v>
                </c:pt>
                <c:pt idx="87">
                  <c:v>23644</c:v>
                </c:pt>
                <c:pt idx="88">
                  <c:v>23901</c:v>
                </c:pt>
                <c:pt idx="89">
                  <c:v>24158</c:v>
                </c:pt>
                <c:pt idx="90">
                  <c:v>24415</c:v>
                </c:pt>
                <c:pt idx="91">
                  <c:v>24672</c:v>
                </c:pt>
                <c:pt idx="92">
                  <c:v>24929</c:v>
                </c:pt>
                <c:pt idx="93">
                  <c:v>25186</c:v>
                </c:pt>
                <c:pt idx="94">
                  <c:v>25443</c:v>
                </c:pt>
                <c:pt idx="95">
                  <c:v>25700</c:v>
                </c:pt>
                <c:pt idx="96">
                  <c:v>25957</c:v>
                </c:pt>
                <c:pt idx="97">
                  <c:v>26214</c:v>
                </c:pt>
                <c:pt idx="98">
                  <c:v>26471</c:v>
                </c:pt>
                <c:pt idx="99">
                  <c:v>26728</c:v>
                </c:pt>
                <c:pt idx="100">
                  <c:v>26985</c:v>
                </c:pt>
                <c:pt idx="101">
                  <c:v>27242</c:v>
                </c:pt>
                <c:pt idx="102">
                  <c:v>27499</c:v>
                </c:pt>
                <c:pt idx="103">
                  <c:v>27756</c:v>
                </c:pt>
                <c:pt idx="104">
                  <c:v>28013</c:v>
                </c:pt>
                <c:pt idx="105">
                  <c:v>28270</c:v>
                </c:pt>
                <c:pt idx="106">
                  <c:v>28527</c:v>
                </c:pt>
                <c:pt idx="107">
                  <c:v>28784</c:v>
                </c:pt>
                <c:pt idx="108">
                  <c:v>29041</c:v>
                </c:pt>
                <c:pt idx="109">
                  <c:v>29298</c:v>
                </c:pt>
                <c:pt idx="110">
                  <c:v>29555</c:v>
                </c:pt>
                <c:pt idx="111">
                  <c:v>29812</c:v>
                </c:pt>
                <c:pt idx="112">
                  <c:v>30069</c:v>
                </c:pt>
                <c:pt idx="113">
                  <c:v>30326</c:v>
                </c:pt>
                <c:pt idx="114">
                  <c:v>30583</c:v>
                </c:pt>
                <c:pt idx="115">
                  <c:v>30840</c:v>
                </c:pt>
                <c:pt idx="116">
                  <c:v>31097</c:v>
                </c:pt>
                <c:pt idx="117">
                  <c:v>31354</c:v>
                </c:pt>
                <c:pt idx="118">
                  <c:v>31611</c:v>
                </c:pt>
                <c:pt idx="119">
                  <c:v>31868</c:v>
                </c:pt>
                <c:pt idx="120">
                  <c:v>32125</c:v>
                </c:pt>
                <c:pt idx="121">
                  <c:v>32382</c:v>
                </c:pt>
                <c:pt idx="122">
                  <c:v>32639</c:v>
                </c:pt>
                <c:pt idx="123">
                  <c:v>32896</c:v>
                </c:pt>
                <c:pt idx="124">
                  <c:v>33153</c:v>
                </c:pt>
                <c:pt idx="125">
                  <c:v>33410</c:v>
                </c:pt>
                <c:pt idx="126">
                  <c:v>33667</c:v>
                </c:pt>
              </c:numCache>
            </c:numRef>
          </c:cat>
          <c:val>
            <c:numRef>
              <c:f>'Grayscale values BL analysed - '!$O$4:$O$130</c:f>
              <c:numCache>
                <c:formatCode>General</c:formatCode>
                <c:ptCount val="127"/>
                <c:pt idx="0">
                  <c:v>1.5753072792189238E-5</c:v>
                </c:pt>
                <c:pt idx="1">
                  <c:v>1.6932886307111243E-5</c:v>
                </c:pt>
                <c:pt idx="2">
                  <c:v>1.8167386512400923E-5</c:v>
                </c:pt>
                <c:pt idx="3">
                  <c:v>1.9455825859591592E-5</c:v>
                </c:pt>
                <c:pt idx="4">
                  <c:v>2.0797093095925982E-5</c:v>
                </c:pt>
                <c:pt idx="5">
                  <c:v>2.2189695994808357E-5</c:v>
                </c:pt>
                <c:pt idx="6">
                  <c:v>2.3631746522774561E-5</c:v>
                </c:pt>
                <c:pt idx="7">
                  <c:v>2.512094878087347E-5</c:v>
                </c:pt>
                <c:pt idx="8">
                  <c:v>2.6654590044201411E-5</c:v>
                </c:pt>
                <c:pt idx="9">
                  <c:v>2.8229535203291126E-5</c:v>
                </c:pt>
                <c:pt idx="10">
                  <c:v>2.9842224885084858E-5</c:v>
                </c:pt>
                <c:pt idx="11">
                  <c:v>3.1488677499382314E-5</c:v>
                </c:pt>
                <c:pt idx="12">
                  <c:v>3.3164495419132065E-5</c:v>
                </c:pt>
                <c:pt idx="13">
                  <c:v>3.4864875460028585E-5</c:v>
                </c:pt>
                <c:pt idx="14">
                  <c:v>3.6584623777009979E-5</c:v>
                </c:pt>
                <c:pt idx="15">
                  <c:v>3.8318175242960369E-5</c:v>
                </c:pt>
                <c:pt idx="16">
                  <c:v>4.0059617318861397E-5</c:v>
                </c:pt>
                <c:pt idx="17">
                  <c:v>4.1802718365566011E-5</c:v>
                </c:pt>
                <c:pt idx="18">
                  <c:v>4.3540960286141214E-5</c:v>
                </c:pt>
                <c:pt idx="19">
                  <c:v>4.5267575325281839E-5</c:v>
                </c:pt>
                <c:pt idx="20">
                  <c:v>4.6975586789639492E-5</c:v>
                </c:pt>
                <c:pt idx="21">
                  <c:v>4.8657853391094992E-5</c:v>
                </c:pt>
                <c:pt idx="22">
                  <c:v>5.0307116855113E-5</c:v>
                </c:pt>
                <c:pt idx="23">
                  <c:v>5.1916052379448146E-5</c:v>
                </c:pt>
                <c:pt idx="24">
                  <c:v>5.347732147570168E-5</c:v>
                </c:pt>
                <c:pt idx="25">
                  <c:v>5.498362667860146E-5</c:v>
                </c:pt>
                <c:pt idx="26">
                  <c:v>5.6427767566378418E-5</c:v>
                </c:pt>
                <c:pt idx="27">
                  <c:v>5.7802697501143364E-5</c:v>
                </c:pt>
                <c:pt idx="28">
                  <c:v>5.9101580471527774E-5</c:v>
                </c:pt>
                <c:pt idx="29">
                  <c:v>6.0317847401718029E-5</c:v>
                </c:pt>
                <c:pt idx="30">
                  <c:v>6.1445251281921003E-5</c:v>
                </c:pt>
                <c:pt idx="31">
                  <c:v>6.2477920475631783E-5</c:v>
                </c:pt>
                <c:pt idx="32">
                  <c:v>6.3410409569045811E-5</c:v>
                </c:pt>
                <c:pt idx="33">
                  <c:v>6.4237747147608324E-5</c:v>
                </c:pt>
                <c:pt idx="34">
                  <c:v>6.4955479913883174E-5</c:v>
                </c:pt>
                <c:pt idx="35">
                  <c:v>6.5559712599330848E-5</c:v>
                </c:pt>
                <c:pt idx="36">
                  <c:v>6.604714316971404E-5</c:v>
                </c:pt>
                <c:pt idx="37">
                  <c:v>6.6415092879032773E-5</c:v>
                </c:pt>
                <c:pt idx="38">
                  <c:v>6.6661530789303519E-5</c:v>
                </c:pt>
                <c:pt idx="39">
                  <c:v>6.6785092442169417E-5</c:v>
                </c:pt>
                <c:pt idx="40">
                  <c:v>6.6785092442169417E-5</c:v>
                </c:pt>
                <c:pt idx="41">
                  <c:v>6.6661530789303519E-5</c:v>
                </c:pt>
                <c:pt idx="42">
                  <c:v>6.6415092879032773E-5</c:v>
                </c:pt>
                <c:pt idx="43">
                  <c:v>6.604714316971404E-5</c:v>
                </c:pt>
                <c:pt idx="44">
                  <c:v>6.5559712599330848E-5</c:v>
                </c:pt>
                <c:pt idx="45">
                  <c:v>6.4955479913883174E-5</c:v>
                </c:pt>
                <c:pt idx="46">
                  <c:v>6.4237747147608324E-5</c:v>
                </c:pt>
                <c:pt idx="47">
                  <c:v>6.3410409569045811E-5</c:v>
                </c:pt>
                <c:pt idx="48">
                  <c:v>6.2477920475631783E-5</c:v>
                </c:pt>
                <c:pt idx="49">
                  <c:v>6.1445251281921003E-5</c:v>
                </c:pt>
                <c:pt idx="50">
                  <c:v>6.0317847401718029E-5</c:v>
                </c:pt>
                <c:pt idx="51">
                  <c:v>5.9101580471527774E-5</c:v>
                </c:pt>
                <c:pt idx="52">
                  <c:v>5.7802697501143364E-5</c:v>
                </c:pt>
                <c:pt idx="53">
                  <c:v>5.6427767566378418E-5</c:v>
                </c:pt>
                <c:pt idx="54">
                  <c:v>5.498362667860146E-5</c:v>
                </c:pt>
                <c:pt idx="55">
                  <c:v>5.347732147570168E-5</c:v>
                </c:pt>
                <c:pt idx="56">
                  <c:v>5.1916052379448146E-5</c:v>
                </c:pt>
                <c:pt idx="57">
                  <c:v>5.0307116855113E-5</c:v>
                </c:pt>
                <c:pt idx="58">
                  <c:v>4.8657853391094992E-5</c:v>
                </c:pt>
                <c:pt idx="59">
                  <c:v>4.6975586789639492E-5</c:v>
                </c:pt>
                <c:pt idx="60">
                  <c:v>4.5267575325281839E-5</c:v>
                </c:pt>
                <c:pt idx="61">
                  <c:v>4.3540960286141214E-5</c:v>
                </c:pt>
                <c:pt idx="62">
                  <c:v>4.1802718365566011E-5</c:v>
                </c:pt>
                <c:pt idx="63">
                  <c:v>4.0059617318861397E-5</c:v>
                </c:pt>
                <c:pt idx="64">
                  <c:v>3.8318175242960369E-5</c:v>
                </c:pt>
                <c:pt idx="65">
                  <c:v>3.6584623777009979E-5</c:v>
                </c:pt>
                <c:pt idx="66">
                  <c:v>3.4864875460028585E-5</c:v>
                </c:pt>
                <c:pt idx="67">
                  <c:v>3.3164495419132065E-5</c:v>
                </c:pt>
                <c:pt idx="68">
                  <c:v>3.1488677499382314E-5</c:v>
                </c:pt>
                <c:pt idx="69">
                  <c:v>2.9842224885084858E-5</c:v>
                </c:pt>
                <c:pt idx="70">
                  <c:v>2.8229535203291126E-5</c:v>
                </c:pt>
                <c:pt idx="71">
                  <c:v>2.6654590044201411E-5</c:v>
                </c:pt>
                <c:pt idx="72">
                  <c:v>2.512094878087347E-5</c:v>
                </c:pt>
                <c:pt idx="73">
                  <c:v>2.3631746522774561E-5</c:v>
                </c:pt>
                <c:pt idx="74">
                  <c:v>2.2189695994808357E-5</c:v>
                </c:pt>
                <c:pt idx="75">
                  <c:v>2.0797093095925982E-5</c:v>
                </c:pt>
                <c:pt idx="76">
                  <c:v>1.9455825859591592E-5</c:v>
                </c:pt>
                <c:pt idx="77">
                  <c:v>1.8167386512400923E-5</c:v>
                </c:pt>
                <c:pt idx="78">
                  <c:v>1.6932886307111243E-5</c:v>
                </c:pt>
                <c:pt idx="79">
                  <c:v>1.5753072792189238E-5</c:v>
                </c:pt>
                <c:pt idx="80">
                  <c:v>6.1433657352498138E-5</c:v>
                </c:pt>
                <c:pt idx="81">
                  <c:v>7.7186048352846374E-5</c:v>
                </c:pt>
                <c:pt idx="82">
                  <c:v>9.4892100226029054E-5</c:v>
                </c:pt>
                <c:pt idx="83">
                  <c:v>1.1415110665890644E-4</c:v>
                </c:pt>
                <c:pt idx="84">
                  <c:v>1.3436588257397083E-4</c:v>
                </c:pt>
                <c:pt idx="85">
                  <c:v>1.5475928252833479E-4</c:v>
                </c:pt>
                <c:pt idx="86">
                  <c:v>1.7441475481357171E-4</c:v>
                </c:pt>
                <c:pt idx="87">
                  <c:v>1.9233953047117415E-4</c:v>
                </c:pt>
                <c:pt idx="88">
                  <c:v>2.0754520153356325E-4</c:v>
                </c:pt>
                <c:pt idx="89">
                  <c:v>2.1913697277120943E-4</c:v>
                </c:pt>
                <c:pt idx="90">
                  <c:v>2.2640052752923574E-4</c:v>
                </c:pt>
                <c:pt idx="91">
                  <c:v>2.288748257403997E-4</c:v>
                </c:pt>
                <c:pt idx="92">
                  <c:v>2.2640052752923574E-4</c:v>
                </c:pt>
                <c:pt idx="93">
                  <c:v>2.1913697277120943E-4</c:v>
                </c:pt>
                <c:pt idx="94">
                  <c:v>2.0754520153356325E-4</c:v>
                </c:pt>
                <c:pt idx="95">
                  <c:v>1.9233953047117415E-4</c:v>
                </c:pt>
                <c:pt idx="96">
                  <c:v>1.7441475481357171E-4</c:v>
                </c:pt>
                <c:pt idx="97">
                  <c:v>1.5475928252833479E-4</c:v>
                </c:pt>
                <c:pt idx="98">
                  <c:v>1.3436588257397083E-4</c:v>
                </c:pt>
                <c:pt idx="99">
                  <c:v>1.1415110665890644E-4</c:v>
                </c:pt>
                <c:pt idx="100">
                  <c:v>9.4892100226029054E-5</c:v>
                </c:pt>
                <c:pt idx="101">
                  <c:v>7.7186048352846374E-5</c:v>
                </c:pt>
                <c:pt idx="102">
                  <c:v>6.1433657352498138E-5</c:v>
                </c:pt>
                <c:pt idx="103" formatCode="0.00000000000">
                  <c:v>5.8497524502759393E-5</c:v>
                </c:pt>
                <c:pt idx="104" formatCode="0.00000000000">
                  <c:v>7.2892404079853636E-5</c:v>
                </c:pt>
                <c:pt idx="105" formatCode="0.00000000000">
                  <c:v>8.9030983392058871E-5</c:v>
                </c:pt>
                <c:pt idx="106" formatCode="0.00000000000">
                  <c:v>1.0658943917278237E-4</c:v>
                </c:pt>
                <c:pt idx="107" formatCode="0.00000000000">
                  <c:v>1.2508386560218041E-4</c:v>
                </c:pt>
                <c:pt idx="108" formatCode="0.00000000000">
                  <c:v>1.4388069326196694E-4</c:v>
                </c:pt>
                <c:pt idx="109" formatCode="0.00000000000">
                  <c:v>1.6222502865592561E-4</c:v>
                </c:pt>
                <c:pt idx="110" formatCode="0.00000000000">
                  <c:v>1.7928638385451755E-4</c:v>
                </c:pt>
                <c:pt idx="111" formatCode="0.00000000000">
                  <c:v>1.9421862103980735E-4</c:v>
                </c:pt>
                <c:pt idx="112" formatCode="0.00000000000">
                  <c:v>2.0622842983971095E-4</c:v>
                </c:pt>
                <c:pt idx="113" formatCode="0.00000000000">
                  <c:v>2.1464477172195018E-4</c:v>
                </c:pt>
                <c:pt idx="114" formatCode="0.00000000000">
                  <c:v>2.1898088374047066E-4</c:v>
                </c:pt>
                <c:pt idx="115" formatCode="0.00000000000">
                  <c:v>2.1898088374047066E-4</c:v>
                </c:pt>
                <c:pt idx="116" formatCode="0.00000000000">
                  <c:v>2.1464477172195018E-4</c:v>
                </c:pt>
                <c:pt idx="117" formatCode="0.00000000000">
                  <c:v>2.0622842983971095E-4</c:v>
                </c:pt>
                <c:pt idx="118" formatCode="0.00000000000">
                  <c:v>1.9421862103980735E-4</c:v>
                </c:pt>
                <c:pt idx="119" formatCode="0.00000000000">
                  <c:v>1.7928638385451755E-4</c:v>
                </c:pt>
                <c:pt idx="120" formatCode="0.00000000000">
                  <c:v>1.6222502865592561E-4</c:v>
                </c:pt>
                <c:pt idx="121" formatCode="0.00000000000">
                  <c:v>1.4388069326196694E-4</c:v>
                </c:pt>
                <c:pt idx="122" formatCode="0.00000000000">
                  <c:v>1.2508386560218041E-4</c:v>
                </c:pt>
                <c:pt idx="123" formatCode="0.00000000000">
                  <c:v>1.0658943917278237E-4</c:v>
                </c:pt>
                <c:pt idx="124" formatCode="0.00000000000">
                  <c:v>8.9030983392058871E-5</c:v>
                </c:pt>
                <c:pt idx="125" formatCode="0.00000000000">
                  <c:v>7.2892404079853636E-5</c:v>
                </c:pt>
                <c:pt idx="126" formatCode="0.00000000000">
                  <c:v>5.8497524502759393E-5</c:v>
                </c:pt>
              </c:numCache>
            </c:numRef>
          </c:val>
          <c:smooth val="0"/>
          <c:extLst>
            <c:ext xmlns:c16="http://schemas.microsoft.com/office/drawing/2014/chart" uri="{C3380CC4-5D6E-409C-BE32-E72D297353CC}">
              <c16:uniqueId val="{00000000-BC77-4E06-A99D-F251B40E38E8}"/>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238502688"/>
        <c:axId val="238499448"/>
      </c:lineChart>
      <c:catAx>
        <c:axId val="23850268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Intensity</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8499448"/>
        <c:crosses val="autoZero"/>
        <c:auto val="1"/>
        <c:lblAlgn val="ctr"/>
        <c:lblOffset val="100"/>
        <c:noMultiLvlLbl val="0"/>
      </c:catAx>
      <c:valAx>
        <c:axId val="238499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 Probability density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385026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Probability Distribution of Grayscale Values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'Grayscale values BL analysed - '!$O$3</c:f>
              <c:strCache>
                <c:ptCount val="1"/>
                <c:pt idx="0">
                  <c:v>Probability density</c:v>
                </c:pt>
              </c:strCache>
            </c:strRef>
          </c:tx>
          <c:spPr>
            <a:ln w="28575" cap="rnd">
              <a:solidFill>
                <a:schemeClr val="accent1"/>
              </a:solidFill>
              <a:round/>
            </a:ln>
            <a:effectLst/>
          </c:spPr>
          <c:marker>
            <c:symbol val="none"/>
          </c:marker>
          <c:cat>
            <c:numRef>
              <c:f>'Grayscale values BL analysed - '!$N$4:$N$130</c:f>
              <c:numCache>
                <c:formatCode>General</c:formatCode>
                <c:ptCount val="127"/>
                <c:pt idx="0">
                  <c:v>1285</c:v>
                </c:pt>
                <c:pt idx="1">
                  <c:v>1542</c:v>
                </c:pt>
                <c:pt idx="2">
                  <c:v>1799</c:v>
                </c:pt>
                <c:pt idx="3">
                  <c:v>2056</c:v>
                </c:pt>
                <c:pt idx="4">
                  <c:v>2313</c:v>
                </c:pt>
                <c:pt idx="5">
                  <c:v>2570</c:v>
                </c:pt>
                <c:pt idx="6">
                  <c:v>2827</c:v>
                </c:pt>
                <c:pt idx="7">
                  <c:v>3084</c:v>
                </c:pt>
                <c:pt idx="8">
                  <c:v>3341</c:v>
                </c:pt>
                <c:pt idx="9">
                  <c:v>3598</c:v>
                </c:pt>
                <c:pt idx="10">
                  <c:v>3855</c:v>
                </c:pt>
                <c:pt idx="11">
                  <c:v>4112</c:v>
                </c:pt>
                <c:pt idx="12">
                  <c:v>4369</c:v>
                </c:pt>
                <c:pt idx="13">
                  <c:v>4626</c:v>
                </c:pt>
                <c:pt idx="14">
                  <c:v>4883</c:v>
                </c:pt>
                <c:pt idx="15">
                  <c:v>5140</c:v>
                </c:pt>
                <c:pt idx="16">
                  <c:v>5397</c:v>
                </c:pt>
                <c:pt idx="17">
                  <c:v>5654</c:v>
                </c:pt>
                <c:pt idx="18">
                  <c:v>5911</c:v>
                </c:pt>
                <c:pt idx="19">
                  <c:v>6168</c:v>
                </c:pt>
                <c:pt idx="20">
                  <c:v>6425</c:v>
                </c:pt>
                <c:pt idx="21">
                  <c:v>6682</c:v>
                </c:pt>
                <c:pt idx="22">
                  <c:v>6939</c:v>
                </c:pt>
                <c:pt idx="23">
                  <c:v>7196</c:v>
                </c:pt>
                <c:pt idx="24">
                  <c:v>7453</c:v>
                </c:pt>
                <c:pt idx="25">
                  <c:v>7710</c:v>
                </c:pt>
                <c:pt idx="26">
                  <c:v>7967</c:v>
                </c:pt>
                <c:pt idx="27">
                  <c:v>8224</c:v>
                </c:pt>
                <c:pt idx="28">
                  <c:v>8481</c:v>
                </c:pt>
                <c:pt idx="29">
                  <c:v>8738</c:v>
                </c:pt>
                <c:pt idx="30">
                  <c:v>8995</c:v>
                </c:pt>
                <c:pt idx="31">
                  <c:v>9252</c:v>
                </c:pt>
                <c:pt idx="32">
                  <c:v>9509</c:v>
                </c:pt>
                <c:pt idx="33">
                  <c:v>9766</c:v>
                </c:pt>
                <c:pt idx="34">
                  <c:v>10023</c:v>
                </c:pt>
                <c:pt idx="35">
                  <c:v>10280</c:v>
                </c:pt>
                <c:pt idx="36">
                  <c:v>10537</c:v>
                </c:pt>
                <c:pt idx="37">
                  <c:v>10794</c:v>
                </c:pt>
                <c:pt idx="38">
                  <c:v>11051</c:v>
                </c:pt>
                <c:pt idx="39">
                  <c:v>11308</c:v>
                </c:pt>
                <c:pt idx="40">
                  <c:v>11565</c:v>
                </c:pt>
                <c:pt idx="41">
                  <c:v>11822</c:v>
                </c:pt>
                <c:pt idx="42">
                  <c:v>12079</c:v>
                </c:pt>
                <c:pt idx="43">
                  <c:v>12336</c:v>
                </c:pt>
                <c:pt idx="44">
                  <c:v>12593</c:v>
                </c:pt>
                <c:pt idx="45">
                  <c:v>12850</c:v>
                </c:pt>
                <c:pt idx="46">
                  <c:v>13107</c:v>
                </c:pt>
                <c:pt idx="47">
                  <c:v>13364</c:v>
                </c:pt>
                <c:pt idx="48">
                  <c:v>13621</c:v>
                </c:pt>
                <c:pt idx="49">
                  <c:v>13878</c:v>
                </c:pt>
                <c:pt idx="50">
                  <c:v>14135</c:v>
                </c:pt>
                <c:pt idx="51">
                  <c:v>14392</c:v>
                </c:pt>
                <c:pt idx="52">
                  <c:v>14649</c:v>
                </c:pt>
                <c:pt idx="53">
                  <c:v>14906</c:v>
                </c:pt>
                <c:pt idx="54">
                  <c:v>15163</c:v>
                </c:pt>
                <c:pt idx="55">
                  <c:v>15420</c:v>
                </c:pt>
                <c:pt idx="56">
                  <c:v>15677</c:v>
                </c:pt>
                <c:pt idx="57">
                  <c:v>15934</c:v>
                </c:pt>
                <c:pt idx="58">
                  <c:v>16191</c:v>
                </c:pt>
                <c:pt idx="59">
                  <c:v>16448</c:v>
                </c:pt>
                <c:pt idx="60">
                  <c:v>16705</c:v>
                </c:pt>
                <c:pt idx="61">
                  <c:v>16962</c:v>
                </c:pt>
                <c:pt idx="62">
                  <c:v>17219</c:v>
                </c:pt>
                <c:pt idx="63">
                  <c:v>17476</c:v>
                </c:pt>
                <c:pt idx="64">
                  <c:v>17733</c:v>
                </c:pt>
                <c:pt idx="65">
                  <c:v>17990</c:v>
                </c:pt>
                <c:pt idx="66">
                  <c:v>18247</c:v>
                </c:pt>
                <c:pt idx="67">
                  <c:v>18504</c:v>
                </c:pt>
                <c:pt idx="68">
                  <c:v>18761</c:v>
                </c:pt>
                <c:pt idx="69">
                  <c:v>19018</c:v>
                </c:pt>
                <c:pt idx="70">
                  <c:v>19275</c:v>
                </c:pt>
                <c:pt idx="71">
                  <c:v>19532</c:v>
                </c:pt>
                <c:pt idx="72">
                  <c:v>19789</c:v>
                </c:pt>
                <c:pt idx="73">
                  <c:v>20046</c:v>
                </c:pt>
                <c:pt idx="74">
                  <c:v>20303</c:v>
                </c:pt>
                <c:pt idx="75">
                  <c:v>20560</c:v>
                </c:pt>
                <c:pt idx="76">
                  <c:v>20817</c:v>
                </c:pt>
                <c:pt idx="77">
                  <c:v>21074</c:v>
                </c:pt>
                <c:pt idx="78">
                  <c:v>21331</c:v>
                </c:pt>
                <c:pt idx="79">
                  <c:v>21588</c:v>
                </c:pt>
                <c:pt idx="80">
                  <c:v>21845</c:v>
                </c:pt>
                <c:pt idx="81">
                  <c:v>22102</c:v>
                </c:pt>
                <c:pt idx="82">
                  <c:v>22359</c:v>
                </c:pt>
                <c:pt idx="83">
                  <c:v>22616</c:v>
                </c:pt>
                <c:pt idx="84">
                  <c:v>22873</c:v>
                </c:pt>
                <c:pt idx="85">
                  <c:v>23130</c:v>
                </c:pt>
                <c:pt idx="86">
                  <c:v>23387</c:v>
                </c:pt>
                <c:pt idx="87">
                  <c:v>23644</c:v>
                </c:pt>
                <c:pt idx="88">
                  <c:v>23901</c:v>
                </c:pt>
                <c:pt idx="89">
                  <c:v>24158</c:v>
                </c:pt>
                <c:pt idx="90">
                  <c:v>24415</c:v>
                </c:pt>
                <c:pt idx="91">
                  <c:v>24672</c:v>
                </c:pt>
                <c:pt idx="92">
                  <c:v>24929</c:v>
                </c:pt>
                <c:pt idx="93">
                  <c:v>25186</c:v>
                </c:pt>
                <c:pt idx="94">
                  <c:v>25443</c:v>
                </c:pt>
                <c:pt idx="95">
                  <c:v>25700</c:v>
                </c:pt>
                <c:pt idx="96">
                  <c:v>25957</c:v>
                </c:pt>
                <c:pt idx="97">
                  <c:v>26214</c:v>
                </c:pt>
                <c:pt idx="98">
                  <c:v>26471</c:v>
                </c:pt>
                <c:pt idx="99">
                  <c:v>26728</c:v>
                </c:pt>
                <c:pt idx="100">
                  <c:v>26985</c:v>
                </c:pt>
                <c:pt idx="101">
                  <c:v>27242</c:v>
                </c:pt>
                <c:pt idx="102">
                  <c:v>27499</c:v>
                </c:pt>
                <c:pt idx="103">
                  <c:v>27756</c:v>
                </c:pt>
                <c:pt idx="104">
                  <c:v>28013</c:v>
                </c:pt>
                <c:pt idx="105">
                  <c:v>28270</c:v>
                </c:pt>
                <c:pt idx="106">
                  <c:v>28527</c:v>
                </c:pt>
                <c:pt idx="107">
                  <c:v>28784</c:v>
                </c:pt>
                <c:pt idx="108">
                  <c:v>29041</c:v>
                </c:pt>
                <c:pt idx="109">
                  <c:v>29298</c:v>
                </c:pt>
                <c:pt idx="110">
                  <c:v>29555</c:v>
                </c:pt>
                <c:pt idx="111">
                  <c:v>29812</c:v>
                </c:pt>
                <c:pt idx="112">
                  <c:v>30069</c:v>
                </c:pt>
                <c:pt idx="113">
                  <c:v>30326</c:v>
                </c:pt>
                <c:pt idx="114">
                  <c:v>30583</c:v>
                </c:pt>
                <c:pt idx="115">
                  <c:v>30840</c:v>
                </c:pt>
                <c:pt idx="116">
                  <c:v>31097</c:v>
                </c:pt>
                <c:pt idx="117">
                  <c:v>31354</c:v>
                </c:pt>
                <c:pt idx="118">
                  <c:v>31611</c:v>
                </c:pt>
                <c:pt idx="119">
                  <c:v>31868</c:v>
                </c:pt>
                <c:pt idx="120">
                  <c:v>32125</c:v>
                </c:pt>
                <c:pt idx="121">
                  <c:v>32382</c:v>
                </c:pt>
                <c:pt idx="122">
                  <c:v>32639</c:v>
                </c:pt>
                <c:pt idx="123">
                  <c:v>32896</c:v>
                </c:pt>
                <c:pt idx="124">
                  <c:v>33153</c:v>
                </c:pt>
                <c:pt idx="125">
                  <c:v>33410</c:v>
                </c:pt>
                <c:pt idx="126">
                  <c:v>33667</c:v>
                </c:pt>
              </c:numCache>
            </c:numRef>
          </c:cat>
          <c:val>
            <c:numRef>
              <c:f>'Grayscale values BL analysed - '!$O$4:$O$130</c:f>
              <c:numCache>
                <c:formatCode>General</c:formatCode>
                <c:ptCount val="127"/>
                <c:pt idx="0">
                  <c:v>1.5753072792189238E-5</c:v>
                </c:pt>
                <c:pt idx="1">
                  <c:v>1.6932886307111243E-5</c:v>
                </c:pt>
                <c:pt idx="2">
                  <c:v>1.8167386512400923E-5</c:v>
                </c:pt>
                <c:pt idx="3">
                  <c:v>1.9455825859591592E-5</c:v>
                </c:pt>
                <c:pt idx="4">
                  <c:v>2.0797093095925982E-5</c:v>
                </c:pt>
                <c:pt idx="5">
                  <c:v>2.2189695994808357E-5</c:v>
                </c:pt>
                <c:pt idx="6">
                  <c:v>2.3631746522774561E-5</c:v>
                </c:pt>
                <c:pt idx="7">
                  <c:v>2.512094878087347E-5</c:v>
                </c:pt>
                <c:pt idx="8">
                  <c:v>2.6654590044201411E-5</c:v>
                </c:pt>
                <c:pt idx="9">
                  <c:v>2.8229535203291126E-5</c:v>
                </c:pt>
                <c:pt idx="10">
                  <c:v>2.9842224885084858E-5</c:v>
                </c:pt>
                <c:pt idx="11">
                  <c:v>3.1488677499382314E-5</c:v>
                </c:pt>
                <c:pt idx="12">
                  <c:v>3.3164495419132065E-5</c:v>
                </c:pt>
                <c:pt idx="13">
                  <c:v>3.4864875460028585E-5</c:v>
                </c:pt>
                <c:pt idx="14">
                  <c:v>3.6584623777009979E-5</c:v>
                </c:pt>
                <c:pt idx="15">
                  <c:v>3.8318175242960369E-5</c:v>
                </c:pt>
                <c:pt idx="16">
                  <c:v>4.0059617318861397E-5</c:v>
                </c:pt>
                <c:pt idx="17">
                  <c:v>4.1802718365566011E-5</c:v>
                </c:pt>
                <c:pt idx="18">
                  <c:v>4.3540960286141214E-5</c:v>
                </c:pt>
                <c:pt idx="19">
                  <c:v>4.5267575325281839E-5</c:v>
                </c:pt>
                <c:pt idx="20">
                  <c:v>4.6975586789639492E-5</c:v>
                </c:pt>
                <c:pt idx="21">
                  <c:v>4.8657853391094992E-5</c:v>
                </c:pt>
                <c:pt idx="22">
                  <c:v>5.0307116855113E-5</c:v>
                </c:pt>
                <c:pt idx="23">
                  <c:v>5.1916052379448146E-5</c:v>
                </c:pt>
                <c:pt idx="24">
                  <c:v>5.347732147570168E-5</c:v>
                </c:pt>
                <c:pt idx="25">
                  <c:v>5.498362667860146E-5</c:v>
                </c:pt>
                <c:pt idx="26">
                  <c:v>5.6427767566378418E-5</c:v>
                </c:pt>
                <c:pt idx="27">
                  <c:v>5.7802697501143364E-5</c:v>
                </c:pt>
                <c:pt idx="28">
                  <c:v>5.9101580471527774E-5</c:v>
                </c:pt>
                <c:pt idx="29">
                  <c:v>6.0317847401718029E-5</c:v>
                </c:pt>
                <c:pt idx="30">
                  <c:v>6.1445251281921003E-5</c:v>
                </c:pt>
                <c:pt idx="31">
                  <c:v>6.2477920475631783E-5</c:v>
                </c:pt>
                <c:pt idx="32">
                  <c:v>6.3410409569045811E-5</c:v>
                </c:pt>
                <c:pt idx="33">
                  <c:v>6.4237747147608324E-5</c:v>
                </c:pt>
                <c:pt idx="34">
                  <c:v>6.4955479913883174E-5</c:v>
                </c:pt>
                <c:pt idx="35">
                  <c:v>6.5559712599330848E-5</c:v>
                </c:pt>
                <c:pt idx="36">
                  <c:v>6.604714316971404E-5</c:v>
                </c:pt>
                <c:pt idx="37">
                  <c:v>6.6415092879032773E-5</c:v>
                </c:pt>
                <c:pt idx="38">
                  <c:v>6.6661530789303519E-5</c:v>
                </c:pt>
                <c:pt idx="39">
                  <c:v>6.6785092442169417E-5</c:v>
                </c:pt>
                <c:pt idx="40">
                  <c:v>6.6785092442169417E-5</c:v>
                </c:pt>
                <c:pt idx="41">
                  <c:v>6.6661530789303519E-5</c:v>
                </c:pt>
                <c:pt idx="42">
                  <c:v>6.6415092879032773E-5</c:v>
                </c:pt>
                <c:pt idx="43">
                  <c:v>6.604714316971404E-5</c:v>
                </c:pt>
                <c:pt idx="44">
                  <c:v>6.5559712599330848E-5</c:v>
                </c:pt>
                <c:pt idx="45">
                  <c:v>6.4955479913883174E-5</c:v>
                </c:pt>
                <c:pt idx="46">
                  <c:v>6.4237747147608324E-5</c:v>
                </c:pt>
                <c:pt idx="47">
                  <c:v>6.3410409569045811E-5</c:v>
                </c:pt>
                <c:pt idx="48">
                  <c:v>6.2477920475631783E-5</c:v>
                </c:pt>
                <c:pt idx="49">
                  <c:v>6.1445251281921003E-5</c:v>
                </c:pt>
                <c:pt idx="50">
                  <c:v>6.0317847401718029E-5</c:v>
                </c:pt>
                <c:pt idx="51">
                  <c:v>5.9101580471527774E-5</c:v>
                </c:pt>
                <c:pt idx="52">
                  <c:v>5.7802697501143364E-5</c:v>
                </c:pt>
                <c:pt idx="53">
                  <c:v>5.6427767566378418E-5</c:v>
                </c:pt>
                <c:pt idx="54">
                  <c:v>5.498362667860146E-5</c:v>
                </c:pt>
                <c:pt idx="55">
                  <c:v>5.347732147570168E-5</c:v>
                </c:pt>
                <c:pt idx="56">
                  <c:v>5.1916052379448146E-5</c:v>
                </c:pt>
                <c:pt idx="57">
                  <c:v>5.0307116855113E-5</c:v>
                </c:pt>
                <c:pt idx="58">
                  <c:v>4.8657853391094992E-5</c:v>
                </c:pt>
                <c:pt idx="59">
                  <c:v>4.6975586789639492E-5</c:v>
                </c:pt>
                <c:pt idx="60">
                  <c:v>4.5267575325281839E-5</c:v>
                </c:pt>
                <c:pt idx="61">
                  <c:v>4.3540960286141214E-5</c:v>
                </c:pt>
                <c:pt idx="62">
                  <c:v>4.1802718365566011E-5</c:v>
                </c:pt>
                <c:pt idx="63">
                  <c:v>4.0059617318861397E-5</c:v>
                </c:pt>
                <c:pt idx="64">
                  <c:v>3.8318175242960369E-5</c:v>
                </c:pt>
                <c:pt idx="65">
                  <c:v>3.6584623777009979E-5</c:v>
                </c:pt>
                <c:pt idx="66">
                  <c:v>3.4864875460028585E-5</c:v>
                </c:pt>
                <c:pt idx="67">
                  <c:v>3.3164495419132065E-5</c:v>
                </c:pt>
                <c:pt idx="68">
                  <c:v>3.1488677499382314E-5</c:v>
                </c:pt>
                <c:pt idx="69">
                  <c:v>2.9842224885084858E-5</c:v>
                </c:pt>
                <c:pt idx="70">
                  <c:v>2.8229535203291126E-5</c:v>
                </c:pt>
                <c:pt idx="71">
                  <c:v>2.6654590044201411E-5</c:v>
                </c:pt>
                <c:pt idx="72">
                  <c:v>2.512094878087347E-5</c:v>
                </c:pt>
                <c:pt idx="73">
                  <c:v>2.3631746522774561E-5</c:v>
                </c:pt>
                <c:pt idx="74">
                  <c:v>2.2189695994808357E-5</c:v>
                </c:pt>
                <c:pt idx="75">
                  <c:v>2.0797093095925982E-5</c:v>
                </c:pt>
                <c:pt idx="76">
                  <c:v>1.9455825859591592E-5</c:v>
                </c:pt>
                <c:pt idx="77">
                  <c:v>1.8167386512400923E-5</c:v>
                </c:pt>
                <c:pt idx="78">
                  <c:v>1.6932886307111243E-5</c:v>
                </c:pt>
                <c:pt idx="79">
                  <c:v>1.5753072792189238E-5</c:v>
                </c:pt>
                <c:pt idx="80">
                  <c:v>6.1433657352498138E-5</c:v>
                </c:pt>
                <c:pt idx="81">
                  <c:v>7.7186048352846374E-5</c:v>
                </c:pt>
                <c:pt idx="82">
                  <c:v>9.4892100226029054E-5</c:v>
                </c:pt>
                <c:pt idx="83">
                  <c:v>1.1415110665890644E-4</c:v>
                </c:pt>
                <c:pt idx="84">
                  <c:v>1.3436588257397083E-4</c:v>
                </c:pt>
                <c:pt idx="85">
                  <c:v>1.5475928252833479E-4</c:v>
                </c:pt>
                <c:pt idx="86">
                  <c:v>1.7441475481357171E-4</c:v>
                </c:pt>
                <c:pt idx="87">
                  <c:v>1.9233953047117415E-4</c:v>
                </c:pt>
                <c:pt idx="88">
                  <c:v>2.0754520153356325E-4</c:v>
                </c:pt>
                <c:pt idx="89">
                  <c:v>2.1913697277120943E-4</c:v>
                </c:pt>
                <c:pt idx="90">
                  <c:v>2.2640052752923574E-4</c:v>
                </c:pt>
                <c:pt idx="91">
                  <c:v>2.288748257403997E-4</c:v>
                </c:pt>
                <c:pt idx="92">
                  <c:v>2.2640052752923574E-4</c:v>
                </c:pt>
                <c:pt idx="93">
                  <c:v>2.1913697277120943E-4</c:v>
                </c:pt>
                <c:pt idx="94">
                  <c:v>2.0754520153356325E-4</c:v>
                </c:pt>
                <c:pt idx="95">
                  <c:v>1.9233953047117415E-4</c:v>
                </c:pt>
                <c:pt idx="96">
                  <c:v>1.7441475481357171E-4</c:v>
                </c:pt>
                <c:pt idx="97">
                  <c:v>1.5475928252833479E-4</c:v>
                </c:pt>
                <c:pt idx="98">
                  <c:v>1.3436588257397083E-4</c:v>
                </c:pt>
                <c:pt idx="99">
                  <c:v>1.1415110665890644E-4</c:v>
                </c:pt>
                <c:pt idx="100">
                  <c:v>9.4892100226029054E-5</c:v>
                </c:pt>
                <c:pt idx="101">
                  <c:v>7.7186048352846374E-5</c:v>
                </c:pt>
                <c:pt idx="102">
                  <c:v>6.1433657352498138E-5</c:v>
                </c:pt>
                <c:pt idx="103" formatCode="0.00000000000">
                  <c:v>5.8497524502759393E-5</c:v>
                </c:pt>
                <c:pt idx="104" formatCode="0.00000000000">
                  <c:v>7.2892404079853636E-5</c:v>
                </c:pt>
                <c:pt idx="105" formatCode="0.00000000000">
                  <c:v>8.9030983392058871E-5</c:v>
                </c:pt>
                <c:pt idx="106" formatCode="0.00000000000">
                  <c:v>1.0658943917278237E-4</c:v>
                </c:pt>
                <c:pt idx="107" formatCode="0.00000000000">
                  <c:v>1.2508386560218041E-4</c:v>
                </c:pt>
                <c:pt idx="108" formatCode="0.00000000000">
                  <c:v>1.4388069326196694E-4</c:v>
                </c:pt>
                <c:pt idx="109" formatCode="0.00000000000">
                  <c:v>1.6222502865592561E-4</c:v>
                </c:pt>
                <c:pt idx="110" formatCode="0.00000000000">
                  <c:v>1.7928638385451755E-4</c:v>
                </c:pt>
                <c:pt idx="111" formatCode="0.00000000000">
                  <c:v>1.9421862103980735E-4</c:v>
                </c:pt>
                <c:pt idx="112" formatCode="0.00000000000">
                  <c:v>2.0622842983971095E-4</c:v>
                </c:pt>
                <c:pt idx="113" formatCode="0.00000000000">
                  <c:v>2.1464477172195018E-4</c:v>
                </c:pt>
                <c:pt idx="114" formatCode="0.00000000000">
                  <c:v>2.1898088374047066E-4</c:v>
                </c:pt>
                <c:pt idx="115" formatCode="0.00000000000">
                  <c:v>2.1898088374047066E-4</c:v>
                </c:pt>
                <c:pt idx="116" formatCode="0.00000000000">
                  <c:v>2.1464477172195018E-4</c:v>
                </c:pt>
                <c:pt idx="117" formatCode="0.00000000000">
                  <c:v>2.0622842983971095E-4</c:v>
                </c:pt>
                <c:pt idx="118" formatCode="0.00000000000">
                  <c:v>1.9421862103980735E-4</c:v>
                </c:pt>
                <c:pt idx="119" formatCode="0.00000000000">
                  <c:v>1.7928638385451755E-4</c:v>
                </c:pt>
                <c:pt idx="120" formatCode="0.00000000000">
                  <c:v>1.6222502865592561E-4</c:v>
                </c:pt>
                <c:pt idx="121" formatCode="0.00000000000">
                  <c:v>1.4388069326196694E-4</c:v>
                </c:pt>
                <c:pt idx="122" formatCode="0.00000000000">
                  <c:v>1.2508386560218041E-4</c:v>
                </c:pt>
                <c:pt idx="123" formatCode="0.00000000000">
                  <c:v>1.0658943917278237E-4</c:v>
                </c:pt>
                <c:pt idx="124" formatCode="0.00000000000">
                  <c:v>8.9030983392058871E-5</c:v>
                </c:pt>
                <c:pt idx="125" formatCode="0.00000000000">
                  <c:v>7.2892404079853636E-5</c:v>
                </c:pt>
                <c:pt idx="126" formatCode="0.00000000000">
                  <c:v>5.8497524502759393E-5</c:v>
                </c:pt>
              </c:numCache>
            </c:numRef>
          </c:val>
          <c:smooth val="0"/>
          <c:extLst>
            <c:ext xmlns:c16="http://schemas.microsoft.com/office/drawing/2014/chart" uri="{C3380CC4-5D6E-409C-BE32-E72D297353CC}">
              <c16:uniqueId val="{00000000-BC77-4E06-A99D-F251B40E38E8}"/>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238502688"/>
        <c:axId val="238499448"/>
      </c:lineChart>
      <c:catAx>
        <c:axId val="23850268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Intensity</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38499448"/>
        <c:crosses val="autoZero"/>
        <c:auto val="1"/>
        <c:lblAlgn val="ctr"/>
        <c:lblOffset val="100"/>
        <c:noMultiLvlLbl val="0"/>
      </c:catAx>
      <c:valAx>
        <c:axId val="238499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 Probability density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3850268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u="none" strike="noStrike" baseline="0">
                <a:effectLst/>
              </a:rPr>
              <a:t>Microporous Dolomite </a:t>
            </a:r>
            <a:r>
              <a:rPr lang="en-GB" sz="1400" b="0" i="0" u="none" strike="noStrike" baseline="0"/>
              <a:t> </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'[Overview Sim data.xlsx]plots'!$O$45</c:f>
              <c:strCache>
                <c:ptCount val="1"/>
                <c:pt idx="0">
                  <c:v>(Change in Mass)/
Initial Mass</c:v>
                </c:pt>
              </c:strCache>
            </c:strRef>
          </c:tx>
          <c:spPr>
            <a:solidFill>
              <a:schemeClr val="accent1"/>
            </a:solidFill>
            <a:ln>
              <a:noFill/>
            </a:ln>
            <a:effectLst/>
          </c:spPr>
          <c:invertIfNegative val="0"/>
          <c:cat>
            <c:numRef>
              <c:f>'[Overview Sim data.xlsx]plots'!$O$48:$O$57</c:f>
              <c:numCache>
                <c:formatCode>0.00</c:formatCode>
                <c:ptCount val="10"/>
                <c:pt idx="0">
                  <c:v>1</c:v>
                </c:pt>
                <c:pt idx="1">
                  <c:v>2</c:v>
                </c:pt>
                <c:pt idx="2">
                  <c:v>3</c:v>
                </c:pt>
                <c:pt idx="3">
                  <c:v>4</c:v>
                </c:pt>
                <c:pt idx="4">
                  <c:v>5</c:v>
                </c:pt>
                <c:pt idx="5">
                  <c:v>6</c:v>
                </c:pt>
                <c:pt idx="6">
                  <c:v>7</c:v>
                </c:pt>
                <c:pt idx="7">
                  <c:v>8</c:v>
                </c:pt>
                <c:pt idx="8">
                  <c:v>9</c:v>
                </c:pt>
                <c:pt idx="9">
                  <c:v>10</c:v>
                </c:pt>
              </c:numCache>
            </c:numRef>
          </c:cat>
          <c:val>
            <c:numRef>
              <c:f>'[Overview Sim data.xlsx]plots'!$Q$48:$Q$57</c:f>
              <c:numCache>
                <c:formatCode>0.00E+00</c:formatCode>
                <c:ptCount val="10"/>
                <c:pt idx="0">
                  <c:v>1.6544571304145841E-2</c:v>
                </c:pt>
                <c:pt idx="1">
                  <c:v>3.0642761913933989E-2</c:v>
                </c:pt>
                <c:pt idx="2">
                  <c:v>6.3741662676251351E-2</c:v>
                </c:pt>
                <c:pt idx="3">
                  <c:v>4.9594417252168427E-2</c:v>
                </c:pt>
                <c:pt idx="4">
                  <c:v>1.7632892482511986E-2</c:v>
                </c:pt>
                <c:pt idx="5">
                  <c:v>2.3814843780162482E-2</c:v>
                </c:pt>
                <c:pt idx="6">
                  <c:v>1.1483280855320199E-2</c:v>
                </c:pt>
                <c:pt idx="7">
                  <c:v>1.1497493319654011E-2</c:v>
                </c:pt>
                <c:pt idx="8">
                  <c:v>1.7558018740684602E-3</c:v>
                </c:pt>
                <c:pt idx="9">
                  <c:v>1.6066329915449897E-2</c:v>
                </c:pt>
              </c:numCache>
            </c:numRef>
          </c:val>
          <c:extLst>
            <c:ext xmlns:c16="http://schemas.microsoft.com/office/drawing/2014/chart" uri="{C3380CC4-5D6E-409C-BE32-E72D297353CC}">
              <c16:uniqueId val="{00000000-EF1F-144F-ADA3-77F78361D7C6}"/>
            </c:ext>
          </c:extLst>
        </c:ser>
        <c:dLbls>
          <c:showLegendKey val="0"/>
          <c:showVal val="0"/>
          <c:showCatName val="0"/>
          <c:showSerName val="0"/>
          <c:showPercent val="0"/>
          <c:showBubbleSize val="0"/>
        </c:dLbls>
        <c:gapWidth val="150"/>
        <c:axId val="526580360"/>
        <c:axId val="526581080"/>
      </c:barChart>
      <c:scatterChart>
        <c:scatterStyle val="smoothMarker"/>
        <c:varyColors val="0"/>
        <c:ser>
          <c:idx val="1"/>
          <c:order val="1"/>
          <c:tx>
            <c:strRef>
              <c:f>'[Overview Sim data.xlsx]plots'!$G$45</c:f>
              <c:strCache>
                <c:ptCount val="1"/>
                <c:pt idx="0">
                  <c:v>Effective 
reaction rate (reff)(mol/m^2s)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'[Overview Sim data.xlsx]plots'!$G$46:$G$55</c:f>
              <c:numCache>
                <c:formatCode>0.00</c:formatCode>
                <c:ptCount val="10"/>
                <c:pt idx="0">
                  <c:v>1</c:v>
                </c:pt>
                <c:pt idx="1">
                  <c:v>2</c:v>
                </c:pt>
                <c:pt idx="2">
                  <c:v>3</c:v>
                </c:pt>
                <c:pt idx="3">
                  <c:v>4</c:v>
                </c:pt>
                <c:pt idx="4">
                  <c:v>5</c:v>
                </c:pt>
                <c:pt idx="5">
                  <c:v>6</c:v>
                </c:pt>
                <c:pt idx="6">
                  <c:v>7</c:v>
                </c:pt>
                <c:pt idx="7">
                  <c:v>8</c:v>
                </c:pt>
                <c:pt idx="8">
                  <c:v>9</c:v>
                </c:pt>
                <c:pt idx="9">
                  <c:v>10</c:v>
                </c:pt>
              </c:numCache>
            </c:numRef>
          </c:xVal>
          <c:yVal>
            <c:numRef>
              <c:f>'[Overview Sim data.xlsx]plots'!$I$46:$I$55</c:f>
              <c:numCache>
                <c:formatCode>0.00E+00</c:formatCode>
                <c:ptCount val="10"/>
                <c:pt idx="0">
                  <c:v>1.5183370152844606E-6</c:v>
                </c:pt>
                <c:pt idx="1">
                  <c:v>2.9169099737684601E-6</c:v>
                </c:pt>
                <c:pt idx="2">
                  <c:v>6.1238896644807383E-6</c:v>
                </c:pt>
                <c:pt idx="3">
                  <c:v>4.8717883540557021E-6</c:v>
                </c:pt>
                <c:pt idx="4">
                  <c:v>1.7527104838861944E-6</c:v>
                </c:pt>
                <c:pt idx="5">
                  <c:v>2.3714581131505208E-6</c:v>
                </c:pt>
                <c:pt idx="6">
                  <c:v>1.1433981604598828E-6</c:v>
                </c:pt>
                <c:pt idx="7">
                  <c:v>1.1405348354109753E-6</c:v>
                </c:pt>
                <c:pt idx="8">
                  <c:v>1.7192745528592681E-7</c:v>
                </c:pt>
                <c:pt idx="9">
                  <c:v>1.6150583792205952E-6</c:v>
                </c:pt>
              </c:numCache>
            </c:numRef>
          </c:yVal>
          <c:smooth val="1"/>
          <c:extLst>
            <c:ext xmlns:c16="http://schemas.microsoft.com/office/drawing/2014/chart" uri="{C3380CC4-5D6E-409C-BE32-E72D297353CC}">
              <c16:uniqueId val="{00000001-EF1F-144F-ADA3-77F78361D7C6}"/>
            </c:ext>
          </c:extLst>
        </c:ser>
        <c:dLbls>
          <c:showLegendKey val="0"/>
          <c:showVal val="0"/>
          <c:showCatName val="0"/>
          <c:showSerName val="0"/>
          <c:showPercent val="0"/>
          <c:showBubbleSize val="0"/>
        </c:dLbls>
        <c:axId val="784132535"/>
        <c:axId val="784134335"/>
      </c:scatterChart>
      <c:valAx>
        <c:axId val="526580360"/>
        <c:scaling>
          <c:orientation val="minMax"/>
          <c:max val="10"/>
          <c:min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delta_scan (X - X+1)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1080"/>
        <c:crosses val="autoZero"/>
        <c:crossBetween val="midCat"/>
      </c:valAx>
      <c:valAx>
        <c:axId val="5265810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(Change in Mass)/</a:t>
                </a:r>
              </a:p>
              <a:p>
                <a:pPr>
                  <a:defRPr/>
                </a:pPr>
                <a:r>
                  <a:rPr lang="en-GB"/>
                  <a:t>Initial Mass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0360"/>
        <c:crosses val="autoZero"/>
        <c:crossBetween val="midCat"/>
      </c:valAx>
      <c:valAx>
        <c:axId val="784134335"/>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u="none" strike="noStrike" baseline="0">
                    <a:effectLst/>
                  </a:rPr>
                  <a:t>Effective </a:t>
                </a:r>
                <a:br>
                  <a:rPr lang="en-GB" sz="1000" b="0" i="0" u="none" strike="noStrike" baseline="0">
                    <a:effectLst/>
                  </a:rPr>
                </a:br>
                <a:r>
                  <a:rPr lang="en-GB" sz="1000" b="0" i="0" u="none" strike="noStrike" baseline="0">
                    <a:effectLst/>
                  </a:rPr>
                  <a:t>Reaction Rate (mol/m^2s)</a:t>
                </a:r>
                <a:r>
                  <a:rPr lang="en-GB" sz="1000" b="0" i="0" u="none" strike="noStrike" baseline="0"/>
                  <a:t> </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4132535"/>
        <c:crosses val="max"/>
        <c:crossBetween val="midCat"/>
      </c:valAx>
      <c:valAx>
        <c:axId val="784132535"/>
        <c:scaling>
          <c:orientation val="minMax"/>
        </c:scaling>
        <c:delete val="1"/>
        <c:axPos val="b"/>
        <c:numFmt formatCode="0.00" sourceLinked="1"/>
        <c:majorTickMark val="out"/>
        <c:minorTickMark val="none"/>
        <c:tickLblPos val="nextTo"/>
        <c:crossAx val="7841343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Dolomite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'[Overview Sim data.xlsx]plots'!$O$45</c:f>
              <c:strCache>
                <c:ptCount val="1"/>
                <c:pt idx="0">
                  <c:v>(Change in Mass)/
Initial Mass</c:v>
                </c:pt>
              </c:strCache>
            </c:strRef>
          </c:tx>
          <c:spPr>
            <a:solidFill>
              <a:schemeClr val="accent1"/>
            </a:solidFill>
            <a:ln>
              <a:noFill/>
            </a:ln>
            <a:effectLst/>
          </c:spPr>
          <c:invertIfNegative val="0"/>
          <c:cat>
            <c:numRef>
              <c:f>'[Overview Sim data.xlsx]plots'!$O$48:$O$57</c:f>
              <c:numCache>
                <c:formatCode>0.00</c:formatCode>
                <c:ptCount val="10"/>
                <c:pt idx="0">
                  <c:v>1</c:v>
                </c:pt>
                <c:pt idx="1">
                  <c:v>2</c:v>
                </c:pt>
                <c:pt idx="2">
                  <c:v>3</c:v>
                </c:pt>
                <c:pt idx="3">
                  <c:v>4</c:v>
                </c:pt>
                <c:pt idx="4">
                  <c:v>5</c:v>
                </c:pt>
                <c:pt idx="5">
                  <c:v>6</c:v>
                </c:pt>
                <c:pt idx="6">
                  <c:v>7</c:v>
                </c:pt>
                <c:pt idx="7">
                  <c:v>8</c:v>
                </c:pt>
                <c:pt idx="8">
                  <c:v>9</c:v>
                </c:pt>
                <c:pt idx="9">
                  <c:v>10</c:v>
                </c:pt>
              </c:numCache>
            </c:numRef>
          </c:cat>
          <c:val>
            <c:numRef>
              <c:f>'[Overview Sim data.xlsx]plots'!$R$48:$R$57</c:f>
              <c:numCache>
                <c:formatCode>0.00E+00</c:formatCode>
                <c:ptCount val="10"/>
                <c:pt idx="0">
                  <c:v>2.1789496524739927E-2</c:v>
                </c:pt>
                <c:pt idx="1">
                  <c:v>7.3605005642795969E-3</c:v>
                </c:pt>
                <c:pt idx="2">
                  <c:v>1.7394466448481773E-2</c:v>
                </c:pt>
                <c:pt idx="3">
                  <c:v>3.6090168006254774E-3</c:v>
                </c:pt>
                <c:pt idx="4">
                  <c:v>3.9434241062683969E-3</c:v>
                </c:pt>
                <c:pt idx="5">
                  <c:v>1.3357432767518171E-3</c:v>
                </c:pt>
                <c:pt idx="6">
                  <c:v>8.568265329776675E-3</c:v>
                </c:pt>
                <c:pt idx="7">
                  <c:v>5.6168065331762083E-3</c:v>
                </c:pt>
                <c:pt idx="8">
                  <c:v>9.1589039006104568E-4</c:v>
                </c:pt>
                <c:pt idx="9">
                  <c:v>1.3001297003333672E-2</c:v>
                </c:pt>
              </c:numCache>
            </c:numRef>
          </c:val>
          <c:extLst>
            <c:ext xmlns:c16="http://schemas.microsoft.com/office/drawing/2014/chart" uri="{C3380CC4-5D6E-409C-BE32-E72D297353CC}">
              <c16:uniqueId val="{00000000-BD34-F24A-AD51-001B77E915BD}"/>
            </c:ext>
          </c:extLst>
        </c:ser>
        <c:dLbls>
          <c:showLegendKey val="0"/>
          <c:showVal val="0"/>
          <c:showCatName val="0"/>
          <c:showSerName val="0"/>
          <c:showPercent val="0"/>
          <c:showBubbleSize val="0"/>
        </c:dLbls>
        <c:gapWidth val="150"/>
        <c:axId val="526580360"/>
        <c:axId val="526581080"/>
      </c:barChart>
      <c:scatterChart>
        <c:scatterStyle val="smoothMarker"/>
        <c:varyColors val="0"/>
        <c:ser>
          <c:idx val="1"/>
          <c:order val="1"/>
          <c:tx>
            <c:strRef>
              <c:f>'[Overview Sim data.xlsx]plots'!$G$45</c:f>
              <c:strCache>
                <c:ptCount val="1"/>
                <c:pt idx="0">
                  <c:v>Effective 
reaction rate (reff)(mol/m^2s)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'[Overview Sim data.xlsx]plots'!$G$46:$G$55</c:f>
              <c:numCache>
                <c:formatCode>0.00</c:formatCode>
                <c:ptCount val="10"/>
                <c:pt idx="0">
                  <c:v>1</c:v>
                </c:pt>
                <c:pt idx="1">
                  <c:v>2</c:v>
                </c:pt>
                <c:pt idx="2">
                  <c:v>3</c:v>
                </c:pt>
                <c:pt idx="3">
                  <c:v>4</c:v>
                </c:pt>
                <c:pt idx="4">
                  <c:v>5</c:v>
                </c:pt>
                <c:pt idx="5">
                  <c:v>6</c:v>
                </c:pt>
                <c:pt idx="6">
                  <c:v>7</c:v>
                </c:pt>
                <c:pt idx="7">
                  <c:v>8</c:v>
                </c:pt>
                <c:pt idx="8">
                  <c:v>9</c:v>
                </c:pt>
                <c:pt idx="9">
                  <c:v>10</c:v>
                </c:pt>
              </c:numCache>
            </c:numRef>
          </c:xVal>
          <c:yVal>
            <c:numRef>
              <c:f>'[Overview Sim data.xlsx]plots'!$J$46:$J$55</c:f>
              <c:numCache>
                <c:formatCode>0.00E+00</c:formatCode>
                <c:ptCount val="10"/>
                <c:pt idx="0">
                  <c:v>4.9263208854072052E-6</c:v>
                </c:pt>
                <c:pt idx="1">
                  <c:v>1.719943928303924E-6</c:v>
                </c:pt>
                <c:pt idx="2">
                  <c:v>4.0527880508485407E-6</c:v>
                </c:pt>
                <c:pt idx="3">
                  <c:v>8.494534429526558E-7</c:v>
                </c:pt>
                <c:pt idx="4">
                  <c:v>9.4465769341152671E-7</c:v>
                </c:pt>
                <c:pt idx="5">
                  <c:v>3.1434309273674316E-7</c:v>
                </c:pt>
                <c:pt idx="6">
                  <c:v>2.0379979149652462E-6</c:v>
                </c:pt>
                <c:pt idx="7">
                  <c:v>1.3234215828300555E-6</c:v>
                </c:pt>
                <c:pt idx="8">
                  <c:v>2.1508172872123216E-7</c:v>
                </c:pt>
                <c:pt idx="9">
                  <c:v>3.1051436518000275E-6</c:v>
                </c:pt>
              </c:numCache>
            </c:numRef>
          </c:yVal>
          <c:smooth val="1"/>
          <c:extLst>
            <c:ext xmlns:c16="http://schemas.microsoft.com/office/drawing/2014/chart" uri="{C3380CC4-5D6E-409C-BE32-E72D297353CC}">
              <c16:uniqueId val="{00000001-BD34-F24A-AD51-001B77E915BD}"/>
            </c:ext>
          </c:extLst>
        </c:ser>
        <c:dLbls>
          <c:showLegendKey val="0"/>
          <c:showVal val="0"/>
          <c:showCatName val="0"/>
          <c:showSerName val="0"/>
          <c:showPercent val="0"/>
          <c:showBubbleSize val="0"/>
        </c:dLbls>
        <c:axId val="784132535"/>
        <c:axId val="784134335"/>
      </c:scatterChart>
      <c:valAx>
        <c:axId val="526580360"/>
        <c:scaling>
          <c:orientation val="minMax"/>
          <c:max val="10"/>
          <c:min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delta_scan (X - X+1)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1080"/>
        <c:crosses val="autoZero"/>
        <c:crossBetween val="midCat"/>
      </c:valAx>
      <c:valAx>
        <c:axId val="5265810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(Change in Mass)/</a:t>
                </a:r>
              </a:p>
              <a:p>
                <a:pPr>
                  <a:defRPr/>
                </a:pPr>
                <a:r>
                  <a:rPr lang="en-GB"/>
                  <a:t>Initial Mass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0360"/>
        <c:crosses val="autoZero"/>
        <c:crossBetween val="midCat"/>
      </c:valAx>
      <c:valAx>
        <c:axId val="784134335"/>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u="none" strike="noStrike" baseline="0">
                    <a:effectLst/>
                  </a:rPr>
                  <a:t>Effective </a:t>
                </a:r>
                <a:br>
                  <a:rPr lang="en-GB" sz="1000" b="0" i="0" u="none" strike="noStrike" baseline="0">
                    <a:effectLst/>
                  </a:rPr>
                </a:br>
                <a:r>
                  <a:rPr lang="en-GB" sz="1000" b="0" i="0" u="none" strike="noStrike" baseline="0">
                    <a:effectLst/>
                  </a:rPr>
                  <a:t>Reaction Rate (mol/m^2s)</a:t>
                </a:r>
                <a:r>
                  <a:rPr lang="en-GB" sz="1000" b="0" i="0" u="none" strike="noStrike" baseline="0"/>
                  <a:t> </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4132535"/>
        <c:crosses val="max"/>
        <c:crossBetween val="midCat"/>
      </c:valAx>
      <c:valAx>
        <c:axId val="784132535"/>
        <c:scaling>
          <c:orientation val="minMax"/>
        </c:scaling>
        <c:delete val="1"/>
        <c:axPos val="b"/>
        <c:numFmt formatCode="0.00" sourceLinked="1"/>
        <c:majorTickMark val="out"/>
        <c:minorTickMark val="none"/>
        <c:tickLblPos val="nextTo"/>
        <c:crossAx val="7841343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Calcite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'[Overview Sim data.xlsx]plots'!$O$45</c:f>
              <c:strCache>
                <c:ptCount val="1"/>
                <c:pt idx="0">
                  <c:v>(Change in Mass)/
Initial Mass</c:v>
                </c:pt>
              </c:strCache>
            </c:strRef>
          </c:tx>
          <c:spPr>
            <a:solidFill>
              <a:schemeClr val="accent1"/>
            </a:solidFill>
            <a:ln>
              <a:noFill/>
            </a:ln>
            <a:effectLst/>
          </c:spPr>
          <c:invertIfNegative val="0"/>
          <c:cat>
            <c:numRef>
              <c:f>'[Overview Sim data.xlsx]plots'!$O$48:$O$57</c:f>
              <c:numCache>
                <c:formatCode>0.00</c:formatCode>
                <c:ptCount val="10"/>
                <c:pt idx="0">
                  <c:v>1</c:v>
                </c:pt>
                <c:pt idx="1">
                  <c:v>2</c:v>
                </c:pt>
                <c:pt idx="2">
                  <c:v>3</c:v>
                </c:pt>
                <c:pt idx="3">
                  <c:v>4</c:v>
                </c:pt>
                <c:pt idx="4">
                  <c:v>5</c:v>
                </c:pt>
                <c:pt idx="5">
                  <c:v>6</c:v>
                </c:pt>
                <c:pt idx="6">
                  <c:v>7</c:v>
                </c:pt>
                <c:pt idx="7">
                  <c:v>8</c:v>
                </c:pt>
                <c:pt idx="8">
                  <c:v>9</c:v>
                </c:pt>
                <c:pt idx="9">
                  <c:v>10</c:v>
                </c:pt>
              </c:numCache>
            </c:numRef>
          </c:cat>
          <c:val>
            <c:numRef>
              <c:f>'[Overview Sim data.xlsx]plots'!$S$48:$S$57</c:f>
              <c:numCache>
                <c:formatCode>0.00E+00</c:formatCode>
                <c:ptCount val="10"/>
                <c:pt idx="0">
                  <c:v>2.7550334863283208E-2</c:v>
                </c:pt>
                <c:pt idx="1">
                  <c:v>2.9164983484715939E-2</c:v>
                </c:pt>
                <c:pt idx="2">
                  <c:v>4.2158682650190729E-3</c:v>
                </c:pt>
                <c:pt idx="3">
                  <c:v>9.1391102310180525E-3</c:v>
                </c:pt>
                <c:pt idx="4">
                  <c:v>5.9242503376308207E-3</c:v>
                </c:pt>
                <c:pt idx="5">
                  <c:v>1.1717838078079641E-2</c:v>
                </c:pt>
                <c:pt idx="6">
                  <c:v>2.0819327975870779E-2</c:v>
                </c:pt>
                <c:pt idx="7">
                  <c:v>7.1394703254551461E-4</c:v>
                </c:pt>
                <c:pt idx="8">
                  <c:v>3.7888140065113256E-2</c:v>
                </c:pt>
                <c:pt idx="9">
                  <c:v>1.6697023891690355E-2</c:v>
                </c:pt>
              </c:numCache>
            </c:numRef>
          </c:val>
          <c:extLst>
            <c:ext xmlns:c16="http://schemas.microsoft.com/office/drawing/2014/chart" uri="{C3380CC4-5D6E-409C-BE32-E72D297353CC}">
              <c16:uniqueId val="{00000000-FDEB-574A-A94E-7E27D1F0049F}"/>
            </c:ext>
          </c:extLst>
        </c:ser>
        <c:dLbls>
          <c:showLegendKey val="0"/>
          <c:showVal val="0"/>
          <c:showCatName val="0"/>
          <c:showSerName val="0"/>
          <c:showPercent val="0"/>
          <c:showBubbleSize val="0"/>
        </c:dLbls>
        <c:gapWidth val="150"/>
        <c:axId val="526580360"/>
        <c:axId val="526581080"/>
      </c:barChart>
      <c:scatterChart>
        <c:scatterStyle val="smoothMarker"/>
        <c:varyColors val="0"/>
        <c:ser>
          <c:idx val="1"/>
          <c:order val="1"/>
          <c:tx>
            <c:strRef>
              <c:f>'[Overview Sim data.xlsx]plots'!$G$45</c:f>
              <c:strCache>
                <c:ptCount val="1"/>
                <c:pt idx="0">
                  <c:v>Effective 
reaction rate (reff)(mol/m^2s)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'[Overview Sim data.xlsx]plots'!$G$46:$G$55</c:f>
              <c:numCache>
                <c:formatCode>0.00</c:formatCode>
                <c:ptCount val="10"/>
                <c:pt idx="0">
                  <c:v>1</c:v>
                </c:pt>
                <c:pt idx="1">
                  <c:v>2</c:v>
                </c:pt>
                <c:pt idx="2">
                  <c:v>3</c:v>
                </c:pt>
                <c:pt idx="3">
                  <c:v>4</c:v>
                </c:pt>
                <c:pt idx="4">
                  <c:v>5</c:v>
                </c:pt>
                <c:pt idx="5">
                  <c:v>6</c:v>
                </c:pt>
                <c:pt idx="6">
                  <c:v>7</c:v>
                </c:pt>
                <c:pt idx="7">
                  <c:v>8</c:v>
                </c:pt>
                <c:pt idx="8">
                  <c:v>9</c:v>
                </c:pt>
                <c:pt idx="9">
                  <c:v>10</c:v>
                </c:pt>
              </c:numCache>
            </c:numRef>
          </c:xVal>
          <c:yVal>
            <c:numRef>
              <c:f>'[Overview Sim data.xlsx]plots'!$K$46:$K$55</c:f>
              <c:numCache>
                <c:formatCode>0.00E+00</c:formatCode>
                <c:ptCount val="10"/>
                <c:pt idx="0">
                  <c:v>1.0948317020682608E-5</c:v>
                </c:pt>
                <c:pt idx="1">
                  <c:v>1.1948711742255951E-5</c:v>
                </c:pt>
                <c:pt idx="2">
                  <c:v>1.7278301797052109E-6</c:v>
                </c:pt>
                <c:pt idx="3">
                  <c:v>3.8016162211334933E-6</c:v>
                </c:pt>
                <c:pt idx="4">
                  <c:v>2.5327627023231906E-6</c:v>
                </c:pt>
                <c:pt idx="5">
                  <c:v>4.986892905584482E-6</c:v>
                </c:pt>
                <c:pt idx="6">
                  <c:v>8.9856983385985329E-6</c:v>
                </c:pt>
                <c:pt idx="7">
                  <c:v>3.0567182092231141E-7</c:v>
                </c:pt>
                <c:pt idx="8">
                  <c:v>1.646040314539467E-5</c:v>
                </c:pt>
                <c:pt idx="9">
                  <c:v>7.3661371906852786E-6</c:v>
                </c:pt>
              </c:numCache>
            </c:numRef>
          </c:yVal>
          <c:smooth val="1"/>
          <c:extLst>
            <c:ext xmlns:c16="http://schemas.microsoft.com/office/drawing/2014/chart" uri="{C3380CC4-5D6E-409C-BE32-E72D297353CC}">
              <c16:uniqueId val="{00000001-FDEB-574A-A94E-7E27D1F0049F}"/>
            </c:ext>
          </c:extLst>
        </c:ser>
        <c:dLbls>
          <c:showLegendKey val="0"/>
          <c:showVal val="0"/>
          <c:showCatName val="0"/>
          <c:showSerName val="0"/>
          <c:showPercent val="0"/>
          <c:showBubbleSize val="0"/>
        </c:dLbls>
        <c:axId val="784132535"/>
        <c:axId val="784134335"/>
      </c:scatterChart>
      <c:valAx>
        <c:axId val="526580360"/>
        <c:scaling>
          <c:orientation val="minMax"/>
          <c:max val="10"/>
          <c:min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delta_scan (X - X+1)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1080"/>
        <c:crosses val="autoZero"/>
        <c:crossBetween val="midCat"/>
      </c:valAx>
      <c:valAx>
        <c:axId val="5265810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(Change in Mass)/</a:t>
                </a:r>
              </a:p>
              <a:p>
                <a:pPr>
                  <a:defRPr/>
                </a:pPr>
                <a:r>
                  <a:rPr lang="en-GB"/>
                  <a:t>Initial Mass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0360"/>
        <c:crosses val="autoZero"/>
        <c:crossBetween val="midCat"/>
      </c:valAx>
      <c:valAx>
        <c:axId val="784134335"/>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u="none" strike="noStrike" baseline="0">
                    <a:effectLst/>
                  </a:rPr>
                  <a:t>Effective </a:t>
                </a:r>
                <a:br>
                  <a:rPr lang="en-GB" sz="1000" b="0" i="0" u="none" strike="noStrike" baseline="0">
                    <a:effectLst/>
                  </a:rPr>
                </a:br>
                <a:r>
                  <a:rPr lang="en-GB" sz="1000" b="0" i="0" u="none" strike="noStrike" baseline="0">
                    <a:effectLst/>
                  </a:rPr>
                  <a:t>Reaction Rate (mol/m^2s)</a:t>
                </a:r>
                <a:r>
                  <a:rPr lang="en-GB" sz="1000" b="0" i="0" u="none" strike="noStrike" baseline="0"/>
                  <a:t> </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4132535"/>
        <c:crosses val="max"/>
        <c:crossBetween val="midCat"/>
      </c:valAx>
      <c:valAx>
        <c:axId val="784132535"/>
        <c:scaling>
          <c:orientation val="minMax"/>
        </c:scaling>
        <c:delete val="1"/>
        <c:axPos val="b"/>
        <c:numFmt formatCode="0.00" sourceLinked="1"/>
        <c:majorTickMark val="out"/>
        <c:minorTickMark val="none"/>
        <c:tickLblPos val="nextTo"/>
        <c:crossAx val="7841343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Anhydrite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'[Overview Sim data.xlsx]plots'!$O$45</c:f>
              <c:strCache>
                <c:ptCount val="1"/>
                <c:pt idx="0">
                  <c:v>(Change in Mass)/
Initial Mass</c:v>
                </c:pt>
              </c:strCache>
            </c:strRef>
          </c:tx>
          <c:spPr>
            <a:solidFill>
              <a:schemeClr val="accent1"/>
            </a:solidFill>
            <a:ln>
              <a:noFill/>
            </a:ln>
            <a:effectLst/>
          </c:spPr>
          <c:invertIfNegative val="0"/>
          <c:cat>
            <c:numRef>
              <c:f>'[Overview Sim data.xlsx]plots'!$O$48:$O$57</c:f>
              <c:numCache>
                <c:formatCode>0.00</c:formatCode>
                <c:ptCount val="10"/>
                <c:pt idx="0">
                  <c:v>1</c:v>
                </c:pt>
                <c:pt idx="1">
                  <c:v>2</c:v>
                </c:pt>
                <c:pt idx="2">
                  <c:v>3</c:v>
                </c:pt>
                <c:pt idx="3">
                  <c:v>4</c:v>
                </c:pt>
                <c:pt idx="4">
                  <c:v>5</c:v>
                </c:pt>
                <c:pt idx="5">
                  <c:v>6</c:v>
                </c:pt>
                <c:pt idx="6">
                  <c:v>7</c:v>
                </c:pt>
                <c:pt idx="7">
                  <c:v>8</c:v>
                </c:pt>
                <c:pt idx="8">
                  <c:v>9</c:v>
                </c:pt>
                <c:pt idx="9">
                  <c:v>10</c:v>
                </c:pt>
              </c:numCache>
            </c:numRef>
          </c:cat>
          <c:val>
            <c:numRef>
              <c:f>'[Overview Sim data.xlsx]plots'!$T$48:$T$57</c:f>
              <c:numCache>
                <c:formatCode>0.00E+00</c:formatCode>
                <c:ptCount val="10"/>
                <c:pt idx="0">
                  <c:v>0.2819485825777141</c:v>
                </c:pt>
                <c:pt idx="1">
                  <c:v>6.6252235342317911E-3</c:v>
                </c:pt>
                <c:pt idx="2">
                  <c:v>9.7751029434579428E-3</c:v>
                </c:pt>
                <c:pt idx="3">
                  <c:v>2.5694173093578604E-2</c:v>
                </c:pt>
                <c:pt idx="4">
                  <c:v>7.9332446543592811E-2</c:v>
                </c:pt>
                <c:pt idx="5">
                  <c:v>9.7444135904310752E-2</c:v>
                </c:pt>
                <c:pt idx="6">
                  <c:v>1.2537238509735652E-2</c:v>
                </c:pt>
                <c:pt idx="7">
                  <c:v>2.9536626410964464E-2</c:v>
                </c:pt>
                <c:pt idx="8">
                  <c:v>3.7285688050230026E-2</c:v>
                </c:pt>
                <c:pt idx="9">
                  <c:v>4.6699965990345681E-4</c:v>
                </c:pt>
              </c:numCache>
            </c:numRef>
          </c:val>
          <c:extLst>
            <c:ext xmlns:c16="http://schemas.microsoft.com/office/drawing/2014/chart" uri="{C3380CC4-5D6E-409C-BE32-E72D297353CC}">
              <c16:uniqueId val="{00000000-23D9-524E-B5DE-0FB73D4796BD}"/>
            </c:ext>
          </c:extLst>
        </c:ser>
        <c:dLbls>
          <c:showLegendKey val="0"/>
          <c:showVal val="0"/>
          <c:showCatName val="0"/>
          <c:showSerName val="0"/>
          <c:showPercent val="0"/>
          <c:showBubbleSize val="0"/>
        </c:dLbls>
        <c:gapWidth val="150"/>
        <c:axId val="526580360"/>
        <c:axId val="526581080"/>
      </c:barChart>
      <c:scatterChart>
        <c:scatterStyle val="smoothMarker"/>
        <c:varyColors val="0"/>
        <c:ser>
          <c:idx val="1"/>
          <c:order val="1"/>
          <c:tx>
            <c:strRef>
              <c:f>'[Overview Sim data.xlsx]plots'!$G$45</c:f>
              <c:strCache>
                <c:ptCount val="1"/>
                <c:pt idx="0">
                  <c:v>Effective 
reaction rate (reff)(mol/m^2s)</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'[Overview Sim data.xlsx]plots'!$G$46:$G$55</c:f>
              <c:numCache>
                <c:formatCode>0.00</c:formatCode>
                <c:ptCount val="10"/>
                <c:pt idx="0">
                  <c:v>1</c:v>
                </c:pt>
                <c:pt idx="1">
                  <c:v>2</c:v>
                </c:pt>
                <c:pt idx="2">
                  <c:v>3</c:v>
                </c:pt>
                <c:pt idx="3">
                  <c:v>4</c:v>
                </c:pt>
                <c:pt idx="4">
                  <c:v>5</c:v>
                </c:pt>
                <c:pt idx="5">
                  <c:v>6</c:v>
                </c:pt>
                <c:pt idx="6">
                  <c:v>7</c:v>
                </c:pt>
                <c:pt idx="7">
                  <c:v>8</c:v>
                </c:pt>
                <c:pt idx="8">
                  <c:v>9</c:v>
                </c:pt>
                <c:pt idx="9">
                  <c:v>10</c:v>
                </c:pt>
              </c:numCache>
            </c:numRef>
          </c:xVal>
          <c:yVal>
            <c:numRef>
              <c:f>'[Overview Sim data.xlsx]plots'!$L$46:$L$55</c:f>
              <c:numCache>
                <c:formatCode>0.00E+00</c:formatCode>
                <c:ptCount val="10"/>
                <c:pt idx="0">
                  <c:v>1.2738263183816796E-4</c:v>
                </c:pt>
                <c:pt idx="1">
                  <c:v>2.7687567738986789E-6</c:v>
                </c:pt>
                <c:pt idx="2">
                  <c:v>4.1623538515852461E-6</c:v>
                </c:pt>
                <c:pt idx="3">
                  <c:v>1.1034657288827288E-5</c:v>
                </c:pt>
                <c:pt idx="4">
                  <c:v>4.0515374526438265E-5</c:v>
                </c:pt>
                <c:pt idx="5">
                  <c:v>6.4615303611154437E-5</c:v>
                </c:pt>
                <c:pt idx="6">
                  <c:v>8.4190133623281509E-6</c:v>
                </c:pt>
                <c:pt idx="7">
                  <c:v>2.1470864604951164E-5</c:v>
                </c:pt>
                <c:pt idx="8">
                  <c:v>2.981940884104152E-5</c:v>
                </c:pt>
                <c:pt idx="9">
                  <c:v>3.7996511893895228E-7</c:v>
                </c:pt>
              </c:numCache>
            </c:numRef>
          </c:yVal>
          <c:smooth val="1"/>
          <c:extLst>
            <c:ext xmlns:c16="http://schemas.microsoft.com/office/drawing/2014/chart" uri="{C3380CC4-5D6E-409C-BE32-E72D297353CC}">
              <c16:uniqueId val="{00000001-23D9-524E-B5DE-0FB73D4796BD}"/>
            </c:ext>
          </c:extLst>
        </c:ser>
        <c:dLbls>
          <c:showLegendKey val="0"/>
          <c:showVal val="0"/>
          <c:showCatName val="0"/>
          <c:showSerName val="0"/>
          <c:showPercent val="0"/>
          <c:showBubbleSize val="0"/>
        </c:dLbls>
        <c:axId val="784132535"/>
        <c:axId val="784134335"/>
      </c:scatterChart>
      <c:valAx>
        <c:axId val="526580360"/>
        <c:scaling>
          <c:orientation val="minMax"/>
          <c:max val="10"/>
          <c:min val="1"/>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delta_scan (X - X+1)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1080"/>
        <c:crosses val="autoZero"/>
        <c:crossBetween val="midCat"/>
      </c:valAx>
      <c:valAx>
        <c:axId val="5265810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(Change in Mass)/</a:t>
                </a:r>
              </a:p>
              <a:p>
                <a:pPr>
                  <a:defRPr/>
                </a:pPr>
                <a:r>
                  <a:rPr lang="en-GB"/>
                  <a:t>Initial Mass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0360"/>
        <c:crosses val="autoZero"/>
        <c:crossBetween val="midCat"/>
      </c:valAx>
      <c:valAx>
        <c:axId val="784134335"/>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u="none" strike="noStrike" baseline="0">
                    <a:effectLst/>
                  </a:rPr>
                  <a:t>Effective </a:t>
                </a:r>
                <a:br>
                  <a:rPr lang="en-GB" sz="1000" b="0" i="0" u="none" strike="noStrike" baseline="0">
                    <a:effectLst/>
                  </a:rPr>
                </a:br>
                <a:r>
                  <a:rPr lang="en-GB" sz="1000" b="0" i="0" u="none" strike="noStrike" baseline="0">
                    <a:effectLst/>
                  </a:rPr>
                  <a:t>Reaction Rate (mol/m^2s)</a:t>
                </a:r>
                <a:r>
                  <a:rPr lang="en-GB" sz="1000" b="0" i="0" u="none" strike="noStrike" baseline="0"/>
                  <a:t> </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4132535"/>
        <c:crosses val="max"/>
        <c:crossBetween val="midCat"/>
      </c:valAx>
      <c:valAx>
        <c:axId val="784132535"/>
        <c:scaling>
          <c:orientation val="minMax"/>
        </c:scaling>
        <c:delete val="1"/>
        <c:axPos val="b"/>
        <c:numFmt formatCode="0.00" sourceLinked="1"/>
        <c:majorTickMark val="out"/>
        <c:minorTickMark val="none"/>
        <c:tickLblPos val="nextTo"/>
        <c:crossAx val="784134335"/>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Effective</a:t>
            </a:r>
            <a:r>
              <a:rPr lang="en-GB" baseline="0"/>
              <a:t> Reaction Rate vs. Pore Volumes Injected</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3"/>
          <c:order val="0"/>
          <c:tx>
            <c:strRef>
              <c:f>plots!$AL$47</c:f>
              <c:strCache>
                <c:ptCount val="1"/>
                <c:pt idx="0">
                  <c:v>Anhydrite </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plots!$AM$48:$AM$55</c:f>
              <c:numCache>
                <c:formatCode>General</c:formatCode>
                <c:ptCount val="8"/>
                <c:pt idx="0">
                  <c:v>7950.3274921488246</c:v>
                </c:pt>
                <c:pt idx="1">
                  <c:v>8992.79375596502</c:v>
                </c:pt>
                <c:pt idx="2">
                  <c:v>9781.2501226870772</c:v>
                </c:pt>
                <c:pt idx="3">
                  <c:v>10852.723545759985</c:v>
                </c:pt>
                <c:pt idx="4">
                  <c:v>11294.960020062406</c:v>
                </c:pt>
                <c:pt idx="5">
                  <c:v>12762.707268196606</c:v>
                </c:pt>
                <c:pt idx="6">
                  <c:v>12845.250524249301</c:v>
                </c:pt>
                <c:pt idx="7">
                  <c:v>13825.595656300062</c:v>
                </c:pt>
              </c:numCache>
            </c:numRef>
          </c:xVal>
          <c:yVal>
            <c:numRef>
              <c:f>plots!$AL$48:$AL$55</c:f>
              <c:numCache>
                <c:formatCode>General</c:formatCode>
                <c:ptCount val="8"/>
                <c:pt idx="0">
                  <c:v>1.2738263183816796E-4</c:v>
                </c:pt>
                <c:pt idx="1">
                  <c:v>2.7687567738986789E-6</c:v>
                </c:pt>
                <c:pt idx="2">
                  <c:v>4.1623538515852461E-6</c:v>
                </c:pt>
                <c:pt idx="3">
                  <c:v>1.1034657288827288E-5</c:v>
                </c:pt>
                <c:pt idx="4">
                  <c:v>4.0515374526438265E-5</c:v>
                </c:pt>
                <c:pt idx="5">
                  <c:v>6.4615303611154437E-5</c:v>
                </c:pt>
                <c:pt idx="6">
                  <c:v>8.4190133623281509E-6</c:v>
                </c:pt>
                <c:pt idx="7">
                  <c:v>2.1470864604951164E-5</c:v>
                </c:pt>
              </c:numCache>
            </c:numRef>
          </c:yVal>
          <c:smooth val="1"/>
          <c:extLst>
            <c:ext xmlns:c16="http://schemas.microsoft.com/office/drawing/2014/chart" uri="{C3380CC4-5D6E-409C-BE32-E72D297353CC}">
              <c16:uniqueId val="{00000000-2D92-4F45-B67D-7A41CA573037}"/>
            </c:ext>
          </c:extLst>
        </c:ser>
        <c:dLbls>
          <c:showLegendKey val="0"/>
          <c:showVal val="0"/>
          <c:showCatName val="0"/>
          <c:showSerName val="0"/>
          <c:showPercent val="0"/>
          <c:showBubbleSize val="0"/>
        </c:dLbls>
        <c:axId val="526580360"/>
        <c:axId val="526581080"/>
      </c:scatterChart>
      <c:valAx>
        <c:axId val="526580360"/>
        <c:scaling>
          <c:orientation val="minMax"/>
          <c:max val="14000"/>
          <c:min val="7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1080"/>
        <c:crosses val="autoZero"/>
        <c:crossBetween val="midCat"/>
      </c:valAx>
      <c:valAx>
        <c:axId val="5265810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i="0" u="none" strike="noStrike" kern="1200" baseline="0">
                    <a:solidFill>
                      <a:sysClr val="windowText" lastClr="000000">
                        <a:lumMod val="65000"/>
                        <a:lumOff val="35000"/>
                      </a:sysClr>
                    </a:solidFill>
                    <a:effectLst/>
                  </a:rPr>
                  <a:t>Effective </a:t>
                </a:r>
                <a:br>
                  <a:rPr lang="en-GB" sz="1400" b="0" i="0" u="none" strike="noStrike" kern="1200" baseline="0">
                    <a:solidFill>
                      <a:sysClr val="windowText" lastClr="000000">
                        <a:lumMod val="65000"/>
                        <a:lumOff val="35000"/>
                      </a:sysClr>
                    </a:solidFill>
                    <a:effectLst/>
                  </a:rPr>
                </a:br>
                <a:r>
                  <a:rPr lang="en-GB" sz="1400" b="0" i="0" u="none" strike="noStrike" kern="1200" baseline="0">
                    <a:solidFill>
                      <a:sysClr val="windowText" lastClr="000000">
                        <a:lumMod val="65000"/>
                        <a:lumOff val="35000"/>
                      </a:sysClr>
                    </a:solidFill>
                    <a:effectLst/>
                  </a:rPr>
                  <a:t>Reaction Rate (mol/m^2s)</a:t>
                </a:r>
                <a:r>
                  <a:rPr lang="en-GB" sz="1400" b="0" i="0" u="none" strike="noStrike" kern="1200" baseline="0">
                    <a:solidFill>
                      <a:sysClr val="windowText" lastClr="000000">
                        <a:lumMod val="65000"/>
                        <a:lumOff val="35000"/>
                      </a:sysClr>
                    </a:solidFill>
                  </a:rPr>
                  <a:t>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03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plots!$AI$47</c:f>
              <c:strCache>
                <c:ptCount val="1"/>
                <c:pt idx="0">
                  <c:v>Microporous Dolomite </c:v>
                </c:pt>
              </c:strCache>
            </c:strRef>
          </c:tx>
          <c:spPr>
            <a:ln w="19050" cap="rnd">
              <a:solidFill>
                <a:schemeClr val="accent4">
                  <a:lumMod val="75000"/>
                </a:schemeClr>
              </a:solidFill>
              <a:prstDash val="sysDash"/>
              <a:round/>
            </a:ln>
            <a:effectLst/>
          </c:spPr>
          <c:marker>
            <c:symbol val="circle"/>
            <c:size val="5"/>
            <c:spPr>
              <a:solidFill>
                <a:schemeClr val="accent4">
                  <a:lumMod val="75000"/>
                </a:schemeClr>
              </a:solidFill>
              <a:ln w="9525">
                <a:solidFill>
                  <a:schemeClr val="accent4">
                    <a:lumMod val="75000"/>
                  </a:schemeClr>
                </a:solidFill>
              </a:ln>
              <a:effectLst/>
            </c:spPr>
          </c:marker>
          <c:xVal>
            <c:numRef>
              <c:f>plots!$AM$48:$AM$55</c:f>
              <c:numCache>
                <c:formatCode>General</c:formatCode>
                <c:ptCount val="8"/>
                <c:pt idx="0">
                  <c:v>7950.3274921488246</c:v>
                </c:pt>
                <c:pt idx="1">
                  <c:v>8992.79375596502</c:v>
                </c:pt>
                <c:pt idx="2">
                  <c:v>9781.2501226870772</c:v>
                </c:pt>
                <c:pt idx="3">
                  <c:v>10852.723545759985</c:v>
                </c:pt>
                <c:pt idx="4">
                  <c:v>11294.960020062406</c:v>
                </c:pt>
                <c:pt idx="5">
                  <c:v>12762.707268196606</c:v>
                </c:pt>
                <c:pt idx="6">
                  <c:v>12845.250524249301</c:v>
                </c:pt>
                <c:pt idx="7">
                  <c:v>13825.595656300062</c:v>
                </c:pt>
              </c:numCache>
            </c:numRef>
          </c:xVal>
          <c:yVal>
            <c:numRef>
              <c:f>plots!$AI$48:$AI$55</c:f>
              <c:numCache>
                <c:formatCode>General</c:formatCode>
                <c:ptCount val="8"/>
                <c:pt idx="0">
                  <c:v>1.5183370152844606E-6</c:v>
                </c:pt>
                <c:pt idx="1">
                  <c:v>2.9169099737684601E-6</c:v>
                </c:pt>
                <c:pt idx="2">
                  <c:v>6.1238896644807383E-6</c:v>
                </c:pt>
                <c:pt idx="3">
                  <c:v>4.8717883540557021E-6</c:v>
                </c:pt>
                <c:pt idx="4">
                  <c:v>1.7527104838861944E-6</c:v>
                </c:pt>
                <c:pt idx="5">
                  <c:v>2.3714581131505208E-6</c:v>
                </c:pt>
                <c:pt idx="6">
                  <c:v>1.1433981604598828E-6</c:v>
                </c:pt>
                <c:pt idx="7">
                  <c:v>1.1405348354109753E-6</c:v>
                </c:pt>
              </c:numCache>
            </c:numRef>
          </c:yVal>
          <c:smooth val="1"/>
          <c:extLst>
            <c:ext xmlns:c16="http://schemas.microsoft.com/office/drawing/2014/chart" uri="{C3380CC4-5D6E-409C-BE32-E72D297353CC}">
              <c16:uniqueId val="{00000000-F929-4418-B753-B7BF39C9BEAB}"/>
            </c:ext>
          </c:extLst>
        </c:ser>
        <c:ser>
          <c:idx val="1"/>
          <c:order val="1"/>
          <c:tx>
            <c:strRef>
              <c:f>plots!$AJ$47</c:f>
              <c:strCache>
                <c:ptCount val="1"/>
                <c:pt idx="0">
                  <c:v>Dolomite</c:v>
                </c:pt>
              </c:strCache>
            </c:strRef>
          </c:tx>
          <c:spPr>
            <a:ln w="19050" cap="rnd">
              <a:solidFill>
                <a:schemeClr val="accent4">
                  <a:lumMod val="75000"/>
                </a:schemeClr>
              </a:solidFill>
              <a:round/>
            </a:ln>
            <a:effectLst/>
          </c:spPr>
          <c:marker>
            <c:symbol val="circle"/>
            <c:size val="5"/>
            <c:spPr>
              <a:solidFill>
                <a:schemeClr val="accent4">
                  <a:lumMod val="75000"/>
                </a:schemeClr>
              </a:solidFill>
              <a:ln w="9525">
                <a:solidFill>
                  <a:schemeClr val="accent4">
                    <a:lumMod val="75000"/>
                  </a:schemeClr>
                </a:solidFill>
              </a:ln>
              <a:effectLst/>
            </c:spPr>
          </c:marker>
          <c:xVal>
            <c:numRef>
              <c:f>plots!$AM$48:$AM$55</c:f>
              <c:numCache>
                <c:formatCode>General</c:formatCode>
                <c:ptCount val="8"/>
                <c:pt idx="0">
                  <c:v>7950.3274921488246</c:v>
                </c:pt>
                <c:pt idx="1">
                  <c:v>8992.79375596502</c:v>
                </c:pt>
                <c:pt idx="2">
                  <c:v>9781.2501226870772</c:v>
                </c:pt>
                <c:pt idx="3">
                  <c:v>10852.723545759985</c:v>
                </c:pt>
                <c:pt idx="4">
                  <c:v>11294.960020062406</c:v>
                </c:pt>
                <c:pt idx="5">
                  <c:v>12762.707268196606</c:v>
                </c:pt>
                <c:pt idx="6">
                  <c:v>12845.250524249301</c:v>
                </c:pt>
                <c:pt idx="7">
                  <c:v>13825.595656300062</c:v>
                </c:pt>
              </c:numCache>
            </c:numRef>
          </c:xVal>
          <c:yVal>
            <c:numRef>
              <c:f>plots!$AJ$48:$AJ$55</c:f>
              <c:numCache>
                <c:formatCode>General</c:formatCode>
                <c:ptCount val="8"/>
                <c:pt idx="0">
                  <c:v>4.9263208854072052E-6</c:v>
                </c:pt>
                <c:pt idx="1">
                  <c:v>1.719943928303924E-6</c:v>
                </c:pt>
                <c:pt idx="2">
                  <c:v>4.0527880508485407E-6</c:v>
                </c:pt>
                <c:pt idx="3">
                  <c:v>8.494534429526558E-7</c:v>
                </c:pt>
                <c:pt idx="4">
                  <c:v>9.4465769341152671E-7</c:v>
                </c:pt>
                <c:pt idx="5">
                  <c:v>3.1434309273674316E-7</c:v>
                </c:pt>
                <c:pt idx="6">
                  <c:v>2.0379979149652462E-6</c:v>
                </c:pt>
                <c:pt idx="7">
                  <c:v>1.3234215828300555E-6</c:v>
                </c:pt>
              </c:numCache>
            </c:numRef>
          </c:yVal>
          <c:smooth val="1"/>
          <c:extLst>
            <c:ext xmlns:c16="http://schemas.microsoft.com/office/drawing/2014/chart" uri="{C3380CC4-5D6E-409C-BE32-E72D297353CC}">
              <c16:uniqueId val="{00000001-F929-4418-B753-B7BF39C9BEAB}"/>
            </c:ext>
          </c:extLst>
        </c:ser>
        <c:ser>
          <c:idx val="2"/>
          <c:order val="2"/>
          <c:tx>
            <c:strRef>
              <c:f>plots!$AK$47</c:f>
              <c:strCache>
                <c:ptCount val="1"/>
                <c:pt idx="0">
                  <c:v>Calcite</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plots!$AM$48:$AM$55</c:f>
              <c:numCache>
                <c:formatCode>General</c:formatCode>
                <c:ptCount val="8"/>
                <c:pt idx="0">
                  <c:v>7950.3274921488246</c:v>
                </c:pt>
                <c:pt idx="1">
                  <c:v>8992.79375596502</c:v>
                </c:pt>
                <c:pt idx="2">
                  <c:v>9781.2501226870772</c:v>
                </c:pt>
                <c:pt idx="3">
                  <c:v>10852.723545759985</c:v>
                </c:pt>
                <c:pt idx="4">
                  <c:v>11294.960020062406</c:v>
                </c:pt>
                <c:pt idx="5">
                  <c:v>12762.707268196606</c:v>
                </c:pt>
                <c:pt idx="6">
                  <c:v>12845.250524249301</c:v>
                </c:pt>
                <c:pt idx="7">
                  <c:v>13825.595656300062</c:v>
                </c:pt>
              </c:numCache>
            </c:numRef>
          </c:xVal>
          <c:yVal>
            <c:numRef>
              <c:f>plots!$AK$48:$AK$55</c:f>
              <c:numCache>
                <c:formatCode>General</c:formatCode>
                <c:ptCount val="8"/>
                <c:pt idx="0">
                  <c:v>1.0948317020682608E-5</c:v>
                </c:pt>
                <c:pt idx="1">
                  <c:v>1.1948711742255951E-5</c:v>
                </c:pt>
                <c:pt idx="2">
                  <c:v>1.7278301797052109E-6</c:v>
                </c:pt>
                <c:pt idx="3">
                  <c:v>3.8016162211334933E-6</c:v>
                </c:pt>
                <c:pt idx="4">
                  <c:v>2.5327627023231906E-6</c:v>
                </c:pt>
                <c:pt idx="5">
                  <c:v>4.986892905584482E-6</c:v>
                </c:pt>
                <c:pt idx="6">
                  <c:v>8.9856983385985329E-6</c:v>
                </c:pt>
                <c:pt idx="7">
                  <c:v>3.0567182092231141E-7</c:v>
                </c:pt>
              </c:numCache>
            </c:numRef>
          </c:yVal>
          <c:smooth val="1"/>
          <c:extLst>
            <c:ext xmlns:c16="http://schemas.microsoft.com/office/drawing/2014/chart" uri="{C3380CC4-5D6E-409C-BE32-E72D297353CC}">
              <c16:uniqueId val="{00000002-F929-4418-B753-B7BF39C9BEAB}"/>
            </c:ext>
          </c:extLst>
        </c:ser>
        <c:dLbls>
          <c:showLegendKey val="0"/>
          <c:showVal val="0"/>
          <c:showCatName val="0"/>
          <c:showSerName val="0"/>
          <c:showPercent val="0"/>
          <c:showBubbleSize val="0"/>
        </c:dLbls>
        <c:axId val="526580360"/>
        <c:axId val="526581080"/>
      </c:scatterChart>
      <c:valAx>
        <c:axId val="526580360"/>
        <c:scaling>
          <c:orientation val="minMax"/>
          <c:max val="14000"/>
          <c:min val="7000"/>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a:t>Number of Pore</a:t>
                </a:r>
                <a:r>
                  <a:rPr lang="en-GB" sz="1400" baseline="0"/>
                  <a:t> Volume Injected</a:t>
                </a:r>
                <a:endParaRPr lang="en-GB"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1080"/>
        <c:crosses val="autoZero"/>
        <c:crossBetween val="midCat"/>
      </c:valAx>
      <c:valAx>
        <c:axId val="526581080"/>
        <c:scaling>
          <c:orientation val="minMax"/>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GB" sz="1400" b="0" i="0" u="none" strike="noStrike" kern="1200" baseline="0">
                    <a:solidFill>
                      <a:sysClr val="windowText" lastClr="000000">
                        <a:lumMod val="65000"/>
                        <a:lumOff val="35000"/>
                      </a:sysClr>
                    </a:solidFill>
                    <a:effectLst/>
                  </a:rPr>
                  <a:t>Effective </a:t>
                </a:r>
                <a:br>
                  <a:rPr lang="en-GB" sz="1400" b="0" i="0" u="none" strike="noStrike" kern="1200" baseline="0">
                    <a:solidFill>
                      <a:sysClr val="windowText" lastClr="000000">
                        <a:lumMod val="65000"/>
                        <a:lumOff val="35000"/>
                      </a:sysClr>
                    </a:solidFill>
                    <a:effectLst/>
                  </a:rPr>
                </a:br>
                <a:r>
                  <a:rPr lang="en-GB" sz="1400" b="0" i="0" u="none" strike="noStrike" kern="1200" baseline="0">
                    <a:solidFill>
                      <a:sysClr val="windowText" lastClr="000000">
                        <a:lumMod val="65000"/>
                        <a:lumOff val="35000"/>
                      </a:sysClr>
                    </a:solidFill>
                    <a:effectLst/>
                  </a:rPr>
                  <a:t>Reaction Rate (mol/m^2s)</a:t>
                </a:r>
                <a:r>
                  <a:rPr lang="en-GB" sz="1400" b="0" i="0" u="none" strike="noStrike" kern="1200" baseline="0">
                    <a:solidFill>
                      <a:sysClr val="windowText" lastClr="000000">
                        <a:lumMod val="65000"/>
                        <a:lumOff val="35000"/>
                      </a:sysClr>
                    </a:solidFill>
                  </a:rPr>
                  <a:t>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658036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5BC1D-3997-594A-89BF-F9C400D6D289}" type="datetimeFigureOut">
              <a:rPr lang="en-US" smtClean="0"/>
              <a:t>1/14/24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0C0E0-E7C5-5844-BDB3-D5251ADE6238}" type="slidenum">
              <a:rPr lang="en-US" smtClean="0"/>
              <a:t>‹#›</a:t>
            </a:fld>
            <a:endParaRPr lang="en-US"/>
          </a:p>
        </p:txBody>
      </p:sp>
    </p:spTree>
    <p:extLst>
      <p:ext uri="{BB962C8B-B14F-4D97-AF65-F5344CB8AC3E}">
        <p14:creationId xmlns:p14="http://schemas.microsoft.com/office/powerpoint/2010/main" val="101082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E0C0E0-E7C5-5844-BDB3-D5251ADE6238}" type="slidenum">
              <a:rPr lang="en-US" smtClean="0"/>
              <a:t>1</a:t>
            </a:fld>
            <a:endParaRPr lang="en-US"/>
          </a:p>
        </p:txBody>
      </p:sp>
    </p:spTree>
    <p:extLst>
      <p:ext uri="{BB962C8B-B14F-4D97-AF65-F5344CB8AC3E}">
        <p14:creationId xmlns:p14="http://schemas.microsoft.com/office/powerpoint/2010/main" val="18863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E0C0E0-E7C5-5844-BDB3-D5251ADE6238}" type="slidenum">
              <a:rPr lang="en-US" smtClean="0"/>
              <a:t>21</a:t>
            </a:fld>
            <a:endParaRPr lang="en-US"/>
          </a:p>
        </p:txBody>
      </p:sp>
    </p:spTree>
    <p:extLst>
      <p:ext uri="{BB962C8B-B14F-4D97-AF65-F5344CB8AC3E}">
        <p14:creationId xmlns:p14="http://schemas.microsoft.com/office/powerpoint/2010/main" val="3742313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BE0C0E0-E7C5-5844-BDB3-D5251ADE6238}" type="slidenum">
              <a:rPr lang="en-US" smtClean="0"/>
              <a:t>22</a:t>
            </a:fld>
            <a:endParaRPr lang="en-US"/>
          </a:p>
        </p:txBody>
      </p:sp>
    </p:spTree>
    <p:extLst>
      <p:ext uri="{BB962C8B-B14F-4D97-AF65-F5344CB8AC3E}">
        <p14:creationId xmlns:p14="http://schemas.microsoft.com/office/powerpoint/2010/main" val="2056984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presentation, I will cover two objectives.</a:t>
            </a:r>
          </a:p>
          <a:p>
            <a:r>
              <a:rPr lang="en-US" dirty="0"/>
              <a:t>1.) </a:t>
            </a:r>
            <a:r>
              <a:rPr lang="en-GB" sz="1200" b="1" dirty="0">
                <a:solidFill>
                  <a:srgbClr val="FF0000"/>
                </a:solidFill>
              </a:rPr>
              <a:t>Imaging and</a:t>
            </a:r>
            <a:r>
              <a:rPr lang="en-US" sz="1200" b="1" dirty="0">
                <a:solidFill>
                  <a:srgbClr val="FF0000"/>
                </a:solidFill>
              </a:rPr>
              <a:t> analysis of </a:t>
            </a:r>
            <a:r>
              <a:rPr lang="en-GB" sz="1200" b="1" dirty="0">
                <a:solidFill>
                  <a:srgbClr val="FF0000"/>
                </a:solidFill>
              </a:rPr>
              <a:t>multimineral carbonate dissolution. </a:t>
            </a:r>
          </a:p>
          <a:p>
            <a:r>
              <a:rPr lang="en-GB" sz="1200" b="1" dirty="0">
                <a:solidFill>
                  <a:srgbClr val="FF0000"/>
                </a:solidFill>
              </a:rPr>
              <a:t>2.) Cement dissolution and precipitation, experiment design and imaging and analysis.</a:t>
            </a:r>
            <a:endParaRPr lang="en-US" sz="1200" b="1" dirty="0">
              <a:solidFill>
                <a:srgbClr val="FF0000"/>
              </a:solidFill>
            </a:endParaRPr>
          </a:p>
          <a:p>
            <a:r>
              <a:rPr lang="en-US" dirty="0"/>
              <a:t> </a:t>
            </a:r>
          </a:p>
          <a:p>
            <a:r>
              <a:rPr lang="en-GB" sz="1200" dirty="0"/>
              <a:t>Sc CO</a:t>
            </a:r>
            <a:r>
              <a:rPr lang="en-GB" sz="1200" baseline="-25000" dirty="0"/>
              <a:t>2</a:t>
            </a:r>
            <a:r>
              <a:rPr lang="en-GB" sz="1200" dirty="0"/>
              <a:t> dissolves in water to form carbonic acid</a:t>
            </a:r>
            <a:r>
              <a:rPr lang="en-US" sz="1200" dirty="0"/>
              <a:t> which reacts with carbonate minerals within the aquafer and with well cement, degrading the cement sheath which could lead to </a:t>
            </a:r>
            <a:r>
              <a:rPr lang="en-US" sz="1200"/>
              <a:t>CO2 leakage.</a:t>
            </a:r>
            <a:endParaRPr lang="en-US" dirty="0"/>
          </a:p>
        </p:txBody>
      </p:sp>
      <p:sp>
        <p:nvSpPr>
          <p:cNvPr id="4" name="Slide Number Placeholder 3"/>
          <p:cNvSpPr>
            <a:spLocks noGrp="1"/>
          </p:cNvSpPr>
          <p:nvPr>
            <p:ph type="sldNum" sz="quarter" idx="5"/>
          </p:nvPr>
        </p:nvSpPr>
        <p:spPr/>
        <p:txBody>
          <a:bodyPr/>
          <a:lstStyle/>
          <a:p>
            <a:fld id="{0BE0C0E0-E7C5-5844-BDB3-D5251ADE6238}" type="slidenum">
              <a:rPr lang="en-US" smtClean="0"/>
              <a:t>2</a:t>
            </a:fld>
            <a:endParaRPr lang="en-US"/>
          </a:p>
        </p:txBody>
      </p:sp>
    </p:spTree>
    <p:extLst>
      <p:ext uri="{BB962C8B-B14F-4D97-AF65-F5344CB8AC3E}">
        <p14:creationId xmlns:p14="http://schemas.microsoft.com/office/powerpoint/2010/main" val="2422183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 homogenous, B = heterogeneous, H = 0.5 ml/min, L = 0.1 ml/min</a:t>
            </a:r>
          </a:p>
        </p:txBody>
      </p:sp>
      <p:sp>
        <p:nvSpPr>
          <p:cNvPr id="4" name="Slide Number Placeholder 3"/>
          <p:cNvSpPr>
            <a:spLocks noGrp="1"/>
          </p:cNvSpPr>
          <p:nvPr>
            <p:ph type="sldNum" sz="quarter" idx="5"/>
          </p:nvPr>
        </p:nvSpPr>
        <p:spPr/>
        <p:txBody>
          <a:bodyPr/>
          <a:lstStyle/>
          <a:p>
            <a:fld id="{0BE0C0E0-E7C5-5844-BDB3-D5251ADE6238}" type="slidenum">
              <a:rPr lang="en-US" smtClean="0"/>
              <a:t>3</a:t>
            </a:fld>
            <a:endParaRPr lang="en-US"/>
          </a:p>
        </p:txBody>
      </p:sp>
    </p:spTree>
    <p:extLst>
      <p:ext uri="{BB962C8B-B14F-4D97-AF65-F5344CB8AC3E}">
        <p14:creationId xmlns:p14="http://schemas.microsoft.com/office/powerpoint/2010/main" val="744216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altLang="en-US" sz="1200" b="1"/>
              <a:t>Reactive transport</a:t>
            </a:r>
          </a:p>
          <a:p>
            <a:pPr eaLnBrk="1" hangingPunct="1">
              <a:spcBef>
                <a:spcPct val="0"/>
              </a:spcBef>
              <a:buFontTx/>
              <a:buNone/>
            </a:pPr>
            <a:r>
              <a:rPr lang="en-US" altLang="en-US" sz="1200">
                <a:solidFill>
                  <a:srgbClr val="FF0000"/>
                </a:solidFill>
                <a:highlight>
                  <a:srgbClr val="FFFF00"/>
                </a:highlight>
              </a:rPr>
              <a:t>Fluids flowing through rocks in the subsurface often react chemically with the rocks and can change properties such as their strength and permeability to fluids. Despite this, little is known about how best to predict these reactions and the impact that they will have on the properties of the rocks. We use imaging, flow experiments and chemical analysis techniques to </a:t>
            </a:r>
            <a:r>
              <a:rPr lang="en-US" altLang="en-US" sz="1200" err="1">
                <a:solidFill>
                  <a:srgbClr val="FF0000"/>
                </a:solidFill>
                <a:highlight>
                  <a:srgbClr val="FFFF00"/>
                </a:highlight>
              </a:rPr>
              <a:t>analyse</a:t>
            </a:r>
            <a:r>
              <a:rPr lang="en-US" altLang="en-US" sz="1200">
                <a:solidFill>
                  <a:srgbClr val="FF0000"/>
                </a:solidFill>
                <a:highlight>
                  <a:srgbClr val="FFFF00"/>
                </a:highlight>
              </a:rPr>
              <a:t> how the chemical reactions take place within the pore space and how they impact the subsequent flow of fluids. (</a:t>
            </a:r>
            <a:r>
              <a:rPr lang="en-US" altLang="en-US" sz="1200" err="1">
                <a:solidFill>
                  <a:srgbClr val="FF0000"/>
                </a:solidFill>
                <a:highlight>
                  <a:srgbClr val="FFFF00"/>
                </a:highlight>
              </a:rPr>
              <a:t>KrevorLab</a:t>
            </a:r>
            <a:r>
              <a:rPr lang="en-US" altLang="en-US" sz="1200">
                <a:solidFill>
                  <a:srgbClr val="FF0000"/>
                </a:solidFill>
                <a:highlight>
                  <a:srgbClr val="FFFF00"/>
                </a:highlight>
              </a:rPr>
              <a:t>) With this knowledge we can design simulators which are better for prediction and decision making.</a:t>
            </a:r>
          </a:p>
          <a:p>
            <a:endParaRPr lang="en-US"/>
          </a:p>
          <a:p>
            <a:r>
              <a:rPr lang="en-US"/>
              <a:t>EDIT!!!!!</a:t>
            </a:r>
          </a:p>
        </p:txBody>
      </p:sp>
      <p:sp>
        <p:nvSpPr>
          <p:cNvPr id="4" name="Slide Number Placeholder 3"/>
          <p:cNvSpPr>
            <a:spLocks noGrp="1"/>
          </p:cNvSpPr>
          <p:nvPr>
            <p:ph type="sldNum" sz="quarter" idx="5"/>
          </p:nvPr>
        </p:nvSpPr>
        <p:spPr/>
        <p:txBody>
          <a:bodyPr/>
          <a:lstStyle/>
          <a:p>
            <a:fld id="{0BE0C0E0-E7C5-5844-BDB3-D5251ADE6238}" type="slidenum">
              <a:rPr lang="en-US" smtClean="0"/>
              <a:t>4</a:t>
            </a:fld>
            <a:endParaRPr lang="en-US"/>
          </a:p>
        </p:txBody>
      </p:sp>
    </p:spTree>
    <p:extLst>
      <p:ext uri="{BB962C8B-B14F-4D97-AF65-F5344CB8AC3E}">
        <p14:creationId xmlns:p14="http://schemas.microsoft.com/office/powerpoint/2010/main" val="2211961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BE0C0E0-E7C5-5844-BDB3-D5251ADE6238}" type="slidenum">
              <a:rPr lang="en-US" smtClean="0"/>
              <a:t>5</a:t>
            </a:fld>
            <a:endParaRPr lang="en-US"/>
          </a:p>
        </p:txBody>
      </p:sp>
    </p:spTree>
    <p:extLst>
      <p:ext uri="{BB962C8B-B14F-4D97-AF65-F5344CB8AC3E}">
        <p14:creationId xmlns:p14="http://schemas.microsoft.com/office/powerpoint/2010/main" val="1932028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dry cement is mixed with water,  calcium hydroxide and calcium silicate hydrate are formed as the main hydration products. CO2 reacts with these cement hydration product in a process called carbonation. </a:t>
            </a:r>
          </a:p>
          <a:p>
            <a:r>
              <a:rPr lang="en-US" dirty="0"/>
              <a:t>These carbonation reactions produce water and precipitate calcium carbonate and amorphous silica.</a:t>
            </a:r>
          </a:p>
        </p:txBody>
      </p:sp>
      <p:sp>
        <p:nvSpPr>
          <p:cNvPr id="4" name="Slide Number Placeholder 3"/>
          <p:cNvSpPr>
            <a:spLocks noGrp="1"/>
          </p:cNvSpPr>
          <p:nvPr>
            <p:ph type="sldNum" sz="quarter" idx="5"/>
          </p:nvPr>
        </p:nvSpPr>
        <p:spPr/>
        <p:txBody>
          <a:bodyPr/>
          <a:lstStyle/>
          <a:p>
            <a:fld id="{0BE0C0E0-E7C5-5844-BDB3-D5251ADE6238}" type="slidenum">
              <a:rPr lang="en-US" smtClean="0"/>
              <a:t>10</a:t>
            </a:fld>
            <a:endParaRPr lang="en-US"/>
          </a:p>
        </p:txBody>
      </p:sp>
    </p:spTree>
    <p:extLst>
      <p:ext uri="{BB962C8B-B14F-4D97-AF65-F5344CB8AC3E}">
        <p14:creationId xmlns:p14="http://schemas.microsoft.com/office/powerpoint/2010/main" val="853285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a:effectLst/>
                <a:latin typeface="Calibri" panose="020F0502020204030204" pitchFamily="34" charset="0"/>
                <a:ea typeface="Calibri" panose="020F0502020204030204" pitchFamily="34" charset="0"/>
                <a:cs typeface="Calibri" panose="020F0502020204030204" pitchFamily="34" charset="0"/>
              </a:rPr>
              <a:t>Thus, the risk of leakage of CO</a:t>
            </a:r>
            <a:r>
              <a:rPr lang="en-GB" sz="1200" kern="100" baseline="-25000">
                <a:effectLst/>
                <a:latin typeface="Calibri" panose="020F0502020204030204" pitchFamily="34" charset="0"/>
                <a:ea typeface="Calibri" panose="020F0502020204030204" pitchFamily="34" charset="0"/>
                <a:cs typeface="Calibri" panose="020F0502020204030204" pitchFamily="34" charset="0"/>
              </a:rPr>
              <a:t>2</a:t>
            </a:r>
            <a:r>
              <a:rPr lang="en-GB" sz="1200" kern="100">
                <a:effectLst/>
                <a:latin typeface="Calibri" panose="020F0502020204030204" pitchFamily="34" charset="0"/>
                <a:ea typeface="Calibri" panose="020F0502020204030204" pitchFamily="34" charset="0"/>
                <a:cs typeface="Calibri" panose="020F0502020204030204" pitchFamily="34" charset="0"/>
              </a:rPr>
              <a:t> through the wellbore cement Is determined by alteration of the porosity and micro-structure of the wellbore cement following carbonation (Gan et al., 2022).</a:t>
            </a:r>
            <a:endParaRPr lang="en-GB"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0BE0C0E0-E7C5-5844-BDB3-D5251ADE6238}" type="slidenum">
              <a:rPr lang="en-US" smtClean="0"/>
              <a:t>11</a:t>
            </a:fld>
            <a:endParaRPr lang="en-US"/>
          </a:p>
        </p:txBody>
      </p:sp>
    </p:spTree>
    <p:extLst>
      <p:ext uri="{BB962C8B-B14F-4D97-AF65-F5344CB8AC3E}">
        <p14:creationId xmlns:p14="http://schemas.microsoft.com/office/powerpoint/2010/main" val="231726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0C0E0-E7C5-5844-BDB3-D5251ADE6238}" type="slidenum">
              <a:rPr lang="en-US" smtClean="0"/>
              <a:t>16</a:t>
            </a:fld>
            <a:endParaRPr lang="en-US"/>
          </a:p>
        </p:txBody>
      </p:sp>
    </p:spTree>
    <p:extLst>
      <p:ext uri="{BB962C8B-B14F-4D97-AF65-F5344CB8AC3E}">
        <p14:creationId xmlns:p14="http://schemas.microsoft.com/office/powerpoint/2010/main" val="418173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r>
              <a:rPr lang="en-US" err="1"/>
              <a:t>api</a:t>
            </a:r>
            <a:r>
              <a:rPr lang="en-US"/>
              <a:t> and other references</a:t>
            </a:r>
          </a:p>
        </p:txBody>
      </p:sp>
      <p:sp>
        <p:nvSpPr>
          <p:cNvPr id="4" name="Slide Number Placeholder 3"/>
          <p:cNvSpPr>
            <a:spLocks noGrp="1"/>
          </p:cNvSpPr>
          <p:nvPr>
            <p:ph type="sldNum" sz="quarter" idx="5"/>
          </p:nvPr>
        </p:nvSpPr>
        <p:spPr/>
        <p:txBody>
          <a:bodyPr/>
          <a:lstStyle/>
          <a:p>
            <a:fld id="{0BE0C0E0-E7C5-5844-BDB3-D5251ADE6238}" type="slidenum">
              <a:rPr lang="en-US" smtClean="0"/>
              <a:t>19</a:t>
            </a:fld>
            <a:endParaRPr lang="en-US"/>
          </a:p>
        </p:txBody>
      </p:sp>
    </p:spTree>
    <p:extLst>
      <p:ext uri="{BB962C8B-B14F-4D97-AF65-F5344CB8AC3E}">
        <p14:creationId xmlns:p14="http://schemas.microsoft.com/office/powerpoint/2010/main" val="248207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02DE9-F468-C730-C8F3-E1FF6D2A9DF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F3A57E1-B461-7F35-ABB2-02093EED37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90AA1DC-5B3E-338B-B5F8-97DB79317D9D}"/>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5" name="Footer Placeholder 4">
            <a:extLst>
              <a:ext uri="{FF2B5EF4-FFF2-40B4-BE49-F238E27FC236}">
                <a16:creationId xmlns:a16="http://schemas.microsoft.com/office/drawing/2014/main" id="{5BE795FE-EAD7-44F6-D754-2F025991F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22533A-AC3A-4021-8E95-5F48E6B672D5}"/>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2147858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78BB-214E-1AE3-61B8-8B415C03545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094B5A4-EA4F-7607-0540-9828474EAA4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E00B3B-0A8A-AC0F-89D7-D09AE0F0BE88}"/>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5" name="Footer Placeholder 4">
            <a:extLst>
              <a:ext uri="{FF2B5EF4-FFF2-40B4-BE49-F238E27FC236}">
                <a16:creationId xmlns:a16="http://schemas.microsoft.com/office/drawing/2014/main" id="{D7165961-3CB0-084B-B138-09B48A233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A5BA9-9AF7-969D-A1EB-BCC4C77983D4}"/>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3368009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9AD6FE-2412-68E2-1689-F7C21481AE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EE3E791-E4F6-A277-1499-8C452229B47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B18DB4C-EEB6-EB68-766F-6EC29F7A1F8D}"/>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5" name="Footer Placeholder 4">
            <a:extLst>
              <a:ext uri="{FF2B5EF4-FFF2-40B4-BE49-F238E27FC236}">
                <a16:creationId xmlns:a16="http://schemas.microsoft.com/office/drawing/2014/main" id="{CE28EC57-0CC8-0F12-AD27-19D9B45D4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096EB-978F-98F8-A258-5EAA6091838E}"/>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2831439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1D50-2030-4B07-4DED-29E2ED43C2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D157CB-F459-24C0-C4E0-5DAAF79D40B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4BDB625-08CE-59E5-029A-98BB68D1B1AB}"/>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5" name="Footer Placeholder 4">
            <a:extLst>
              <a:ext uri="{FF2B5EF4-FFF2-40B4-BE49-F238E27FC236}">
                <a16:creationId xmlns:a16="http://schemas.microsoft.com/office/drawing/2014/main" id="{7C1B0FFE-33E8-0142-F848-0539F23334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C4269-2E3E-F40E-117E-DE27B82AB9BB}"/>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427909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53C46-7521-64ED-C001-D8F1427063C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75C4981-07F8-C76E-65BD-C1876D2199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197DEDC-9AA0-8B5C-CF39-13F4B25A5AC9}"/>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5" name="Footer Placeholder 4">
            <a:extLst>
              <a:ext uri="{FF2B5EF4-FFF2-40B4-BE49-F238E27FC236}">
                <a16:creationId xmlns:a16="http://schemas.microsoft.com/office/drawing/2014/main" id="{4955D127-8078-0F43-749D-43A818EBAD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2FC7B-3FE6-8385-27E9-41C873B45995}"/>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228809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C7F6-C21A-EF20-F1F1-6AE5F2F4D49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2FA65EF-D58D-3DA0-F711-E4A7229B80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FB11990-E828-1506-BF58-B5376D2DC83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6B62D5-FB97-7863-7435-77EA52980EDC}"/>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6" name="Footer Placeholder 5">
            <a:extLst>
              <a:ext uri="{FF2B5EF4-FFF2-40B4-BE49-F238E27FC236}">
                <a16:creationId xmlns:a16="http://schemas.microsoft.com/office/drawing/2014/main" id="{081B3ACC-C4F1-011A-614D-9B24334763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92CCDB-F130-3D39-908E-522094BD909C}"/>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359061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DC1D-60E6-95E6-45AD-78C49C8C628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1BFBDBA-01C1-A235-90CC-CF3F59D59F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E379EC4-CE5E-2F9E-3F24-F967D0516EC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B3579CC-E060-5B18-5148-D7647FEEA5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D22BF9-8DB1-A252-C501-3F14B4833C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3DE988A-77EF-9790-17E3-6CF3D2709855}"/>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8" name="Footer Placeholder 7">
            <a:extLst>
              <a:ext uri="{FF2B5EF4-FFF2-40B4-BE49-F238E27FC236}">
                <a16:creationId xmlns:a16="http://schemas.microsoft.com/office/drawing/2014/main" id="{DFCB7951-FACB-AE53-C224-CCF6C58A7A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DEFF4A-E9AB-D28D-0233-5767C672B01B}"/>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117852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AEF3-06BF-FABA-CDD5-13C1A0D561A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F80F16A-EBDE-A0B0-9383-A24DAC8A94C8}"/>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4" name="Footer Placeholder 3">
            <a:extLst>
              <a:ext uri="{FF2B5EF4-FFF2-40B4-BE49-F238E27FC236}">
                <a16:creationId xmlns:a16="http://schemas.microsoft.com/office/drawing/2014/main" id="{4A9AFF23-5538-3758-D6A8-8CB27EAFF7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228560-AD04-66E2-1A15-AEFC6BAEE091}"/>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377511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E7B1EF-E51D-07C8-4A5B-04EBBCFB390F}"/>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3" name="Footer Placeholder 2">
            <a:extLst>
              <a:ext uri="{FF2B5EF4-FFF2-40B4-BE49-F238E27FC236}">
                <a16:creationId xmlns:a16="http://schemas.microsoft.com/office/drawing/2014/main" id="{BAF2D6A7-2EF7-C067-4A45-8FCBA5AD16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48C5453-F24B-C3CF-1D57-94564EC37B18}"/>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3618047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6D9C-9333-7E14-DC93-3F21C0D21EE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A56AC2-9E00-5C46-C711-CC94A90197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9F70CDF-383C-BDA2-CC40-82C877ACE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D90DF9-84DE-A62F-4B6A-1C308ACC57AE}"/>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6" name="Footer Placeholder 5">
            <a:extLst>
              <a:ext uri="{FF2B5EF4-FFF2-40B4-BE49-F238E27FC236}">
                <a16:creationId xmlns:a16="http://schemas.microsoft.com/office/drawing/2014/main" id="{08D1609F-AB03-7C78-68C6-41E5C625B1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CA861-4AA6-8EC1-7A9A-77073B5C1E9C}"/>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25793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818B-091F-6B07-54C5-C595E29C19A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FD8767C-FF3B-D00D-17C1-45765E769F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92BB5A-3456-4803-130C-77C0E36E9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D9577D-FB13-7912-9F8A-3CC46E7523E4}"/>
              </a:ext>
            </a:extLst>
          </p:cNvPr>
          <p:cNvSpPr>
            <a:spLocks noGrp="1"/>
          </p:cNvSpPr>
          <p:nvPr>
            <p:ph type="dt" sz="half" idx="10"/>
          </p:nvPr>
        </p:nvSpPr>
        <p:spPr/>
        <p:txBody>
          <a:bodyPr/>
          <a:lstStyle/>
          <a:p>
            <a:fld id="{8D8B49DC-40EE-894E-A968-77184B9CBCAC}" type="datetimeFigureOut">
              <a:rPr lang="en-US" smtClean="0"/>
              <a:t>1/14/24</a:t>
            </a:fld>
            <a:endParaRPr lang="en-US"/>
          </a:p>
        </p:txBody>
      </p:sp>
      <p:sp>
        <p:nvSpPr>
          <p:cNvPr id="6" name="Footer Placeholder 5">
            <a:extLst>
              <a:ext uri="{FF2B5EF4-FFF2-40B4-BE49-F238E27FC236}">
                <a16:creationId xmlns:a16="http://schemas.microsoft.com/office/drawing/2014/main" id="{388898E3-D616-BC1A-9C02-7BCAE0689C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D6E8D7-E2CC-EC6E-7DFA-D622EA729856}"/>
              </a:ext>
            </a:extLst>
          </p:cNvPr>
          <p:cNvSpPr>
            <a:spLocks noGrp="1"/>
          </p:cNvSpPr>
          <p:nvPr>
            <p:ph type="sldNum" sz="quarter" idx="12"/>
          </p:nvPr>
        </p:nvSpPr>
        <p:spPr/>
        <p:txBody>
          <a:bodyPr/>
          <a:lstStyle/>
          <a:p>
            <a:fld id="{BAA06615-4632-C242-9A33-0DB120B75808}" type="slidenum">
              <a:rPr lang="en-US" smtClean="0"/>
              <a:t>‹#›</a:t>
            </a:fld>
            <a:endParaRPr lang="en-US"/>
          </a:p>
        </p:txBody>
      </p:sp>
    </p:spTree>
    <p:extLst>
      <p:ext uri="{BB962C8B-B14F-4D97-AF65-F5344CB8AC3E}">
        <p14:creationId xmlns:p14="http://schemas.microsoft.com/office/powerpoint/2010/main" val="1440326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C4ED8A-3C9B-50F6-1322-4336C01DB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C7EECA-A594-D3B8-21E1-BB0D1B5A82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C13345-4C06-7EB4-E9F9-FB3C4269B3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8B49DC-40EE-894E-A968-77184B9CBCAC}" type="datetimeFigureOut">
              <a:rPr lang="en-US" smtClean="0"/>
              <a:t>1/14/24</a:t>
            </a:fld>
            <a:endParaRPr lang="en-US"/>
          </a:p>
        </p:txBody>
      </p:sp>
      <p:sp>
        <p:nvSpPr>
          <p:cNvPr id="5" name="Footer Placeholder 4">
            <a:extLst>
              <a:ext uri="{FF2B5EF4-FFF2-40B4-BE49-F238E27FC236}">
                <a16:creationId xmlns:a16="http://schemas.microsoft.com/office/drawing/2014/main" id="{D2A5FAA9-45A4-E739-4527-0B3511E67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ED1C82-68D8-B859-FC8E-6E3B419A08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06615-4632-C242-9A33-0DB120B75808}" type="slidenum">
              <a:rPr lang="en-US" smtClean="0"/>
              <a:t>‹#›</a:t>
            </a:fld>
            <a:endParaRPr lang="en-US"/>
          </a:p>
        </p:txBody>
      </p:sp>
    </p:spTree>
    <p:extLst>
      <p:ext uri="{BB962C8B-B14F-4D97-AF65-F5344CB8AC3E}">
        <p14:creationId xmlns:p14="http://schemas.microsoft.com/office/powerpoint/2010/main" val="4238407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global.ihs.com/doc_detail.cfm?document_name=API%20SPEC%2010A&amp;item_s_key=00128165"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global.ihs.com/doc_detail.cfm?&amp;document_name=API%20RP%2010B%2D2&amp;item_s_key=00464011&amp;item_key_date=800831&am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0.png"/><Relationship Id="rId3" Type="http://schemas.openxmlformats.org/officeDocument/2006/relationships/image" Target="../media/image260.png"/><Relationship Id="rId7" Type="http://schemas.openxmlformats.org/officeDocument/2006/relationships/image" Target="../media/image30.png"/><Relationship Id="rId12" Type="http://schemas.openxmlformats.org/officeDocument/2006/relationships/image" Target="../media/image350.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34.png"/><Relationship Id="rId5" Type="http://schemas.openxmlformats.org/officeDocument/2006/relationships/image" Target="../media/image280.png"/><Relationship Id="rId10" Type="http://schemas.openxmlformats.org/officeDocument/2006/relationships/image" Target="../media/image33.png"/><Relationship Id="rId4" Type="http://schemas.openxmlformats.org/officeDocument/2006/relationships/image" Target="../media/image270.png"/><Relationship Id="rId9" Type="http://schemas.openxmlformats.org/officeDocument/2006/relationships/image" Target="../media/image32.png"/><Relationship Id="rId1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190.png"/><Relationship Id="rId7" Type="http://schemas.openxmlformats.org/officeDocument/2006/relationships/image" Target="../media/image2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0.png"/><Relationship Id="rId4" Type="http://schemas.openxmlformats.org/officeDocument/2006/relationships/image" Target="../media/image20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hart" Target="../charts/chart10.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hart" Target="../charts/chart2.xml"/><Relationship Id="rId7"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BB2A7-585F-860E-8B69-C17D6FAD67EE}"/>
              </a:ext>
            </a:extLst>
          </p:cNvPr>
          <p:cNvSpPr>
            <a:spLocks noGrp="1"/>
          </p:cNvSpPr>
          <p:nvPr>
            <p:ph type="ctrTitle"/>
          </p:nvPr>
        </p:nvSpPr>
        <p:spPr>
          <a:xfrm>
            <a:off x="1524000" y="1779587"/>
            <a:ext cx="9344026" cy="2387600"/>
          </a:xfrm>
        </p:spPr>
        <p:txBody>
          <a:bodyPr>
            <a:normAutofit fontScale="90000"/>
          </a:bodyPr>
          <a:lstStyle/>
          <a:p>
            <a:r>
              <a:rPr lang="en-US"/>
              <a:t>CO</a:t>
            </a:r>
            <a:r>
              <a:rPr lang="en-US" baseline="-25000"/>
              <a:t>2</a:t>
            </a:r>
            <a:r>
              <a:rPr lang="en-US"/>
              <a:t> Reactive Transport:</a:t>
            </a:r>
            <a:br>
              <a:rPr lang="en-US"/>
            </a:br>
            <a:r>
              <a:rPr lang="en-US"/>
              <a:t>Multimineral Carbonate Systems, Well Cement-CO</a:t>
            </a:r>
            <a:r>
              <a:rPr lang="en-US" baseline="-25000"/>
              <a:t>2</a:t>
            </a:r>
            <a:r>
              <a:rPr lang="en-US"/>
              <a:t> Interactions</a:t>
            </a:r>
          </a:p>
        </p:txBody>
      </p:sp>
      <p:sp>
        <p:nvSpPr>
          <p:cNvPr id="3" name="Subtitle 2">
            <a:extLst>
              <a:ext uri="{FF2B5EF4-FFF2-40B4-BE49-F238E27FC236}">
                <a16:creationId xmlns:a16="http://schemas.microsoft.com/office/drawing/2014/main" id="{816B6C39-DB61-BE93-B714-54A2B765D441}"/>
              </a:ext>
            </a:extLst>
          </p:cNvPr>
          <p:cNvSpPr>
            <a:spLocks noGrp="1"/>
          </p:cNvSpPr>
          <p:nvPr>
            <p:ph type="subTitle" idx="1"/>
          </p:nvPr>
        </p:nvSpPr>
        <p:spPr>
          <a:xfrm>
            <a:off x="1624013" y="4416425"/>
            <a:ext cx="9144000" cy="1655762"/>
          </a:xfrm>
        </p:spPr>
        <p:txBody>
          <a:bodyPr/>
          <a:lstStyle/>
          <a:p>
            <a:r>
              <a:rPr lang="en-US" dirty="0" err="1"/>
              <a:t>Olatunbosun</a:t>
            </a:r>
            <a:r>
              <a:rPr lang="en-US" dirty="0"/>
              <a:t> A. </a:t>
            </a:r>
            <a:r>
              <a:rPr lang="en-US" dirty="0" err="1"/>
              <a:t>Adedipe</a:t>
            </a:r>
            <a:r>
              <a:rPr lang="en-US" dirty="0"/>
              <a:t>, Martin Blunt and Branko Bijeljic</a:t>
            </a:r>
          </a:p>
        </p:txBody>
      </p:sp>
      <p:sp>
        <p:nvSpPr>
          <p:cNvPr id="5" name="Text Box 4">
            <a:extLst>
              <a:ext uri="{FF2B5EF4-FFF2-40B4-BE49-F238E27FC236}">
                <a16:creationId xmlns:a16="http://schemas.microsoft.com/office/drawing/2014/main" id="{023D8AF4-5158-D1CF-DF2C-390464554813}"/>
              </a:ext>
            </a:extLst>
          </p:cNvPr>
          <p:cNvSpPr txBox="1">
            <a:spLocks noChangeArrowheads="1"/>
          </p:cNvSpPr>
          <p:nvPr/>
        </p:nvSpPr>
        <p:spPr bwMode="auto">
          <a:xfrm>
            <a:off x="2648347" y="160517"/>
            <a:ext cx="6895306" cy="125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82800" bIns="82800" anchorCtr="1">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85000"/>
              </a:lnSpc>
              <a:spcBef>
                <a:spcPct val="50000"/>
              </a:spcBef>
              <a:spcAft>
                <a:spcPct val="0"/>
              </a:spcAft>
              <a:buClrTx/>
              <a:buSzTx/>
              <a:buFontTx/>
              <a:buNone/>
              <a:tabLst/>
              <a:defRPr/>
            </a:pPr>
            <a:r>
              <a:rPr kumimoji="0" lang="en-GB" altLang="en-US" b="1" i="0" u="none" strike="noStrike" kern="0" cap="none" spc="0" normalizeH="0" baseline="0" noProof="0" dirty="0">
                <a:ln>
                  <a:noFill/>
                </a:ln>
                <a:solidFill>
                  <a:srgbClr val="2D2D8A">
                    <a:lumMod val="75000"/>
                  </a:srgbClr>
                </a:solidFill>
                <a:effectLst/>
                <a:uLnTx/>
                <a:uFillTx/>
                <a:latin typeface="Arial" panose="020B0604020202020204" pitchFamily="34" charset="0"/>
                <a:ea typeface="MS PGothic" panose="020B0600070205080204" pitchFamily="34" charset="-128"/>
                <a:cs typeface="Arial" panose="020B0604020202020204" pitchFamily="34" charset="0"/>
              </a:rPr>
              <a:t>Pore-Scale Consortium</a:t>
            </a:r>
          </a:p>
          <a:p>
            <a:pPr marL="0" marR="0" lvl="0" indent="0" algn="ctr" defTabSz="914400" eaLnBrk="1" fontAlgn="base" latinLnBrk="0" hangingPunct="1">
              <a:lnSpc>
                <a:spcPct val="85000"/>
              </a:lnSpc>
              <a:spcBef>
                <a:spcPct val="50000"/>
              </a:spcBef>
              <a:spcAft>
                <a:spcPct val="0"/>
              </a:spcAft>
              <a:buClrTx/>
              <a:buSzTx/>
              <a:buFontTx/>
              <a:buNone/>
              <a:tabLst/>
              <a:defRPr/>
            </a:pPr>
            <a:r>
              <a:rPr kumimoji="0" lang="en-GB" altLang="en-US" b="1" i="0" u="none" strike="noStrike" kern="0" cap="none" spc="0" normalizeH="0" baseline="0" noProof="0" dirty="0">
                <a:ln>
                  <a:noFill/>
                </a:ln>
                <a:solidFill>
                  <a:srgbClr val="2D2D8A">
                    <a:lumMod val="60000"/>
                    <a:lumOff val="40000"/>
                  </a:srgbClr>
                </a:solidFill>
                <a:effectLst/>
                <a:uLnTx/>
                <a:uFillTx/>
                <a:latin typeface="Arial" panose="020B0604020202020204" pitchFamily="34" charset="0"/>
                <a:ea typeface="MS PGothic" panose="020B0600070205080204" pitchFamily="34" charset="-128"/>
                <a:cs typeface="Arial" panose="020B0604020202020204" pitchFamily="34" charset="0"/>
              </a:rPr>
              <a:t>16 Jan 2024</a:t>
            </a:r>
            <a:endParaRPr kumimoji="0" lang="en-GB" altLang="en-US" b="0" i="0" u="none" strike="noStrike" kern="0" cap="none" spc="0" normalizeH="0" baseline="0" noProof="0" dirty="0">
              <a:ln>
                <a:noFill/>
              </a:ln>
              <a:solidFill>
                <a:srgbClr val="2D2D8A">
                  <a:lumMod val="60000"/>
                  <a:lumOff val="40000"/>
                </a:srgb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 name="Picture 3" descr="Blue text on a black background&#10;&#10;Description automatically generated">
            <a:extLst>
              <a:ext uri="{FF2B5EF4-FFF2-40B4-BE49-F238E27FC236}">
                <a16:creationId xmlns:a16="http://schemas.microsoft.com/office/drawing/2014/main" id="{A12D9768-B3A5-EC8E-0EC9-18BBB7F4F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8487" y="5185456"/>
            <a:ext cx="3602105" cy="945551"/>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pic>
        <p:nvPicPr>
          <p:cNvPr id="6" name="Picture 5" descr="A logo of a petroleum technology&#10;&#10;Description automatically generated">
            <a:extLst>
              <a:ext uri="{FF2B5EF4-FFF2-40B4-BE49-F238E27FC236}">
                <a16:creationId xmlns:a16="http://schemas.microsoft.com/office/drawing/2014/main" id="{3E3752E0-7C62-538E-B9A4-9E62009F25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34" y="4535666"/>
            <a:ext cx="2245132" cy="2245132"/>
          </a:xfrm>
          <a:custGeom>
            <a:avLst/>
            <a:gdLst/>
            <a:ahLst/>
            <a:cxnLst/>
            <a:rect l="l" t="t" r="r" b="b"/>
            <a:pathLst>
              <a:path w="1964763" h="1856167">
                <a:moveTo>
                  <a:pt x="34265" y="0"/>
                </a:moveTo>
                <a:lnTo>
                  <a:pt x="1930498" y="0"/>
                </a:lnTo>
                <a:cubicBezTo>
                  <a:pt x="1949422" y="0"/>
                  <a:pt x="1964763" y="15341"/>
                  <a:pt x="1964763" y="34265"/>
                </a:cubicBezTo>
                <a:lnTo>
                  <a:pt x="1964763" y="1821902"/>
                </a:lnTo>
                <a:cubicBezTo>
                  <a:pt x="1964763" y="1840826"/>
                  <a:pt x="1949422" y="1856167"/>
                  <a:pt x="1930498" y="1856167"/>
                </a:cubicBezTo>
                <a:lnTo>
                  <a:pt x="34265" y="1856167"/>
                </a:lnTo>
                <a:cubicBezTo>
                  <a:pt x="15341" y="1856167"/>
                  <a:pt x="0" y="1840826"/>
                  <a:pt x="0" y="1821902"/>
                </a:cubicBezTo>
                <a:lnTo>
                  <a:pt x="0" y="34265"/>
                </a:lnTo>
                <a:cubicBezTo>
                  <a:pt x="0" y="15341"/>
                  <a:pt x="15341" y="0"/>
                  <a:pt x="34265" y="0"/>
                </a:cubicBezTo>
                <a:close/>
              </a:path>
            </a:pathLst>
          </a:custGeom>
        </p:spPr>
      </p:pic>
    </p:spTree>
    <p:extLst>
      <p:ext uri="{BB962C8B-B14F-4D97-AF65-F5344CB8AC3E}">
        <p14:creationId xmlns:p14="http://schemas.microsoft.com/office/powerpoint/2010/main" val="222271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897FD-EB53-931A-4075-0382212ED695}"/>
              </a:ext>
            </a:extLst>
          </p:cNvPr>
          <p:cNvSpPr>
            <a:spLocks noGrp="1"/>
          </p:cNvSpPr>
          <p:nvPr>
            <p:ph type="title"/>
          </p:nvPr>
        </p:nvSpPr>
        <p:spPr>
          <a:xfrm>
            <a:off x="1193800" y="297340"/>
            <a:ext cx="2590800" cy="1325563"/>
          </a:xfrm>
        </p:spPr>
        <p:txBody>
          <a:bodyPr/>
          <a:lstStyle/>
          <a:p>
            <a:r>
              <a:rPr lang="en-US" b="1"/>
              <a:t>Cement </a:t>
            </a:r>
            <a:br>
              <a:rPr lang="en-US" b="1"/>
            </a:br>
            <a:r>
              <a:rPr lang="en-US" b="1"/>
              <a:t>Alteration</a:t>
            </a:r>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9AFF2F26-9EE8-2B9D-B3FD-F0931B45A6E4}"/>
                  </a:ext>
                </a:extLst>
              </p:cNvPr>
              <p:cNvGraphicFramePr>
                <a:graphicFrameLocks noGrp="1"/>
              </p:cNvGraphicFramePr>
              <p:nvPr>
                <p:extLst>
                  <p:ext uri="{D42A27DB-BD31-4B8C-83A1-F6EECF244321}">
                    <p14:modId xmlns:p14="http://schemas.microsoft.com/office/powerpoint/2010/main" val="1454736470"/>
                  </p:ext>
                </p:extLst>
              </p:nvPr>
            </p:nvGraphicFramePr>
            <p:xfrm>
              <a:off x="3670300" y="1018605"/>
              <a:ext cx="8258174" cy="1208595"/>
            </p:xfrm>
            <a:graphic>
              <a:graphicData uri="http://schemas.openxmlformats.org/drawingml/2006/table">
                <a:tbl>
                  <a:tblPr firstRow="1" firstCol="1" bandRow="1">
                    <a:tableStyleId>{2D5ABB26-0587-4C30-8999-92F81FD0307C}</a:tableStyleId>
                  </a:tblPr>
                  <a:tblGrid>
                    <a:gridCol w="498453">
                      <a:extLst>
                        <a:ext uri="{9D8B030D-6E8A-4147-A177-3AD203B41FA5}">
                          <a16:colId xmlns:a16="http://schemas.microsoft.com/office/drawing/2014/main" val="2996173909"/>
                        </a:ext>
                      </a:extLst>
                    </a:gridCol>
                    <a:gridCol w="251887">
                      <a:extLst>
                        <a:ext uri="{9D8B030D-6E8A-4147-A177-3AD203B41FA5}">
                          <a16:colId xmlns:a16="http://schemas.microsoft.com/office/drawing/2014/main" val="3644104963"/>
                        </a:ext>
                      </a:extLst>
                    </a:gridCol>
                    <a:gridCol w="6039971">
                      <a:extLst>
                        <a:ext uri="{9D8B030D-6E8A-4147-A177-3AD203B41FA5}">
                          <a16:colId xmlns:a16="http://schemas.microsoft.com/office/drawing/2014/main" val="4057326728"/>
                        </a:ext>
                      </a:extLst>
                    </a:gridCol>
                    <a:gridCol w="588032">
                      <a:extLst>
                        <a:ext uri="{9D8B030D-6E8A-4147-A177-3AD203B41FA5}">
                          <a16:colId xmlns:a16="http://schemas.microsoft.com/office/drawing/2014/main" val="196477196"/>
                        </a:ext>
                      </a:extLst>
                    </a:gridCol>
                    <a:gridCol w="879831">
                      <a:extLst>
                        <a:ext uri="{9D8B030D-6E8A-4147-A177-3AD203B41FA5}">
                          <a16:colId xmlns:a16="http://schemas.microsoft.com/office/drawing/2014/main" val="1842639829"/>
                        </a:ext>
                      </a:extLst>
                    </a:gridCol>
                  </a:tblGrid>
                  <a:tr h="446595">
                    <a:tc>
                      <a:txBody>
                        <a:bodyPr/>
                        <a:lstStyle/>
                        <a:p>
                          <a:pPr algn="ctr"/>
                          <a:r>
                            <a:rPr lang="en-GB" sz="1600" kern="0">
                              <a:effectLst/>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𝐶𝑎</m:t>
                                    </m:r>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𝑂𝐻</m:t>
                                        </m:r>
                                      </m:e>
                                    </m:d>
                                  </m:e>
                                  <m:sub>
                                    <m:r>
                                      <a:rPr lang="en-GB" sz="1600" kern="0">
                                        <a:effectLst/>
                                        <a:latin typeface="Cambria Math" panose="02040503050406030204" pitchFamily="18" charset="0"/>
                                      </a:rPr>
                                      <m:t>2</m:t>
                                    </m:r>
                                  </m:sub>
                                </m:sSub>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𝑠</m:t>
                                    </m:r>
                                  </m:e>
                                </m:d>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𝐶𝑂</m:t>
                                    </m:r>
                                  </m:e>
                                  <m:sub>
                                    <m:r>
                                      <a:rPr lang="en-GB" sz="1600" kern="0">
                                        <a:effectLst/>
                                        <a:latin typeface="Cambria Math" panose="02040503050406030204" pitchFamily="18" charset="0"/>
                                      </a:rPr>
                                      <m:t>2, </m:t>
                                    </m:r>
                                    <m:r>
                                      <a:rPr lang="en-GB" sz="1600" kern="0">
                                        <a:effectLst/>
                                        <a:latin typeface="Cambria Math" panose="02040503050406030204" pitchFamily="18" charset="0"/>
                                      </a:rPr>
                                      <m:t>𝑆𝑢𝑝𝑒𝑟𝑐𝑟𝑖𝑡𝑖𝑐𝑎𝑙</m:t>
                                    </m:r>
                                  </m:sub>
                                </m:sSub>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𝐶𝑎𝐶𝑂</m:t>
                                    </m:r>
                                  </m:e>
                                  <m:sub>
                                    <m:r>
                                      <a:rPr lang="en-GB" sz="1600" kern="0">
                                        <a:effectLst/>
                                        <a:latin typeface="Cambria Math" panose="02040503050406030204" pitchFamily="18" charset="0"/>
                                      </a:rPr>
                                      <m:t>3</m:t>
                                    </m:r>
                                  </m:sub>
                                </m:sSub>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𝑠</m:t>
                                    </m:r>
                                  </m:e>
                                </m:d>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𝐻</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𝑂</m:t>
                                </m:r>
                              </m:oMath>
                            </m:oMathPara>
                          </a14:m>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Eqn. 1</a:t>
                          </a:r>
                        </a:p>
                        <a:p>
                          <a:pPr algn="ctr"/>
                          <a:endParaRPr lang="en-GB" sz="1600" kern="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8672893"/>
                      </a:ext>
                    </a:extLst>
                  </a:tr>
                  <a:tr h="446595">
                    <a:tc>
                      <a:txBody>
                        <a:bodyPr/>
                        <a:lstStyle/>
                        <a:p>
                          <a:pPr algn="ctr"/>
                          <a:r>
                            <a:rPr lang="en-GB" sz="1600" kern="0">
                              <a:effectLst/>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14:m>
                            <m:oMathPara xmlns:m="http://schemas.openxmlformats.org/officeDocument/2006/math">
                              <m:oMathParaPr>
                                <m:jc m:val="centerGroup"/>
                              </m:oMathParaPr>
                              <m:oMath xmlns:m="http://schemas.openxmlformats.org/officeDocument/2006/math">
                                <m:r>
                                  <a:rPr lang="en-GB" sz="1600" kern="0">
                                    <a:effectLst/>
                                    <a:latin typeface="Cambria Math" panose="02040503050406030204" pitchFamily="18" charset="0"/>
                                  </a:rPr>
                                  <m:t>𝐶</m:t>
                                </m:r>
                                <m:r>
                                  <a:rPr lang="en-GB" sz="1600" kern="0">
                                    <a:effectLst/>
                                    <a:latin typeface="Cambria Math" panose="02040503050406030204" pitchFamily="18" charset="0"/>
                                  </a:rPr>
                                  <m:t>−</m:t>
                                </m:r>
                                <m:r>
                                  <a:rPr lang="en-GB" sz="1600" kern="0">
                                    <a:effectLst/>
                                    <a:latin typeface="Cambria Math" panose="02040503050406030204" pitchFamily="18" charset="0"/>
                                  </a:rPr>
                                  <m:t>𝑆</m:t>
                                </m:r>
                                <m:r>
                                  <a:rPr lang="en-GB" sz="1600" kern="0">
                                    <a:effectLst/>
                                    <a:latin typeface="Cambria Math" panose="02040503050406030204" pitchFamily="18" charset="0"/>
                                  </a:rPr>
                                  <m:t>−</m:t>
                                </m:r>
                                <m:r>
                                  <a:rPr lang="en-GB" sz="1600" kern="0">
                                    <a:effectLst/>
                                    <a:latin typeface="Cambria Math" panose="02040503050406030204" pitchFamily="18" charset="0"/>
                                  </a:rPr>
                                  <m:t>𝐻</m:t>
                                </m:r>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𝑠</m:t>
                                    </m:r>
                                  </m:e>
                                </m:d>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𝐶𝑂</m:t>
                                    </m:r>
                                  </m:e>
                                  <m:sub>
                                    <m:r>
                                      <a:rPr lang="en-GB" sz="1600" kern="0">
                                        <a:effectLst/>
                                        <a:latin typeface="Cambria Math" panose="02040503050406030204" pitchFamily="18" charset="0"/>
                                      </a:rPr>
                                      <m:t>2, </m:t>
                                    </m:r>
                                    <m:r>
                                      <a:rPr lang="en-GB" sz="1600" kern="0">
                                        <a:effectLst/>
                                        <a:latin typeface="Cambria Math" panose="02040503050406030204" pitchFamily="18" charset="0"/>
                                      </a:rPr>
                                      <m:t>𝑆𝑢𝑝𝑒𝑟𝑐𝑟𝑖𝑡𝑖𝑐𝑎𝑙</m:t>
                                    </m:r>
                                  </m:sub>
                                </m:sSub>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𝐶𝑎𝐶𝑂</m:t>
                                    </m:r>
                                  </m:e>
                                  <m:sub>
                                    <m:r>
                                      <a:rPr lang="en-GB" sz="1600" kern="0">
                                        <a:effectLst/>
                                        <a:latin typeface="Cambria Math" panose="02040503050406030204" pitchFamily="18" charset="0"/>
                                      </a:rPr>
                                      <m:t>3</m:t>
                                    </m:r>
                                  </m:sub>
                                </m:sSub>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𝑠</m:t>
                                    </m:r>
                                  </m:e>
                                </m:d>
                                <m:r>
                                  <a:rPr lang="en-GB" sz="1600" kern="0">
                                    <a:effectLst/>
                                    <a:latin typeface="Cambria Math" panose="02040503050406030204" pitchFamily="18" charset="0"/>
                                  </a:rPr>
                                  <m:t>+</m:t>
                                </m:r>
                                <m:r>
                                  <a:rPr lang="en-GB" sz="1600" kern="0">
                                    <a:effectLst/>
                                    <a:latin typeface="Cambria Math" panose="02040503050406030204" pitchFamily="18" charset="0"/>
                                  </a:rPr>
                                  <m:t>𝑆𝑖</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𝑂</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m:t>
                                </m:r>
                                <m:r>
                                  <a:rPr lang="en-GB" sz="1600" kern="0">
                                    <a:effectLst/>
                                    <a:latin typeface="Cambria Math" panose="02040503050406030204" pitchFamily="18" charset="0"/>
                                  </a:rPr>
                                  <m:t>𝑠</m:t>
                                </m:r>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𝐻</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𝑂</m:t>
                                </m:r>
                              </m:oMath>
                            </m:oMathPara>
                          </a14:m>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Eqn. 2</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1015672"/>
                      </a:ext>
                    </a:extLst>
                  </a:tr>
                </a:tbl>
              </a:graphicData>
            </a:graphic>
          </p:graphicFrame>
        </mc:Choice>
        <mc:Fallback xmlns="">
          <p:graphicFrame>
            <p:nvGraphicFramePr>
              <p:cNvPr id="8" name="Table 7">
                <a:extLst>
                  <a:ext uri="{FF2B5EF4-FFF2-40B4-BE49-F238E27FC236}">
                    <a16:creationId xmlns:a16="http://schemas.microsoft.com/office/drawing/2014/main" id="{9AFF2F26-9EE8-2B9D-B3FD-F0931B45A6E4}"/>
                  </a:ext>
                </a:extLst>
              </p:cNvPr>
              <p:cNvGraphicFramePr>
                <a:graphicFrameLocks noGrp="1"/>
              </p:cNvGraphicFramePr>
              <p:nvPr>
                <p:extLst>
                  <p:ext uri="{D42A27DB-BD31-4B8C-83A1-F6EECF244321}">
                    <p14:modId xmlns:p14="http://schemas.microsoft.com/office/powerpoint/2010/main" val="1454736470"/>
                  </p:ext>
                </p:extLst>
              </p:nvPr>
            </p:nvGraphicFramePr>
            <p:xfrm>
              <a:off x="3670300" y="1018605"/>
              <a:ext cx="8258174" cy="1208595"/>
            </p:xfrm>
            <a:graphic>
              <a:graphicData uri="http://schemas.openxmlformats.org/drawingml/2006/table">
                <a:tbl>
                  <a:tblPr firstRow="1" firstCol="1" bandRow="1">
                    <a:tableStyleId>{2D5ABB26-0587-4C30-8999-92F81FD0307C}</a:tableStyleId>
                  </a:tblPr>
                  <a:tblGrid>
                    <a:gridCol w="498453">
                      <a:extLst>
                        <a:ext uri="{9D8B030D-6E8A-4147-A177-3AD203B41FA5}">
                          <a16:colId xmlns:a16="http://schemas.microsoft.com/office/drawing/2014/main" val="2996173909"/>
                        </a:ext>
                      </a:extLst>
                    </a:gridCol>
                    <a:gridCol w="251887">
                      <a:extLst>
                        <a:ext uri="{9D8B030D-6E8A-4147-A177-3AD203B41FA5}">
                          <a16:colId xmlns:a16="http://schemas.microsoft.com/office/drawing/2014/main" val="3644104963"/>
                        </a:ext>
                      </a:extLst>
                    </a:gridCol>
                    <a:gridCol w="6039971">
                      <a:extLst>
                        <a:ext uri="{9D8B030D-6E8A-4147-A177-3AD203B41FA5}">
                          <a16:colId xmlns:a16="http://schemas.microsoft.com/office/drawing/2014/main" val="4057326728"/>
                        </a:ext>
                      </a:extLst>
                    </a:gridCol>
                    <a:gridCol w="588032">
                      <a:extLst>
                        <a:ext uri="{9D8B030D-6E8A-4147-A177-3AD203B41FA5}">
                          <a16:colId xmlns:a16="http://schemas.microsoft.com/office/drawing/2014/main" val="196477196"/>
                        </a:ext>
                      </a:extLst>
                    </a:gridCol>
                    <a:gridCol w="879831">
                      <a:extLst>
                        <a:ext uri="{9D8B030D-6E8A-4147-A177-3AD203B41FA5}">
                          <a16:colId xmlns:a16="http://schemas.microsoft.com/office/drawing/2014/main" val="1842639829"/>
                        </a:ext>
                      </a:extLst>
                    </a:gridCol>
                  </a:tblGrid>
                  <a:tr h="762000">
                    <a:tc>
                      <a:txBody>
                        <a:bodyPr/>
                        <a:lstStyle/>
                        <a:p>
                          <a:pPr algn="ctr"/>
                          <a:r>
                            <a:rPr lang="en-GB" sz="1600" kern="0">
                              <a:effectLst/>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12412" t="-8000" r="-24319" b="-59200"/>
                          </a:stretch>
                        </a:blipFill>
                      </a:tcPr>
                    </a:tc>
                    <a:tc>
                      <a:txBody>
                        <a:bodyPr/>
                        <a:lstStyle/>
                        <a:p>
                          <a:pPr algn="ctr"/>
                          <a:r>
                            <a:rPr lang="en-GB" sz="1600" kern="0">
                              <a:effectLst/>
                            </a:rPr>
                            <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Eqn. 1</a:t>
                          </a:r>
                        </a:p>
                        <a:p>
                          <a:pPr algn="ctr"/>
                          <a:endParaRPr lang="en-GB" sz="1600" kern="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8672893"/>
                      </a:ext>
                    </a:extLst>
                  </a:tr>
                  <a:tr h="446595">
                    <a:tc>
                      <a:txBody>
                        <a:bodyPr/>
                        <a:lstStyle/>
                        <a:p>
                          <a:pPr algn="ctr"/>
                          <a:r>
                            <a:rPr lang="en-GB" sz="1600" kern="0">
                              <a:effectLst/>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12412" t="-182432" r="-24319"/>
                          </a:stretch>
                        </a:blipFill>
                      </a:tcPr>
                    </a:tc>
                    <a:tc>
                      <a:txBody>
                        <a:bodyPr/>
                        <a:lstStyle/>
                        <a:p>
                          <a:pPr algn="ctr"/>
                          <a:r>
                            <a:rPr lang="en-GB" sz="1600" kern="0">
                              <a:effectLst/>
                            </a:rPr>
                            <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GB" sz="1600" kern="0">
                              <a:effectLst/>
                            </a:rPr>
                            <a:t>Eqn. 2</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1015672"/>
                      </a:ext>
                    </a:extLst>
                  </a:tr>
                </a:tbl>
              </a:graphicData>
            </a:graphic>
          </p:graphicFrame>
        </mc:Fallback>
      </mc:AlternateContent>
      <p:sp>
        <p:nvSpPr>
          <p:cNvPr id="10" name="TextBox 9">
            <a:extLst>
              <a:ext uri="{FF2B5EF4-FFF2-40B4-BE49-F238E27FC236}">
                <a16:creationId xmlns:a16="http://schemas.microsoft.com/office/drawing/2014/main" id="{A359D99E-A7D8-0465-59BE-181138376EA9}"/>
              </a:ext>
            </a:extLst>
          </p:cNvPr>
          <p:cNvSpPr txBox="1"/>
          <p:nvPr/>
        </p:nvSpPr>
        <p:spPr>
          <a:xfrm>
            <a:off x="5094287" y="372274"/>
            <a:ext cx="1244600" cy="646331"/>
          </a:xfrm>
          <a:prstGeom prst="rect">
            <a:avLst/>
          </a:prstGeom>
          <a:noFill/>
        </p:spPr>
        <p:txBody>
          <a:bodyPr wrap="square">
            <a:spAutoFit/>
          </a:bodyPr>
          <a:lstStyle/>
          <a:p>
            <a:r>
              <a:rPr lang="en-GB" kern="100">
                <a:solidFill>
                  <a:srgbClr val="FF0000"/>
                </a:solidFill>
                <a:ea typeface="Calibri" panose="020F0502020204030204" pitchFamily="34" charset="0"/>
                <a:cs typeface="Calibri" panose="020F0502020204030204" pitchFamily="34" charset="0"/>
              </a:rPr>
              <a:t>Calcium Hydroxide</a:t>
            </a:r>
            <a:endParaRPr lang="en-US">
              <a:solidFill>
                <a:srgbClr val="FF0000"/>
              </a:solidFill>
            </a:endParaRPr>
          </a:p>
        </p:txBody>
      </p:sp>
      <p:sp>
        <p:nvSpPr>
          <p:cNvPr id="11" name="TextBox 10">
            <a:extLst>
              <a:ext uri="{FF2B5EF4-FFF2-40B4-BE49-F238E27FC236}">
                <a16:creationId xmlns:a16="http://schemas.microsoft.com/office/drawing/2014/main" id="{DBAE45FD-FC4E-0A50-2957-C389A5BB0C34}"/>
              </a:ext>
            </a:extLst>
          </p:cNvPr>
          <p:cNvSpPr txBox="1"/>
          <p:nvPr/>
        </p:nvSpPr>
        <p:spPr>
          <a:xfrm>
            <a:off x="4026713" y="2058984"/>
            <a:ext cx="2512200" cy="369332"/>
          </a:xfrm>
          <a:prstGeom prst="rect">
            <a:avLst/>
          </a:prstGeom>
          <a:noFill/>
        </p:spPr>
        <p:txBody>
          <a:bodyPr wrap="square">
            <a:spAutoFit/>
          </a:bodyPr>
          <a:lstStyle/>
          <a:p>
            <a:r>
              <a:rPr lang="en-GB" kern="100">
                <a:solidFill>
                  <a:srgbClr val="FF0000"/>
                </a:solidFill>
                <a:ea typeface="Calibri" panose="020F0502020204030204" pitchFamily="34" charset="0"/>
                <a:cs typeface="Calibri" panose="020F0502020204030204" pitchFamily="34" charset="0"/>
              </a:rPr>
              <a:t>Calcium Silicate Hydrate</a:t>
            </a:r>
            <a:endParaRPr lang="en-US">
              <a:solidFill>
                <a:srgbClr val="FF0000"/>
              </a:solidFill>
            </a:endParaRPr>
          </a:p>
        </p:txBody>
      </p:sp>
      <p:sp>
        <p:nvSpPr>
          <p:cNvPr id="12" name="TextBox 11">
            <a:extLst>
              <a:ext uri="{FF2B5EF4-FFF2-40B4-BE49-F238E27FC236}">
                <a16:creationId xmlns:a16="http://schemas.microsoft.com/office/drawing/2014/main" id="{4FBF9E5C-6841-5419-C915-74A16E2C96BD}"/>
              </a:ext>
            </a:extLst>
          </p:cNvPr>
          <p:cNvSpPr txBox="1"/>
          <p:nvPr/>
        </p:nvSpPr>
        <p:spPr>
          <a:xfrm>
            <a:off x="8373248" y="2017190"/>
            <a:ext cx="1866900" cy="369332"/>
          </a:xfrm>
          <a:prstGeom prst="rect">
            <a:avLst/>
          </a:prstGeom>
          <a:noFill/>
        </p:spPr>
        <p:txBody>
          <a:bodyPr wrap="square">
            <a:spAutoFit/>
          </a:bodyPr>
          <a:lstStyle/>
          <a:p>
            <a:r>
              <a:rPr lang="en-GB" kern="100">
                <a:solidFill>
                  <a:srgbClr val="FF0000"/>
                </a:solidFill>
                <a:ea typeface="Calibri" panose="020F0502020204030204" pitchFamily="34" charset="0"/>
                <a:cs typeface="Calibri" panose="020F0502020204030204" pitchFamily="34" charset="0"/>
              </a:rPr>
              <a:t>Amorphous silica</a:t>
            </a:r>
            <a:endParaRPr lang="en-US">
              <a:solidFill>
                <a:srgbClr val="FF0000"/>
              </a:solidFill>
            </a:endParaRPr>
          </a:p>
        </p:txBody>
      </p:sp>
      <p:sp>
        <p:nvSpPr>
          <p:cNvPr id="13" name="TextBox 12">
            <a:extLst>
              <a:ext uri="{FF2B5EF4-FFF2-40B4-BE49-F238E27FC236}">
                <a16:creationId xmlns:a16="http://schemas.microsoft.com/office/drawing/2014/main" id="{C4F5B714-C6E8-62DA-CD77-2778B2FD14A9}"/>
              </a:ext>
            </a:extLst>
          </p:cNvPr>
          <p:cNvSpPr txBox="1"/>
          <p:nvPr/>
        </p:nvSpPr>
        <p:spPr>
          <a:xfrm>
            <a:off x="7989093" y="359867"/>
            <a:ext cx="1244600" cy="646331"/>
          </a:xfrm>
          <a:prstGeom prst="rect">
            <a:avLst/>
          </a:prstGeom>
          <a:noFill/>
        </p:spPr>
        <p:txBody>
          <a:bodyPr wrap="square">
            <a:spAutoFit/>
          </a:bodyPr>
          <a:lstStyle/>
          <a:p>
            <a:r>
              <a:rPr lang="en-GB" kern="100">
                <a:solidFill>
                  <a:srgbClr val="FF0000"/>
                </a:solidFill>
                <a:ea typeface="Calibri" panose="020F0502020204030204" pitchFamily="34" charset="0"/>
                <a:cs typeface="Calibri" panose="020F0502020204030204" pitchFamily="34" charset="0"/>
              </a:rPr>
              <a:t>Calcium Carbonate </a:t>
            </a:r>
            <a:endParaRPr lang="en-US">
              <a:solidFill>
                <a:srgbClr val="FF0000"/>
              </a:solidFill>
            </a:endParaRPr>
          </a:p>
        </p:txBody>
      </p:sp>
      <p:sp>
        <p:nvSpPr>
          <p:cNvPr id="15" name="Content Placeholder 14">
            <a:extLst>
              <a:ext uri="{FF2B5EF4-FFF2-40B4-BE49-F238E27FC236}">
                <a16:creationId xmlns:a16="http://schemas.microsoft.com/office/drawing/2014/main" id="{3D5BD27B-6855-44A8-B705-447486E7AB17}"/>
              </a:ext>
            </a:extLst>
          </p:cNvPr>
          <p:cNvSpPr>
            <a:spLocks noGrp="1"/>
          </p:cNvSpPr>
          <p:nvPr>
            <p:ph idx="1"/>
          </p:nvPr>
        </p:nvSpPr>
        <p:spPr>
          <a:xfrm>
            <a:off x="368299" y="1825624"/>
            <a:ext cx="3658413" cy="1737847"/>
          </a:xfrm>
        </p:spPr>
        <p:txBody>
          <a:bodyPr>
            <a:normAutofit/>
          </a:bodyPr>
          <a:lstStyle/>
          <a:p>
            <a:r>
              <a:rPr lang="en-GB"/>
              <a:t>CO</a:t>
            </a:r>
            <a:r>
              <a:rPr lang="en-GB" baseline="-25000"/>
              <a:t>2 </a:t>
            </a:r>
            <a:r>
              <a:rPr lang="en-GB"/>
              <a:t>reaction with hydrated cement products shown in </a:t>
            </a:r>
            <a:r>
              <a:rPr lang="en-GB" b="1" i="1"/>
              <a:t>Eqn. 1 &amp; 2.</a:t>
            </a:r>
            <a:endParaRPr lang="en-US" b="1" i="1"/>
          </a:p>
          <a:p>
            <a:endParaRPr lang="en-GB" i="1"/>
          </a:p>
          <a:p>
            <a:endParaRPr lang="en-GB"/>
          </a:p>
        </p:txBody>
      </p:sp>
      <p:pic>
        <p:nvPicPr>
          <p:cNvPr id="16" name="Picture 15" descr="A close-up of a stone surface&#10;&#10;Description automatically generated">
            <a:extLst>
              <a:ext uri="{FF2B5EF4-FFF2-40B4-BE49-F238E27FC236}">
                <a16:creationId xmlns:a16="http://schemas.microsoft.com/office/drawing/2014/main" id="{33C92FBF-26C6-C416-CAE8-527BA5D5172E}"/>
              </a:ext>
            </a:extLst>
          </p:cNvPr>
          <p:cNvPicPr>
            <a:picLocks noChangeAspect="1"/>
          </p:cNvPicPr>
          <p:nvPr/>
        </p:nvPicPr>
        <p:blipFill>
          <a:blip r:embed="rId4"/>
          <a:stretch>
            <a:fillRect/>
          </a:stretch>
        </p:blipFill>
        <p:spPr>
          <a:xfrm>
            <a:off x="8373248" y="2386522"/>
            <a:ext cx="3493198" cy="2893015"/>
          </a:xfrm>
          <a:prstGeom prst="rect">
            <a:avLst/>
          </a:prstGeom>
        </p:spPr>
      </p:pic>
      <p:sp>
        <p:nvSpPr>
          <p:cNvPr id="17" name="TextBox 16">
            <a:extLst>
              <a:ext uri="{FF2B5EF4-FFF2-40B4-BE49-F238E27FC236}">
                <a16:creationId xmlns:a16="http://schemas.microsoft.com/office/drawing/2014/main" id="{B6401B5B-A952-D0B1-B740-585E21B15B0C}"/>
              </a:ext>
            </a:extLst>
          </p:cNvPr>
          <p:cNvSpPr txBox="1"/>
          <p:nvPr/>
        </p:nvSpPr>
        <p:spPr>
          <a:xfrm>
            <a:off x="8373248" y="5242397"/>
            <a:ext cx="3493198" cy="1384995"/>
          </a:xfrm>
          <a:prstGeom prst="rect">
            <a:avLst/>
          </a:prstGeom>
          <a:noFill/>
        </p:spPr>
        <p:txBody>
          <a:bodyPr wrap="square">
            <a:spAutoFit/>
          </a:bodyPr>
          <a:lstStyle/>
          <a:p>
            <a:r>
              <a:rPr lang="en-GB" sz="1400" b="1" dirty="0">
                <a:effectLst/>
              </a:rPr>
              <a:t> </a:t>
            </a:r>
            <a:r>
              <a:rPr lang="en-GB" sz="1400" dirty="0">
                <a:effectLst/>
              </a:rPr>
              <a:t>SEM-BSE image of cured cement. </a:t>
            </a:r>
          </a:p>
          <a:p>
            <a:r>
              <a:rPr lang="en-GB" sz="1400" dirty="0"/>
              <a:t>B</a:t>
            </a:r>
            <a:r>
              <a:rPr lang="en-GB" sz="1400" dirty="0">
                <a:effectLst/>
              </a:rPr>
              <a:t>rightest phases are </a:t>
            </a:r>
            <a:r>
              <a:rPr lang="en-GB" sz="1400" dirty="0" err="1">
                <a:effectLst/>
              </a:rPr>
              <a:t>unhydrated</a:t>
            </a:r>
            <a:r>
              <a:rPr lang="en-GB" sz="1400" dirty="0">
                <a:effectLst/>
              </a:rPr>
              <a:t> cement grains, light gray patches consist of Ca(OH)</a:t>
            </a:r>
            <a:r>
              <a:rPr lang="en-GB" sz="1400" baseline="-25000" dirty="0">
                <a:effectLst/>
              </a:rPr>
              <a:t>2</a:t>
            </a:r>
            <a:r>
              <a:rPr lang="en-GB" sz="1400" dirty="0">
                <a:effectLst/>
              </a:rPr>
              <a:t>(s), and dark gray matrix is composed of the Calcium Silicate Hydrate (C-S-H) phase. </a:t>
            </a:r>
            <a:r>
              <a:rPr lang="en-US" sz="1400" dirty="0"/>
              <a:t>From Kutchko et al, 2007.</a:t>
            </a:r>
            <a:endParaRPr lang="en-GB" sz="1400" dirty="0">
              <a:effectLst/>
            </a:endParaRPr>
          </a:p>
        </p:txBody>
      </p:sp>
      <p:sp>
        <p:nvSpPr>
          <p:cNvPr id="19" name="TextBox 18">
            <a:extLst>
              <a:ext uri="{FF2B5EF4-FFF2-40B4-BE49-F238E27FC236}">
                <a16:creationId xmlns:a16="http://schemas.microsoft.com/office/drawing/2014/main" id="{E2A02CE6-CB20-612C-CB7D-8C31E8CEE697}"/>
              </a:ext>
            </a:extLst>
          </p:cNvPr>
          <p:cNvSpPr txBox="1"/>
          <p:nvPr/>
        </p:nvSpPr>
        <p:spPr>
          <a:xfrm>
            <a:off x="9538472" y="1351585"/>
            <a:ext cx="1997076" cy="369332"/>
          </a:xfrm>
          <a:prstGeom prst="rect">
            <a:avLst/>
          </a:prstGeom>
          <a:noFill/>
        </p:spPr>
        <p:txBody>
          <a:bodyPr wrap="square">
            <a:spAutoFit/>
          </a:bodyPr>
          <a:lstStyle/>
          <a:p>
            <a:r>
              <a:rPr lang="en-GB" sz="1800" kern="100">
                <a:effectLst/>
                <a:ea typeface="Calibri" panose="020F0502020204030204" pitchFamily="34" charset="0"/>
                <a:cs typeface="Calibri" panose="020F0502020204030204" pitchFamily="34" charset="0"/>
              </a:rPr>
              <a:t>Wang et al., 2021</a:t>
            </a:r>
            <a:endParaRPr lang="en-US"/>
          </a:p>
        </p:txBody>
      </p:sp>
      <p:sp>
        <p:nvSpPr>
          <p:cNvPr id="21" name="TextBox 20">
            <a:extLst>
              <a:ext uri="{FF2B5EF4-FFF2-40B4-BE49-F238E27FC236}">
                <a16:creationId xmlns:a16="http://schemas.microsoft.com/office/drawing/2014/main" id="{8E65B837-FC75-81AD-257F-63A0851328A2}"/>
              </a:ext>
            </a:extLst>
          </p:cNvPr>
          <p:cNvSpPr txBox="1"/>
          <p:nvPr/>
        </p:nvSpPr>
        <p:spPr>
          <a:xfrm>
            <a:off x="5832474" y="1371008"/>
            <a:ext cx="3474224" cy="36933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a:t>Main hydration products of cement</a:t>
            </a:r>
          </a:p>
        </p:txBody>
      </p:sp>
      <p:cxnSp>
        <p:nvCxnSpPr>
          <p:cNvPr id="23" name="Straight Arrow Connector 22">
            <a:extLst>
              <a:ext uri="{FF2B5EF4-FFF2-40B4-BE49-F238E27FC236}">
                <a16:creationId xmlns:a16="http://schemas.microsoft.com/office/drawing/2014/main" id="{69FB38F0-3DA4-39B0-74B5-6C09A7156CDF}"/>
              </a:ext>
            </a:extLst>
          </p:cNvPr>
          <p:cNvCxnSpPr>
            <a:cxnSpLocks/>
            <a:stCxn id="21" idx="1"/>
          </p:cNvCxnSpPr>
          <p:nvPr/>
        </p:nvCxnSpPr>
        <p:spPr>
          <a:xfrm flipH="1" flipV="1">
            <a:off x="5600700" y="1324841"/>
            <a:ext cx="231774" cy="2308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A3B721E-68DB-4369-9E47-6D25E78D3A16}"/>
              </a:ext>
            </a:extLst>
          </p:cNvPr>
          <p:cNvCxnSpPr>
            <a:cxnSpLocks/>
            <a:stCxn id="21" idx="1"/>
          </p:cNvCxnSpPr>
          <p:nvPr/>
        </p:nvCxnSpPr>
        <p:spPr>
          <a:xfrm flipH="1">
            <a:off x="5410200" y="1555674"/>
            <a:ext cx="422274" cy="2179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 name="Content Placeholder 4" descr="A diagram of cement and cement&#10;&#10;Description automatically generated with medium confidence">
            <a:extLst>
              <a:ext uri="{FF2B5EF4-FFF2-40B4-BE49-F238E27FC236}">
                <a16:creationId xmlns:a16="http://schemas.microsoft.com/office/drawing/2014/main" id="{541DA556-08CE-E3A1-53DC-4DFBA5CD422B}"/>
              </a:ext>
            </a:extLst>
          </p:cNvPr>
          <p:cNvPicPr>
            <a:picLocks noChangeAspect="1"/>
          </p:cNvPicPr>
          <p:nvPr/>
        </p:nvPicPr>
        <p:blipFill>
          <a:blip r:embed="rId5"/>
          <a:stretch>
            <a:fillRect/>
          </a:stretch>
        </p:blipFill>
        <p:spPr>
          <a:xfrm>
            <a:off x="214261" y="3466761"/>
            <a:ext cx="3706412" cy="3125096"/>
          </a:xfrm>
          <a:prstGeom prst="rect">
            <a:avLst/>
          </a:prstGeom>
        </p:spPr>
      </p:pic>
      <p:sp>
        <p:nvSpPr>
          <p:cNvPr id="4" name="TextBox 3">
            <a:extLst>
              <a:ext uri="{FF2B5EF4-FFF2-40B4-BE49-F238E27FC236}">
                <a16:creationId xmlns:a16="http://schemas.microsoft.com/office/drawing/2014/main" id="{FDE17D8F-30A8-6B31-5618-BB6E59D96F4C}"/>
              </a:ext>
            </a:extLst>
          </p:cNvPr>
          <p:cNvSpPr txBox="1"/>
          <p:nvPr/>
        </p:nvSpPr>
        <p:spPr>
          <a:xfrm>
            <a:off x="427474" y="6483871"/>
            <a:ext cx="3242826" cy="323165"/>
          </a:xfrm>
          <a:prstGeom prst="rect">
            <a:avLst/>
          </a:prstGeom>
          <a:noFill/>
        </p:spPr>
        <p:txBody>
          <a:bodyPr wrap="square">
            <a:spAutoFit/>
          </a:bodyPr>
          <a:lstStyle/>
          <a:p>
            <a:r>
              <a:rPr lang="en-US" sz="1500" dirty="0"/>
              <a:t>From Carroll et al., 2016.</a:t>
            </a:r>
          </a:p>
        </p:txBody>
      </p:sp>
      <p:pic>
        <p:nvPicPr>
          <p:cNvPr id="5" name="Content Placeholder 6" descr="Diagram of a diagram of a substance&#10;&#10;Description automatically generated with medium confidence">
            <a:extLst>
              <a:ext uri="{FF2B5EF4-FFF2-40B4-BE49-F238E27FC236}">
                <a16:creationId xmlns:a16="http://schemas.microsoft.com/office/drawing/2014/main" id="{83A25986-FAB0-CB50-D415-7D3DBF9A086F}"/>
              </a:ext>
            </a:extLst>
          </p:cNvPr>
          <p:cNvPicPr>
            <a:picLocks noChangeAspect="1"/>
          </p:cNvPicPr>
          <p:nvPr/>
        </p:nvPicPr>
        <p:blipFill rotWithShape="1">
          <a:blip r:embed="rId6"/>
          <a:srcRect b="11955"/>
          <a:stretch/>
        </p:blipFill>
        <p:spPr>
          <a:xfrm>
            <a:off x="4164662" y="2428316"/>
            <a:ext cx="3957117" cy="3701210"/>
          </a:xfrm>
          <a:prstGeom prst="rect">
            <a:avLst/>
          </a:prstGeom>
        </p:spPr>
      </p:pic>
      <p:sp>
        <p:nvSpPr>
          <p:cNvPr id="6" name="TextBox 5">
            <a:extLst>
              <a:ext uri="{FF2B5EF4-FFF2-40B4-BE49-F238E27FC236}">
                <a16:creationId xmlns:a16="http://schemas.microsoft.com/office/drawing/2014/main" id="{8D05FF1B-AB67-CA90-4B26-BC63BD60F667}"/>
              </a:ext>
            </a:extLst>
          </p:cNvPr>
          <p:cNvSpPr txBox="1"/>
          <p:nvPr/>
        </p:nvSpPr>
        <p:spPr>
          <a:xfrm>
            <a:off x="4074884" y="6038985"/>
            <a:ext cx="3957117" cy="784830"/>
          </a:xfrm>
          <a:prstGeom prst="rect">
            <a:avLst/>
          </a:prstGeom>
          <a:noFill/>
        </p:spPr>
        <p:txBody>
          <a:bodyPr wrap="square" rtlCol="0">
            <a:spAutoFit/>
          </a:bodyPr>
          <a:lstStyle/>
          <a:p>
            <a:r>
              <a:rPr lang="en-US" sz="1500" b="1" dirty="0"/>
              <a:t> </a:t>
            </a:r>
            <a:r>
              <a:rPr lang="en-US" sz="1500" dirty="0"/>
              <a:t>Schematic showing the dissolution and calcium migration and formation of distinct zones in the cement. From Kutchko et al, 2007. </a:t>
            </a:r>
          </a:p>
        </p:txBody>
      </p:sp>
    </p:spTree>
    <p:extLst>
      <p:ext uri="{BB962C8B-B14F-4D97-AF65-F5344CB8AC3E}">
        <p14:creationId xmlns:p14="http://schemas.microsoft.com/office/powerpoint/2010/main" val="1622825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A95C-28A8-D055-7D38-29CC2DF719AB}"/>
              </a:ext>
            </a:extLst>
          </p:cNvPr>
          <p:cNvSpPr>
            <a:spLocks noGrp="1"/>
          </p:cNvSpPr>
          <p:nvPr>
            <p:ph type="title"/>
          </p:nvPr>
        </p:nvSpPr>
        <p:spPr>
          <a:xfrm>
            <a:off x="1286007" y="136282"/>
            <a:ext cx="9619985" cy="1325563"/>
          </a:xfrm>
        </p:spPr>
        <p:txBody>
          <a:bodyPr>
            <a:normAutofit/>
          </a:bodyPr>
          <a:lstStyle/>
          <a:p>
            <a:pPr algn="ctr"/>
            <a:r>
              <a:rPr lang="en-US" b="1"/>
              <a:t>Dissolution and Precipitation Reactions</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DFD0810-0221-5C67-46A2-C03658E156EA}"/>
                  </a:ext>
                </a:extLst>
              </p:cNvPr>
              <p:cNvGraphicFramePr>
                <a:graphicFrameLocks noGrp="1"/>
              </p:cNvGraphicFramePr>
              <p:nvPr>
                <p:extLst>
                  <p:ext uri="{D42A27DB-BD31-4B8C-83A1-F6EECF244321}">
                    <p14:modId xmlns:p14="http://schemas.microsoft.com/office/powerpoint/2010/main" val="271523913"/>
                  </p:ext>
                </p:extLst>
              </p:nvPr>
            </p:nvGraphicFramePr>
            <p:xfrm>
              <a:off x="4424284" y="2015843"/>
              <a:ext cx="7693182" cy="4419599"/>
            </p:xfrm>
            <a:graphic>
              <a:graphicData uri="http://schemas.openxmlformats.org/drawingml/2006/table">
                <a:tbl>
                  <a:tblPr firstRow="1" firstCol="1" bandRow="1">
                    <a:tableStyleId>{2D5ABB26-0587-4C30-8999-92F81FD0307C}</a:tableStyleId>
                  </a:tblPr>
                  <a:tblGrid>
                    <a:gridCol w="798052">
                      <a:extLst>
                        <a:ext uri="{9D8B030D-6E8A-4147-A177-3AD203B41FA5}">
                          <a16:colId xmlns:a16="http://schemas.microsoft.com/office/drawing/2014/main" val="689894015"/>
                        </a:ext>
                      </a:extLst>
                    </a:gridCol>
                    <a:gridCol w="343659">
                      <a:extLst>
                        <a:ext uri="{9D8B030D-6E8A-4147-A177-3AD203B41FA5}">
                          <a16:colId xmlns:a16="http://schemas.microsoft.com/office/drawing/2014/main" val="3715381851"/>
                        </a:ext>
                      </a:extLst>
                    </a:gridCol>
                    <a:gridCol w="5214066">
                      <a:extLst>
                        <a:ext uri="{9D8B030D-6E8A-4147-A177-3AD203B41FA5}">
                          <a16:colId xmlns:a16="http://schemas.microsoft.com/office/drawing/2014/main" val="1909723071"/>
                        </a:ext>
                      </a:extLst>
                    </a:gridCol>
                    <a:gridCol w="528853">
                      <a:extLst>
                        <a:ext uri="{9D8B030D-6E8A-4147-A177-3AD203B41FA5}">
                          <a16:colId xmlns:a16="http://schemas.microsoft.com/office/drawing/2014/main" val="3570916585"/>
                        </a:ext>
                      </a:extLst>
                    </a:gridCol>
                    <a:gridCol w="808552">
                      <a:extLst>
                        <a:ext uri="{9D8B030D-6E8A-4147-A177-3AD203B41FA5}">
                          <a16:colId xmlns:a16="http://schemas.microsoft.com/office/drawing/2014/main" val="101452552"/>
                        </a:ext>
                      </a:extLst>
                    </a:gridCol>
                  </a:tblGrid>
                  <a:tr h="969491">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𝐶𝑂</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𝐻</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𝑂</m:t>
                                </m:r>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𝐻</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𝐶𝑂</m:t>
                                    </m:r>
                                  </m:e>
                                  <m:sub>
                                    <m:r>
                                      <a:rPr lang="en-GB" sz="1600" kern="0">
                                        <a:effectLst/>
                                        <a:latin typeface="Cambria Math" panose="02040503050406030204" pitchFamily="18" charset="0"/>
                                      </a:rPr>
                                      <m:t>3</m:t>
                                    </m:r>
                                  </m:sub>
                                </m:sSub>
                                <m:r>
                                  <a:rPr lang="en-GB" sz="1600" kern="0">
                                    <a:effectLst/>
                                    <a:latin typeface="Cambria Math" panose="02040503050406030204" pitchFamily="18" charset="0"/>
                                  </a:rPr>
                                  <m:t>↔</m:t>
                                </m:r>
                                <m:sSup>
                                  <m:sSupPr>
                                    <m:ctrlPr>
                                      <a:rPr lang="en-GB" sz="1600" i="1" kern="100">
                                        <a:effectLst/>
                                        <a:latin typeface="Cambria Math" panose="02040503050406030204" pitchFamily="18" charset="0"/>
                                      </a:rPr>
                                    </m:ctrlPr>
                                  </m:sSupPr>
                                  <m:e>
                                    <m:r>
                                      <a:rPr lang="en-GB" sz="1600" kern="0">
                                        <a:effectLst/>
                                        <a:latin typeface="Cambria Math" panose="02040503050406030204" pitchFamily="18" charset="0"/>
                                      </a:rPr>
                                      <m:t>𝐻</m:t>
                                    </m:r>
                                  </m:e>
                                  <m:sup>
                                    <m:r>
                                      <a:rPr lang="en-GB" sz="1600" kern="0">
                                        <a:effectLst/>
                                        <a:latin typeface="Cambria Math" panose="02040503050406030204" pitchFamily="18" charset="0"/>
                                      </a:rPr>
                                      <m:t>+</m:t>
                                    </m:r>
                                  </m:sup>
                                </m:sSup>
                                <m:r>
                                  <a:rPr lang="en-GB" sz="1600" kern="0">
                                    <a:effectLst/>
                                    <a:latin typeface="Cambria Math" panose="02040503050406030204" pitchFamily="18" charset="0"/>
                                  </a:rPr>
                                  <m:t>+</m:t>
                                </m:r>
                                <m:sSubSup>
                                  <m:sSubSupPr>
                                    <m:ctrlPr>
                                      <a:rPr lang="en-GB" sz="1600" i="1" kern="100">
                                        <a:effectLst/>
                                        <a:latin typeface="Cambria Math" panose="02040503050406030204" pitchFamily="18" charset="0"/>
                                      </a:rPr>
                                    </m:ctrlPr>
                                  </m:sSubSupPr>
                                  <m:e>
                                    <m:r>
                                      <a:rPr lang="en-GB" sz="1600" kern="0">
                                        <a:effectLst/>
                                        <a:latin typeface="Cambria Math" panose="02040503050406030204" pitchFamily="18" charset="0"/>
                                      </a:rPr>
                                      <m:t>𝐻𝐶𝑂</m:t>
                                    </m:r>
                                  </m:e>
                                  <m:sub>
                                    <m:r>
                                      <a:rPr lang="en-GB" sz="1600" kern="0">
                                        <a:effectLst/>
                                        <a:latin typeface="Cambria Math" panose="02040503050406030204" pitchFamily="18" charset="0"/>
                                      </a:rPr>
                                      <m:t>3</m:t>
                                    </m:r>
                                  </m:sub>
                                  <m:sup>
                                    <m:r>
                                      <a:rPr lang="en-GB" sz="1600" kern="0">
                                        <a:effectLst/>
                                        <a:latin typeface="Cambria Math" panose="02040503050406030204" pitchFamily="18" charset="0"/>
                                      </a:rPr>
                                      <m:t>−</m:t>
                                    </m:r>
                                  </m:sup>
                                </m:sSubSup>
                                <m:r>
                                  <a:rPr lang="en-GB" sz="1600" kern="0">
                                    <a:effectLst/>
                                    <a:latin typeface="Cambria Math" panose="02040503050406030204" pitchFamily="18" charset="0"/>
                                  </a:rPr>
                                  <m:t>↔</m:t>
                                </m:r>
                                <m:sSup>
                                  <m:sSupPr>
                                    <m:ctrlPr>
                                      <a:rPr lang="en-GB" sz="1600" i="1" kern="100">
                                        <a:effectLst/>
                                        <a:latin typeface="Cambria Math" panose="02040503050406030204" pitchFamily="18" charset="0"/>
                                      </a:rPr>
                                    </m:ctrlPr>
                                  </m:sSupPr>
                                  <m:e>
                                    <m:r>
                                      <a:rPr lang="en-GB" sz="1600" kern="0">
                                        <a:effectLst/>
                                        <a:latin typeface="Cambria Math" panose="02040503050406030204" pitchFamily="18" charset="0"/>
                                      </a:rPr>
                                      <m:t>2</m:t>
                                    </m:r>
                                    <m:r>
                                      <a:rPr lang="en-GB" sz="1600" kern="0">
                                        <a:effectLst/>
                                        <a:latin typeface="Cambria Math" panose="02040503050406030204" pitchFamily="18" charset="0"/>
                                      </a:rPr>
                                      <m:t>𝐻</m:t>
                                    </m:r>
                                  </m:e>
                                  <m:sup>
                                    <m:r>
                                      <a:rPr lang="en-GB" sz="1600" kern="0">
                                        <a:effectLst/>
                                        <a:latin typeface="Cambria Math" panose="02040503050406030204" pitchFamily="18" charset="0"/>
                                      </a:rPr>
                                      <m:t>+</m:t>
                                    </m:r>
                                  </m:sup>
                                </m:sSup>
                                <m:r>
                                  <a:rPr lang="en-GB" sz="1600" kern="0">
                                    <a:effectLst/>
                                    <a:latin typeface="Cambria Math" panose="02040503050406030204" pitchFamily="18" charset="0"/>
                                  </a:rPr>
                                  <m:t>+</m:t>
                                </m:r>
                                <m:sSubSup>
                                  <m:sSubSupPr>
                                    <m:ctrlPr>
                                      <a:rPr lang="en-GB" sz="1600" i="1" kern="100">
                                        <a:effectLst/>
                                        <a:latin typeface="Cambria Math" panose="02040503050406030204" pitchFamily="18" charset="0"/>
                                      </a:rPr>
                                    </m:ctrlPr>
                                  </m:sSubSupPr>
                                  <m:e>
                                    <m:r>
                                      <a:rPr lang="en-GB" sz="1600" kern="0">
                                        <a:effectLst/>
                                        <a:latin typeface="Cambria Math" panose="02040503050406030204" pitchFamily="18" charset="0"/>
                                      </a:rPr>
                                      <m:t>𝐶𝑂</m:t>
                                    </m:r>
                                  </m:e>
                                  <m:sub>
                                    <m:r>
                                      <a:rPr lang="en-GB" sz="1600" kern="0">
                                        <a:effectLst/>
                                        <a:latin typeface="Cambria Math" panose="02040503050406030204" pitchFamily="18" charset="0"/>
                                      </a:rPr>
                                      <m:t>3</m:t>
                                    </m:r>
                                  </m:sub>
                                  <m:sup>
                                    <m:r>
                                      <a:rPr lang="en-GB" sz="1600" kern="0">
                                        <a:effectLst/>
                                        <a:latin typeface="Cambria Math" panose="02040503050406030204" pitchFamily="18" charset="0"/>
                                      </a:rPr>
                                      <m:t>2−</m:t>
                                    </m:r>
                                  </m:sup>
                                </m:sSubSup>
                              </m:oMath>
                            </m:oMathPara>
                          </a14:m>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Eqn. 3</a:t>
                          </a:r>
                          <a:endParaRPr lang="en-GB" sz="1600" kern="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2863"/>
                      </a:ext>
                    </a:extLst>
                  </a:tr>
                  <a:tr h="851776">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𝐶𝑎</m:t>
                                    </m:r>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𝑂𝐻</m:t>
                                        </m:r>
                                      </m:e>
                                    </m:d>
                                  </m:e>
                                  <m:sub>
                                    <m:r>
                                      <a:rPr lang="en-GB" sz="1600" kern="0">
                                        <a:effectLst/>
                                        <a:latin typeface="Cambria Math" panose="02040503050406030204" pitchFamily="18" charset="0"/>
                                      </a:rPr>
                                      <m:t>2</m:t>
                                    </m:r>
                                  </m:sub>
                                </m:sSub>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𝑠</m:t>
                                    </m:r>
                                  </m:e>
                                </m:d>
                                <m:r>
                                  <a:rPr lang="en-GB" sz="1600" kern="0">
                                    <a:effectLst/>
                                    <a:latin typeface="Cambria Math" panose="02040503050406030204" pitchFamily="18" charset="0"/>
                                  </a:rPr>
                                  <m:t>+</m:t>
                                </m:r>
                                <m:sSup>
                                  <m:sSupPr>
                                    <m:ctrlPr>
                                      <a:rPr lang="en-GB" sz="1600" i="1" kern="100">
                                        <a:effectLst/>
                                        <a:latin typeface="Cambria Math" panose="02040503050406030204" pitchFamily="18" charset="0"/>
                                      </a:rPr>
                                    </m:ctrlPr>
                                  </m:sSupPr>
                                  <m:e>
                                    <m:r>
                                      <a:rPr lang="en-GB" sz="1600" kern="0">
                                        <a:effectLst/>
                                        <a:latin typeface="Cambria Math" panose="02040503050406030204" pitchFamily="18" charset="0"/>
                                      </a:rPr>
                                      <m:t>2</m:t>
                                    </m:r>
                                    <m:r>
                                      <a:rPr lang="en-GB" sz="1600" kern="0">
                                        <a:effectLst/>
                                        <a:latin typeface="Cambria Math" panose="02040503050406030204" pitchFamily="18" charset="0"/>
                                      </a:rPr>
                                      <m:t>𝐻</m:t>
                                    </m:r>
                                  </m:e>
                                  <m:sup>
                                    <m:r>
                                      <a:rPr lang="en-GB" sz="1600" kern="0">
                                        <a:effectLst/>
                                        <a:latin typeface="Cambria Math" panose="02040503050406030204" pitchFamily="18" charset="0"/>
                                      </a:rPr>
                                      <m:t>+</m:t>
                                    </m:r>
                                  </m:sup>
                                </m:sSup>
                                <m:r>
                                  <a:rPr lang="en-GB" sz="1600" kern="0">
                                    <a:effectLst/>
                                    <a:latin typeface="Cambria Math" panose="02040503050406030204" pitchFamily="18" charset="0"/>
                                  </a:rPr>
                                  <m:t>+</m:t>
                                </m:r>
                                <m:sSubSup>
                                  <m:sSubSupPr>
                                    <m:ctrlPr>
                                      <a:rPr lang="en-GB" sz="1600" i="1" kern="100">
                                        <a:effectLst/>
                                        <a:latin typeface="Cambria Math" panose="02040503050406030204" pitchFamily="18" charset="0"/>
                                      </a:rPr>
                                    </m:ctrlPr>
                                  </m:sSubSupPr>
                                  <m:e>
                                    <m:r>
                                      <a:rPr lang="en-GB" sz="1600" kern="0">
                                        <a:effectLst/>
                                        <a:latin typeface="Cambria Math" panose="02040503050406030204" pitchFamily="18" charset="0"/>
                                      </a:rPr>
                                      <m:t>𝐶𝑂</m:t>
                                    </m:r>
                                  </m:e>
                                  <m:sub>
                                    <m:r>
                                      <a:rPr lang="en-GB" sz="1600" kern="0">
                                        <a:effectLst/>
                                        <a:latin typeface="Cambria Math" panose="02040503050406030204" pitchFamily="18" charset="0"/>
                                      </a:rPr>
                                      <m:t>3</m:t>
                                    </m:r>
                                  </m:sub>
                                  <m:sup>
                                    <m:r>
                                      <a:rPr lang="en-GB" sz="1600" kern="0">
                                        <a:effectLst/>
                                        <a:latin typeface="Cambria Math" panose="02040503050406030204" pitchFamily="18" charset="0"/>
                                      </a:rPr>
                                      <m:t>2−</m:t>
                                    </m:r>
                                  </m:sup>
                                </m:sSubSup>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𝐶𝑎𝐶𝑂</m:t>
                                    </m:r>
                                  </m:e>
                                  <m:sub>
                                    <m:r>
                                      <a:rPr lang="en-GB" sz="1600" kern="0">
                                        <a:effectLst/>
                                        <a:latin typeface="Cambria Math" panose="02040503050406030204" pitchFamily="18" charset="0"/>
                                      </a:rPr>
                                      <m:t>3</m:t>
                                    </m:r>
                                  </m:sub>
                                </m:sSub>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𝑠</m:t>
                                    </m:r>
                                  </m:e>
                                </m:d>
                                <m:r>
                                  <a:rPr lang="en-GB" sz="1600" kern="0">
                                    <a:effectLst/>
                                    <a:latin typeface="Cambria Math" panose="02040503050406030204" pitchFamily="18" charset="0"/>
                                  </a:rPr>
                                  <m:t>+2</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𝐻</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𝑂</m:t>
                                </m:r>
                              </m:oMath>
                            </m:oMathPara>
                          </a14:m>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Eqn. 4</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0775438"/>
                      </a:ext>
                    </a:extLst>
                  </a:tr>
                  <a:tr h="836100">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r>
                                  <a:rPr lang="en-GB" sz="1600" kern="0">
                                    <a:effectLst/>
                                    <a:latin typeface="Cambria Math" panose="02040503050406030204" pitchFamily="18" charset="0"/>
                                  </a:rPr>
                                  <m:t>𝐶</m:t>
                                </m:r>
                                <m:r>
                                  <a:rPr lang="en-GB" sz="1600" kern="0">
                                    <a:effectLst/>
                                    <a:latin typeface="Cambria Math" panose="02040503050406030204" pitchFamily="18" charset="0"/>
                                  </a:rPr>
                                  <m:t>−</m:t>
                                </m:r>
                                <m:r>
                                  <a:rPr lang="en-GB" sz="1600" kern="0">
                                    <a:effectLst/>
                                    <a:latin typeface="Cambria Math" panose="02040503050406030204" pitchFamily="18" charset="0"/>
                                  </a:rPr>
                                  <m:t>𝑆</m:t>
                                </m:r>
                                <m:r>
                                  <a:rPr lang="en-GB" sz="1600" kern="0">
                                    <a:effectLst/>
                                    <a:latin typeface="Cambria Math" panose="02040503050406030204" pitchFamily="18" charset="0"/>
                                  </a:rPr>
                                  <m:t>−</m:t>
                                </m:r>
                                <m:r>
                                  <a:rPr lang="en-GB" sz="1600" kern="0">
                                    <a:effectLst/>
                                    <a:latin typeface="Cambria Math" panose="02040503050406030204" pitchFamily="18" charset="0"/>
                                  </a:rPr>
                                  <m:t>𝐻</m:t>
                                </m:r>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𝑠</m:t>
                                    </m:r>
                                  </m:e>
                                </m:d>
                                <m:r>
                                  <a:rPr lang="en-GB" sz="1600" kern="0">
                                    <a:effectLst/>
                                    <a:latin typeface="Cambria Math" panose="02040503050406030204" pitchFamily="18" charset="0"/>
                                  </a:rPr>
                                  <m:t>+</m:t>
                                </m:r>
                                <m:sSup>
                                  <m:sSupPr>
                                    <m:ctrlPr>
                                      <a:rPr lang="en-GB" sz="1600" i="1" kern="100">
                                        <a:effectLst/>
                                        <a:latin typeface="Cambria Math" panose="02040503050406030204" pitchFamily="18" charset="0"/>
                                      </a:rPr>
                                    </m:ctrlPr>
                                  </m:sSupPr>
                                  <m:e>
                                    <m:r>
                                      <a:rPr lang="en-GB" sz="1600" kern="0">
                                        <a:effectLst/>
                                        <a:latin typeface="Cambria Math" panose="02040503050406030204" pitchFamily="18" charset="0"/>
                                      </a:rPr>
                                      <m:t>𝐻</m:t>
                                    </m:r>
                                  </m:e>
                                  <m:sup>
                                    <m:r>
                                      <a:rPr lang="en-GB" sz="1600" kern="0">
                                        <a:effectLst/>
                                        <a:latin typeface="Cambria Math" panose="02040503050406030204" pitchFamily="18" charset="0"/>
                                      </a:rPr>
                                      <m:t>+</m:t>
                                    </m:r>
                                  </m:sup>
                                </m:sSup>
                                <m:r>
                                  <a:rPr lang="en-GB" sz="1600" kern="0">
                                    <a:effectLst/>
                                    <a:latin typeface="Cambria Math" panose="02040503050406030204" pitchFamily="18" charset="0"/>
                                  </a:rPr>
                                  <m:t>→</m:t>
                                </m:r>
                                <m:sSup>
                                  <m:sSupPr>
                                    <m:ctrlPr>
                                      <a:rPr lang="en-GB" sz="1600" i="1" kern="100">
                                        <a:effectLst/>
                                        <a:latin typeface="Cambria Math" panose="02040503050406030204" pitchFamily="18" charset="0"/>
                                      </a:rPr>
                                    </m:ctrlPr>
                                  </m:sSupPr>
                                  <m:e>
                                    <m:r>
                                      <a:rPr lang="en-GB" sz="1600" kern="0">
                                        <a:effectLst/>
                                        <a:latin typeface="Cambria Math" panose="02040503050406030204" pitchFamily="18" charset="0"/>
                                      </a:rPr>
                                      <m:t>𝐶𝑎</m:t>
                                    </m:r>
                                  </m:e>
                                  <m:sup>
                                    <m:r>
                                      <a:rPr lang="en-GB" sz="1600" kern="0">
                                        <a:effectLst/>
                                        <a:latin typeface="Cambria Math" panose="02040503050406030204" pitchFamily="18" charset="0"/>
                                      </a:rPr>
                                      <m:t>2+</m:t>
                                    </m:r>
                                  </m:sup>
                                </m:sSup>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m:t>
                                    </m:r>
                                    <m:r>
                                      <a:rPr lang="en-GB" sz="1600" kern="0">
                                        <a:effectLst/>
                                        <a:latin typeface="Cambria Math" panose="02040503050406030204" pitchFamily="18" charset="0"/>
                                      </a:rPr>
                                      <m:t>𝐻</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𝑂</m:t>
                                </m:r>
                                <m:r>
                                  <a:rPr lang="en-GB" sz="1600" kern="0">
                                    <a:effectLst/>
                                    <a:latin typeface="Cambria Math" panose="02040503050406030204" pitchFamily="18" charset="0"/>
                                  </a:rPr>
                                  <m:t>+</m:t>
                                </m:r>
                                <m:r>
                                  <a:rPr lang="en-GB" sz="1600" kern="0">
                                    <a:effectLst/>
                                    <a:latin typeface="Cambria Math" panose="02040503050406030204" pitchFamily="18" charset="0"/>
                                  </a:rPr>
                                  <m:t>𝑎𝑚</m:t>
                                </m:r>
                                <m:r>
                                  <a:rPr lang="en-GB" sz="1600" kern="0">
                                    <a:effectLst/>
                                    <a:latin typeface="Cambria Math" panose="02040503050406030204" pitchFamily="18" charset="0"/>
                                  </a:rPr>
                                  <m:t>−</m:t>
                                </m:r>
                                <m:r>
                                  <a:rPr lang="en-GB" sz="1600" kern="0">
                                    <a:effectLst/>
                                    <a:latin typeface="Cambria Math" panose="02040503050406030204" pitchFamily="18" charset="0"/>
                                  </a:rPr>
                                  <m:t>𝑆𝑖</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𝑂</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m:t>
                                </m:r>
                                <m:r>
                                  <a:rPr lang="en-GB" sz="1600" kern="0">
                                    <a:effectLst/>
                                    <a:latin typeface="Cambria Math" panose="02040503050406030204" pitchFamily="18" charset="0"/>
                                  </a:rPr>
                                  <m:t>𝑠</m:t>
                                </m:r>
                                <m:r>
                                  <a:rPr lang="en-GB" sz="1600" kern="0">
                                    <a:effectLst/>
                                    <a:latin typeface="Cambria Math" panose="02040503050406030204" pitchFamily="18" charset="0"/>
                                  </a:rPr>
                                  <m:t>)</m:t>
                                </m:r>
                              </m:oMath>
                            </m:oMathPara>
                          </a14:m>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Eqn. 5</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4687166"/>
                      </a:ext>
                    </a:extLst>
                  </a:tr>
                  <a:tr h="838714">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𝐶𝑎𝐶𝑂</m:t>
                                    </m:r>
                                  </m:e>
                                  <m:sub>
                                    <m:r>
                                      <a:rPr lang="en-GB" sz="1600" kern="0">
                                        <a:effectLst/>
                                        <a:latin typeface="Cambria Math" panose="02040503050406030204" pitchFamily="18" charset="0"/>
                                      </a:rPr>
                                      <m:t>3</m:t>
                                    </m:r>
                                  </m:sub>
                                </m:sSub>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𝑠</m:t>
                                    </m:r>
                                  </m:e>
                                </m:d>
                                <m:r>
                                  <a:rPr lang="en-GB" sz="1600" kern="0">
                                    <a:effectLst/>
                                    <a:latin typeface="Cambria Math" panose="02040503050406030204" pitchFamily="18" charset="0"/>
                                  </a:rPr>
                                  <m:t>+</m:t>
                                </m:r>
                                <m:sSup>
                                  <m:sSupPr>
                                    <m:ctrlPr>
                                      <a:rPr lang="en-GB" sz="1600" i="1" kern="100">
                                        <a:effectLst/>
                                        <a:latin typeface="Cambria Math" panose="02040503050406030204" pitchFamily="18" charset="0"/>
                                      </a:rPr>
                                    </m:ctrlPr>
                                  </m:sSupPr>
                                  <m:e>
                                    <m:r>
                                      <a:rPr lang="en-GB" sz="1600" kern="0">
                                        <a:effectLst/>
                                        <a:latin typeface="Cambria Math" panose="02040503050406030204" pitchFamily="18" charset="0"/>
                                      </a:rPr>
                                      <m:t>𝐻</m:t>
                                    </m:r>
                                  </m:e>
                                  <m:sup>
                                    <m:r>
                                      <a:rPr lang="en-GB" sz="1600" kern="0">
                                        <a:effectLst/>
                                        <a:latin typeface="Cambria Math" panose="02040503050406030204" pitchFamily="18" charset="0"/>
                                      </a:rPr>
                                      <m:t>+</m:t>
                                    </m:r>
                                  </m:sup>
                                </m:sSup>
                                <m:r>
                                  <a:rPr lang="en-GB" sz="1600" kern="0">
                                    <a:effectLst/>
                                    <a:latin typeface="Cambria Math" panose="02040503050406030204" pitchFamily="18" charset="0"/>
                                  </a:rPr>
                                  <m:t>→</m:t>
                                </m:r>
                                <m:sSup>
                                  <m:sSupPr>
                                    <m:ctrlPr>
                                      <a:rPr lang="en-GB" sz="1600" i="1" kern="100">
                                        <a:effectLst/>
                                        <a:latin typeface="Cambria Math" panose="02040503050406030204" pitchFamily="18" charset="0"/>
                                      </a:rPr>
                                    </m:ctrlPr>
                                  </m:sSupPr>
                                  <m:e>
                                    <m:r>
                                      <a:rPr lang="en-GB" sz="1600" kern="0">
                                        <a:effectLst/>
                                        <a:latin typeface="Cambria Math" panose="02040503050406030204" pitchFamily="18" charset="0"/>
                                      </a:rPr>
                                      <m:t>𝐶𝑎</m:t>
                                    </m:r>
                                  </m:e>
                                  <m:sup>
                                    <m:r>
                                      <a:rPr lang="en-GB" sz="1600" kern="0">
                                        <a:effectLst/>
                                        <a:latin typeface="Cambria Math" panose="02040503050406030204" pitchFamily="18" charset="0"/>
                                      </a:rPr>
                                      <m:t>2+</m:t>
                                    </m:r>
                                  </m:sup>
                                </m:sSup>
                                <m:r>
                                  <a:rPr lang="en-GB" sz="1600" kern="0">
                                    <a:effectLst/>
                                    <a:latin typeface="Cambria Math" panose="02040503050406030204" pitchFamily="18" charset="0"/>
                                  </a:rPr>
                                  <m:t>+</m:t>
                                </m:r>
                                <m:sSubSup>
                                  <m:sSubSupPr>
                                    <m:ctrlPr>
                                      <a:rPr lang="en-GB" sz="1600" i="1" kern="100">
                                        <a:effectLst/>
                                        <a:latin typeface="Cambria Math" panose="02040503050406030204" pitchFamily="18" charset="0"/>
                                      </a:rPr>
                                    </m:ctrlPr>
                                  </m:sSubSupPr>
                                  <m:e>
                                    <m:r>
                                      <a:rPr lang="en-GB" sz="1600" kern="0">
                                        <a:effectLst/>
                                        <a:latin typeface="Cambria Math" panose="02040503050406030204" pitchFamily="18" charset="0"/>
                                      </a:rPr>
                                      <m:t>𝐻𝐶𝑂</m:t>
                                    </m:r>
                                  </m:e>
                                  <m:sub>
                                    <m:r>
                                      <a:rPr lang="en-GB" sz="1600" kern="0">
                                        <a:effectLst/>
                                        <a:latin typeface="Cambria Math" panose="02040503050406030204" pitchFamily="18" charset="0"/>
                                      </a:rPr>
                                      <m:t>3</m:t>
                                    </m:r>
                                  </m:sub>
                                  <m:sup>
                                    <m:r>
                                      <a:rPr lang="en-GB" sz="1600" kern="0">
                                        <a:effectLst/>
                                        <a:latin typeface="Cambria Math" panose="02040503050406030204" pitchFamily="18" charset="0"/>
                                      </a:rPr>
                                      <m:t>−</m:t>
                                    </m:r>
                                  </m:sup>
                                </m:sSubSup>
                              </m:oMath>
                            </m:oMathPara>
                          </a14:m>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Eqn. 6</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357282"/>
                      </a:ext>
                    </a:extLst>
                  </a:tr>
                  <a:tr h="923518">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Para xmlns:m="http://schemas.openxmlformats.org/officeDocument/2006/math">
                              <m:oMathParaPr>
                                <m:jc m:val="centerGroup"/>
                              </m:oMathParaPr>
                              <m:oMath xmlns:m="http://schemas.openxmlformats.org/officeDocument/2006/math">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𝐶𝑂</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𝐻</m:t>
                                    </m:r>
                                  </m:e>
                                  <m:sub>
                                    <m:r>
                                      <a:rPr lang="en-GB" sz="1600" kern="0">
                                        <a:effectLst/>
                                        <a:latin typeface="Cambria Math" panose="02040503050406030204" pitchFamily="18" charset="0"/>
                                      </a:rPr>
                                      <m:t>2</m:t>
                                    </m:r>
                                  </m:sub>
                                </m:sSub>
                                <m:r>
                                  <a:rPr lang="en-GB" sz="1600" kern="0">
                                    <a:effectLst/>
                                    <a:latin typeface="Cambria Math" panose="02040503050406030204" pitchFamily="18" charset="0"/>
                                  </a:rPr>
                                  <m:t>𝑂</m:t>
                                </m:r>
                                <m:r>
                                  <a:rPr lang="en-GB" sz="1600" kern="0">
                                    <a:effectLst/>
                                    <a:latin typeface="Cambria Math" panose="02040503050406030204" pitchFamily="18" charset="0"/>
                                  </a:rPr>
                                  <m:t>+</m:t>
                                </m:r>
                                <m:sSub>
                                  <m:sSubPr>
                                    <m:ctrlPr>
                                      <a:rPr lang="en-GB" sz="1600" i="1" kern="100">
                                        <a:effectLst/>
                                        <a:latin typeface="Cambria Math" panose="02040503050406030204" pitchFamily="18" charset="0"/>
                                      </a:rPr>
                                    </m:ctrlPr>
                                  </m:sSubPr>
                                  <m:e>
                                    <m:r>
                                      <a:rPr lang="en-GB" sz="1600" kern="0">
                                        <a:effectLst/>
                                        <a:latin typeface="Cambria Math" panose="02040503050406030204" pitchFamily="18" charset="0"/>
                                      </a:rPr>
                                      <m:t>𝐶𝑎𝐶𝑂</m:t>
                                    </m:r>
                                  </m:e>
                                  <m:sub>
                                    <m:r>
                                      <a:rPr lang="en-GB" sz="1600" kern="0">
                                        <a:effectLst/>
                                        <a:latin typeface="Cambria Math" panose="02040503050406030204" pitchFamily="18" charset="0"/>
                                      </a:rPr>
                                      <m:t>3</m:t>
                                    </m:r>
                                  </m:sub>
                                </m:sSub>
                                <m:d>
                                  <m:dPr>
                                    <m:ctrlPr>
                                      <a:rPr lang="en-GB" sz="1600" i="1" kern="100">
                                        <a:effectLst/>
                                        <a:latin typeface="Cambria Math" panose="02040503050406030204" pitchFamily="18" charset="0"/>
                                      </a:rPr>
                                    </m:ctrlPr>
                                  </m:dPr>
                                  <m:e>
                                    <m:r>
                                      <a:rPr lang="en-GB" sz="1600" kern="0">
                                        <a:effectLst/>
                                        <a:latin typeface="Cambria Math" panose="02040503050406030204" pitchFamily="18" charset="0"/>
                                      </a:rPr>
                                      <m:t>𝑠</m:t>
                                    </m:r>
                                  </m:e>
                                </m:d>
                                <m:r>
                                  <a:rPr lang="en-GB" sz="1600" kern="0">
                                    <a:effectLst/>
                                    <a:latin typeface="Cambria Math" panose="02040503050406030204" pitchFamily="18" charset="0"/>
                                  </a:rPr>
                                  <m:t>→</m:t>
                                </m:r>
                                <m:sSup>
                                  <m:sSupPr>
                                    <m:ctrlPr>
                                      <a:rPr lang="en-GB" sz="1600" i="1" kern="100">
                                        <a:effectLst/>
                                        <a:latin typeface="Cambria Math" panose="02040503050406030204" pitchFamily="18" charset="0"/>
                                      </a:rPr>
                                    </m:ctrlPr>
                                  </m:sSupPr>
                                  <m:e>
                                    <m:r>
                                      <a:rPr lang="en-GB" sz="1600" kern="0">
                                        <a:effectLst/>
                                        <a:latin typeface="Cambria Math" panose="02040503050406030204" pitchFamily="18" charset="0"/>
                                      </a:rPr>
                                      <m:t>𝐶𝑎</m:t>
                                    </m:r>
                                  </m:e>
                                  <m:sup>
                                    <m:r>
                                      <a:rPr lang="en-GB" sz="1600" kern="0">
                                        <a:effectLst/>
                                        <a:latin typeface="Cambria Math" panose="02040503050406030204" pitchFamily="18" charset="0"/>
                                      </a:rPr>
                                      <m:t>2+</m:t>
                                    </m:r>
                                  </m:sup>
                                </m:sSup>
                                <m:r>
                                  <a:rPr lang="en-GB" sz="1600" kern="0">
                                    <a:effectLst/>
                                    <a:latin typeface="Cambria Math" panose="02040503050406030204" pitchFamily="18" charset="0"/>
                                  </a:rPr>
                                  <m:t>+</m:t>
                                </m:r>
                                <m:sSubSup>
                                  <m:sSubSupPr>
                                    <m:ctrlPr>
                                      <a:rPr lang="en-GB" sz="1600" i="1" kern="100">
                                        <a:effectLst/>
                                        <a:latin typeface="Cambria Math" panose="02040503050406030204" pitchFamily="18" charset="0"/>
                                      </a:rPr>
                                    </m:ctrlPr>
                                  </m:sSubSupPr>
                                  <m:e>
                                    <m:r>
                                      <a:rPr lang="en-GB" sz="1600" kern="0">
                                        <a:effectLst/>
                                        <a:latin typeface="Cambria Math" panose="02040503050406030204" pitchFamily="18" charset="0"/>
                                      </a:rPr>
                                      <m:t>2</m:t>
                                    </m:r>
                                    <m:r>
                                      <a:rPr lang="en-GB" sz="1600" kern="0">
                                        <a:effectLst/>
                                        <a:latin typeface="Cambria Math" panose="02040503050406030204" pitchFamily="18" charset="0"/>
                                      </a:rPr>
                                      <m:t>𝐻𝐶𝑂</m:t>
                                    </m:r>
                                  </m:e>
                                  <m:sub>
                                    <m:r>
                                      <a:rPr lang="en-GB" sz="1600" kern="0">
                                        <a:effectLst/>
                                        <a:latin typeface="Cambria Math" panose="02040503050406030204" pitchFamily="18" charset="0"/>
                                      </a:rPr>
                                      <m:t>3</m:t>
                                    </m:r>
                                  </m:sub>
                                  <m:sup>
                                    <m:r>
                                      <a:rPr lang="en-GB" sz="1600" kern="0">
                                        <a:effectLst/>
                                        <a:latin typeface="Cambria Math" panose="02040503050406030204" pitchFamily="18" charset="0"/>
                                      </a:rPr>
                                      <m:t>−</m:t>
                                    </m:r>
                                  </m:sup>
                                </m:sSubSup>
                              </m:oMath>
                            </m:oMathPara>
                          </a14:m>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dirty="0">
                              <a:effectLst/>
                            </a:rPr>
                            <a:t>Eqn. 7</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8618830"/>
                      </a:ext>
                    </a:extLst>
                  </a:tr>
                </a:tbl>
              </a:graphicData>
            </a:graphic>
          </p:graphicFrame>
        </mc:Choice>
        <mc:Fallback xmlns="">
          <p:graphicFrame>
            <p:nvGraphicFramePr>
              <p:cNvPr id="5" name="Table 4">
                <a:extLst>
                  <a:ext uri="{FF2B5EF4-FFF2-40B4-BE49-F238E27FC236}">
                    <a16:creationId xmlns:a16="http://schemas.microsoft.com/office/drawing/2014/main" id="{9DFD0810-0221-5C67-46A2-C03658E156EA}"/>
                  </a:ext>
                </a:extLst>
              </p:cNvPr>
              <p:cNvGraphicFramePr>
                <a:graphicFrameLocks noGrp="1"/>
              </p:cNvGraphicFramePr>
              <p:nvPr>
                <p:extLst>
                  <p:ext uri="{D42A27DB-BD31-4B8C-83A1-F6EECF244321}">
                    <p14:modId xmlns:p14="http://schemas.microsoft.com/office/powerpoint/2010/main" val="271523913"/>
                  </p:ext>
                </p:extLst>
              </p:nvPr>
            </p:nvGraphicFramePr>
            <p:xfrm>
              <a:off x="4424284" y="2015843"/>
              <a:ext cx="7693182" cy="4419599"/>
            </p:xfrm>
            <a:graphic>
              <a:graphicData uri="http://schemas.openxmlformats.org/drawingml/2006/table">
                <a:tbl>
                  <a:tblPr firstRow="1" firstCol="1" bandRow="1">
                    <a:tableStyleId>{2D5ABB26-0587-4C30-8999-92F81FD0307C}</a:tableStyleId>
                  </a:tblPr>
                  <a:tblGrid>
                    <a:gridCol w="798052">
                      <a:extLst>
                        <a:ext uri="{9D8B030D-6E8A-4147-A177-3AD203B41FA5}">
                          <a16:colId xmlns:a16="http://schemas.microsoft.com/office/drawing/2014/main" val="689894015"/>
                        </a:ext>
                      </a:extLst>
                    </a:gridCol>
                    <a:gridCol w="343659">
                      <a:extLst>
                        <a:ext uri="{9D8B030D-6E8A-4147-A177-3AD203B41FA5}">
                          <a16:colId xmlns:a16="http://schemas.microsoft.com/office/drawing/2014/main" val="3715381851"/>
                        </a:ext>
                      </a:extLst>
                    </a:gridCol>
                    <a:gridCol w="5214066">
                      <a:extLst>
                        <a:ext uri="{9D8B030D-6E8A-4147-A177-3AD203B41FA5}">
                          <a16:colId xmlns:a16="http://schemas.microsoft.com/office/drawing/2014/main" val="1909723071"/>
                        </a:ext>
                      </a:extLst>
                    </a:gridCol>
                    <a:gridCol w="528853">
                      <a:extLst>
                        <a:ext uri="{9D8B030D-6E8A-4147-A177-3AD203B41FA5}">
                          <a16:colId xmlns:a16="http://schemas.microsoft.com/office/drawing/2014/main" val="3570916585"/>
                        </a:ext>
                      </a:extLst>
                    </a:gridCol>
                    <a:gridCol w="808552">
                      <a:extLst>
                        <a:ext uri="{9D8B030D-6E8A-4147-A177-3AD203B41FA5}">
                          <a16:colId xmlns:a16="http://schemas.microsoft.com/office/drawing/2014/main" val="101452552"/>
                        </a:ext>
                      </a:extLst>
                    </a:gridCol>
                  </a:tblGrid>
                  <a:tr h="969491">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1846" t="-6289" r="-25701" b="-356604"/>
                          </a:stretch>
                        </a:blipFill>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Eqn. 3</a:t>
                          </a:r>
                          <a:endParaRPr lang="en-GB" sz="1600" kern="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5302863"/>
                      </a:ext>
                    </a:extLst>
                  </a:tr>
                  <a:tr h="851776">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1846" t="-120714" r="-25701" b="-305000"/>
                          </a:stretch>
                        </a:blipFill>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Eqn. 4</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0775438"/>
                      </a:ext>
                    </a:extLst>
                  </a:tr>
                  <a:tr h="836100">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1846" t="-223913" r="-25701" b="-209420"/>
                          </a:stretch>
                        </a:blipFill>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Eqn. 5</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84687166"/>
                      </a:ext>
                    </a:extLst>
                  </a:tr>
                  <a:tr h="838714">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1846" t="-326277" r="-25701" b="-110949"/>
                          </a:stretch>
                        </a:blipFill>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Eqn. 6</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9357282"/>
                      </a:ext>
                    </a:extLst>
                  </a:tr>
                  <a:tr h="923518">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 </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3"/>
                          <a:stretch>
                            <a:fillRect l="-21846" t="-384211" r="-25701"/>
                          </a:stretch>
                        </a:blipFill>
                      </a:tcPr>
                    </a:tc>
                    <a:tc>
                      <a:txBody>
                        <a:bodyPr/>
                        <a:lstStyle/>
                        <a:p>
                          <a:pPr algn="ctr"/>
                          <a:r>
                            <a:rPr lang="en-GB" sz="1600" kern="0">
                              <a:effectLst/>
                            </a:rPr>
                            <a:t>-----</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600" kern="0">
                              <a:effectLst/>
                            </a:rPr>
                            <a:t>Eqn. 7</a:t>
                          </a:r>
                          <a:endParaRPr lang="en-GB"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8618830"/>
                      </a:ext>
                    </a:extLst>
                  </a:tr>
                </a:tbl>
              </a:graphicData>
            </a:graphic>
          </p:graphicFrame>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855E186D-166A-A974-5FB6-C20721647E6D}"/>
                  </a:ext>
                </a:extLst>
              </p:cNvPr>
              <p:cNvSpPr txBox="1"/>
              <p:nvPr/>
            </p:nvSpPr>
            <p:spPr>
              <a:xfrm>
                <a:off x="363723" y="1213039"/>
                <a:ext cx="5483067" cy="5515549"/>
              </a:xfrm>
              <a:prstGeom prst="rect">
                <a:avLst/>
              </a:prstGeom>
              <a:noFill/>
            </p:spPr>
            <p:txBody>
              <a:bodyPr wrap="square">
                <a:spAutoFit/>
              </a:bodyPr>
              <a:lstStyle/>
              <a:p>
                <a:pPr marL="342900" indent="-342900">
                  <a:buFont typeface="Wingdings" pitchFamily="2" charset="2"/>
                  <a:buChar char="Ø"/>
                </a:pPr>
                <a:r>
                  <a:rPr lang="en-GB" sz="2200" b="1" i="1" kern="100" dirty="0">
                    <a:effectLst/>
                    <a:latin typeface="Calibri" panose="020F0502020204030204" pitchFamily="34" charset="0"/>
                    <a:ea typeface="Calibri" panose="020F0502020204030204" pitchFamily="34" charset="0"/>
                    <a:cs typeface="Calibri" panose="020F0502020204030204" pitchFamily="34" charset="0"/>
                  </a:rPr>
                  <a:t>Eqn. 3</a:t>
                </a:r>
                <a:r>
                  <a:rPr lang="en-GB" sz="2200" kern="100" dirty="0">
                    <a:effectLst/>
                    <a:latin typeface="Calibri" panose="020F0502020204030204" pitchFamily="34" charset="0"/>
                    <a:ea typeface="Calibri" panose="020F0502020204030204" pitchFamily="34" charset="0"/>
                    <a:cs typeface="Calibri" panose="020F0502020204030204" pitchFamily="34" charset="0"/>
                  </a:rPr>
                  <a:t> describes CO</a:t>
                </a:r>
                <a:r>
                  <a:rPr lang="en-GB" sz="2200" kern="100" baseline="-25000" dirty="0">
                    <a:effectLst/>
                    <a:latin typeface="Calibri" panose="020F0502020204030204" pitchFamily="34" charset="0"/>
                    <a:ea typeface="Calibri" panose="020F0502020204030204" pitchFamily="34" charset="0"/>
                    <a:cs typeface="Calibri" panose="020F0502020204030204" pitchFamily="34" charset="0"/>
                  </a:rPr>
                  <a:t>2</a:t>
                </a:r>
                <a:r>
                  <a:rPr lang="en-GB" sz="2200" kern="100" dirty="0">
                    <a:effectLst/>
                    <a:latin typeface="Calibri" panose="020F0502020204030204" pitchFamily="34" charset="0"/>
                    <a:ea typeface="Calibri" panose="020F0502020204030204" pitchFamily="34" charset="0"/>
                    <a:cs typeface="Calibri" panose="020F0502020204030204" pitchFamily="34" charset="0"/>
                  </a:rPr>
                  <a:t> dissolving in formation water (brine)/moisture from carbonation reaction to form carbonic acid.</a:t>
                </a:r>
              </a:p>
              <a:p>
                <a:pPr marL="342900" indent="-342900">
                  <a:buFont typeface="Wingdings" pitchFamily="2" charset="2"/>
                  <a:buChar char="Ø"/>
                </a:pPr>
                <a:endParaRPr lang="en-GB" sz="2200" b="1" i="1" kern="1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itchFamily="2" charset="2"/>
                  <a:buChar char="Ø"/>
                </a:pPr>
                <a:r>
                  <a:rPr lang="en-GB" sz="2200" b="1" i="1" kern="100" dirty="0">
                    <a:effectLst/>
                    <a:latin typeface="Calibri" panose="020F0502020204030204" pitchFamily="34" charset="0"/>
                    <a:ea typeface="Calibri" panose="020F0502020204030204" pitchFamily="34" charset="0"/>
                    <a:cs typeface="Calibri" panose="020F0502020204030204" pitchFamily="34" charset="0"/>
                  </a:rPr>
                  <a:t>Eqn. 4 </a:t>
                </a:r>
                <a:r>
                  <a:rPr lang="en-GB" sz="2200" kern="100" dirty="0">
                    <a:effectLst/>
                    <a:latin typeface="Calibri" panose="020F0502020204030204" pitchFamily="34" charset="0"/>
                    <a:ea typeface="Calibri" panose="020F0502020204030204" pitchFamily="34" charset="0"/>
                    <a:cs typeface="Calibri" panose="020F0502020204030204" pitchFamily="34" charset="0"/>
                  </a:rPr>
                  <a:t>and </a:t>
                </a:r>
                <a:r>
                  <a:rPr lang="en-GB" sz="2200" b="1" i="1" kern="100" dirty="0">
                    <a:effectLst/>
                    <a:latin typeface="Calibri" panose="020F0502020204030204" pitchFamily="34" charset="0"/>
                    <a:ea typeface="Calibri" panose="020F0502020204030204" pitchFamily="34" charset="0"/>
                    <a:cs typeface="Calibri" panose="020F0502020204030204" pitchFamily="34" charset="0"/>
                  </a:rPr>
                  <a:t>Eqn. 5</a:t>
                </a:r>
                <a:r>
                  <a:rPr lang="en-GB" sz="2200" kern="100" dirty="0">
                    <a:effectLst/>
                    <a:latin typeface="Calibri" panose="020F0502020204030204" pitchFamily="34" charset="0"/>
                    <a:ea typeface="Calibri" panose="020F0502020204030204" pitchFamily="34" charset="0"/>
                    <a:cs typeface="Calibri" panose="020F0502020204030204" pitchFamily="34" charset="0"/>
                  </a:rPr>
                  <a:t> describe the reaction between </a:t>
                </a:r>
                <a14:m>
                  <m:oMath xmlns:m="http://schemas.openxmlformats.org/officeDocument/2006/math">
                    <m:sSup>
                      <m:sSup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sSupPr>
                      <m:e>
                        <m:r>
                          <a:rPr lang="en-GB" sz="2200" i="1" kern="100">
                            <a:effectLst/>
                            <a:latin typeface="Cambria Math" panose="02040503050406030204" pitchFamily="18" charset="0"/>
                            <a:ea typeface="Calibri" panose="020F0502020204030204" pitchFamily="34" charset="0"/>
                            <a:cs typeface="Calibri" panose="020F0502020204030204" pitchFamily="34" charset="0"/>
                          </a:rPr>
                          <m:t>𝐻</m:t>
                        </m:r>
                      </m:e>
                      <m:sup>
                        <m:r>
                          <a:rPr lang="en-GB" sz="2200" i="1" kern="100">
                            <a:effectLst/>
                            <a:latin typeface="Cambria Math" panose="02040503050406030204" pitchFamily="18" charset="0"/>
                            <a:ea typeface="Calibri" panose="020F0502020204030204" pitchFamily="34" charset="0"/>
                            <a:cs typeface="Calibri" panose="020F0502020204030204" pitchFamily="34" charset="0"/>
                          </a:rPr>
                          <m:t>+</m:t>
                        </m:r>
                      </m:sup>
                    </m:sSup>
                  </m:oMath>
                </a14:m>
                <a:r>
                  <a:rPr lang="en-GB" sz="2200" kern="100" dirty="0">
                    <a:effectLst/>
                    <a:latin typeface="Calibri" panose="020F0502020204030204" pitchFamily="34" charset="0"/>
                    <a:ea typeface="Times New Roman" panose="02020603050405020304" pitchFamily="18" charset="0"/>
                    <a:cs typeface="Calibri" panose="020F0502020204030204" pitchFamily="34" charset="0"/>
                  </a:rPr>
                  <a:t>and </a:t>
                </a:r>
                <a14:m>
                  <m:oMath xmlns:m="http://schemas.openxmlformats.org/officeDocument/2006/math">
                    <m:sSubSup>
                      <m:sSubSup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sSubSupPr>
                      <m:e>
                        <m:r>
                          <a:rPr lang="en-GB" sz="2200" i="1" kern="100">
                            <a:effectLst/>
                            <a:latin typeface="Cambria Math" panose="02040503050406030204" pitchFamily="18" charset="0"/>
                            <a:ea typeface="Calibri" panose="020F0502020204030204" pitchFamily="34" charset="0"/>
                            <a:cs typeface="Calibri" panose="020F0502020204030204" pitchFamily="34" charset="0"/>
                          </a:rPr>
                          <m:t>𝐶𝑂</m:t>
                        </m:r>
                      </m:e>
                      <m:sub>
                        <m:r>
                          <a:rPr lang="en-GB" sz="2200" i="1" kern="100">
                            <a:effectLst/>
                            <a:latin typeface="Cambria Math" panose="02040503050406030204" pitchFamily="18" charset="0"/>
                            <a:ea typeface="Calibri" panose="020F0502020204030204" pitchFamily="34" charset="0"/>
                            <a:cs typeface="Calibri" panose="020F0502020204030204" pitchFamily="34" charset="0"/>
                          </a:rPr>
                          <m:t>3</m:t>
                        </m:r>
                      </m:sub>
                      <m:sup>
                        <m:r>
                          <a:rPr lang="en-GB" sz="2200" i="1" kern="100">
                            <a:effectLst/>
                            <a:latin typeface="Cambria Math" panose="02040503050406030204" pitchFamily="18" charset="0"/>
                            <a:ea typeface="Calibri" panose="020F0502020204030204" pitchFamily="34" charset="0"/>
                            <a:cs typeface="Calibri" panose="020F0502020204030204" pitchFamily="34" charset="0"/>
                          </a:rPr>
                          <m:t>2−</m:t>
                        </m:r>
                      </m:sup>
                    </m:sSubSup>
                  </m:oMath>
                </a14:m>
                <a:r>
                  <a:rPr lang="en-GB" sz="2200" kern="100" dirty="0">
                    <a:effectLst/>
                    <a:latin typeface="Calibri" panose="020F0502020204030204" pitchFamily="34" charset="0"/>
                    <a:ea typeface="Times New Roman" panose="02020603050405020304" pitchFamily="18" charset="0"/>
                    <a:cs typeface="Calibri" panose="020F0502020204030204" pitchFamily="34" charset="0"/>
                  </a:rPr>
                  <a:t>from the carbonic acid and </a:t>
                </a:r>
                <a14:m>
                  <m:oMath xmlns:m="http://schemas.openxmlformats.org/officeDocument/2006/math">
                    <m:sSub>
                      <m:sSub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sSubPr>
                      <m:e>
                        <m:r>
                          <a:rPr lang="en-GB" sz="2200" i="1" kern="100">
                            <a:effectLst/>
                            <a:latin typeface="Cambria Math" panose="02040503050406030204" pitchFamily="18" charset="0"/>
                            <a:ea typeface="Calibri" panose="020F0502020204030204" pitchFamily="34" charset="0"/>
                            <a:cs typeface="Calibri" panose="020F0502020204030204" pitchFamily="34" charset="0"/>
                          </a:rPr>
                          <m:t>𝐶𝑎</m:t>
                        </m:r>
                        <m:d>
                          <m:d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dPr>
                          <m:e>
                            <m:r>
                              <a:rPr lang="en-GB" sz="2200" i="1" kern="100">
                                <a:effectLst/>
                                <a:latin typeface="Cambria Math" panose="02040503050406030204" pitchFamily="18" charset="0"/>
                                <a:ea typeface="Calibri" panose="020F0502020204030204" pitchFamily="34" charset="0"/>
                                <a:cs typeface="Calibri" panose="020F0502020204030204" pitchFamily="34" charset="0"/>
                              </a:rPr>
                              <m:t>𝑂𝐻</m:t>
                            </m:r>
                          </m:e>
                        </m:d>
                      </m:e>
                      <m:sub>
                        <m:r>
                          <a:rPr lang="en-GB" sz="2200" i="1" kern="100">
                            <a:effectLst/>
                            <a:latin typeface="Cambria Math" panose="02040503050406030204" pitchFamily="18" charset="0"/>
                            <a:ea typeface="Calibri" panose="020F0502020204030204" pitchFamily="34" charset="0"/>
                            <a:cs typeface="Calibri" panose="020F0502020204030204" pitchFamily="34" charset="0"/>
                          </a:rPr>
                          <m:t>2</m:t>
                        </m:r>
                      </m:sub>
                    </m:sSub>
                    <m:d>
                      <m:d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dPr>
                      <m:e>
                        <m:r>
                          <a:rPr lang="en-GB" sz="2200" i="1" kern="100">
                            <a:effectLst/>
                            <a:latin typeface="Cambria Math" panose="02040503050406030204" pitchFamily="18" charset="0"/>
                            <a:ea typeface="Calibri" panose="020F0502020204030204" pitchFamily="34" charset="0"/>
                            <a:cs typeface="Calibri" panose="020F0502020204030204" pitchFamily="34" charset="0"/>
                          </a:rPr>
                          <m:t>𝑠</m:t>
                        </m:r>
                      </m:e>
                    </m:d>
                  </m:oMath>
                </a14:m>
                <a:r>
                  <a:rPr lang="en-GB" sz="2200" kern="100" dirty="0">
                    <a:effectLst/>
                    <a:latin typeface="Calibri" panose="020F0502020204030204" pitchFamily="34" charset="0"/>
                    <a:ea typeface="Times New Roman" panose="02020603050405020304" pitchFamily="18" charset="0"/>
                    <a:cs typeface="Calibri" panose="020F0502020204030204" pitchFamily="34" charset="0"/>
                  </a:rPr>
                  <a:t> and </a:t>
                </a:r>
                <a14:m>
                  <m:oMath xmlns:m="http://schemas.openxmlformats.org/officeDocument/2006/math">
                    <m:r>
                      <a:rPr lang="en-GB" sz="2200" i="1" kern="100">
                        <a:effectLst/>
                        <a:latin typeface="Cambria Math" panose="02040503050406030204" pitchFamily="18" charset="0"/>
                        <a:ea typeface="Calibri" panose="020F0502020204030204" pitchFamily="34" charset="0"/>
                        <a:cs typeface="Calibri" panose="020F0502020204030204" pitchFamily="34" charset="0"/>
                      </a:rPr>
                      <m:t>𝐶</m:t>
                    </m:r>
                    <m:r>
                      <a:rPr lang="en-GB" sz="2200" i="1" kern="100">
                        <a:effectLst/>
                        <a:latin typeface="Cambria Math" panose="02040503050406030204" pitchFamily="18" charset="0"/>
                        <a:ea typeface="Calibri" panose="020F0502020204030204" pitchFamily="34" charset="0"/>
                        <a:cs typeface="Calibri" panose="020F0502020204030204" pitchFamily="34" charset="0"/>
                      </a:rPr>
                      <m:t>−</m:t>
                    </m:r>
                    <m:r>
                      <a:rPr lang="en-GB" sz="2200" i="1" kern="100">
                        <a:effectLst/>
                        <a:latin typeface="Cambria Math" panose="02040503050406030204" pitchFamily="18" charset="0"/>
                        <a:ea typeface="Calibri" panose="020F0502020204030204" pitchFamily="34" charset="0"/>
                        <a:cs typeface="Calibri" panose="020F0502020204030204" pitchFamily="34" charset="0"/>
                      </a:rPr>
                      <m:t>𝑆</m:t>
                    </m:r>
                    <m:r>
                      <a:rPr lang="en-GB" sz="2200" i="1" kern="100">
                        <a:effectLst/>
                        <a:latin typeface="Cambria Math" panose="02040503050406030204" pitchFamily="18" charset="0"/>
                        <a:ea typeface="Calibri" panose="020F0502020204030204" pitchFamily="34" charset="0"/>
                        <a:cs typeface="Calibri" panose="020F0502020204030204" pitchFamily="34" charset="0"/>
                      </a:rPr>
                      <m:t>−</m:t>
                    </m:r>
                    <m:r>
                      <a:rPr lang="en-GB" sz="2200" i="1" kern="100">
                        <a:effectLst/>
                        <a:latin typeface="Cambria Math" panose="02040503050406030204" pitchFamily="18" charset="0"/>
                        <a:ea typeface="Calibri" panose="020F0502020204030204" pitchFamily="34" charset="0"/>
                        <a:cs typeface="Calibri" panose="020F0502020204030204" pitchFamily="34" charset="0"/>
                      </a:rPr>
                      <m:t>𝐻</m:t>
                    </m:r>
                    <m:d>
                      <m:d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dPr>
                      <m:e>
                        <m:r>
                          <a:rPr lang="en-GB" sz="2200" i="1" kern="100">
                            <a:effectLst/>
                            <a:latin typeface="Cambria Math" panose="02040503050406030204" pitchFamily="18" charset="0"/>
                            <a:ea typeface="Calibri" panose="020F0502020204030204" pitchFamily="34" charset="0"/>
                            <a:cs typeface="Calibri" panose="020F0502020204030204" pitchFamily="34" charset="0"/>
                          </a:rPr>
                          <m:t>𝑠</m:t>
                        </m:r>
                      </m:e>
                    </m:d>
                  </m:oMath>
                </a14:m>
                <a:r>
                  <a:rPr lang="en-GB" sz="2200" kern="100" dirty="0">
                    <a:effectLst/>
                    <a:latin typeface="Calibri" panose="020F0502020204030204" pitchFamily="34" charset="0"/>
                    <a:ea typeface="Times New Roman" panose="02020603050405020304" pitchFamily="18" charset="0"/>
                    <a:cs typeface="Calibri" panose="020F0502020204030204" pitchFamily="34" charset="0"/>
                  </a:rPr>
                  <a:t> gels </a:t>
                </a:r>
                <a:r>
                  <a:rPr lang="en-GB" sz="2200" kern="100" dirty="0">
                    <a:effectLst/>
                    <a:latin typeface="Calibri" panose="020F0502020204030204" pitchFamily="34" charset="0"/>
                    <a:ea typeface="Calibri" panose="020F0502020204030204" pitchFamily="34" charset="0"/>
                    <a:cs typeface="Calibri" panose="020F0502020204030204" pitchFamily="34" charset="0"/>
                  </a:rPr>
                  <a:t> to form </a:t>
                </a:r>
                <a14:m>
                  <m:oMath xmlns:m="http://schemas.openxmlformats.org/officeDocument/2006/math">
                    <m:sSub>
                      <m:sSub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sSubPr>
                      <m:e>
                        <m:r>
                          <a:rPr lang="en-GB" sz="2200" i="1" kern="100">
                            <a:effectLst/>
                            <a:latin typeface="Cambria Math" panose="02040503050406030204" pitchFamily="18" charset="0"/>
                            <a:ea typeface="Calibri" panose="020F0502020204030204" pitchFamily="34" charset="0"/>
                            <a:cs typeface="Calibri" panose="020F0502020204030204" pitchFamily="34" charset="0"/>
                          </a:rPr>
                          <m:t>𝐶𝑎𝐶𝑂</m:t>
                        </m:r>
                      </m:e>
                      <m:sub>
                        <m:r>
                          <a:rPr lang="en-GB" sz="2200" i="1" kern="100">
                            <a:effectLst/>
                            <a:latin typeface="Cambria Math" panose="02040503050406030204" pitchFamily="18" charset="0"/>
                            <a:ea typeface="Calibri" panose="020F0502020204030204" pitchFamily="34" charset="0"/>
                            <a:cs typeface="Calibri" panose="020F0502020204030204" pitchFamily="34" charset="0"/>
                          </a:rPr>
                          <m:t>3</m:t>
                        </m:r>
                      </m:sub>
                    </m:sSub>
                    <m:d>
                      <m:d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dPr>
                      <m:e>
                        <m:r>
                          <a:rPr lang="en-GB" sz="2200" i="1" kern="100">
                            <a:effectLst/>
                            <a:latin typeface="Cambria Math" panose="02040503050406030204" pitchFamily="18" charset="0"/>
                            <a:ea typeface="Calibri" panose="020F0502020204030204" pitchFamily="34" charset="0"/>
                            <a:cs typeface="Calibri" panose="020F0502020204030204" pitchFamily="34" charset="0"/>
                          </a:rPr>
                          <m:t>𝑠</m:t>
                        </m:r>
                      </m:e>
                    </m:d>
                  </m:oMath>
                </a14:m>
                <a:r>
                  <a:rPr lang="en-GB" sz="2200" kern="100" dirty="0">
                    <a:effectLst/>
                    <a:latin typeface="Calibri" panose="020F0502020204030204" pitchFamily="34" charset="0"/>
                    <a:ea typeface="Times New Roman" panose="02020603050405020304" pitchFamily="18" charset="0"/>
                    <a:cs typeface="Calibri" panose="020F0502020204030204" pitchFamily="34" charset="0"/>
                  </a:rPr>
                  <a:t> </a:t>
                </a:r>
                <a:r>
                  <a:rPr lang="en-GB" sz="2200" kern="100" dirty="0">
                    <a:effectLst/>
                    <a:latin typeface="Calibri" panose="020F0502020204030204" pitchFamily="34" charset="0"/>
                    <a:ea typeface="Calibri" panose="020F0502020204030204" pitchFamily="34" charset="0"/>
                    <a:cs typeface="Calibri" panose="020F0502020204030204" pitchFamily="34" charset="0"/>
                  </a:rPr>
                  <a:t>and amorphous silica. </a:t>
                </a:r>
              </a:p>
              <a:p>
                <a:pPr marL="342900" indent="-342900">
                  <a:buFont typeface="Wingdings" pitchFamily="2" charset="2"/>
                  <a:buChar char="Ø"/>
                </a:pPr>
                <a:endParaRPr lang="en-GB" sz="2200" kern="1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Wingdings" pitchFamily="2" charset="2"/>
                  <a:buChar char="Ø"/>
                </a:pPr>
                <a:r>
                  <a:rPr lang="en-GB" sz="2200" b="1" i="1" kern="100" dirty="0">
                    <a:effectLst/>
                    <a:latin typeface="Calibri" panose="020F0502020204030204" pitchFamily="34" charset="0"/>
                    <a:ea typeface="Calibri" panose="020F0502020204030204" pitchFamily="34" charset="0"/>
                    <a:cs typeface="Calibri" panose="020F0502020204030204" pitchFamily="34" charset="0"/>
                  </a:rPr>
                  <a:t>Eqn. 6</a:t>
                </a:r>
                <a:r>
                  <a:rPr lang="en-GB" sz="2200" kern="100" dirty="0">
                    <a:effectLst/>
                    <a:latin typeface="Calibri" panose="020F0502020204030204" pitchFamily="34" charset="0"/>
                    <a:ea typeface="Calibri" panose="020F0502020204030204" pitchFamily="34" charset="0"/>
                    <a:cs typeface="Calibri" panose="020F0502020204030204" pitchFamily="34" charset="0"/>
                  </a:rPr>
                  <a:t> describes some </a:t>
                </a:r>
                <a14:m>
                  <m:oMath xmlns:m="http://schemas.openxmlformats.org/officeDocument/2006/math">
                    <m:sSub>
                      <m:sSub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sSubPr>
                      <m:e>
                        <m:r>
                          <a:rPr lang="en-GB" sz="2200" i="1" kern="100">
                            <a:effectLst/>
                            <a:latin typeface="Cambria Math" panose="02040503050406030204" pitchFamily="18" charset="0"/>
                            <a:ea typeface="Calibri" panose="020F0502020204030204" pitchFamily="34" charset="0"/>
                            <a:cs typeface="Calibri" panose="020F0502020204030204" pitchFamily="34" charset="0"/>
                          </a:rPr>
                          <m:t>𝐶𝑎𝐶𝑂</m:t>
                        </m:r>
                      </m:e>
                      <m:sub>
                        <m:r>
                          <a:rPr lang="en-GB" sz="2200" i="1" kern="100">
                            <a:effectLst/>
                            <a:latin typeface="Cambria Math" panose="02040503050406030204" pitchFamily="18" charset="0"/>
                            <a:ea typeface="Calibri" panose="020F0502020204030204" pitchFamily="34" charset="0"/>
                            <a:cs typeface="Calibri" panose="020F0502020204030204" pitchFamily="34" charset="0"/>
                          </a:rPr>
                          <m:t>3</m:t>
                        </m:r>
                      </m:sub>
                    </m:sSub>
                    <m:d>
                      <m:d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dPr>
                      <m:e>
                        <m:r>
                          <a:rPr lang="en-GB" sz="2200" i="1" kern="100">
                            <a:effectLst/>
                            <a:latin typeface="Cambria Math" panose="02040503050406030204" pitchFamily="18" charset="0"/>
                            <a:ea typeface="Calibri" panose="020F0502020204030204" pitchFamily="34" charset="0"/>
                            <a:cs typeface="Calibri" panose="020F0502020204030204" pitchFamily="34" charset="0"/>
                          </a:rPr>
                          <m:t>𝑠</m:t>
                        </m:r>
                      </m:e>
                    </m:d>
                  </m:oMath>
                </a14:m>
                <a:r>
                  <a:rPr lang="en-GB" sz="2200" kern="100" dirty="0">
                    <a:effectLst/>
                    <a:latin typeface="Calibri" panose="020F0502020204030204" pitchFamily="34" charset="0"/>
                    <a:ea typeface="Times New Roman" panose="02020603050405020304" pitchFamily="18" charset="0"/>
                    <a:cs typeface="Calibri" panose="020F0502020204030204" pitchFamily="34" charset="0"/>
                  </a:rPr>
                  <a:t> dissolving when reacting with </a:t>
                </a:r>
                <a14:m>
                  <m:oMath xmlns:m="http://schemas.openxmlformats.org/officeDocument/2006/math">
                    <m:sSup>
                      <m:sSup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sSupPr>
                      <m:e>
                        <m:r>
                          <a:rPr lang="en-GB" sz="2200" i="1" kern="100">
                            <a:effectLst/>
                            <a:latin typeface="Cambria Math" panose="02040503050406030204" pitchFamily="18" charset="0"/>
                            <a:ea typeface="Calibri" panose="020F0502020204030204" pitchFamily="34" charset="0"/>
                            <a:cs typeface="Calibri" panose="020F0502020204030204" pitchFamily="34" charset="0"/>
                          </a:rPr>
                          <m:t>𝐻</m:t>
                        </m:r>
                      </m:e>
                      <m:sup>
                        <m:r>
                          <a:rPr lang="en-GB" sz="2200" i="1" kern="100">
                            <a:effectLst/>
                            <a:latin typeface="Cambria Math" panose="02040503050406030204" pitchFamily="18" charset="0"/>
                            <a:ea typeface="Calibri" panose="020F0502020204030204" pitchFamily="34" charset="0"/>
                            <a:cs typeface="Calibri" panose="020F0502020204030204" pitchFamily="34" charset="0"/>
                          </a:rPr>
                          <m:t>+</m:t>
                        </m:r>
                      </m:sup>
                    </m:sSup>
                  </m:oMath>
                </a14:m>
                <a:r>
                  <a:rPr lang="en-GB" sz="2200" kern="100" dirty="0">
                    <a:effectLst/>
                    <a:latin typeface="Calibri" panose="020F0502020204030204" pitchFamily="34" charset="0"/>
                    <a:ea typeface="Times New Roman" panose="02020603050405020304" pitchFamily="18" charset="0"/>
                    <a:cs typeface="Calibri" panose="020F0502020204030204" pitchFamily="34" charset="0"/>
                  </a:rPr>
                  <a:t>. </a:t>
                </a:r>
              </a:p>
              <a:p>
                <a:pPr marL="342900" indent="-342900">
                  <a:buFont typeface="Wingdings" pitchFamily="2" charset="2"/>
                  <a:buChar char="Ø"/>
                </a:pPr>
                <a:endParaRPr lang="en-GB" sz="2200" kern="10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Wingdings" pitchFamily="2" charset="2"/>
                  <a:buChar char="Ø"/>
                </a:pPr>
                <a:r>
                  <a:rPr lang="en-GB" sz="2200" kern="100" dirty="0">
                    <a:effectLst/>
                    <a:latin typeface="Calibri" panose="020F0502020204030204" pitchFamily="34" charset="0"/>
                    <a:ea typeface="Times New Roman" panose="02020603050405020304" pitchFamily="18" charset="0"/>
                    <a:cs typeface="Calibri" panose="020F0502020204030204" pitchFamily="34" charset="0"/>
                  </a:rPr>
                  <a:t>If </a:t>
                </a:r>
                <a:r>
                  <a:rPr lang="en-GB" sz="2200" kern="100" dirty="0">
                    <a:effectLst/>
                    <a:latin typeface="Calibri" panose="020F0502020204030204" pitchFamily="34" charset="0"/>
                    <a:ea typeface="Calibri" panose="020F0502020204030204" pitchFamily="34" charset="0"/>
                    <a:cs typeface="Calibri" panose="020F0502020204030204" pitchFamily="34" charset="0"/>
                  </a:rPr>
                  <a:t>sufficient CO</a:t>
                </a:r>
                <a:r>
                  <a:rPr lang="en-GB" sz="2200" kern="100" baseline="-25000" dirty="0">
                    <a:effectLst/>
                    <a:latin typeface="Calibri" panose="020F0502020204030204" pitchFamily="34" charset="0"/>
                    <a:ea typeface="Calibri" panose="020F0502020204030204" pitchFamily="34" charset="0"/>
                    <a:cs typeface="Calibri" panose="020F0502020204030204" pitchFamily="34" charset="0"/>
                  </a:rPr>
                  <a:t>2</a:t>
                </a:r>
                <a:r>
                  <a:rPr lang="en-GB" sz="2200" kern="100" dirty="0">
                    <a:effectLst/>
                    <a:latin typeface="Calibri" panose="020F0502020204030204" pitchFamily="34" charset="0"/>
                    <a:ea typeface="Calibri" panose="020F0502020204030204" pitchFamily="34" charset="0"/>
                    <a:cs typeface="Calibri" panose="020F0502020204030204" pitchFamily="34" charset="0"/>
                  </a:rPr>
                  <a:t> is present, some </a:t>
                </a:r>
                <a14:m>
                  <m:oMath xmlns:m="http://schemas.openxmlformats.org/officeDocument/2006/math">
                    <m:sSub>
                      <m:sSubPr>
                        <m:ctrlPr>
                          <a:rPr lang="en-GB" sz="2200" i="1" kern="100" smtClean="0">
                            <a:effectLst/>
                            <a:latin typeface="Cambria Math" panose="02040503050406030204" pitchFamily="18" charset="0"/>
                            <a:ea typeface="Calibri" panose="020F0502020204030204" pitchFamily="34" charset="0"/>
                            <a:cs typeface="Calibri" panose="020F0502020204030204" pitchFamily="34" charset="0"/>
                          </a:rPr>
                        </m:ctrlPr>
                      </m:sSubPr>
                      <m:e>
                        <m:r>
                          <a:rPr lang="en-GB" sz="2200" i="1" kern="100">
                            <a:effectLst/>
                            <a:latin typeface="Cambria Math" panose="02040503050406030204" pitchFamily="18" charset="0"/>
                            <a:ea typeface="Calibri" panose="020F0502020204030204" pitchFamily="34" charset="0"/>
                            <a:cs typeface="Calibri" panose="020F0502020204030204" pitchFamily="34" charset="0"/>
                          </a:rPr>
                          <m:t>𝐶𝑎𝐶𝑂</m:t>
                        </m:r>
                      </m:e>
                      <m:sub>
                        <m:r>
                          <a:rPr lang="en-GB" sz="2200" i="1" kern="100">
                            <a:effectLst/>
                            <a:latin typeface="Cambria Math" panose="02040503050406030204" pitchFamily="18" charset="0"/>
                            <a:ea typeface="Calibri" panose="020F0502020204030204" pitchFamily="34" charset="0"/>
                            <a:cs typeface="Calibri" panose="020F0502020204030204" pitchFamily="34" charset="0"/>
                          </a:rPr>
                          <m:t>3</m:t>
                        </m:r>
                      </m:sub>
                    </m:sSub>
                    <m:d>
                      <m:dPr>
                        <m:ctrlPr>
                          <a:rPr lang="en-GB" sz="2200" i="1" kern="100">
                            <a:effectLst/>
                            <a:latin typeface="Cambria Math" panose="02040503050406030204" pitchFamily="18" charset="0"/>
                            <a:ea typeface="Calibri" panose="020F0502020204030204" pitchFamily="34" charset="0"/>
                            <a:cs typeface="Calibri" panose="020F0502020204030204" pitchFamily="34" charset="0"/>
                          </a:rPr>
                        </m:ctrlPr>
                      </m:dPr>
                      <m:e>
                        <m:r>
                          <a:rPr lang="en-GB" sz="2200" i="1" kern="100">
                            <a:effectLst/>
                            <a:latin typeface="Cambria Math" panose="02040503050406030204" pitchFamily="18" charset="0"/>
                            <a:ea typeface="Calibri" panose="020F0502020204030204" pitchFamily="34" charset="0"/>
                            <a:cs typeface="Calibri" panose="020F0502020204030204" pitchFamily="34" charset="0"/>
                          </a:rPr>
                          <m:t>𝑠</m:t>
                        </m:r>
                      </m:e>
                    </m:d>
                  </m:oMath>
                </a14:m>
                <a:r>
                  <a:rPr lang="en-GB" sz="2200" kern="100" dirty="0">
                    <a:effectLst/>
                    <a:latin typeface="Calibri" panose="020F0502020204030204" pitchFamily="34" charset="0"/>
                    <a:ea typeface="Times New Roman" panose="02020603050405020304" pitchFamily="18" charset="0"/>
                    <a:cs typeface="Calibri" panose="020F0502020204030204" pitchFamily="34" charset="0"/>
                  </a:rPr>
                  <a:t> </a:t>
                </a:r>
                <a:r>
                  <a:rPr lang="en-GB" sz="2200" kern="100" dirty="0">
                    <a:effectLst/>
                    <a:latin typeface="Calibri" panose="020F0502020204030204" pitchFamily="34" charset="0"/>
                    <a:ea typeface="Calibri" panose="020F0502020204030204" pitchFamily="34" charset="0"/>
                    <a:cs typeface="Calibri" panose="020F0502020204030204" pitchFamily="34" charset="0"/>
                  </a:rPr>
                  <a:t>may dissolve. </a:t>
                </a:r>
                <a:r>
                  <a:rPr lang="en-GB" sz="2200" b="1" i="1" kern="100" dirty="0">
                    <a:effectLst/>
                    <a:latin typeface="Calibri" panose="020F0502020204030204" pitchFamily="34" charset="0"/>
                    <a:ea typeface="Calibri" panose="020F0502020204030204" pitchFamily="34" charset="0"/>
                    <a:cs typeface="Calibri" panose="020F0502020204030204" pitchFamily="34" charset="0"/>
                  </a:rPr>
                  <a:t>Eqn. 7</a:t>
                </a:r>
                <a:r>
                  <a:rPr lang="en-GB" sz="2200" kern="100" dirty="0">
                    <a:effectLst/>
                    <a:latin typeface="Calibri" panose="020F0502020204030204" pitchFamily="34" charset="0"/>
                    <a:ea typeface="Calibri" panose="020F0502020204030204" pitchFamily="34" charset="0"/>
                    <a:cs typeface="Calibri" panose="020F0502020204030204" pitchFamily="34" charset="0"/>
                  </a:rPr>
                  <a:t> </a:t>
                </a:r>
              </a:p>
              <a:p>
                <a:pPr marL="342900" indent="-342900">
                  <a:buFont typeface="Wingdings" pitchFamily="2" charset="2"/>
                  <a:buChar char="Ø"/>
                </a:pPr>
                <a:endParaRPr lang="en-GB" sz="2200" kern="100" dirty="0">
                  <a:effectLst/>
                  <a:latin typeface="Calibri" panose="020F0502020204030204" pitchFamily="34" charset="0"/>
                  <a:ea typeface="Calibri" panose="020F0502020204030204" pitchFamily="34" charset="0"/>
                  <a:cs typeface="Calibri" panose="020F0502020204030204" pitchFamily="34" charset="0"/>
                </a:endParaRPr>
              </a:p>
            </p:txBody>
          </p:sp>
        </mc:Choice>
        <mc:Fallback>
          <p:sp>
            <p:nvSpPr>
              <p:cNvPr id="13" name="TextBox 12">
                <a:extLst>
                  <a:ext uri="{FF2B5EF4-FFF2-40B4-BE49-F238E27FC236}">
                    <a16:creationId xmlns:a16="http://schemas.microsoft.com/office/drawing/2014/main" id="{855E186D-166A-A974-5FB6-C20721647E6D}"/>
                  </a:ext>
                </a:extLst>
              </p:cNvPr>
              <p:cNvSpPr txBox="1">
                <a:spLocks noRot="1" noChangeAspect="1" noMove="1" noResize="1" noEditPoints="1" noAdjustHandles="1" noChangeArrowheads="1" noChangeShapeType="1" noTextEdit="1"/>
              </p:cNvSpPr>
              <p:nvPr/>
            </p:nvSpPr>
            <p:spPr>
              <a:xfrm>
                <a:off x="363723" y="1213039"/>
                <a:ext cx="5483067" cy="5515549"/>
              </a:xfrm>
              <a:prstGeom prst="rect">
                <a:avLst/>
              </a:prstGeom>
              <a:blipFill>
                <a:blip r:embed="rId4"/>
                <a:stretch>
                  <a:fillRect l="-1155" t="-690" r="-1848"/>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6619558C-E909-69BF-071D-F6800E75F47D}"/>
              </a:ext>
            </a:extLst>
          </p:cNvPr>
          <p:cNvSpPr txBox="1"/>
          <p:nvPr/>
        </p:nvSpPr>
        <p:spPr>
          <a:xfrm>
            <a:off x="8137367" y="6066110"/>
            <a:ext cx="1679733" cy="369332"/>
          </a:xfrm>
          <a:prstGeom prst="rect">
            <a:avLst/>
          </a:prstGeom>
          <a:noFill/>
        </p:spPr>
        <p:txBody>
          <a:bodyPr wrap="square">
            <a:spAutoFit/>
          </a:bodyPr>
          <a:lstStyle/>
          <a:p>
            <a:r>
              <a:rPr lang="en-GB" sz="1800" kern="100">
                <a:effectLst/>
                <a:latin typeface="Calibri" panose="020F0502020204030204" pitchFamily="34" charset="0"/>
                <a:ea typeface="Calibri" panose="020F0502020204030204" pitchFamily="34" charset="0"/>
                <a:cs typeface="Calibri" panose="020F0502020204030204" pitchFamily="34" charset="0"/>
              </a:rPr>
              <a:t>Gan et al., 2022</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2074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4CA1B-0C1C-5B50-48F2-41DF7508F369}"/>
              </a:ext>
            </a:extLst>
          </p:cNvPr>
          <p:cNvSpPr>
            <a:spLocks noGrp="1"/>
          </p:cNvSpPr>
          <p:nvPr>
            <p:ph type="title"/>
          </p:nvPr>
        </p:nvSpPr>
        <p:spPr>
          <a:xfrm>
            <a:off x="703291" y="0"/>
            <a:ext cx="3433994" cy="1540788"/>
          </a:xfrm>
        </p:spPr>
        <p:txBody>
          <a:bodyPr>
            <a:normAutofit/>
          </a:bodyPr>
          <a:lstStyle/>
          <a:p>
            <a:pPr algn="ctr"/>
            <a:r>
              <a:rPr lang="en-US" sz="4800" b="1"/>
              <a:t>Cement </a:t>
            </a:r>
            <a:br>
              <a:rPr lang="en-US" sz="4800" b="1"/>
            </a:br>
            <a:r>
              <a:rPr lang="en-US" sz="4800" b="1"/>
              <a:t>Selection</a:t>
            </a:r>
          </a:p>
        </p:txBody>
      </p:sp>
      <p:sp>
        <p:nvSpPr>
          <p:cNvPr id="7" name="TextBox 6">
            <a:extLst>
              <a:ext uri="{FF2B5EF4-FFF2-40B4-BE49-F238E27FC236}">
                <a16:creationId xmlns:a16="http://schemas.microsoft.com/office/drawing/2014/main" id="{EA59B6D1-1726-3372-61B2-5C888F9A00BA}"/>
              </a:ext>
            </a:extLst>
          </p:cNvPr>
          <p:cNvSpPr txBox="1"/>
          <p:nvPr/>
        </p:nvSpPr>
        <p:spPr>
          <a:xfrm>
            <a:off x="314793" y="1405878"/>
            <a:ext cx="4723396" cy="5324535"/>
          </a:xfrm>
          <a:prstGeom prst="rect">
            <a:avLst/>
          </a:prstGeom>
          <a:noFill/>
        </p:spPr>
        <p:txBody>
          <a:bodyPr wrap="square" rtlCol="0">
            <a:spAutoFit/>
          </a:bodyPr>
          <a:lstStyle/>
          <a:p>
            <a:pPr marL="285750" indent="-285750">
              <a:buFont typeface="Arial" panose="020B0604020202020204" pitchFamily="34" charset="0"/>
              <a:buChar char="•"/>
            </a:pPr>
            <a:r>
              <a:rPr lang="en-US" sz="2000" dirty="0"/>
              <a:t>American Petroleum Institute (API) Specification 10A classifies class G and H Portland cements as basic well cements.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Class G and H Portland cements are manufactured to resist sulfate attack in the subsurface.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Class G Portland cement is the most widely used well cement.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Thus, a High sulfate-resistance grade of class G Portland cement is chosen for this experimental study.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Class G Portland cement used was provided by SLB (Schlumberger).</a:t>
            </a:r>
          </a:p>
        </p:txBody>
      </p:sp>
      <p:grpSp>
        <p:nvGrpSpPr>
          <p:cNvPr id="11" name="Group 10">
            <a:extLst>
              <a:ext uri="{FF2B5EF4-FFF2-40B4-BE49-F238E27FC236}">
                <a16:creationId xmlns:a16="http://schemas.microsoft.com/office/drawing/2014/main" id="{024DFD4B-C72F-B0E9-6694-C9D4BDC2410B}"/>
              </a:ext>
            </a:extLst>
          </p:cNvPr>
          <p:cNvGrpSpPr/>
          <p:nvPr/>
        </p:nvGrpSpPr>
        <p:grpSpPr>
          <a:xfrm>
            <a:off x="5038189" y="645917"/>
            <a:ext cx="6996416" cy="5914740"/>
            <a:chOff x="5038189" y="645917"/>
            <a:chExt cx="6996416" cy="5914740"/>
          </a:xfrm>
        </p:grpSpPr>
        <p:sp>
          <p:nvSpPr>
            <p:cNvPr id="5" name="TextBox 4">
              <a:extLst>
                <a:ext uri="{FF2B5EF4-FFF2-40B4-BE49-F238E27FC236}">
                  <a16:creationId xmlns:a16="http://schemas.microsoft.com/office/drawing/2014/main" id="{3135524B-DEDC-D951-3B1D-2F7A12D6B5B8}"/>
                </a:ext>
              </a:extLst>
            </p:cNvPr>
            <p:cNvSpPr txBox="1"/>
            <p:nvPr/>
          </p:nvSpPr>
          <p:spPr>
            <a:xfrm>
              <a:off x="5551358" y="6191325"/>
              <a:ext cx="6483247" cy="369332"/>
            </a:xfrm>
            <a:prstGeom prst="rect">
              <a:avLst/>
            </a:prstGeom>
            <a:noFill/>
          </p:spPr>
          <p:txBody>
            <a:bodyPr wrap="square">
              <a:spAutoFit/>
            </a:bodyPr>
            <a:lstStyle/>
            <a:p>
              <a:r>
                <a:rPr lang="en-US" sz="1800"/>
                <a:t>API Specification 10A (American Petroleum Institute (API), 2019)</a:t>
              </a:r>
              <a:endParaRPr lang="en-US"/>
            </a:p>
          </p:txBody>
        </p:sp>
        <p:grpSp>
          <p:nvGrpSpPr>
            <p:cNvPr id="10" name="Group 9">
              <a:extLst>
                <a:ext uri="{FF2B5EF4-FFF2-40B4-BE49-F238E27FC236}">
                  <a16:creationId xmlns:a16="http://schemas.microsoft.com/office/drawing/2014/main" id="{89821076-1EBC-E30C-1754-744D4555A4CD}"/>
                </a:ext>
              </a:extLst>
            </p:cNvPr>
            <p:cNvGrpSpPr/>
            <p:nvPr/>
          </p:nvGrpSpPr>
          <p:grpSpPr>
            <a:xfrm>
              <a:off x="5038189" y="645917"/>
              <a:ext cx="6996416" cy="5566165"/>
              <a:chOff x="5038189" y="645917"/>
              <a:chExt cx="6996416" cy="5566165"/>
            </a:xfrm>
          </p:grpSpPr>
          <p:pic>
            <p:nvPicPr>
              <p:cNvPr id="6" name="Picture 5" descr="A table of chemical requirements&#10;&#10;Description automatically generated with low confidence">
                <a:extLst>
                  <a:ext uri="{FF2B5EF4-FFF2-40B4-BE49-F238E27FC236}">
                    <a16:creationId xmlns:a16="http://schemas.microsoft.com/office/drawing/2014/main" id="{18D517BA-2468-E6D4-8163-F704BE58179C}"/>
                  </a:ext>
                </a:extLst>
              </p:cNvPr>
              <p:cNvPicPr>
                <a:picLocks noChangeAspect="1"/>
              </p:cNvPicPr>
              <p:nvPr/>
            </p:nvPicPr>
            <p:blipFill>
              <a:blip r:embed="rId2"/>
              <a:stretch>
                <a:fillRect/>
              </a:stretch>
            </p:blipFill>
            <p:spPr>
              <a:xfrm>
                <a:off x="5038189" y="645917"/>
                <a:ext cx="6996416" cy="5566165"/>
              </a:xfrm>
              <a:prstGeom prst="rect">
                <a:avLst/>
              </a:prstGeom>
            </p:spPr>
          </p:pic>
          <p:sp>
            <p:nvSpPr>
              <p:cNvPr id="9" name="Rectangle 8">
                <a:extLst>
                  <a:ext uri="{FF2B5EF4-FFF2-40B4-BE49-F238E27FC236}">
                    <a16:creationId xmlns:a16="http://schemas.microsoft.com/office/drawing/2014/main" id="{F2894FBA-65F8-60FE-5F7C-7A86C144F9B8}"/>
                  </a:ext>
                </a:extLst>
              </p:cNvPr>
              <p:cNvSpPr/>
              <p:nvPr/>
            </p:nvSpPr>
            <p:spPr>
              <a:xfrm>
                <a:off x="10613036" y="989351"/>
                <a:ext cx="584616" cy="5149315"/>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36E325-CB9A-3BCD-9E74-D1C1CD7AFAC8}"/>
                  </a:ext>
                </a:extLst>
              </p:cNvPr>
              <p:cNvSpPr/>
              <p:nvPr/>
            </p:nvSpPr>
            <p:spPr>
              <a:xfrm>
                <a:off x="10613036" y="4137285"/>
                <a:ext cx="584616" cy="194872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971327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A95C-28A8-D055-7D38-29CC2DF719AB}"/>
              </a:ext>
            </a:extLst>
          </p:cNvPr>
          <p:cNvSpPr>
            <a:spLocks noGrp="1"/>
          </p:cNvSpPr>
          <p:nvPr>
            <p:ph type="title"/>
          </p:nvPr>
        </p:nvSpPr>
        <p:spPr>
          <a:xfrm>
            <a:off x="838200" y="95305"/>
            <a:ext cx="10515600" cy="1325563"/>
          </a:xfrm>
        </p:spPr>
        <p:txBody>
          <a:bodyPr/>
          <a:lstStyle/>
          <a:p>
            <a:pPr algn="ctr"/>
            <a:r>
              <a:rPr lang="en-US" b="1" dirty="0"/>
              <a:t>Experimental Work</a:t>
            </a:r>
          </a:p>
        </p:txBody>
      </p:sp>
      <p:sp>
        <p:nvSpPr>
          <p:cNvPr id="5" name="Content Placeholder 4">
            <a:extLst>
              <a:ext uri="{FF2B5EF4-FFF2-40B4-BE49-F238E27FC236}">
                <a16:creationId xmlns:a16="http://schemas.microsoft.com/office/drawing/2014/main" id="{5D0631F4-6C2A-77BF-381C-D7B61CEFBF21}"/>
              </a:ext>
            </a:extLst>
          </p:cNvPr>
          <p:cNvSpPr>
            <a:spLocks noGrp="1"/>
          </p:cNvSpPr>
          <p:nvPr>
            <p:ph idx="1"/>
          </p:nvPr>
        </p:nvSpPr>
        <p:spPr>
          <a:xfrm>
            <a:off x="838200" y="1420868"/>
            <a:ext cx="10515600" cy="4756095"/>
          </a:xfrm>
        </p:spPr>
        <p:txBody>
          <a:bodyPr>
            <a:normAutofit fontScale="92500" lnSpcReduction="20000"/>
          </a:bodyPr>
          <a:lstStyle/>
          <a:p>
            <a:pPr marL="0" indent="0">
              <a:buNone/>
            </a:pPr>
            <a:r>
              <a:rPr lang="en-US" sz="3200" dirty="0"/>
              <a:t>Evaluate performance of Class G well cement in the experiments:</a:t>
            </a:r>
          </a:p>
          <a:p>
            <a:pPr marL="0" indent="0">
              <a:buNone/>
            </a:pPr>
            <a:endParaRPr lang="en-US" sz="3200" dirty="0"/>
          </a:p>
          <a:p>
            <a:r>
              <a:rPr lang="en-US" sz="3200" dirty="0"/>
              <a:t>Dry supercritical CO</a:t>
            </a:r>
            <a:r>
              <a:rPr lang="en-US" sz="3200" baseline="-25000" dirty="0"/>
              <a:t>2</a:t>
            </a:r>
            <a:r>
              <a:rPr lang="en-US" sz="3200" dirty="0"/>
              <a:t> injection only</a:t>
            </a:r>
          </a:p>
          <a:p>
            <a:r>
              <a:rPr lang="en-US" sz="3200" dirty="0"/>
              <a:t>Wet supercritical CO</a:t>
            </a:r>
            <a:r>
              <a:rPr lang="en-US" sz="3200" baseline="-25000" dirty="0"/>
              <a:t>2</a:t>
            </a:r>
            <a:r>
              <a:rPr lang="en-US" sz="3200" dirty="0"/>
              <a:t> (CO</a:t>
            </a:r>
            <a:r>
              <a:rPr lang="en-US" sz="3200" baseline="-25000" dirty="0"/>
              <a:t>2</a:t>
            </a:r>
            <a:r>
              <a:rPr lang="en-US" sz="3200" dirty="0"/>
              <a:t> equilibrated brine) injection</a:t>
            </a:r>
          </a:p>
          <a:p>
            <a:r>
              <a:rPr lang="en-US" sz="3200" dirty="0"/>
              <a:t>Saline brine injection only </a:t>
            </a:r>
          </a:p>
          <a:p>
            <a:pPr marL="0" indent="0">
              <a:buNone/>
            </a:pPr>
            <a:endParaRPr lang="en-US" sz="3200" dirty="0"/>
          </a:p>
          <a:p>
            <a:pPr marL="0" indent="0">
              <a:buNone/>
            </a:pPr>
            <a:r>
              <a:rPr lang="en-US" sz="3200" dirty="0"/>
              <a:t>This study will be carried out using: </a:t>
            </a:r>
          </a:p>
          <a:p>
            <a:r>
              <a:rPr lang="en-US" sz="3200" dirty="0"/>
              <a:t>X-ray microcomputed Tomography (micro-CT) using differential imaging </a:t>
            </a:r>
          </a:p>
          <a:p>
            <a:r>
              <a:rPr lang="en-US" sz="3200" dirty="0"/>
              <a:t>Scanning Electron Microscopy (SEM)</a:t>
            </a:r>
          </a:p>
        </p:txBody>
      </p:sp>
    </p:spTree>
    <p:extLst>
      <p:ext uri="{BB962C8B-B14F-4D97-AF65-F5344CB8AC3E}">
        <p14:creationId xmlns:p14="http://schemas.microsoft.com/office/powerpoint/2010/main" val="537140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2238EA-E416-0ED5-D4B3-B0E195B0A441}"/>
              </a:ext>
            </a:extLst>
          </p:cNvPr>
          <p:cNvSpPr>
            <a:spLocks noGrp="1"/>
          </p:cNvSpPr>
          <p:nvPr>
            <p:ph idx="1"/>
          </p:nvPr>
        </p:nvSpPr>
        <p:spPr>
          <a:xfrm>
            <a:off x="525683" y="1586767"/>
            <a:ext cx="4917141" cy="984810"/>
          </a:xfrm>
        </p:spPr>
        <p:txBody>
          <a:bodyPr>
            <a:normAutofit fontScale="77500" lnSpcReduction="20000"/>
          </a:bodyPr>
          <a:lstStyle/>
          <a:p>
            <a:pPr marL="0" indent="0">
              <a:buNone/>
            </a:pPr>
            <a:r>
              <a:rPr lang="en-US" sz="2400" b="1" dirty="0"/>
              <a:t>Mix cement and water:</a:t>
            </a:r>
          </a:p>
          <a:p>
            <a:r>
              <a:rPr lang="en-US" sz="2400" dirty="0"/>
              <a:t>Class G Portland cement + Deionized water</a:t>
            </a:r>
          </a:p>
          <a:p>
            <a:r>
              <a:rPr lang="en-US" sz="2400" dirty="0"/>
              <a:t>Water-cement ratio of 0.44</a:t>
            </a:r>
          </a:p>
        </p:txBody>
      </p:sp>
      <p:sp>
        <p:nvSpPr>
          <p:cNvPr id="4" name="Content Placeholder 2">
            <a:extLst>
              <a:ext uri="{FF2B5EF4-FFF2-40B4-BE49-F238E27FC236}">
                <a16:creationId xmlns:a16="http://schemas.microsoft.com/office/drawing/2014/main" id="{FB1E07A0-9514-427D-EC5B-93D3F7C286E9}"/>
              </a:ext>
            </a:extLst>
          </p:cNvPr>
          <p:cNvSpPr txBox="1">
            <a:spLocks/>
          </p:cNvSpPr>
          <p:nvPr/>
        </p:nvSpPr>
        <p:spPr>
          <a:xfrm>
            <a:off x="3767681" y="3416624"/>
            <a:ext cx="8424319" cy="4413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Mixed according to American Petroleum Institute (API) Recommended Practice 10B-2</a:t>
            </a:r>
          </a:p>
        </p:txBody>
      </p:sp>
      <p:grpSp>
        <p:nvGrpSpPr>
          <p:cNvPr id="29" name="Group 28">
            <a:extLst>
              <a:ext uri="{FF2B5EF4-FFF2-40B4-BE49-F238E27FC236}">
                <a16:creationId xmlns:a16="http://schemas.microsoft.com/office/drawing/2014/main" id="{0D8D6D77-5DA0-79C4-6972-EE055DB3980D}"/>
              </a:ext>
            </a:extLst>
          </p:cNvPr>
          <p:cNvGrpSpPr/>
          <p:nvPr/>
        </p:nvGrpSpPr>
        <p:grpSpPr>
          <a:xfrm>
            <a:off x="518671" y="2885436"/>
            <a:ext cx="3560599" cy="3556864"/>
            <a:chOff x="7940224" y="365326"/>
            <a:chExt cx="3560599" cy="3556864"/>
          </a:xfrm>
        </p:grpSpPr>
        <p:sp>
          <p:nvSpPr>
            <p:cNvPr id="8" name="Content Placeholder 2">
              <a:extLst>
                <a:ext uri="{FF2B5EF4-FFF2-40B4-BE49-F238E27FC236}">
                  <a16:creationId xmlns:a16="http://schemas.microsoft.com/office/drawing/2014/main" id="{A7764967-2DD2-6CE2-2D94-FAF0AF9ED062}"/>
                </a:ext>
              </a:extLst>
            </p:cNvPr>
            <p:cNvSpPr txBox="1">
              <a:spLocks/>
            </p:cNvSpPr>
            <p:nvPr/>
          </p:nvSpPr>
          <p:spPr>
            <a:xfrm>
              <a:off x="8090645" y="3535647"/>
              <a:ext cx="3224953" cy="386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Cylindrical cement cores.</a:t>
              </a:r>
            </a:p>
          </p:txBody>
        </p:sp>
        <p:grpSp>
          <p:nvGrpSpPr>
            <p:cNvPr id="26" name="Group 25">
              <a:extLst>
                <a:ext uri="{FF2B5EF4-FFF2-40B4-BE49-F238E27FC236}">
                  <a16:creationId xmlns:a16="http://schemas.microsoft.com/office/drawing/2014/main" id="{0CD757F4-EACF-BEBE-4BDA-CEFBC68672C4}"/>
                </a:ext>
              </a:extLst>
            </p:cNvPr>
            <p:cNvGrpSpPr/>
            <p:nvPr/>
          </p:nvGrpSpPr>
          <p:grpSpPr>
            <a:xfrm>
              <a:off x="7940224" y="365326"/>
              <a:ext cx="3560599" cy="3143492"/>
              <a:chOff x="7940224" y="365326"/>
              <a:chExt cx="3560599" cy="3143492"/>
            </a:xfrm>
          </p:grpSpPr>
          <p:pic>
            <p:nvPicPr>
              <p:cNvPr id="7" name="Picture 6" descr="A pair of cylindrical objects&#10;&#10;Description automatically generated">
                <a:extLst>
                  <a:ext uri="{FF2B5EF4-FFF2-40B4-BE49-F238E27FC236}">
                    <a16:creationId xmlns:a16="http://schemas.microsoft.com/office/drawing/2014/main" id="{D908C740-6CAB-A6AC-BCFE-A62286B02F5A}"/>
                  </a:ext>
                </a:extLst>
              </p:cNvPr>
              <p:cNvPicPr>
                <a:picLocks noChangeAspect="1"/>
              </p:cNvPicPr>
              <p:nvPr/>
            </p:nvPicPr>
            <p:blipFill>
              <a:blip r:embed="rId2"/>
              <a:stretch>
                <a:fillRect/>
              </a:stretch>
            </p:blipFill>
            <p:spPr>
              <a:xfrm>
                <a:off x="7940224" y="564977"/>
                <a:ext cx="3254187" cy="2943841"/>
              </a:xfrm>
              <a:prstGeom prst="rect">
                <a:avLst/>
              </a:prstGeom>
            </p:spPr>
          </p:pic>
          <p:cxnSp>
            <p:nvCxnSpPr>
              <p:cNvPr id="10" name="Straight Arrow Connector 9">
                <a:extLst>
                  <a:ext uri="{FF2B5EF4-FFF2-40B4-BE49-F238E27FC236}">
                    <a16:creationId xmlns:a16="http://schemas.microsoft.com/office/drawing/2014/main" id="{5A5C39B3-6542-2A00-6D16-BA1066D9D7A6}"/>
                  </a:ext>
                </a:extLst>
              </p:cNvPr>
              <p:cNvCxnSpPr>
                <a:cxnSpLocks/>
              </p:cNvCxnSpPr>
              <p:nvPr/>
            </p:nvCxnSpPr>
            <p:spPr>
              <a:xfrm>
                <a:off x="8083658" y="874059"/>
                <a:ext cx="1082224" cy="0"/>
              </a:xfrm>
              <a:prstGeom prst="straightConnector1">
                <a:avLst/>
              </a:prstGeom>
              <a:ln w="571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594A1FB-9490-BE49-D5A1-12B046BE047C}"/>
                  </a:ext>
                </a:extLst>
              </p:cNvPr>
              <p:cNvCxnSpPr>
                <a:cxnSpLocks/>
              </p:cNvCxnSpPr>
              <p:nvPr/>
            </p:nvCxnSpPr>
            <p:spPr>
              <a:xfrm>
                <a:off x="10548952" y="1376082"/>
                <a:ext cx="546847" cy="0"/>
              </a:xfrm>
              <a:prstGeom prst="straightConnector1">
                <a:avLst/>
              </a:prstGeom>
              <a:ln w="571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A8450969-D39D-5F18-066C-B919847323D6}"/>
                  </a:ext>
                </a:extLst>
              </p:cNvPr>
              <p:cNvCxnSpPr>
                <a:cxnSpLocks/>
              </p:cNvCxnSpPr>
              <p:nvPr/>
            </p:nvCxnSpPr>
            <p:spPr>
              <a:xfrm flipH="1">
                <a:off x="9165882" y="951520"/>
                <a:ext cx="101117" cy="2277034"/>
              </a:xfrm>
              <a:prstGeom prst="straightConnector1">
                <a:avLst/>
              </a:prstGeom>
              <a:ln w="571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296563C0-E46A-D758-D865-ACAF9A4B93A0}"/>
                  </a:ext>
                </a:extLst>
              </p:cNvPr>
              <p:cNvCxnSpPr>
                <a:cxnSpLocks/>
              </p:cNvCxnSpPr>
              <p:nvPr/>
            </p:nvCxnSpPr>
            <p:spPr>
              <a:xfrm flipH="1">
                <a:off x="11045240" y="1405707"/>
                <a:ext cx="101117" cy="1733387"/>
              </a:xfrm>
              <a:prstGeom prst="straightConnector1">
                <a:avLst/>
              </a:prstGeom>
              <a:ln w="57150">
                <a:solidFill>
                  <a:srgbClr val="FF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3958D4A7-89F8-133A-C17A-5463157F1677}"/>
                  </a:ext>
                </a:extLst>
              </p:cNvPr>
              <p:cNvSpPr txBox="1"/>
              <p:nvPr/>
            </p:nvSpPr>
            <p:spPr>
              <a:xfrm rot="5400000">
                <a:off x="8950827" y="1998274"/>
                <a:ext cx="889483" cy="369332"/>
              </a:xfrm>
              <a:prstGeom prst="rect">
                <a:avLst/>
              </a:prstGeom>
              <a:noFill/>
            </p:spPr>
            <p:txBody>
              <a:bodyPr wrap="square" rtlCol="0">
                <a:spAutoFit/>
              </a:bodyPr>
              <a:lstStyle/>
              <a:p>
                <a:r>
                  <a:rPr lang="en-US">
                    <a:solidFill>
                      <a:srgbClr val="FF0000"/>
                    </a:solidFill>
                  </a:rPr>
                  <a:t>30 mm</a:t>
                </a:r>
              </a:p>
            </p:txBody>
          </p:sp>
          <p:sp>
            <p:nvSpPr>
              <p:cNvPr id="23" name="TextBox 22">
                <a:extLst>
                  <a:ext uri="{FF2B5EF4-FFF2-40B4-BE49-F238E27FC236}">
                    <a16:creationId xmlns:a16="http://schemas.microsoft.com/office/drawing/2014/main" id="{D94E6565-60F1-FA0D-01C9-681EEE80E5F9}"/>
                  </a:ext>
                </a:extLst>
              </p:cNvPr>
              <p:cNvSpPr txBox="1"/>
              <p:nvPr/>
            </p:nvSpPr>
            <p:spPr>
              <a:xfrm>
                <a:off x="8134216" y="365326"/>
                <a:ext cx="1082224" cy="369332"/>
              </a:xfrm>
              <a:prstGeom prst="rect">
                <a:avLst/>
              </a:prstGeom>
              <a:noFill/>
            </p:spPr>
            <p:txBody>
              <a:bodyPr wrap="square" rtlCol="0">
                <a:spAutoFit/>
              </a:bodyPr>
              <a:lstStyle/>
              <a:p>
                <a:r>
                  <a:rPr lang="en-US">
                    <a:solidFill>
                      <a:srgbClr val="FF0000"/>
                    </a:solidFill>
                  </a:rPr>
                  <a:t>12.5 mm</a:t>
                </a:r>
              </a:p>
            </p:txBody>
          </p:sp>
          <p:sp>
            <p:nvSpPr>
              <p:cNvPr id="24" name="TextBox 23">
                <a:extLst>
                  <a:ext uri="{FF2B5EF4-FFF2-40B4-BE49-F238E27FC236}">
                    <a16:creationId xmlns:a16="http://schemas.microsoft.com/office/drawing/2014/main" id="{CF53FF7C-0C9C-0F40-0861-36EBB4F72241}"/>
                  </a:ext>
                </a:extLst>
              </p:cNvPr>
              <p:cNvSpPr txBox="1"/>
              <p:nvPr/>
            </p:nvSpPr>
            <p:spPr>
              <a:xfrm>
                <a:off x="10427205" y="977126"/>
                <a:ext cx="752506" cy="369332"/>
              </a:xfrm>
              <a:prstGeom prst="rect">
                <a:avLst/>
              </a:prstGeom>
              <a:noFill/>
            </p:spPr>
            <p:txBody>
              <a:bodyPr wrap="square" rtlCol="0">
                <a:spAutoFit/>
              </a:bodyPr>
              <a:lstStyle/>
              <a:p>
                <a:r>
                  <a:rPr lang="en-US">
                    <a:solidFill>
                      <a:srgbClr val="FF0000"/>
                    </a:solidFill>
                  </a:rPr>
                  <a:t>6 mm</a:t>
                </a:r>
              </a:p>
            </p:txBody>
          </p:sp>
          <p:sp>
            <p:nvSpPr>
              <p:cNvPr id="25" name="TextBox 24">
                <a:extLst>
                  <a:ext uri="{FF2B5EF4-FFF2-40B4-BE49-F238E27FC236}">
                    <a16:creationId xmlns:a16="http://schemas.microsoft.com/office/drawing/2014/main" id="{65452DF9-E860-76F0-C22C-574B2ED00897}"/>
                  </a:ext>
                </a:extLst>
              </p:cNvPr>
              <p:cNvSpPr txBox="1"/>
              <p:nvPr/>
            </p:nvSpPr>
            <p:spPr>
              <a:xfrm rot="5400000">
                <a:off x="10871415" y="2205078"/>
                <a:ext cx="889483" cy="369332"/>
              </a:xfrm>
              <a:prstGeom prst="rect">
                <a:avLst/>
              </a:prstGeom>
              <a:noFill/>
            </p:spPr>
            <p:txBody>
              <a:bodyPr wrap="square" rtlCol="0">
                <a:spAutoFit/>
              </a:bodyPr>
              <a:lstStyle/>
              <a:p>
                <a:r>
                  <a:rPr lang="en-US">
                    <a:solidFill>
                      <a:srgbClr val="FF0000"/>
                    </a:solidFill>
                  </a:rPr>
                  <a:t>25 mm</a:t>
                </a:r>
              </a:p>
            </p:txBody>
          </p:sp>
        </p:grpSp>
      </p:grpSp>
      <p:grpSp>
        <p:nvGrpSpPr>
          <p:cNvPr id="30" name="Group 29">
            <a:extLst>
              <a:ext uri="{FF2B5EF4-FFF2-40B4-BE49-F238E27FC236}">
                <a16:creationId xmlns:a16="http://schemas.microsoft.com/office/drawing/2014/main" id="{7E2285D4-FE13-73C6-2738-06E7D458388B}"/>
              </a:ext>
            </a:extLst>
          </p:cNvPr>
          <p:cNvGrpSpPr/>
          <p:nvPr/>
        </p:nvGrpSpPr>
        <p:grpSpPr>
          <a:xfrm>
            <a:off x="8021781" y="-34132"/>
            <a:ext cx="3912000" cy="3585579"/>
            <a:chOff x="0" y="3107306"/>
            <a:chExt cx="3912000" cy="3585579"/>
          </a:xfrm>
        </p:grpSpPr>
        <p:pic>
          <p:nvPicPr>
            <p:cNvPr id="1026" name="Picture 2">
              <a:extLst>
                <a:ext uri="{FF2B5EF4-FFF2-40B4-BE49-F238E27FC236}">
                  <a16:creationId xmlns:a16="http://schemas.microsoft.com/office/drawing/2014/main" id="{9226099B-16E5-3C1D-502F-546485B5B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07306"/>
              <a:ext cx="3912000" cy="3385569"/>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19192C50-06F7-2C2A-D324-ECCEF6FC9D4A}"/>
                </a:ext>
              </a:extLst>
            </p:cNvPr>
            <p:cNvSpPr txBox="1">
              <a:spLocks/>
            </p:cNvSpPr>
            <p:nvPr/>
          </p:nvSpPr>
          <p:spPr>
            <a:xfrm>
              <a:off x="762000" y="6306342"/>
              <a:ext cx="2224764" cy="386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Cement mixer.</a:t>
              </a:r>
            </a:p>
          </p:txBody>
        </p:sp>
      </p:grpSp>
      <p:sp>
        <p:nvSpPr>
          <p:cNvPr id="31" name="TextBox 30">
            <a:extLst>
              <a:ext uri="{FF2B5EF4-FFF2-40B4-BE49-F238E27FC236}">
                <a16:creationId xmlns:a16="http://schemas.microsoft.com/office/drawing/2014/main" id="{F26114E7-1FA4-A71D-A87C-A36B1A250297}"/>
              </a:ext>
            </a:extLst>
          </p:cNvPr>
          <p:cNvSpPr txBox="1"/>
          <p:nvPr/>
        </p:nvSpPr>
        <p:spPr>
          <a:xfrm>
            <a:off x="5815801" y="2120191"/>
            <a:ext cx="3120628" cy="923330"/>
          </a:xfrm>
          <a:prstGeom prst="rect">
            <a:avLst/>
          </a:prstGeom>
          <a:noFill/>
        </p:spPr>
        <p:txBody>
          <a:bodyPr wrap="square" rtlCol="0">
            <a:spAutoFit/>
          </a:bodyPr>
          <a:lstStyle/>
          <a:p>
            <a:r>
              <a:rPr lang="en-US"/>
              <a:t>Mixing speeds and times:</a:t>
            </a:r>
          </a:p>
          <a:p>
            <a:pPr marL="342900" indent="-342900">
              <a:buFont typeface="+mj-lt"/>
              <a:buAutoNum type="arabicPeriod"/>
            </a:pPr>
            <a:r>
              <a:rPr lang="en-US"/>
              <a:t>4000 rpm for 15 seconds</a:t>
            </a:r>
          </a:p>
          <a:p>
            <a:pPr marL="342900" indent="-342900">
              <a:buFont typeface="+mj-lt"/>
              <a:buAutoNum type="arabicPeriod"/>
            </a:pPr>
            <a:r>
              <a:rPr lang="en-US"/>
              <a:t>12,000 rpm for 35 seconds</a:t>
            </a:r>
          </a:p>
        </p:txBody>
      </p:sp>
      <p:sp>
        <p:nvSpPr>
          <p:cNvPr id="33" name="TextBox 32">
            <a:extLst>
              <a:ext uri="{FF2B5EF4-FFF2-40B4-BE49-F238E27FC236}">
                <a16:creationId xmlns:a16="http://schemas.microsoft.com/office/drawing/2014/main" id="{2451AAF5-34F9-14E1-A8DA-3CFCDA31DFF6}"/>
              </a:ext>
            </a:extLst>
          </p:cNvPr>
          <p:cNvSpPr txBox="1"/>
          <p:nvPr/>
        </p:nvSpPr>
        <p:spPr>
          <a:xfrm>
            <a:off x="4241050" y="5053142"/>
            <a:ext cx="7692731" cy="1477328"/>
          </a:xfrm>
          <a:prstGeom prst="rect">
            <a:avLst/>
          </a:prstGeom>
          <a:noFill/>
        </p:spPr>
        <p:txBody>
          <a:bodyPr wrap="square">
            <a:spAutoFit/>
          </a:bodyPr>
          <a:lstStyle/>
          <a:p>
            <a:pPr marL="285750" indent="-285750">
              <a:buFont typeface="Arial" panose="020B0604020202020204" pitchFamily="34" charset="0"/>
              <a:buChar char="•"/>
            </a:pPr>
            <a:r>
              <a:rPr lang="en-US" dirty="0"/>
              <a:t>Slurry is poured into a 50x50x50mm cube mold.</a:t>
            </a:r>
          </a:p>
          <a:p>
            <a:pPr marL="285750" indent="-285750">
              <a:buFont typeface="Arial" panose="020B0604020202020204" pitchFamily="34" charset="0"/>
              <a:buChar char="•"/>
            </a:pPr>
            <a:r>
              <a:rPr lang="en-US" dirty="0"/>
              <a:t>Mold is placed in curing room for 24 hours to harden before demolding. </a:t>
            </a:r>
          </a:p>
          <a:p>
            <a:pPr marL="285750" indent="-285750">
              <a:buFont typeface="Arial" panose="020B0604020202020204" pitchFamily="34" charset="0"/>
              <a:buChar char="•"/>
            </a:pPr>
            <a:r>
              <a:rPr lang="en-US" dirty="0"/>
              <a:t>Hardened cubes are placed</a:t>
            </a:r>
            <a:r>
              <a:rPr lang="en-US" sz="1800" dirty="0"/>
              <a:t> in a water bath </a:t>
            </a:r>
            <a:r>
              <a:rPr lang="en-US" dirty="0"/>
              <a:t>to cure for 7 days at </a:t>
            </a:r>
            <a:r>
              <a:rPr lang="en-US" sz="1800" dirty="0"/>
              <a:t>atmospheric pressure and room temperature.</a:t>
            </a:r>
          </a:p>
          <a:p>
            <a:pPr marL="285750" indent="-285750">
              <a:buFont typeface="Arial" panose="020B0604020202020204" pitchFamily="34" charset="0"/>
              <a:buChar char="•"/>
            </a:pPr>
            <a:r>
              <a:rPr lang="en-US" dirty="0"/>
              <a:t>Cylindrical cores are made for micro-Ct scans.</a:t>
            </a:r>
            <a:endParaRPr lang="en-US" sz="1800" dirty="0"/>
          </a:p>
        </p:txBody>
      </p:sp>
      <p:pic>
        <p:nvPicPr>
          <p:cNvPr id="1028" name="Picture 4" descr="Parallel Cube Mold | Myers Cement Cube Testing Equipment">
            <a:extLst>
              <a:ext uri="{FF2B5EF4-FFF2-40B4-BE49-F238E27FC236}">
                <a16:creationId xmlns:a16="http://schemas.microsoft.com/office/drawing/2014/main" id="{685BD731-DC54-951F-6BDB-3A8C13C826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210" b="16684"/>
          <a:stretch/>
        </p:blipFill>
        <p:spPr bwMode="auto">
          <a:xfrm>
            <a:off x="5460426" y="3737626"/>
            <a:ext cx="3148801" cy="1360485"/>
          </a:xfrm>
          <a:prstGeom prst="rect">
            <a:avLst/>
          </a:prstGeom>
          <a:noFill/>
          <a:extLst>
            <a:ext uri="{909E8E84-426E-40DD-AFC4-6F175D3DCCD1}">
              <a14:hiddenFill xmlns:a14="http://schemas.microsoft.com/office/drawing/2010/main">
                <a:solidFill>
                  <a:srgbClr val="FFFFFF"/>
                </a:solidFill>
              </a14:hiddenFill>
            </a:ext>
          </a:extLst>
        </p:spPr>
      </p:pic>
      <p:sp>
        <p:nvSpPr>
          <p:cNvPr id="34" name="Content Placeholder 2">
            <a:extLst>
              <a:ext uri="{FF2B5EF4-FFF2-40B4-BE49-F238E27FC236}">
                <a16:creationId xmlns:a16="http://schemas.microsoft.com/office/drawing/2014/main" id="{280ADF4F-505E-8828-B1A4-C3FB9FCBF79A}"/>
              </a:ext>
            </a:extLst>
          </p:cNvPr>
          <p:cNvSpPr txBox="1">
            <a:spLocks/>
          </p:cNvSpPr>
          <p:nvPr/>
        </p:nvSpPr>
        <p:spPr>
          <a:xfrm>
            <a:off x="8578896" y="4123586"/>
            <a:ext cx="3385216" cy="386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50x50x50mm cement cube mold.</a:t>
            </a:r>
          </a:p>
        </p:txBody>
      </p:sp>
      <p:sp>
        <p:nvSpPr>
          <p:cNvPr id="35" name="Content Placeholder 2">
            <a:extLst>
              <a:ext uri="{FF2B5EF4-FFF2-40B4-BE49-F238E27FC236}">
                <a16:creationId xmlns:a16="http://schemas.microsoft.com/office/drawing/2014/main" id="{AEF970F8-750F-C29F-020B-E76A22F05807}"/>
              </a:ext>
            </a:extLst>
          </p:cNvPr>
          <p:cNvSpPr txBox="1">
            <a:spLocks/>
          </p:cNvSpPr>
          <p:nvPr/>
        </p:nvSpPr>
        <p:spPr>
          <a:xfrm>
            <a:off x="6263733" y="2937845"/>
            <a:ext cx="2224764" cy="386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t>(API RP 10B-2, 2013)</a:t>
            </a:r>
          </a:p>
        </p:txBody>
      </p:sp>
      <p:sp>
        <p:nvSpPr>
          <p:cNvPr id="2" name="Title 1">
            <a:extLst>
              <a:ext uri="{FF2B5EF4-FFF2-40B4-BE49-F238E27FC236}">
                <a16:creationId xmlns:a16="http://schemas.microsoft.com/office/drawing/2014/main" id="{2636A95C-28A8-D055-7D38-29CC2DF719AB}"/>
              </a:ext>
            </a:extLst>
          </p:cNvPr>
          <p:cNvSpPr>
            <a:spLocks noGrp="1"/>
          </p:cNvSpPr>
          <p:nvPr>
            <p:ph type="title"/>
          </p:nvPr>
        </p:nvSpPr>
        <p:spPr>
          <a:xfrm>
            <a:off x="838200" y="163420"/>
            <a:ext cx="10515600" cy="1325563"/>
          </a:xfrm>
        </p:spPr>
        <p:txBody>
          <a:bodyPr/>
          <a:lstStyle/>
          <a:p>
            <a:r>
              <a:rPr lang="en-US" dirty="0"/>
              <a:t>Cement Sample Method and Design</a:t>
            </a:r>
          </a:p>
        </p:txBody>
      </p:sp>
    </p:spTree>
    <p:extLst>
      <p:ext uri="{BB962C8B-B14F-4D97-AF65-F5344CB8AC3E}">
        <p14:creationId xmlns:p14="http://schemas.microsoft.com/office/powerpoint/2010/main" val="27250344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1E579-7E56-20C4-C36D-91F9C4FA37AF}"/>
              </a:ext>
            </a:extLst>
          </p:cNvPr>
          <p:cNvSpPr>
            <a:spLocks noGrp="1"/>
          </p:cNvSpPr>
          <p:nvPr>
            <p:ph type="title"/>
          </p:nvPr>
        </p:nvSpPr>
        <p:spPr>
          <a:xfrm>
            <a:off x="350520" y="167005"/>
            <a:ext cx="4267200" cy="1325563"/>
          </a:xfrm>
        </p:spPr>
        <p:txBody>
          <a:bodyPr/>
          <a:lstStyle/>
          <a:p>
            <a:r>
              <a:rPr lang="en-US" dirty="0"/>
              <a:t>Scanning Electron Microscopy (SEM)</a:t>
            </a:r>
          </a:p>
        </p:txBody>
      </p:sp>
      <p:grpSp>
        <p:nvGrpSpPr>
          <p:cNvPr id="45" name="Group 44">
            <a:extLst>
              <a:ext uri="{FF2B5EF4-FFF2-40B4-BE49-F238E27FC236}">
                <a16:creationId xmlns:a16="http://schemas.microsoft.com/office/drawing/2014/main" id="{A7C6C62B-B4C4-7B94-B58B-F4E7DBD19578}"/>
              </a:ext>
            </a:extLst>
          </p:cNvPr>
          <p:cNvGrpSpPr/>
          <p:nvPr/>
        </p:nvGrpSpPr>
        <p:grpSpPr>
          <a:xfrm>
            <a:off x="1106101" y="105013"/>
            <a:ext cx="11085899" cy="6451277"/>
            <a:chOff x="1106101" y="105013"/>
            <a:chExt cx="11085899" cy="6451277"/>
          </a:xfrm>
        </p:grpSpPr>
        <p:pic>
          <p:nvPicPr>
            <p:cNvPr id="5" name="Picture 4" descr="A close-up of a computer screen&#10;&#10;Description automatically generated">
              <a:extLst>
                <a:ext uri="{FF2B5EF4-FFF2-40B4-BE49-F238E27FC236}">
                  <a16:creationId xmlns:a16="http://schemas.microsoft.com/office/drawing/2014/main" id="{CAE61ADA-3252-6576-295E-47C200EE8641}"/>
                </a:ext>
              </a:extLst>
            </p:cNvPr>
            <p:cNvPicPr>
              <a:picLocks noChangeAspect="1"/>
            </p:cNvPicPr>
            <p:nvPr/>
          </p:nvPicPr>
          <p:blipFill rotWithShape="1">
            <a:blip r:embed="rId2"/>
            <a:srcRect t="2496"/>
            <a:stretch/>
          </p:blipFill>
          <p:spPr>
            <a:xfrm>
              <a:off x="4702138" y="105013"/>
              <a:ext cx="7489862" cy="6451277"/>
            </a:xfrm>
            <a:prstGeom prst="rect">
              <a:avLst/>
            </a:prstGeom>
          </p:spPr>
        </p:pic>
        <p:sp>
          <p:nvSpPr>
            <p:cNvPr id="7" name="TextBox 6">
              <a:extLst>
                <a:ext uri="{FF2B5EF4-FFF2-40B4-BE49-F238E27FC236}">
                  <a16:creationId xmlns:a16="http://schemas.microsoft.com/office/drawing/2014/main" id="{6A2849AF-4459-3509-2D29-EA251160CD47}"/>
                </a:ext>
              </a:extLst>
            </p:cNvPr>
            <p:cNvSpPr txBox="1"/>
            <p:nvPr/>
          </p:nvSpPr>
          <p:spPr>
            <a:xfrm>
              <a:off x="1773848" y="5185711"/>
              <a:ext cx="2510495" cy="461665"/>
            </a:xfrm>
            <a:prstGeom prst="rect">
              <a:avLst/>
            </a:prstGeom>
            <a:noFill/>
          </p:spPr>
          <p:txBody>
            <a:bodyPr wrap="none" rtlCol="0">
              <a:spAutoFit/>
            </a:bodyPr>
            <a:lstStyle/>
            <a:p>
              <a:r>
                <a:rPr lang="en-US" sz="2400" dirty="0"/>
                <a:t>Calcium Hydroxide</a:t>
              </a:r>
            </a:p>
          </p:txBody>
        </p:sp>
        <p:sp>
          <p:nvSpPr>
            <p:cNvPr id="8" name="TextBox 7">
              <a:extLst>
                <a:ext uri="{FF2B5EF4-FFF2-40B4-BE49-F238E27FC236}">
                  <a16:creationId xmlns:a16="http://schemas.microsoft.com/office/drawing/2014/main" id="{0E54DDA3-A2DA-10E5-2A3C-BAA2472DEC2C}"/>
                </a:ext>
              </a:extLst>
            </p:cNvPr>
            <p:cNvSpPr txBox="1"/>
            <p:nvPr/>
          </p:nvSpPr>
          <p:spPr>
            <a:xfrm>
              <a:off x="1106101" y="4078365"/>
              <a:ext cx="3178242" cy="461665"/>
            </a:xfrm>
            <a:prstGeom prst="rect">
              <a:avLst/>
            </a:prstGeom>
            <a:noFill/>
          </p:spPr>
          <p:txBody>
            <a:bodyPr wrap="none" rtlCol="0">
              <a:spAutoFit/>
            </a:bodyPr>
            <a:lstStyle/>
            <a:p>
              <a:r>
                <a:rPr lang="en-US" sz="2400" dirty="0"/>
                <a:t>Calcium Silicate Hydrate</a:t>
              </a:r>
            </a:p>
          </p:txBody>
        </p:sp>
        <p:sp>
          <p:nvSpPr>
            <p:cNvPr id="9" name="TextBox 8">
              <a:extLst>
                <a:ext uri="{FF2B5EF4-FFF2-40B4-BE49-F238E27FC236}">
                  <a16:creationId xmlns:a16="http://schemas.microsoft.com/office/drawing/2014/main" id="{1DA075E3-1607-9C65-D540-1C39D0EBEE3D}"/>
                </a:ext>
              </a:extLst>
            </p:cNvPr>
            <p:cNvSpPr txBox="1"/>
            <p:nvPr/>
          </p:nvSpPr>
          <p:spPr>
            <a:xfrm>
              <a:off x="1578794" y="2292805"/>
              <a:ext cx="2705549" cy="461665"/>
            </a:xfrm>
            <a:prstGeom prst="rect">
              <a:avLst/>
            </a:prstGeom>
            <a:noFill/>
          </p:spPr>
          <p:txBody>
            <a:bodyPr wrap="none" rtlCol="0">
              <a:spAutoFit/>
            </a:bodyPr>
            <a:lstStyle/>
            <a:p>
              <a:r>
                <a:rPr lang="en-US" sz="2400" dirty="0"/>
                <a:t>Unhydrated Cement</a:t>
              </a:r>
            </a:p>
          </p:txBody>
        </p:sp>
        <p:sp>
          <p:nvSpPr>
            <p:cNvPr id="11" name="TextBox 10">
              <a:extLst>
                <a:ext uri="{FF2B5EF4-FFF2-40B4-BE49-F238E27FC236}">
                  <a16:creationId xmlns:a16="http://schemas.microsoft.com/office/drawing/2014/main" id="{3A7DE613-62F1-04EC-AFC2-32747BEAF932}"/>
                </a:ext>
              </a:extLst>
            </p:cNvPr>
            <p:cNvSpPr txBox="1"/>
            <p:nvPr/>
          </p:nvSpPr>
          <p:spPr>
            <a:xfrm>
              <a:off x="3543563" y="3140024"/>
              <a:ext cx="740780" cy="461665"/>
            </a:xfrm>
            <a:prstGeom prst="rect">
              <a:avLst/>
            </a:prstGeom>
            <a:noFill/>
          </p:spPr>
          <p:txBody>
            <a:bodyPr wrap="none" rtlCol="0">
              <a:spAutoFit/>
            </a:bodyPr>
            <a:lstStyle/>
            <a:p>
              <a:r>
                <a:rPr lang="en-US" sz="2400" dirty="0"/>
                <a:t>Void</a:t>
              </a:r>
            </a:p>
          </p:txBody>
        </p:sp>
        <p:cxnSp>
          <p:nvCxnSpPr>
            <p:cNvPr id="13" name="Straight Arrow Connector 12">
              <a:extLst>
                <a:ext uri="{FF2B5EF4-FFF2-40B4-BE49-F238E27FC236}">
                  <a16:creationId xmlns:a16="http://schemas.microsoft.com/office/drawing/2014/main" id="{454888BD-DC53-21A2-DF78-BACEA12F86D9}"/>
                </a:ext>
              </a:extLst>
            </p:cNvPr>
            <p:cNvCxnSpPr>
              <a:cxnSpLocks/>
              <a:stCxn id="9" idx="3"/>
            </p:cNvCxnSpPr>
            <p:nvPr/>
          </p:nvCxnSpPr>
          <p:spPr>
            <a:xfrm>
              <a:off x="4284343" y="2523638"/>
              <a:ext cx="3480308" cy="6709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06773A59-6286-BD2B-0327-20AB3EE071A0}"/>
                </a:ext>
              </a:extLst>
            </p:cNvPr>
            <p:cNvCxnSpPr>
              <a:cxnSpLocks/>
              <a:stCxn id="9" idx="3"/>
            </p:cNvCxnSpPr>
            <p:nvPr/>
          </p:nvCxnSpPr>
          <p:spPr>
            <a:xfrm flipV="1">
              <a:off x="4284343" y="2215445"/>
              <a:ext cx="4906152" cy="30819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B8AFA231-AE8F-A750-0AEE-3DA0F271B940}"/>
                </a:ext>
              </a:extLst>
            </p:cNvPr>
            <p:cNvCxnSpPr>
              <a:cxnSpLocks/>
            </p:cNvCxnSpPr>
            <p:nvPr/>
          </p:nvCxnSpPr>
          <p:spPr>
            <a:xfrm flipV="1">
              <a:off x="4284343" y="3243499"/>
              <a:ext cx="2209447" cy="15665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34BA5630-9E9A-FD4A-F23F-FB5A3C697442}"/>
                </a:ext>
              </a:extLst>
            </p:cNvPr>
            <p:cNvCxnSpPr>
              <a:cxnSpLocks/>
            </p:cNvCxnSpPr>
            <p:nvPr/>
          </p:nvCxnSpPr>
          <p:spPr>
            <a:xfrm flipV="1">
              <a:off x="4199925" y="4214227"/>
              <a:ext cx="4029675" cy="11164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AA7F6FE-6FB8-1042-CCF1-64C60CDA2A60}"/>
                </a:ext>
              </a:extLst>
            </p:cNvPr>
            <p:cNvCxnSpPr>
              <a:cxnSpLocks/>
            </p:cNvCxnSpPr>
            <p:nvPr/>
          </p:nvCxnSpPr>
          <p:spPr>
            <a:xfrm flipV="1">
              <a:off x="4199925" y="2282542"/>
              <a:ext cx="6307926" cy="204333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0ADFE393-D5D3-6105-7115-E1D28729F116}"/>
                </a:ext>
              </a:extLst>
            </p:cNvPr>
            <p:cNvCxnSpPr>
              <a:cxnSpLocks/>
            </p:cNvCxnSpPr>
            <p:nvPr/>
          </p:nvCxnSpPr>
          <p:spPr>
            <a:xfrm flipV="1">
              <a:off x="4199925" y="3536013"/>
              <a:ext cx="7113838" cy="188274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1E4B9BD8-F108-52D2-F702-5AE652F6B871}"/>
                </a:ext>
              </a:extLst>
            </p:cNvPr>
            <p:cNvCxnSpPr>
              <a:cxnSpLocks/>
            </p:cNvCxnSpPr>
            <p:nvPr/>
          </p:nvCxnSpPr>
          <p:spPr>
            <a:xfrm flipV="1">
              <a:off x="4199925" y="4527414"/>
              <a:ext cx="6478407" cy="89134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a16="http://schemas.microsoft.com/office/drawing/2014/main" id="{FFED6594-9E52-594A-B208-6DD72F3DD7BC}"/>
              </a:ext>
            </a:extLst>
          </p:cNvPr>
          <p:cNvGrpSpPr/>
          <p:nvPr/>
        </p:nvGrpSpPr>
        <p:grpSpPr>
          <a:xfrm>
            <a:off x="4702138" y="6509288"/>
            <a:ext cx="2241103" cy="369332"/>
            <a:chOff x="4702138" y="6509288"/>
            <a:chExt cx="2241103" cy="369332"/>
          </a:xfrm>
        </p:grpSpPr>
        <p:cxnSp>
          <p:nvCxnSpPr>
            <p:cNvPr id="40" name="Straight Arrow Connector 39">
              <a:extLst>
                <a:ext uri="{FF2B5EF4-FFF2-40B4-BE49-F238E27FC236}">
                  <a16:creationId xmlns:a16="http://schemas.microsoft.com/office/drawing/2014/main" id="{EF70790A-E9C4-F856-BCCC-D91F858842EA}"/>
                </a:ext>
              </a:extLst>
            </p:cNvPr>
            <p:cNvCxnSpPr/>
            <p:nvPr/>
          </p:nvCxnSpPr>
          <p:spPr>
            <a:xfrm>
              <a:off x="4702138" y="6509288"/>
              <a:ext cx="2241103"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60AAD6E-5AF8-9827-D96E-D838DDA02760}"/>
                </a:ext>
              </a:extLst>
            </p:cNvPr>
            <p:cNvSpPr txBox="1"/>
            <p:nvPr/>
          </p:nvSpPr>
          <p:spPr>
            <a:xfrm>
              <a:off x="5432175" y="6509288"/>
              <a:ext cx="782587" cy="369332"/>
            </a:xfrm>
            <a:prstGeom prst="rect">
              <a:avLst/>
            </a:prstGeom>
            <a:noFill/>
          </p:spPr>
          <p:txBody>
            <a:bodyPr wrap="none" rtlCol="0">
              <a:spAutoFit/>
            </a:bodyPr>
            <a:lstStyle/>
            <a:p>
              <a:r>
                <a:rPr lang="en-US" dirty="0">
                  <a:solidFill>
                    <a:srgbClr val="FF0000"/>
                  </a:solidFill>
                </a:rPr>
                <a:t>25 µm</a:t>
              </a:r>
            </a:p>
          </p:txBody>
        </p:sp>
      </p:grpSp>
      <p:sp>
        <p:nvSpPr>
          <p:cNvPr id="44" name="TextBox 43">
            <a:extLst>
              <a:ext uri="{FF2B5EF4-FFF2-40B4-BE49-F238E27FC236}">
                <a16:creationId xmlns:a16="http://schemas.microsoft.com/office/drawing/2014/main" id="{3A5E5D71-FD0F-60DB-56DB-563B16BB3D47}"/>
              </a:ext>
            </a:extLst>
          </p:cNvPr>
          <p:cNvSpPr txBox="1"/>
          <p:nvPr/>
        </p:nvSpPr>
        <p:spPr>
          <a:xfrm>
            <a:off x="6737419" y="6478185"/>
            <a:ext cx="3521029" cy="369332"/>
          </a:xfrm>
          <a:prstGeom prst="rect">
            <a:avLst/>
          </a:prstGeom>
          <a:noFill/>
        </p:spPr>
        <p:txBody>
          <a:bodyPr wrap="none" rtlCol="0">
            <a:spAutoFit/>
          </a:bodyPr>
          <a:lstStyle/>
          <a:p>
            <a:r>
              <a:rPr lang="en-US" dirty="0"/>
              <a:t>SEM image of cement paste sample</a:t>
            </a:r>
          </a:p>
        </p:txBody>
      </p:sp>
    </p:spTree>
    <p:extLst>
      <p:ext uri="{BB962C8B-B14F-4D97-AF65-F5344CB8AC3E}">
        <p14:creationId xmlns:p14="http://schemas.microsoft.com/office/powerpoint/2010/main" val="2553923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A95C-28A8-D055-7D38-29CC2DF719AB}"/>
              </a:ext>
            </a:extLst>
          </p:cNvPr>
          <p:cNvSpPr>
            <a:spLocks noGrp="1"/>
          </p:cNvSpPr>
          <p:nvPr>
            <p:ph type="title"/>
          </p:nvPr>
        </p:nvSpPr>
        <p:spPr/>
        <p:txBody>
          <a:bodyPr/>
          <a:lstStyle/>
          <a:p>
            <a:r>
              <a:rPr lang="en-US"/>
              <a:t>Sample Preparation</a:t>
            </a:r>
          </a:p>
        </p:txBody>
      </p:sp>
      <p:sp>
        <p:nvSpPr>
          <p:cNvPr id="3" name="Content Placeholder 2">
            <a:extLst>
              <a:ext uri="{FF2B5EF4-FFF2-40B4-BE49-F238E27FC236}">
                <a16:creationId xmlns:a16="http://schemas.microsoft.com/office/drawing/2014/main" id="{512238EA-E416-0ED5-D4B3-B0E195B0A441}"/>
              </a:ext>
            </a:extLst>
          </p:cNvPr>
          <p:cNvSpPr>
            <a:spLocks noGrp="1"/>
          </p:cNvSpPr>
          <p:nvPr>
            <p:ph idx="1"/>
          </p:nvPr>
        </p:nvSpPr>
        <p:spPr>
          <a:xfrm>
            <a:off x="838200" y="1922486"/>
            <a:ext cx="6585930" cy="984810"/>
          </a:xfrm>
        </p:spPr>
        <p:txBody>
          <a:bodyPr>
            <a:normAutofit fontScale="92500"/>
          </a:bodyPr>
          <a:lstStyle/>
          <a:p>
            <a:pPr marL="0" indent="0">
              <a:buNone/>
            </a:pPr>
            <a:r>
              <a:rPr lang="en-US" sz="2400" b="1" dirty="0"/>
              <a:t>Observed from Micro-CT dry scan:</a:t>
            </a:r>
          </a:p>
          <a:p>
            <a:r>
              <a:rPr lang="en-US" sz="2400" dirty="0"/>
              <a:t>Presence of air bubbles in hardened cement sample. </a:t>
            </a:r>
          </a:p>
        </p:txBody>
      </p:sp>
      <p:sp>
        <p:nvSpPr>
          <p:cNvPr id="4" name="Content Placeholder 2">
            <a:extLst>
              <a:ext uri="{FF2B5EF4-FFF2-40B4-BE49-F238E27FC236}">
                <a16:creationId xmlns:a16="http://schemas.microsoft.com/office/drawing/2014/main" id="{FB1E07A0-9514-427D-EC5B-93D3F7C286E9}"/>
              </a:ext>
            </a:extLst>
          </p:cNvPr>
          <p:cNvSpPr txBox="1">
            <a:spLocks/>
          </p:cNvSpPr>
          <p:nvPr/>
        </p:nvSpPr>
        <p:spPr>
          <a:xfrm>
            <a:off x="4612341" y="5114235"/>
            <a:ext cx="7579659" cy="1130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t>Solution:</a:t>
            </a:r>
          </a:p>
          <a:p>
            <a:r>
              <a:rPr lang="en-US" sz="2200" dirty="0"/>
              <a:t>Use vibration table for ∼15 mins to remove air bubbles.</a:t>
            </a:r>
          </a:p>
          <a:p>
            <a:r>
              <a:rPr lang="en-US" sz="2200" dirty="0"/>
              <a:t>Resulted in more homogeneous sample with less air bubbles. </a:t>
            </a:r>
          </a:p>
        </p:txBody>
      </p:sp>
      <p:grpSp>
        <p:nvGrpSpPr>
          <p:cNvPr id="5" name="Group 4">
            <a:extLst>
              <a:ext uri="{FF2B5EF4-FFF2-40B4-BE49-F238E27FC236}">
                <a16:creationId xmlns:a16="http://schemas.microsoft.com/office/drawing/2014/main" id="{AEFD9B7E-DD55-38DA-FE8F-D11835C9F87E}"/>
              </a:ext>
            </a:extLst>
          </p:cNvPr>
          <p:cNvGrpSpPr/>
          <p:nvPr/>
        </p:nvGrpSpPr>
        <p:grpSpPr>
          <a:xfrm>
            <a:off x="7582387" y="757999"/>
            <a:ext cx="3431133" cy="3637776"/>
            <a:chOff x="7582387" y="757999"/>
            <a:chExt cx="3431133" cy="3637776"/>
          </a:xfrm>
        </p:grpSpPr>
        <p:sp>
          <p:nvSpPr>
            <p:cNvPr id="28" name="Content Placeholder 2">
              <a:extLst>
                <a:ext uri="{FF2B5EF4-FFF2-40B4-BE49-F238E27FC236}">
                  <a16:creationId xmlns:a16="http://schemas.microsoft.com/office/drawing/2014/main" id="{19192C50-06F7-2C2A-D324-ECCEF6FC9D4A}"/>
                </a:ext>
              </a:extLst>
            </p:cNvPr>
            <p:cNvSpPr txBox="1">
              <a:spLocks/>
            </p:cNvSpPr>
            <p:nvPr/>
          </p:nvSpPr>
          <p:spPr>
            <a:xfrm>
              <a:off x="7582387" y="4009232"/>
              <a:ext cx="3431133" cy="386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Cement sample dry scan with air bubbles.</a:t>
              </a:r>
            </a:p>
          </p:txBody>
        </p:sp>
        <p:pic>
          <p:nvPicPr>
            <p:cNvPr id="3074" name="Picture 2" descr="Image preview">
              <a:extLst>
                <a:ext uri="{FF2B5EF4-FFF2-40B4-BE49-F238E27FC236}">
                  <a16:creationId xmlns:a16="http://schemas.microsoft.com/office/drawing/2014/main" id="{1E3AE7FD-4FB5-B131-353D-6A66F6507F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84" t="15921" r="23267" b="24426"/>
            <a:stretch/>
          </p:blipFill>
          <p:spPr bwMode="auto">
            <a:xfrm>
              <a:off x="7582387" y="757999"/>
              <a:ext cx="3272876" cy="32458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82F1550B-755E-7FB5-23BF-EFA97C673DDC}"/>
              </a:ext>
            </a:extLst>
          </p:cNvPr>
          <p:cNvGrpSpPr/>
          <p:nvPr/>
        </p:nvGrpSpPr>
        <p:grpSpPr>
          <a:xfrm>
            <a:off x="540409" y="3174585"/>
            <a:ext cx="4396215" cy="3572398"/>
            <a:chOff x="540409" y="3014515"/>
            <a:chExt cx="4396215" cy="3572398"/>
          </a:xfrm>
        </p:grpSpPr>
        <p:sp>
          <p:nvSpPr>
            <p:cNvPr id="9" name="Content Placeholder 2">
              <a:extLst>
                <a:ext uri="{FF2B5EF4-FFF2-40B4-BE49-F238E27FC236}">
                  <a16:creationId xmlns:a16="http://schemas.microsoft.com/office/drawing/2014/main" id="{FA2E2DE9-B1C4-0D57-FD66-E698FAC030EB}"/>
                </a:ext>
              </a:extLst>
            </p:cNvPr>
            <p:cNvSpPr txBox="1">
              <a:spLocks/>
            </p:cNvSpPr>
            <p:nvPr/>
          </p:nvSpPr>
          <p:spPr>
            <a:xfrm>
              <a:off x="540409" y="6200370"/>
              <a:ext cx="4396215" cy="386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Cement sample dry scan after using vibration table </a:t>
              </a:r>
            </a:p>
          </p:txBody>
        </p:sp>
        <p:pic>
          <p:nvPicPr>
            <p:cNvPr id="3076" name="Picture 4" descr="Image preview">
              <a:extLst>
                <a:ext uri="{FF2B5EF4-FFF2-40B4-BE49-F238E27FC236}">
                  <a16:creationId xmlns:a16="http://schemas.microsoft.com/office/drawing/2014/main" id="{E8C7874F-FE7F-02CF-2327-377125B21E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079" y="3014515"/>
              <a:ext cx="3272876" cy="3185855"/>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descr="A black spot on a grey surface&#10;&#10;Description automatically generated">
            <a:extLst>
              <a:ext uri="{FF2B5EF4-FFF2-40B4-BE49-F238E27FC236}">
                <a16:creationId xmlns:a16="http://schemas.microsoft.com/office/drawing/2014/main" id="{C057B473-35A8-EA2E-52CF-D8E7D8FE6659}"/>
              </a:ext>
            </a:extLst>
          </p:cNvPr>
          <p:cNvPicPr>
            <a:picLocks noChangeAspect="1"/>
          </p:cNvPicPr>
          <p:nvPr/>
        </p:nvPicPr>
        <p:blipFill>
          <a:blip r:embed="rId5"/>
          <a:stretch>
            <a:fillRect/>
          </a:stretch>
        </p:blipFill>
        <p:spPr>
          <a:xfrm>
            <a:off x="3110166" y="3093045"/>
            <a:ext cx="2290086" cy="2075515"/>
          </a:xfrm>
          <a:prstGeom prst="rect">
            <a:avLst/>
          </a:prstGeom>
        </p:spPr>
      </p:pic>
      <p:cxnSp>
        <p:nvCxnSpPr>
          <p:cNvPr id="10" name="Straight Connector 9">
            <a:extLst>
              <a:ext uri="{FF2B5EF4-FFF2-40B4-BE49-F238E27FC236}">
                <a16:creationId xmlns:a16="http://schemas.microsoft.com/office/drawing/2014/main" id="{6B48EA50-ED6F-394F-CA0C-7420ADCB57A5}"/>
              </a:ext>
            </a:extLst>
          </p:cNvPr>
          <p:cNvCxnSpPr>
            <a:cxnSpLocks/>
          </p:cNvCxnSpPr>
          <p:nvPr/>
        </p:nvCxnSpPr>
        <p:spPr>
          <a:xfrm flipH="1">
            <a:off x="1915064" y="3183163"/>
            <a:ext cx="1195102" cy="483063"/>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cxnSp>
        <p:nvCxnSpPr>
          <p:cNvPr id="11" name="Straight Connector 10">
            <a:extLst>
              <a:ext uri="{FF2B5EF4-FFF2-40B4-BE49-F238E27FC236}">
                <a16:creationId xmlns:a16="http://schemas.microsoft.com/office/drawing/2014/main" id="{30983064-CB49-B726-33DE-AADB9C134226}"/>
              </a:ext>
            </a:extLst>
          </p:cNvPr>
          <p:cNvCxnSpPr>
            <a:cxnSpLocks/>
          </p:cNvCxnSpPr>
          <p:nvPr/>
        </p:nvCxnSpPr>
        <p:spPr>
          <a:xfrm flipH="1" flipV="1">
            <a:off x="1945019" y="4050858"/>
            <a:ext cx="1165147" cy="1063377"/>
          </a:xfrm>
          <a:prstGeom prst="line">
            <a:avLst/>
          </a:prstGeom>
          <a:ln>
            <a:solidFill>
              <a:schemeClr val="bg1"/>
            </a:solidFill>
          </a:ln>
        </p:spPr>
        <p:style>
          <a:lnRef idx="3">
            <a:schemeClr val="accent3"/>
          </a:lnRef>
          <a:fillRef idx="0">
            <a:schemeClr val="accent3"/>
          </a:fillRef>
          <a:effectRef idx="2">
            <a:schemeClr val="accent3"/>
          </a:effectRef>
          <a:fontRef idx="minor">
            <a:schemeClr val="tx1"/>
          </a:fontRef>
        </p:style>
      </p:cxnSp>
      <p:cxnSp>
        <p:nvCxnSpPr>
          <p:cNvPr id="17" name="Straight Arrow Connector 16">
            <a:extLst>
              <a:ext uri="{FF2B5EF4-FFF2-40B4-BE49-F238E27FC236}">
                <a16:creationId xmlns:a16="http://schemas.microsoft.com/office/drawing/2014/main" id="{96738A6F-0A9C-0E20-CFF7-771F589CFA67}"/>
              </a:ext>
            </a:extLst>
          </p:cNvPr>
          <p:cNvCxnSpPr>
            <a:cxnSpLocks/>
          </p:cNvCxnSpPr>
          <p:nvPr/>
        </p:nvCxnSpPr>
        <p:spPr>
          <a:xfrm flipH="1">
            <a:off x="4275313" y="3011475"/>
            <a:ext cx="1128563" cy="4993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1DD68D1-B217-FE8A-B7C3-5C9D952B1C86}"/>
              </a:ext>
            </a:extLst>
          </p:cNvPr>
          <p:cNvCxnSpPr>
            <a:cxnSpLocks/>
            <a:stCxn id="27" idx="1"/>
          </p:cNvCxnSpPr>
          <p:nvPr/>
        </p:nvCxnSpPr>
        <p:spPr>
          <a:xfrm flipH="1">
            <a:off x="3825538" y="4558558"/>
            <a:ext cx="1574714" cy="232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511AC07-23F7-87F9-773E-887D9F51F453}"/>
              </a:ext>
            </a:extLst>
          </p:cNvPr>
          <p:cNvCxnSpPr>
            <a:cxnSpLocks/>
            <a:stCxn id="26" idx="1"/>
          </p:cNvCxnSpPr>
          <p:nvPr/>
        </p:nvCxnSpPr>
        <p:spPr>
          <a:xfrm flipH="1">
            <a:off x="4732742" y="4109968"/>
            <a:ext cx="869198" cy="3442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0B22C08-7698-1D41-5C36-2093124763B5}"/>
              </a:ext>
            </a:extLst>
          </p:cNvPr>
          <p:cNvCxnSpPr>
            <a:cxnSpLocks/>
            <a:stCxn id="25" idx="1"/>
          </p:cNvCxnSpPr>
          <p:nvPr/>
        </p:nvCxnSpPr>
        <p:spPr>
          <a:xfrm flipH="1">
            <a:off x="4816922" y="3776318"/>
            <a:ext cx="867644" cy="5240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BA5A463-1E51-4B63-8443-C24553F310ED}"/>
              </a:ext>
            </a:extLst>
          </p:cNvPr>
          <p:cNvSpPr txBox="1"/>
          <p:nvPr/>
        </p:nvSpPr>
        <p:spPr>
          <a:xfrm>
            <a:off x="5357091" y="2782475"/>
            <a:ext cx="510524" cy="307777"/>
          </a:xfrm>
          <a:prstGeom prst="rect">
            <a:avLst/>
          </a:prstGeom>
          <a:noFill/>
        </p:spPr>
        <p:txBody>
          <a:bodyPr wrap="none" rtlCol="0">
            <a:spAutoFit/>
          </a:bodyPr>
          <a:lstStyle/>
          <a:p>
            <a:r>
              <a:rPr lang="en-US" sz="1400" dirty="0"/>
              <a:t>Void</a:t>
            </a:r>
          </a:p>
        </p:txBody>
      </p:sp>
      <p:sp>
        <p:nvSpPr>
          <p:cNvPr id="25" name="TextBox 24">
            <a:extLst>
              <a:ext uri="{FF2B5EF4-FFF2-40B4-BE49-F238E27FC236}">
                <a16:creationId xmlns:a16="http://schemas.microsoft.com/office/drawing/2014/main" id="{9EDE1760-D6BA-C75B-AC85-5E2DE40772C8}"/>
              </a:ext>
            </a:extLst>
          </p:cNvPr>
          <p:cNvSpPr txBox="1"/>
          <p:nvPr/>
        </p:nvSpPr>
        <p:spPr>
          <a:xfrm>
            <a:off x="5684566" y="3622429"/>
            <a:ext cx="1545103" cy="307777"/>
          </a:xfrm>
          <a:prstGeom prst="rect">
            <a:avLst/>
          </a:prstGeom>
          <a:noFill/>
        </p:spPr>
        <p:txBody>
          <a:bodyPr wrap="none" rtlCol="0">
            <a:spAutoFit/>
          </a:bodyPr>
          <a:lstStyle/>
          <a:p>
            <a:r>
              <a:rPr lang="en-US" sz="1400" dirty="0"/>
              <a:t>Calcium Hydroxide</a:t>
            </a:r>
          </a:p>
        </p:txBody>
      </p:sp>
      <p:sp>
        <p:nvSpPr>
          <p:cNvPr id="26" name="TextBox 25">
            <a:extLst>
              <a:ext uri="{FF2B5EF4-FFF2-40B4-BE49-F238E27FC236}">
                <a16:creationId xmlns:a16="http://schemas.microsoft.com/office/drawing/2014/main" id="{FE132505-7CB8-6F2E-AC45-B774341B2DB5}"/>
              </a:ext>
            </a:extLst>
          </p:cNvPr>
          <p:cNvSpPr txBox="1"/>
          <p:nvPr/>
        </p:nvSpPr>
        <p:spPr>
          <a:xfrm>
            <a:off x="5601940" y="3956079"/>
            <a:ext cx="1976823" cy="307777"/>
          </a:xfrm>
          <a:prstGeom prst="rect">
            <a:avLst/>
          </a:prstGeom>
          <a:noFill/>
        </p:spPr>
        <p:txBody>
          <a:bodyPr wrap="none" rtlCol="0">
            <a:spAutoFit/>
          </a:bodyPr>
          <a:lstStyle/>
          <a:p>
            <a:r>
              <a:rPr lang="en-US" sz="1400" dirty="0"/>
              <a:t>Calcium Silicate Hydrate</a:t>
            </a:r>
          </a:p>
        </p:txBody>
      </p:sp>
      <p:sp>
        <p:nvSpPr>
          <p:cNvPr id="27" name="TextBox 26">
            <a:extLst>
              <a:ext uri="{FF2B5EF4-FFF2-40B4-BE49-F238E27FC236}">
                <a16:creationId xmlns:a16="http://schemas.microsoft.com/office/drawing/2014/main" id="{27CF012C-76BD-11DE-8B22-747912045B15}"/>
              </a:ext>
            </a:extLst>
          </p:cNvPr>
          <p:cNvSpPr txBox="1"/>
          <p:nvPr/>
        </p:nvSpPr>
        <p:spPr>
          <a:xfrm>
            <a:off x="5400252" y="4404669"/>
            <a:ext cx="1678729" cy="307777"/>
          </a:xfrm>
          <a:prstGeom prst="rect">
            <a:avLst/>
          </a:prstGeom>
          <a:noFill/>
        </p:spPr>
        <p:txBody>
          <a:bodyPr wrap="none" rtlCol="0">
            <a:spAutoFit/>
          </a:bodyPr>
          <a:lstStyle/>
          <a:p>
            <a:r>
              <a:rPr lang="en-US" sz="1400" dirty="0"/>
              <a:t>Unhydrated cement </a:t>
            </a:r>
          </a:p>
        </p:txBody>
      </p:sp>
    </p:spTree>
    <p:extLst>
      <p:ext uri="{BB962C8B-B14F-4D97-AF65-F5344CB8AC3E}">
        <p14:creationId xmlns:p14="http://schemas.microsoft.com/office/powerpoint/2010/main" val="3929169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A95C-28A8-D055-7D38-29CC2DF719AB}"/>
              </a:ext>
            </a:extLst>
          </p:cNvPr>
          <p:cNvSpPr>
            <a:spLocks noGrp="1"/>
          </p:cNvSpPr>
          <p:nvPr>
            <p:ph type="title"/>
          </p:nvPr>
        </p:nvSpPr>
        <p:spPr/>
        <p:txBody>
          <a:bodyPr/>
          <a:lstStyle/>
          <a:p>
            <a:r>
              <a:rPr lang="en-US" dirty="0"/>
              <a:t>Sample Preparation </a:t>
            </a:r>
          </a:p>
        </p:txBody>
      </p:sp>
      <p:sp>
        <p:nvSpPr>
          <p:cNvPr id="3" name="Content Placeholder 2">
            <a:extLst>
              <a:ext uri="{FF2B5EF4-FFF2-40B4-BE49-F238E27FC236}">
                <a16:creationId xmlns:a16="http://schemas.microsoft.com/office/drawing/2014/main" id="{512238EA-E416-0ED5-D4B3-B0E195B0A441}"/>
              </a:ext>
            </a:extLst>
          </p:cNvPr>
          <p:cNvSpPr>
            <a:spLocks noGrp="1"/>
          </p:cNvSpPr>
          <p:nvPr>
            <p:ph idx="1"/>
          </p:nvPr>
        </p:nvSpPr>
        <p:spPr>
          <a:xfrm>
            <a:off x="569260" y="1524755"/>
            <a:ext cx="11506200" cy="1128534"/>
          </a:xfrm>
        </p:spPr>
        <p:txBody>
          <a:bodyPr>
            <a:noAutofit/>
          </a:bodyPr>
          <a:lstStyle/>
          <a:p>
            <a:pPr marL="0" indent="0">
              <a:buNone/>
            </a:pPr>
            <a:r>
              <a:rPr lang="en-US" sz="2000" b="1" dirty="0"/>
              <a:t>Observed from Micro-CT dry scan after air bubble reduction by vibration:</a:t>
            </a:r>
          </a:p>
          <a:p>
            <a:r>
              <a:rPr lang="en-US" sz="2000" dirty="0"/>
              <a:t>Presence of less air bubbles and a large void through a section of the hardened cement sample.</a:t>
            </a:r>
          </a:p>
          <a:p>
            <a:pPr marL="0" indent="0">
              <a:buNone/>
            </a:pPr>
            <a:r>
              <a:rPr lang="en-US" sz="2000" b="1" dirty="0"/>
              <a:t>Note: </a:t>
            </a:r>
            <a:r>
              <a:rPr lang="en-US" sz="2000" dirty="0"/>
              <a:t>The large void may be attributed to combination of small air bubbles during vibration of the sample.</a:t>
            </a:r>
          </a:p>
        </p:txBody>
      </p:sp>
      <p:grpSp>
        <p:nvGrpSpPr>
          <p:cNvPr id="13" name="Group 12">
            <a:extLst>
              <a:ext uri="{FF2B5EF4-FFF2-40B4-BE49-F238E27FC236}">
                <a16:creationId xmlns:a16="http://schemas.microsoft.com/office/drawing/2014/main" id="{646CB1A6-C9E4-B9D7-C36F-2BF392953E79}"/>
              </a:ext>
            </a:extLst>
          </p:cNvPr>
          <p:cNvGrpSpPr/>
          <p:nvPr/>
        </p:nvGrpSpPr>
        <p:grpSpPr>
          <a:xfrm>
            <a:off x="498636" y="3228520"/>
            <a:ext cx="11194728" cy="3057671"/>
            <a:chOff x="569259" y="3228520"/>
            <a:chExt cx="11194728" cy="3057671"/>
          </a:xfrm>
        </p:grpSpPr>
        <p:sp>
          <p:nvSpPr>
            <p:cNvPr id="8" name="Content Placeholder 2">
              <a:extLst>
                <a:ext uri="{FF2B5EF4-FFF2-40B4-BE49-F238E27FC236}">
                  <a16:creationId xmlns:a16="http://schemas.microsoft.com/office/drawing/2014/main" id="{8CA33C26-FF03-E0A9-DCFF-257A9D0C9EB1}"/>
                </a:ext>
              </a:extLst>
            </p:cNvPr>
            <p:cNvSpPr txBox="1">
              <a:spLocks/>
            </p:cNvSpPr>
            <p:nvPr/>
          </p:nvSpPr>
          <p:spPr>
            <a:xfrm>
              <a:off x="2823882" y="5899648"/>
              <a:ext cx="5580530" cy="3865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Cement sample dry scan showing formation of large void.</a:t>
              </a:r>
            </a:p>
          </p:txBody>
        </p:sp>
        <p:grpSp>
          <p:nvGrpSpPr>
            <p:cNvPr id="12" name="Group 11">
              <a:extLst>
                <a:ext uri="{FF2B5EF4-FFF2-40B4-BE49-F238E27FC236}">
                  <a16:creationId xmlns:a16="http://schemas.microsoft.com/office/drawing/2014/main" id="{AE016C07-7C06-E8DC-EDAA-65866ED16D2E}"/>
                </a:ext>
              </a:extLst>
            </p:cNvPr>
            <p:cNvGrpSpPr/>
            <p:nvPr/>
          </p:nvGrpSpPr>
          <p:grpSpPr>
            <a:xfrm>
              <a:off x="569259" y="3228520"/>
              <a:ext cx="11194728" cy="2667706"/>
              <a:chOff x="569259" y="3228520"/>
              <a:chExt cx="11194728" cy="2667706"/>
            </a:xfrm>
          </p:grpSpPr>
          <p:pic>
            <p:nvPicPr>
              <p:cNvPr id="5122" name="Picture 2" descr="Image preview">
                <a:extLst>
                  <a:ext uri="{FF2B5EF4-FFF2-40B4-BE49-F238E27FC236}">
                    <a16:creationId xmlns:a16="http://schemas.microsoft.com/office/drawing/2014/main" id="{AA342EC5-DA04-C04D-10E1-3723E9557B5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59" y="3250226"/>
                <a:ext cx="2718000" cy="2646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preview">
                <a:extLst>
                  <a:ext uri="{FF2B5EF4-FFF2-40B4-BE49-F238E27FC236}">
                    <a16:creationId xmlns:a16="http://schemas.microsoft.com/office/drawing/2014/main" id="{A5BBE439-AFBB-F63B-10D2-2CEC0ABFAA2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835" y="3228520"/>
                <a:ext cx="2718000" cy="2646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preview">
                <a:extLst>
                  <a:ext uri="{FF2B5EF4-FFF2-40B4-BE49-F238E27FC236}">
                    <a16:creationId xmlns:a16="http://schemas.microsoft.com/office/drawing/2014/main" id="{A566FC58-6EDA-46A1-D1A7-180744515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411" y="3228520"/>
                <a:ext cx="2718000" cy="262327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preview">
                <a:extLst>
                  <a:ext uri="{FF2B5EF4-FFF2-40B4-BE49-F238E27FC236}">
                    <a16:creationId xmlns:a16="http://schemas.microsoft.com/office/drawing/2014/main" id="{0A3634D4-A756-83B5-410F-9D553E7625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5987" y="3228520"/>
                <a:ext cx="2718000" cy="264335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770907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A95C-28A8-D055-7D38-29CC2DF719AB}"/>
              </a:ext>
            </a:extLst>
          </p:cNvPr>
          <p:cNvSpPr>
            <a:spLocks noGrp="1"/>
          </p:cNvSpPr>
          <p:nvPr>
            <p:ph type="title"/>
          </p:nvPr>
        </p:nvSpPr>
        <p:spPr>
          <a:xfrm>
            <a:off x="838200" y="95305"/>
            <a:ext cx="10515600" cy="1325563"/>
          </a:xfrm>
        </p:spPr>
        <p:txBody>
          <a:bodyPr/>
          <a:lstStyle/>
          <a:p>
            <a:pPr algn="ctr"/>
            <a:r>
              <a:rPr lang="en-US" b="1" dirty="0"/>
              <a:t>Future Work</a:t>
            </a:r>
          </a:p>
        </p:txBody>
      </p:sp>
      <p:sp>
        <p:nvSpPr>
          <p:cNvPr id="5" name="Content Placeholder 4">
            <a:extLst>
              <a:ext uri="{FF2B5EF4-FFF2-40B4-BE49-F238E27FC236}">
                <a16:creationId xmlns:a16="http://schemas.microsoft.com/office/drawing/2014/main" id="{94C04262-1825-3FF5-03EF-CFA06EB0E060}"/>
              </a:ext>
            </a:extLst>
          </p:cNvPr>
          <p:cNvSpPr>
            <a:spLocks noGrp="1"/>
          </p:cNvSpPr>
          <p:nvPr>
            <p:ph idx="1"/>
          </p:nvPr>
        </p:nvSpPr>
        <p:spPr>
          <a:xfrm>
            <a:off x="838200" y="1420868"/>
            <a:ext cx="10515600" cy="4756095"/>
          </a:xfrm>
        </p:spPr>
        <p:txBody>
          <a:bodyPr>
            <a:normAutofit/>
          </a:bodyPr>
          <a:lstStyle/>
          <a:p>
            <a:pPr marL="0" indent="0">
              <a:buNone/>
            </a:pPr>
            <a:r>
              <a:rPr lang="en-US" dirty="0"/>
              <a:t>Cement Samples:</a:t>
            </a:r>
          </a:p>
          <a:p>
            <a:pPr marL="514350" indent="-514350">
              <a:buFont typeface="+mj-lt"/>
              <a:buAutoNum type="arabicPeriod"/>
            </a:pPr>
            <a:r>
              <a:rPr lang="en-US" dirty="0"/>
              <a:t>Cement paste samples prepared are representative of cement used during well cementation.</a:t>
            </a:r>
          </a:p>
          <a:p>
            <a:pPr lvl="1"/>
            <a:r>
              <a:rPr lang="en-US" dirty="0"/>
              <a:t>Presence of cement hydration product and homogeneous mixture confirmed from SEM and  micro-CT images.</a:t>
            </a:r>
          </a:p>
          <a:p>
            <a:pPr marL="514350" indent="-514350">
              <a:buFont typeface="+mj-lt"/>
              <a:buAutoNum type="arabicPeriod"/>
            </a:pPr>
            <a:r>
              <a:rPr lang="en-US" dirty="0"/>
              <a:t>Preparation of cement paste samples with incorporated cracks and channels.</a:t>
            </a:r>
          </a:p>
          <a:p>
            <a:pPr marL="514350" indent="-514350">
              <a:buFont typeface="+mj-lt"/>
              <a:buAutoNum type="arabicPeriod"/>
            </a:pPr>
            <a:r>
              <a:rPr lang="en-US" dirty="0"/>
              <a:t>Preparation of cement mortars with varying levels of aggregate.</a:t>
            </a:r>
          </a:p>
          <a:p>
            <a:pPr marL="514350" indent="-514350">
              <a:buFont typeface="+mj-lt"/>
              <a:buAutoNum type="arabicPeriod"/>
            </a:pPr>
            <a:r>
              <a:rPr lang="en-US" dirty="0"/>
              <a:t>Preparation of cement paste samples with admixtures. </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1271577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897FD-EB53-931A-4075-0382212ED695}"/>
              </a:ext>
            </a:extLst>
          </p:cNvPr>
          <p:cNvSpPr>
            <a:spLocks noGrp="1"/>
          </p:cNvSpPr>
          <p:nvPr>
            <p:ph type="title"/>
          </p:nvPr>
        </p:nvSpPr>
        <p:spPr/>
        <p:txBody>
          <a:bodyPr/>
          <a:lstStyle/>
          <a:p>
            <a:r>
              <a:rPr lang="en-US"/>
              <a:t>Works Cited</a:t>
            </a:r>
          </a:p>
        </p:txBody>
      </p:sp>
      <p:sp>
        <p:nvSpPr>
          <p:cNvPr id="3" name="Content Placeholder 2">
            <a:extLst>
              <a:ext uri="{FF2B5EF4-FFF2-40B4-BE49-F238E27FC236}">
                <a16:creationId xmlns:a16="http://schemas.microsoft.com/office/drawing/2014/main" id="{E1248184-8D7A-D50B-E566-8A0AD4DBD7DE}"/>
              </a:ext>
            </a:extLst>
          </p:cNvPr>
          <p:cNvSpPr>
            <a:spLocks noGrp="1"/>
          </p:cNvSpPr>
          <p:nvPr>
            <p:ph idx="1"/>
          </p:nvPr>
        </p:nvSpPr>
        <p:spPr/>
        <p:txBody>
          <a:bodyPr>
            <a:normAutofit fontScale="47500" lnSpcReduction="20000"/>
          </a:bodyPr>
          <a:lstStyle/>
          <a:p>
            <a:r>
              <a:rPr lang="en-GB" sz="2800">
                <a:effectLst/>
                <a:latin typeface="Calibri" panose="020F0502020204030204" pitchFamily="34" charset="0"/>
                <a:ea typeface="Calibri" panose="020F0502020204030204" pitchFamily="34" charset="0"/>
              </a:rPr>
              <a:t>American Petroleum Institute (API), 2019. API SPEC 10A : Cements and Materials for Well Cementing [WWW Document]. URL </a:t>
            </a:r>
            <a:r>
              <a:rPr lang="en-GB" sz="2800">
                <a:effectLst/>
                <a:latin typeface="Calibri" panose="020F0502020204030204" pitchFamily="34" charset="0"/>
                <a:ea typeface="Calibri" panose="020F0502020204030204" pitchFamily="34" charset="0"/>
                <a:hlinkClick r:id="rId3"/>
              </a:rPr>
              <a:t>https://global.ihs.com/doc_detail.cfm?document_name=API%20SPEC%2010A&amp;item_s_key=00128165</a:t>
            </a:r>
            <a:r>
              <a:rPr lang="en-GB" sz="2800">
                <a:effectLst/>
                <a:latin typeface="Calibri" panose="020F0502020204030204" pitchFamily="34" charset="0"/>
                <a:ea typeface="Calibri" panose="020F0502020204030204" pitchFamily="34" charset="0"/>
              </a:rPr>
              <a:t>.</a:t>
            </a:r>
            <a:r>
              <a:rPr lang="en-GB">
                <a:effectLst/>
              </a:rPr>
              <a:t> </a:t>
            </a:r>
            <a:endParaRPr lang="en-US"/>
          </a:p>
          <a:p>
            <a:r>
              <a:rPr lang="en-GB" sz="2800">
                <a:effectLst/>
                <a:latin typeface="Calibri" panose="020F0502020204030204" pitchFamily="34" charset="0"/>
                <a:ea typeface="Calibri" panose="020F0502020204030204" pitchFamily="34" charset="0"/>
              </a:rPr>
              <a:t>American Petroleum Institute (API), 2013. API RP 10B-2 : Recommended Practice for Testing Well Cements [WWW Document]. URL </a:t>
            </a:r>
            <a:r>
              <a:rPr lang="en-GB" sz="2800">
                <a:effectLst/>
                <a:latin typeface="Calibri" panose="020F0502020204030204" pitchFamily="34" charset="0"/>
                <a:ea typeface="Calibri" panose="020F0502020204030204" pitchFamily="34" charset="0"/>
                <a:hlinkClick r:id="rId4"/>
              </a:rPr>
              <a:t>https://global.ihs.com/doc_detail.cfm?&amp;document_name=API%20RP%2010B%2D2&amp;item_s_key=00464011&amp;item_key_date=800831&amp;</a:t>
            </a:r>
            <a:r>
              <a:rPr lang="en-GB" sz="2800">
                <a:effectLst/>
                <a:latin typeface="Calibri" panose="020F0502020204030204" pitchFamily="34" charset="0"/>
                <a:ea typeface="Calibri" panose="020F0502020204030204" pitchFamily="34" charset="0"/>
              </a:rPr>
              <a:t>.</a:t>
            </a:r>
            <a:endParaRPr lang="en-GB" kern="100">
              <a:latin typeface="Calibri" panose="020F0502020204030204" pitchFamily="34" charset="0"/>
              <a:ea typeface="Calibri" panose="020F0502020204030204" pitchFamily="34" charset="0"/>
              <a:cs typeface="Times New Roman" panose="02020603050405020304" pitchFamily="18" charset="0"/>
            </a:endParaRPr>
          </a:p>
          <a:p>
            <a:r>
              <a:rPr lang="en-GB" kern="100">
                <a:latin typeface="Calibri" panose="020F0502020204030204" pitchFamily="34" charset="0"/>
                <a:ea typeface="Calibri" panose="020F0502020204030204" pitchFamily="34" charset="0"/>
                <a:cs typeface="Times New Roman" panose="02020603050405020304" pitchFamily="18" charset="0"/>
              </a:rPr>
              <a:t>Bachu S. 2 - Screening and selection criteria, and characterisation techniques for the geological sequestration of carbon dioxide (CO2). In: </a:t>
            </a:r>
            <a:r>
              <a:rPr lang="en-GB" kern="100" err="1">
                <a:latin typeface="Calibri" panose="020F0502020204030204" pitchFamily="34" charset="0"/>
                <a:ea typeface="Calibri" panose="020F0502020204030204" pitchFamily="34" charset="0"/>
                <a:cs typeface="Times New Roman" panose="02020603050405020304" pitchFamily="18" charset="0"/>
              </a:rPr>
              <a:t>Maroto-Valer</a:t>
            </a:r>
            <a:r>
              <a:rPr lang="en-GB" kern="100">
                <a:latin typeface="Calibri" panose="020F0502020204030204" pitchFamily="34" charset="0"/>
                <a:ea typeface="Calibri" panose="020F0502020204030204" pitchFamily="34" charset="0"/>
                <a:cs typeface="Times New Roman" panose="02020603050405020304" pitchFamily="18" charset="0"/>
              </a:rPr>
              <a:t> MM, editor. Developments and Innovation in Carbon Dioxide (CO2) Capture and Storage Technology [Internet]. Woodhead Publishing; 2010 [cited 2023 May 16]. p. 27–56. (Woodhead Publishing Series in Energy; vol. 2). Available from: https://</a:t>
            </a:r>
            <a:r>
              <a:rPr lang="en-GB" kern="100" err="1">
                <a:latin typeface="Calibri" panose="020F0502020204030204" pitchFamily="34" charset="0"/>
                <a:ea typeface="Calibri" panose="020F0502020204030204" pitchFamily="34" charset="0"/>
                <a:cs typeface="Times New Roman" panose="02020603050405020304" pitchFamily="18" charset="0"/>
              </a:rPr>
              <a:t>www.sciencedirect.com</a:t>
            </a:r>
            <a:r>
              <a:rPr lang="en-GB" kern="100">
                <a:latin typeface="Calibri" panose="020F0502020204030204" pitchFamily="34" charset="0"/>
                <a:ea typeface="Calibri" panose="020F0502020204030204" pitchFamily="34" charset="0"/>
                <a:cs typeface="Times New Roman" panose="02020603050405020304" pitchFamily="18" charset="0"/>
              </a:rPr>
              <a:t>/science/article/</a:t>
            </a:r>
            <a:r>
              <a:rPr lang="en-GB" kern="100" err="1">
                <a:latin typeface="Calibri" panose="020F0502020204030204" pitchFamily="34" charset="0"/>
                <a:ea typeface="Calibri" panose="020F0502020204030204" pitchFamily="34" charset="0"/>
                <a:cs typeface="Times New Roman" panose="02020603050405020304" pitchFamily="18" charset="0"/>
              </a:rPr>
              <a:t>pii</a:t>
            </a:r>
            <a:r>
              <a:rPr lang="en-GB" kern="100">
                <a:latin typeface="Calibri" panose="020F0502020204030204" pitchFamily="34" charset="0"/>
                <a:ea typeface="Calibri" panose="020F0502020204030204" pitchFamily="34" charset="0"/>
                <a:cs typeface="Times New Roman" panose="02020603050405020304" pitchFamily="18" charset="0"/>
              </a:rPr>
              <a:t>/B9781845697976500023</a:t>
            </a:r>
          </a:p>
          <a:p>
            <a:r>
              <a:rPr lang="en-US"/>
              <a:t>Carroll, S., Carey, J. W., </a:t>
            </a:r>
            <a:r>
              <a:rPr lang="en-US" err="1"/>
              <a:t>Dzombak</a:t>
            </a:r>
            <a:r>
              <a:rPr lang="en-US"/>
              <a:t>, D., Huerta, N. J., Li, L., Richard, T., ... &amp; Zhang, L. (2016). Role of chemistry, mechanics, and transport on well integrity in CO2 storage environments. International Journal of Greenhouse Gas Control, 49, 149-160.</a:t>
            </a:r>
          </a:p>
          <a:p>
            <a:r>
              <a:rPr lang="en-US"/>
              <a:t>Kutchko, B. G., </a:t>
            </a:r>
            <a:r>
              <a:rPr lang="en-US" err="1"/>
              <a:t>Strazisar</a:t>
            </a:r>
            <a:r>
              <a:rPr lang="en-US"/>
              <a:t>, B. R., </a:t>
            </a:r>
            <a:r>
              <a:rPr lang="en-US" err="1"/>
              <a:t>Dzombak</a:t>
            </a:r>
            <a:r>
              <a:rPr lang="en-US"/>
              <a:t>, D. A., Lowry, G. V., &amp; </a:t>
            </a:r>
            <a:r>
              <a:rPr lang="en-US" err="1"/>
              <a:t>Thaulow</a:t>
            </a:r>
            <a:r>
              <a:rPr lang="en-US"/>
              <a:t>, N. (2007). Degradation of well cement by CO2 under geologic sequestration conditions. Environmental science &amp; technology, 41(13), 4787-4792.</a:t>
            </a:r>
          </a:p>
          <a:p>
            <a:r>
              <a:rPr lang="en-US"/>
              <a:t>Li, L., Zhang, Y., </a:t>
            </a:r>
            <a:r>
              <a:rPr lang="en-US" err="1"/>
              <a:t>Hubler</a:t>
            </a:r>
            <a:r>
              <a:rPr lang="en-US"/>
              <a:t>, M. H., &amp; Xi, Y. (2021). Experimental study on nanoparticle injection technology for remediating leaks in the cement from wellbore systems. Journal of Petroleum Science and Engineering, 203, 108829.</a:t>
            </a:r>
          </a:p>
          <a:p>
            <a:r>
              <a:rPr lang="en-GB" sz="2800" kern="100">
                <a:effectLst/>
                <a:latin typeface="Calibri" panose="020F0502020204030204" pitchFamily="34" charset="0"/>
                <a:ea typeface="Calibri" panose="020F0502020204030204" pitchFamily="34" charset="0"/>
                <a:cs typeface="Calibri" panose="020F0502020204030204" pitchFamily="34" charset="0"/>
              </a:rPr>
              <a:t>Wang Y, Liu S, Zhang L, Gan M, Miao X, Wei N, et al. Evidence of self-sealing in wellbore cement under geologic CO2 storage conditions by micro-computed tomography (CT), scanning electron microscopy (SEM) and Raman observations. </a:t>
            </a:r>
            <a:r>
              <a:rPr lang="en-GB" sz="2800" kern="100" err="1">
                <a:effectLst/>
                <a:latin typeface="Calibri" panose="020F0502020204030204" pitchFamily="34" charset="0"/>
                <a:ea typeface="Calibri" panose="020F0502020204030204" pitchFamily="34" charset="0"/>
                <a:cs typeface="Calibri" panose="020F0502020204030204" pitchFamily="34" charset="0"/>
              </a:rPr>
              <a:t>Appl</a:t>
            </a:r>
            <a:r>
              <a:rPr lang="en-GB" sz="2800" kern="100">
                <a:effectLst/>
                <a:latin typeface="Calibri" panose="020F0502020204030204" pitchFamily="34" charset="0"/>
                <a:ea typeface="Calibri" panose="020F0502020204030204" pitchFamily="34" charset="0"/>
                <a:cs typeface="Calibri" panose="020F0502020204030204" pitchFamily="34" charset="0"/>
              </a:rPr>
              <a:t> Geochem. 2021 May 1;128:104937. </a:t>
            </a:r>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r>
              <a:rPr lang="en-GB" sz="2800" kern="100">
                <a:effectLst/>
                <a:latin typeface="Calibri" panose="020F0502020204030204" pitchFamily="34" charset="0"/>
                <a:ea typeface="Calibri" panose="020F0502020204030204" pitchFamily="34" charset="0"/>
                <a:cs typeface="Calibri" panose="020F0502020204030204" pitchFamily="34" charset="0"/>
              </a:rPr>
              <a:t>Gan M, Zhang L, Wang Y, Mei K, Fu X, Cheng X, et al. 3D micro-structural changes of an artificial flow channel in wellbore cement under geologic CO2 storage conditions: Combined effect of effective stress and flow. </a:t>
            </a:r>
            <a:r>
              <a:rPr lang="en-GB" sz="2800" kern="100" err="1">
                <a:effectLst/>
                <a:latin typeface="Calibri" panose="020F0502020204030204" pitchFamily="34" charset="0"/>
                <a:ea typeface="Calibri" panose="020F0502020204030204" pitchFamily="34" charset="0"/>
                <a:cs typeface="Calibri" panose="020F0502020204030204" pitchFamily="34" charset="0"/>
              </a:rPr>
              <a:t>Constr</a:t>
            </a:r>
            <a:r>
              <a:rPr lang="en-GB" sz="2800" kern="100">
                <a:effectLst/>
                <a:latin typeface="Calibri" panose="020F0502020204030204" pitchFamily="34" charset="0"/>
                <a:ea typeface="Calibri" panose="020F0502020204030204" pitchFamily="34" charset="0"/>
                <a:cs typeface="Calibri" panose="020F0502020204030204" pitchFamily="34" charset="0"/>
              </a:rPr>
              <a:t> Build Mater. 2022;325:126761. </a:t>
            </a:r>
          </a:p>
          <a:p>
            <a:r>
              <a:rPr lang="en-GB" sz="2800" kern="100" err="1">
                <a:effectLst/>
                <a:latin typeface="Calibri" panose="020F0502020204030204" pitchFamily="34" charset="0"/>
                <a:ea typeface="Calibri" panose="020F0502020204030204" pitchFamily="34" charset="0"/>
                <a:cs typeface="Times New Roman" panose="02020603050405020304" pitchFamily="18" charset="0"/>
              </a:rPr>
              <a:t>Glazewski</a:t>
            </a:r>
            <a:r>
              <a:rPr lang="en-GB" sz="2800" kern="100">
                <a:effectLst/>
                <a:latin typeface="Calibri" panose="020F0502020204030204" pitchFamily="34" charset="0"/>
                <a:ea typeface="Calibri" panose="020F0502020204030204" pitchFamily="34" charset="0"/>
                <a:cs typeface="Times New Roman" panose="02020603050405020304" pitchFamily="18" charset="0"/>
              </a:rPr>
              <a:t> K, </a:t>
            </a:r>
            <a:r>
              <a:rPr lang="en-GB" sz="2800" kern="100" err="1">
                <a:effectLst/>
                <a:latin typeface="Calibri" panose="020F0502020204030204" pitchFamily="34" charset="0"/>
                <a:ea typeface="Calibri" panose="020F0502020204030204" pitchFamily="34" charset="0"/>
                <a:cs typeface="Times New Roman" panose="02020603050405020304" pitchFamily="18" charset="0"/>
              </a:rPr>
              <a:t>Hamling</a:t>
            </a:r>
            <a:r>
              <a:rPr lang="en-GB" sz="2800" kern="100">
                <a:effectLst/>
                <a:latin typeface="Calibri" panose="020F0502020204030204" pitchFamily="34" charset="0"/>
                <a:ea typeface="Calibri" panose="020F0502020204030204" pitchFamily="34" charset="0"/>
                <a:cs typeface="Times New Roman" panose="02020603050405020304" pitchFamily="18" charset="0"/>
              </a:rPr>
              <a:t> J, Peck W, Doll T, </a:t>
            </a:r>
            <a:r>
              <a:rPr lang="en-GB" sz="2800" kern="100" err="1">
                <a:effectLst/>
                <a:latin typeface="Calibri" panose="020F0502020204030204" pitchFamily="34" charset="0"/>
                <a:ea typeface="Calibri" panose="020F0502020204030204" pitchFamily="34" charset="0"/>
                <a:cs typeface="Times New Roman" panose="02020603050405020304" pitchFamily="18" charset="0"/>
              </a:rPr>
              <a:t>Laumb</a:t>
            </a:r>
            <a:r>
              <a:rPr lang="en-GB" sz="2800" kern="100">
                <a:effectLst/>
                <a:latin typeface="Calibri" panose="020F0502020204030204" pitchFamily="34" charset="0"/>
                <a:ea typeface="Calibri" panose="020F0502020204030204" pitchFamily="34" charset="0"/>
                <a:cs typeface="Times New Roman" panose="02020603050405020304" pitchFamily="18" charset="0"/>
              </a:rPr>
              <a:t> J, Gorecki C, et al. Wellbore Evaluation of the Basal Cambrian System. Energy Procedia. 2014 Dec 31;63:5715–23. </a:t>
            </a:r>
          </a:p>
          <a:p>
            <a:endParaRPr lang="en-GB" sz="2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Tree>
    <p:extLst>
      <p:ext uri="{BB962C8B-B14F-4D97-AF65-F5344CB8AC3E}">
        <p14:creationId xmlns:p14="http://schemas.microsoft.com/office/powerpoint/2010/main" val="3556185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CFD86-88C3-BACD-7B83-49872F0075D4}"/>
              </a:ext>
            </a:extLst>
          </p:cNvPr>
          <p:cNvSpPr>
            <a:spLocks noGrp="1"/>
          </p:cNvSpPr>
          <p:nvPr>
            <p:ph type="title"/>
          </p:nvPr>
        </p:nvSpPr>
        <p:spPr>
          <a:xfrm>
            <a:off x="619657" y="230124"/>
            <a:ext cx="6204857" cy="1325563"/>
          </a:xfrm>
        </p:spPr>
        <p:txBody>
          <a:bodyPr>
            <a:normAutofit fontScale="90000"/>
          </a:bodyPr>
          <a:lstStyle/>
          <a:p>
            <a:pPr algn="ctr"/>
            <a:r>
              <a:rPr lang="en-GB" b="1" dirty="0"/>
              <a:t> Importance of CO</a:t>
            </a:r>
            <a:r>
              <a:rPr lang="en-GB" b="1" baseline="-25000" dirty="0"/>
              <a:t>2</a:t>
            </a:r>
            <a:r>
              <a:rPr lang="en-GB" b="1" dirty="0"/>
              <a:t>-Water Interaction in Aquifers During CO</a:t>
            </a:r>
            <a:r>
              <a:rPr lang="en-GB" b="1" baseline="-25000" dirty="0"/>
              <a:t>2</a:t>
            </a:r>
            <a:r>
              <a:rPr lang="en-GB" b="1" dirty="0"/>
              <a:t> Storage </a:t>
            </a:r>
          </a:p>
        </p:txBody>
      </p:sp>
      <p:sp>
        <p:nvSpPr>
          <p:cNvPr id="26" name="TextBox 25">
            <a:extLst>
              <a:ext uri="{FF2B5EF4-FFF2-40B4-BE49-F238E27FC236}">
                <a16:creationId xmlns:a16="http://schemas.microsoft.com/office/drawing/2014/main" id="{92A6B9F4-7819-03B0-6A84-A33645230F06}"/>
              </a:ext>
            </a:extLst>
          </p:cNvPr>
          <p:cNvSpPr txBox="1"/>
          <p:nvPr/>
        </p:nvSpPr>
        <p:spPr>
          <a:xfrm>
            <a:off x="246029" y="1096279"/>
            <a:ext cx="6884678" cy="5324535"/>
          </a:xfrm>
          <a:prstGeom prst="rect">
            <a:avLst/>
          </a:prstGeom>
          <a:noFill/>
        </p:spPr>
        <p:txBody>
          <a:bodyPr wrap="square" rtlCol="0">
            <a:spAutoFit/>
          </a:bodyPr>
          <a:lstStyle/>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Sc CO</a:t>
            </a:r>
            <a:r>
              <a:rPr lang="en-GB" sz="2000" baseline="-25000" dirty="0"/>
              <a:t>2</a:t>
            </a:r>
            <a:r>
              <a:rPr lang="en-GB" sz="2000" dirty="0"/>
              <a:t> dissolves in water to form carbonic acid (pH ≈3.1-3.5).</a:t>
            </a:r>
          </a:p>
          <a:p>
            <a:endParaRPr lang="en-GB" sz="2000" dirty="0"/>
          </a:p>
          <a:p>
            <a:r>
              <a:rPr lang="en-GB" sz="2000" b="1" dirty="0"/>
              <a:t>Within the Aquifer:</a:t>
            </a:r>
          </a:p>
          <a:p>
            <a:pPr marL="285750" indent="-285750">
              <a:buFont typeface="Arial" panose="020B0604020202020204" pitchFamily="34" charset="0"/>
              <a:buChar char="•"/>
            </a:pPr>
            <a:r>
              <a:rPr lang="en-GB" sz="2000" dirty="0"/>
              <a:t>Carbonic acid reacts with carbonate minerals altering CO</a:t>
            </a:r>
            <a:r>
              <a:rPr lang="en-GB" sz="2000" baseline="-25000" dirty="0"/>
              <a:t>2 </a:t>
            </a:r>
            <a:r>
              <a:rPr lang="en-GB" sz="2000" dirty="0"/>
              <a:t>transport and storage properties of the storage site.</a:t>
            </a:r>
          </a:p>
          <a:p>
            <a:pPr marL="285750" indent="-285750">
              <a:buFont typeface="Arial" panose="020B0604020202020204" pitchFamily="34" charset="0"/>
              <a:buChar char="•"/>
            </a:pPr>
            <a:endParaRPr lang="en-GB" sz="2000" dirty="0"/>
          </a:p>
          <a:p>
            <a:endParaRPr lang="en-GB" sz="2000" dirty="0"/>
          </a:p>
          <a:p>
            <a:endParaRPr lang="en-GB" sz="2000" b="1" dirty="0"/>
          </a:p>
          <a:p>
            <a:r>
              <a:rPr lang="en-GB" sz="2000" b="1" dirty="0"/>
              <a:t>In the Wellbore:</a:t>
            </a:r>
          </a:p>
          <a:p>
            <a:pPr marL="285750" indent="-285750">
              <a:buFont typeface="Arial" panose="020B0604020202020204" pitchFamily="34" charset="0"/>
              <a:buChar char="•"/>
            </a:pPr>
            <a:r>
              <a:rPr lang="en-GB" sz="2000" dirty="0"/>
              <a:t>CO</a:t>
            </a:r>
            <a:r>
              <a:rPr lang="en-GB" sz="2000" baseline="-25000" dirty="0"/>
              <a:t>2 </a:t>
            </a:r>
            <a:r>
              <a:rPr lang="en-GB" sz="2000" dirty="0"/>
              <a:t>reacts with hydrated cement products in a process called carbonation.</a:t>
            </a:r>
          </a:p>
          <a:p>
            <a:pPr marL="285750" indent="-285750">
              <a:buFont typeface="Arial" panose="020B0604020202020204" pitchFamily="34" charset="0"/>
              <a:buChar char="•"/>
            </a:pPr>
            <a:r>
              <a:rPr lang="en-GB" sz="2000" dirty="0"/>
              <a:t> Cement pH ≈12 thus reaction by carbonic acid degrades the cement sheath creating CO</a:t>
            </a:r>
            <a:r>
              <a:rPr lang="en-GB" sz="2000" baseline="-25000" dirty="0"/>
              <a:t>2</a:t>
            </a:r>
            <a:r>
              <a:rPr lang="en-GB" sz="2000" dirty="0"/>
              <a:t> leakage pathways and wellbore integrity issues. </a:t>
            </a:r>
          </a:p>
          <a:p>
            <a:pPr marL="285750" indent="-285750">
              <a:buFont typeface="Arial" panose="020B0604020202020204" pitchFamily="34" charset="0"/>
              <a:buChar char="•"/>
            </a:pPr>
            <a:endParaRPr lang="en-GB" sz="2000" dirty="0"/>
          </a:p>
        </p:txBody>
      </p:sp>
      <p:pic>
        <p:nvPicPr>
          <p:cNvPr id="11" name="Picture 10">
            <a:extLst>
              <a:ext uri="{FF2B5EF4-FFF2-40B4-BE49-F238E27FC236}">
                <a16:creationId xmlns:a16="http://schemas.microsoft.com/office/drawing/2014/main" id="{C0D8EFBD-3B22-5621-45B9-83C8F0BD5E49}"/>
              </a:ext>
            </a:extLst>
          </p:cNvPr>
          <p:cNvPicPr>
            <a:picLocks noChangeAspect="1"/>
          </p:cNvPicPr>
          <p:nvPr/>
        </p:nvPicPr>
        <p:blipFill>
          <a:blip r:embed="rId3"/>
          <a:stretch>
            <a:fillRect/>
          </a:stretch>
        </p:blipFill>
        <p:spPr>
          <a:xfrm>
            <a:off x="7292231" y="424599"/>
            <a:ext cx="3721858" cy="2863000"/>
          </a:xfrm>
          <a:prstGeom prst="rect">
            <a:avLst/>
          </a:prstGeom>
        </p:spPr>
      </p:pic>
      <p:sp>
        <p:nvSpPr>
          <p:cNvPr id="12" name="TextBox 11">
            <a:extLst>
              <a:ext uri="{FF2B5EF4-FFF2-40B4-BE49-F238E27FC236}">
                <a16:creationId xmlns:a16="http://schemas.microsoft.com/office/drawing/2014/main" id="{9DA04ACE-AB8C-2AEB-0794-551BD8995AC8}"/>
              </a:ext>
            </a:extLst>
          </p:cNvPr>
          <p:cNvSpPr txBox="1"/>
          <p:nvPr/>
        </p:nvSpPr>
        <p:spPr>
          <a:xfrm>
            <a:off x="7101529" y="3262625"/>
            <a:ext cx="4103262" cy="307777"/>
          </a:xfrm>
          <a:prstGeom prst="rect">
            <a:avLst/>
          </a:prstGeom>
          <a:noFill/>
        </p:spPr>
        <p:txBody>
          <a:bodyPr wrap="square">
            <a:spAutoFit/>
          </a:bodyPr>
          <a:lstStyle/>
          <a:p>
            <a:pPr algn="ctr"/>
            <a:r>
              <a:rPr lang="en-US" sz="1400" dirty="0"/>
              <a:t>Mineral dissolution by carbonic acid. </a:t>
            </a:r>
          </a:p>
        </p:txBody>
      </p:sp>
      <p:sp>
        <p:nvSpPr>
          <p:cNvPr id="3" name="TextBox 2">
            <a:extLst>
              <a:ext uri="{FF2B5EF4-FFF2-40B4-BE49-F238E27FC236}">
                <a16:creationId xmlns:a16="http://schemas.microsoft.com/office/drawing/2014/main" id="{8B5E6E90-A788-C902-29B4-2163BB8A06B3}"/>
              </a:ext>
            </a:extLst>
          </p:cNvPr>
          <p:cNvSpPr txBox="1"/>
          <p:nvPr/>
        </p:nvSpPr>
        <p:spPr>
          <a:xfrm>
            <a:off x="414745" y="3404604"/>
            <a:ext cx="5443413" cy="707886"/>
          </a:xfrm>
          <a:prstGeom prst="rect">
            <a:avLst/>
          </a:prstGeom>
          <a:noFill/>
        </p:spPr>
        <p:txBody>
          <a:bodyPr wrap="none" rtlCol="0">
            <a:spAutoFit/>
          </a:bodyPr>
          <a:lstStyle/>
          <a:p>
            <a:r>
              <a:rPr lang="en-US" sz="2000" b="1" dirty="0">
                <a:solidFill>
                  <a:srgbClr val="FF0000"/>
                </a:solidFill>
              </a:rPr>
              <a:t>OBJECTIVE 1: </a:t>
            </a:r>
            <a:r>
              <a:rPr lang="en-GB" sz="2000" b="1" dirty="0">
                <a:solidFill>
                  <a:srgbClr val="FF0000"/>
                </a:solidFill>
              </a:rPr>
              <a:t>Multimineral carbonate dissolution </a:t>
            </a:r>
          </a:p>
          <a:p>
            <a:r>
              <a:rPr lang="en-GB" sz="2000" b="1" dirty="0">
                <a:solidFill>
                  <a:srgbClr val="FF0000"/>
                </a:solidFill>
              </a:rPr>
              <a:t>imaging and</a:t>
            </a:r>
            <a:r>
              <a:rPr lang="en-US" sz="2000" b="1" dirty="0">
                <a:solidFill>
                  <a:srgbClr val="FF0000"/>
                </a:solidFill>
              </a:rPr>
              <a:t> analysis</a:t>
            </a:r>
          </a:p>
        </p:txBody>
      </p:sp>
      <p:sp>
        <p:nvSpPr>
          <p:cNvPr id="4" name="TextBox 3">
            <a:extLst>
              <a:ext uri="{FF2B5EF4-FFF2-40B4-BE49-F238E27FC236}">
                <a16:creationId xmlns:a16="http://schemas.microsoft.com/office/drawing/2014/main" id="{EDF31F84-BFE5-7D1B-6011-D0F8DBD65759}"/>
              </a:ext>
            </a:extLst>
          </p:cNvPr>
          <p:cNvSpPr txBox="1"/>
          <p:nvPr/>
        </p:nvSpPr>
        <p:spPr>
          <a:xfrm>
            <a:off x="428606" y="6007574"/>
            <a:ext cx="5570949" cy="707886"/>
          </a:xfrm>
          <a:prstGeom prst="rect">
            <a:avLst/>
          </a:prstGeom>
          <a:noFill/>
        </p:spPr>
        <p:txBody>
          <a:bodyPr wrap="none" rtlCol="0">
            <a:spAutoFit/>
          </a:bodyPr>
          <a:lstStyle/>
          <a:p>
            <a:r>
              <a:rPr lang="en-US" sz="2000" b="1" dirty="0">
                <a:solidFill>
                  <a:srgbClr val="FF0000"/>
                </a:solidFill>
              </a:rPr>
              <a:t>OBJECTIVE 2: Cement dissolution and precipitation</a:t>
            </a:r>
          </a:p>
          <a:p>
            <a:r>
              <a:rPr lang="en-US" sz="2000" b="1" dirty="0">
                <a:solidFill>
                  <a:srgbClr val="FF0000"/>
                </a:solidFill>
              </a:rPr>
              <a:t>Experiment design, Imaging and analysis</a:t>
            </a:r>
          </a:p>
        </p:txBody>
      </p:sp>
      <p:grpSp>
        <p:nvGrpSpPr>
          <p:cNvPr id="5" name="Group 4">
            <a:extLst>
              <a:ext uri="{FF2B5EF4-FFF2-40B4-BE49-F238E27FC236}">
                <a16:creationId xmlns:a16="http://schemas.microsoft.com/office/drawing/2014/main" id="{E4C873B3-A702-3CA4-7E2B-3854612BE1F4}"/>
              </a:ext>
            </a:extLst>
          </p:cNvPr>
          <p:cNvGrpSpPr/>
          <p:nvPr/>
        </p:nvGrpSpPr>
        <p:grpSpPr>
          <a:xfrm>
            <a:off x="6712100" y="3708967"/>
            <a:ext cx="4810125" cy="2960327"/>
            <a:chOff x="4483115" y="526551"/>
            <a:chExt cx="7616599" cy="6474723"/>
          </a:xfrm>
        </p:grpSpPr>
        <p:grpSp>
          <p:nvGrpSpPr>
            <p:cNvPr id="6" name="Group 5">
              <a:extLst>
                <a:ext uri="{FF2B5EF4-FFF2-40B4-BE49-F238E27FC236}">
                  <a16:creationId xmlns:a16="http://schemas.microsoft.com/office/drawing/2014/main" id="{68C7CC7E-3F17-EA8D-BA0F-C6E1FBBC9314}"/>
                </a:ext>
              </a:extLst>
            </p:cNvPr>
            <p:cNvGrpSpPr/>
            <p:nvPr/>
          </p:nvGrpSpPr>
          <p:grpSpPr>
            <a:xfrm>
              <a:off x="4483115" y="526551"/>
              <a:ext cx="7616599" cy="6474723"/>
              <a:chOff x="4483115" y="526551"/>
              <a:chExt cx="7616599" cy="6474723"/>
            </a:xfrm>
          </p:grpSpPr>
          <p:pic>
            <p:nvPicPr>
              <p:cNvPr id="10" name="Picture 9">
                <a:extLst>
                  <a:ext uri="{FF2B5EF4-FFF2-40B4-BE49-F238E27FC236}">
                    <a16:creationId xmlns:a16="http://schemas.microsoft.com/office/drawing/2014/main" id="{0734D5DE-489A-407D-AD05-78F3DC818D4B}"/>
                  </a:ext>
                </a:extLst>
              </p:cNvPr>
              <p:cNvPicPr>
                <a:picLocks noChangeAspect="1"/>
              </p:cNvPicPr>
              <p:nvPr/>
            </p:nvPicPr>
            <p:blipFill rotWithShape="1">
              <a:blip r:embed="rId4"/>
              <a:srcRect t="549"/>
              <a:stretch/>
            </p:blipFill>
            <p:spPr>
              <a:xfrm>
                <a:off x="4994647" y="526551"/>
                <a:ext cx="6901432" cy="5804898"/>
              </a:xfrm>
              <a:prstGeom prst="rect">
                <a:avLst/>
              </a:prstGeom>
            </p:spPr>
          </p:pic>
          <p:sp>
            <p:nvSpPr>
              <p:cNvPr id="13" name="TextBox 12">
                <a:extLst>
                  <a:ext uri="{FF2B5EF4-FFF2-40B4-BE49-F238E27FC236}">
                    <a16:creationId xmlns:a16="http://schemas.microsoft.com/office/drawing/2014/main" id="{7315C160-1264-8F31-73DB-2E9F652869D7}"/>
                  </a:ext>
                </a:extLst>
              </p:cNvPr>
              <p:cNvSpPr txBox="1"/>
              <p:nvPr/>
            </p:nvSpPr>
            <p:spPr>
              <a:xfrm>
                <a:off x="4483115" y="6328115"/>
                <a:ext cx="7616599" cy="673159"/>
              </a:xfrm>
              <a:prstGeom prst="rect">
                <a:avLst/>
              </a:prstGeom>
              <a:noFill/>
            </p:spPr>
            <p:txBody>
              <a:bodyPr wrap="square">
                <a:spAutoFit/>
              </a:bodyPr>
              <a:lstStyle/>
              <a:p>
                <a:pPr algn="ctr"/>
                <a:r>
                  <a:rPr lang="en-GB" sz="1400" dirty="0"/>
                  <a:t>CO</a:t>
                </a:r>
                <a:r>
                  <a:rPr lang="en-GB" sz="1400" baseline="-25000" dirty="0"/>
                  <a:t>2</a:t>
                </a:r>
                <a:r>
                  <a:rPr lang="en-GB" sz="1400" dirty="0"/>
                  <a:t> leakage pathways</a:t>
                </a:r>
                <a:r>
                  <a:rPr lang="en-US" sz="1400" dirty="0"/>
                  <a:t> from </a:t>
                </a:r>
                <a:r>
                  <a:rPr lang="en-US" sz="1400" dirty="0" err="1"/>
                  <a:t>Glazewski</a:t>
                </a:r>
                <a:r>
                  <a:rPr lang="en-US" sz="1400" dirty="0"/>
                  <a:t> et al. 2014</a:t>
                </a:r>
              </a:p>
            </p:txBody>
          </p:sp>
        </p:grpSp>
        <p:sp>
          <p:nvSpPr>
            <p:cNvPr id="7" name="TextBox 6">
              <a:extLst>
                <a:ext uri="{FF2B5EF4-FFF2-40B4-BE49-F238E27FC236}">
                  <a16:creationId xmlns:a16="http://schemas.microsoft.com/office/drawing/2014/main" id="{B017D1AF-B36F-7505-5232-AA289B358EDA}"/>
                </a:ext>
              </a:extLst>
            </p:cNvPr>
            <p:cNvSpPr txBox="1"/>
            <p:nvPr/>
          </p:nvSpPr>
          <p:spPr>
            <a:xfrm>
              <a:off x="4636665" y="2108309"/>
              <a:ext cx="1250569" cy="605842"/>
            </a:xfrm>
            <a:prstGeom prst="rect">
              <a:avLst/>
            </a:prstGeom>
            <a:noFill/>
          </p:spPr>
          <p:txBody>
            <a:bodyPr wrap="square" rtlCol="0">
              <a:spAutoFit/>
            </a:bodyPr>
            <a:lstStyle/>
            <a:p>
              <a:pPr algn="ctr"/>
              <a:r>
                <a:rPr lang="en-GB" sz="1200"/>
                <a:t>Water</a:t>
              </a:r>
            </a:p>
          </p:txBody>
        </p:sp>
        <p:sp>
          <p:nvSpPr>
            <p:cNvPr id="9" name="TextBox 8">
              <a:extLst>
                <a:ext uri="{FF2B5EF4-FFF2-40B4-BE49-F238E27FC236}">
                  <a16:creationId xmlns:a16="http://schemas.microsoft.com/office/drawing/2014/main" id="{42DA6AF5-18F3-9B34-7394-F29816591C21}"/>
                </a:ext>
              </a:extLst>
            </p:cNvPr>
            <p:cNvSpPr txBox="1"/>
            <p:nvPr/>
          </p:nvSpPr>
          <p:spPr>
            <a:xfrm>
              <a:off x="5356477" y="1803838"/>
              <a:ext cx="377816" cy="605842"/>
            </a:xfrm>
            <a:prstGeom prst="rect">
              <a:avLst/>
            </a:prstGeom>
            <a:noFill/>
          </p:spPr>
          <p:txBody>
            <a:bodyPr wrap="square" rtlCol="0">
              <a:spAutoFit/>
            </a:bodyPr>
            <a:lstStyle/>
            <a:p>
              <a:pPr algn="ctr"/>
              <a:r>
                <a:rPr lang="en-GB" sz="1200"/>
                <a:t>+</a:t>
              </a:r>
            </a:p>
          </p:txBody>
        </p:sp>
      </p:grpSp>
    </p:spTree>
    <p:extLst>
      <p:ext uri="{BB962C8B-B14F-4D97-AF65-F5344CB8AC3E}">
        <p14:creationId xmlns:p14="http://schemas.microsoft.com/office/powerpoint/2010/main" val="1997224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248184-8D7A-D50B-E566-8A0AD4DBD7DE}"/>
                  </a:ext>
                </a:extLst>
              </p:cNvPr>
              <p:cNvSpPr>
                <a:spLocks noGrp="1"/>
              </p:cNvSpPr>
              <p:nvPr>
                <p:ph idx="1"/>
              </p:nvPr>
            </p:nvSpPr>
            <p:spPr>
              <a:xfrm>
                <a:off x="366820" y="2157974"/>
                <a:ext cx="5157890" cy="1924794"/>
              </a:xfrm>
            </p:spPr>
            <p:txBody>
              <a:bodyPr>
                <a:noAutofit/>
              </a:bodyPr>
              <a:lstStyle/>
              <a:p>
                <a14:m>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𝜌</m:t>
                        </m:r>
                      </m:e>
                      <m:sub>
                        <m:r>
                          <a:rPr lang="en-GB" sz="1400" b="0" i="1" smtClean="0">
                            <a:latin typeface="Cambria Math" panose="02040503050406030204" pitchFamily="18" charset="0"/>
                          </a:rPr>
                          <m:t>𝑚𝑖𝑛𝑒𝑟𝑎𝑙</m:t>
                        </m:r>
                      </m:sub>
                    </m:sSub>
                  </m:oMath>
                </a14:m>
                <a:r>
                  <a:rPr lang="en-US" sz="1400"/>
                  <a:t> = 2820 kg/</a:t>
                </a:r>
                <a:r>
                  <a:rPr lang="en-GB" sz="1400"/>
                  <a:t> m</a:t>
                </a:r>
                <a:r>
                  <a:rPr lang="en-GB" sz="1400" baseline="30000"/>
                  <a:t>3</a:t>
                </a:r>
              </a:p>
              <a:p>
                <a14:m>
                  <m:oMath xmlns:m="http://schemas.openxmlformats.org/officeDocument/2006/math">
                    <m:sSub>
                      <m:sSubPr>
                        <m:ctrlPr>
                          <a:rPr lang="en-GB" sz="1400" i="1" smtClean="0">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m:t>
                        </m:r>
                        <m:r>
                          <a:rPr lang="en-GB" sz="1400" i="1">
                            <a:latin typeface="Cambria Math" panose="02040503050406030204" pitchFamily="18" charset="0"/>
                            <a:ea typeface="Cambria Math" panose="02040503050406030204" pitchFamily="18" charset="0"/>
                          </a:rPr>
                          <m:t>𝑓</m:t>
                        </m:r>
                      </m:e>
                      <m:sub>
                        <m:r>
                          <a:rPr lang="en-GB" sz="1400" i="1">
                            <a:latin typeface="Cambria Math" panose="02040503050406030204" pitchFamily="18" charset="0"/>
                          </a:rPr>
                          <m:t>𝑚𝑖𝑛𝑒𝑟𝑎𝑙</m:t>
                        </m:r>
                        <m:r>
                          <a:rPr lang="en-GB" sz="1400" b="0" i="1" smtClean="0">
                            <a:latin typeface="Cambria Math" panose="02040503050406030204" pitchFamily="18" charset="0"/>
                          </a:rPr>
                          <m:t>, 0 </m:t>
                        </m:r>
                        <m:r>
                          <a:rPr lang="en-GB" sz="1400" b="0" i="1" smtClean="0">
                            <a:latin typeface="Cambria Math" panose="02040503050406030204" pitchFamily="18" charset="0"/>
                          </a:rPr>
                          <m:t>𝑡𝑜</m:t>
                        </m:r>
                        <m:r>
                          <a:rPr lang="en-GB" sz="1400" b="0" i="1" smtClean="0">
                            <a:latin typeface="Cambria Math" panose="02040503050406030204" pitchFamily="18" charset="0"/>
                          </a:rPr>
                          <m:t> 1</m:t>
                        </m:r>
                      </m:sub>
                    </m:sSub>
                  </m:oMath>
                </a14:m>
                <a:r>
                  <a:rPr lang="en-GB" sz="1400"/>
                  <a:t> = </a:t>
                </a:r>
                <a14:m>
                  <m:oMath xmlns:m="http://schemas.openxmlformats.org/officeDocument/2006/math">
                    <m:d>
                      <m:dPr>
                        <m:ctrlPr>
                          <a:rPr lang="en-GB" sz="1400" b="0" i="1" smtClean="0">
                            <a:latin typeface="Cambria Math" panose="02040503050406030204" pitchFamily="18" charset="0"/>
                          </a:rPr>
                        </m:ctrlPr>
                      </m:dPr>
                      <m:e>
                        <m:r>
                          <a:rPr lang="en-GB" sz="1400" b="0" i="0" smtClean="0">
                            <a:latin typeface="Cambria Math" panose="02040503050406030204" pitchFamily="18" charset="0"/>
                          </a:rPr>
                          <m:t>237016353−23185886</m:t>
                        </m:r>
                      </m:e>
                    </m:d>
                    <m:r>
                      <a:rPr lang="en-GB" sz="1400" b="0" i="1" smtClean="0">
                        <a:latin typeface="Cambria Math" panose="02040503050406030204" pitchFamily="18" charset="0"/>
                      </a:rPr>
                      <m:t>∗</m:t>
                    </m:r>
                    <m:r>
                      <a:rPr lang="en-GB" sz="1400" i="1">
                        <a:latin typeface="Cambria Math" panose="02040503050406030204" pitchFamily="18" charset="0"/>
                      </a:rPr>
                      <m:t>1.25</m:t>
                    </m:r>
                    <m:r>
                      <a:rPr lang="en-GB" sz="1400" i="1">
                        <a:latin typeface="Cambria Math" panose="02040503050406030204" pitchFamily="18" charset="0"/>
                      </a:rPr>
                      <m:t>𝐸</m:t>
                    </m:r>
                    <m:r>
                      <a:rPr lang="en-GB" sz="1400" i="1">
                        <a:latin typeface="Cambria Math" panose="02040503050406030204" pitchFamily="18" charset="0"/>
                      </a:rPr>
                      <m:t>−16=6.46</m:t>
                    </m:r>
                    <m:r>
                      <a:rPr lang="en-GB" sz="1400" i="1">
                        <a:latin typeface="Cambria Math" panose="02040503050406030204" pitchFamily="18" charset="0"/>
                      </a:rPr>
                      <m:t>𝐸</m:t>
                    </m:r>
                    <m:r>
                      <a:rPr lang="en-GB" sz="1400" i="1">
                        <a:latin typeface="Cambria Math" panose="02040503050406030204" pitchFamily="18" charset="0"/>
                      </a:rPr>
                      <m:t>−10 </m:t>
                    </m:r>
                    <m:r>
                      <m:rPr>
                        <m:nor/>
                      </m:rPr>
                      <a:rPr lang="en-GB" sz="1400" dirty="0"/>
                      <m:t>m</m:t>
                    </m:r>
                    <m:r>
                      <m:rPr>
                        <m:nor/>
                      </m:rPr>
                      <a:rPr lang="en-GB" sz="1400" baseline="30000" dirty="0"/>
                      <m:t>3</m:t>
                    </m:r>
                  </m:oMath>
                </a14:m>
                <a:endParaRPr lang="en-GB" sz="1400"/>
              </a:p>
              <a:p>
                <a14:m>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𝑀𝑊</m:t>
                        </m:r>
                      </m:e>
                      <m:sub>
                        <m:r>
                          <a:rPr lang="en-GB" sz="1400" i="1">
                            <a:latin typeface="Cambria Math" panose="02040503050406030204" pitchFamily="18" charset="0"/>
                          </a:rPr>
                          <m:t>𝑚𝑖𝑛𝑒𝑟𝑎𝑙</m:t>
                        </m:r>
                      </m:sub>
                    </m:sSub>
                  </m:oMath>
                </a14:m>
                <a:r>
                  <a:rPr lang="en-GB" sz="1400"/>
                  <a:t> = 0.1844 kg/mol</a:t>
                </a:r>
                <a:endParaRPr lang="en-GB" sz="1400" baseline="30000"/>
              </a:p>
              <a:p>
                <a:r>
                  <a:rPr lang="en-GB" sz="1400" b="0" i="1">
                    <a:latin typeface="Cambria Math" panose="02040503050406030204" pitchFamily="18" charset="0"/>
                  </a:rPr>
                  <a:t>S </a:t>
                </a:r>
                <a14:m>
                  <m:oMath xmlns:m="http://schemas.openxmlformats.org/officeDocument/2006/math">
                    <m:r>
                      <a:rPr lang="en-GB" sz="1400" b="0" i="1" smtClean="0">
                        <a:latin typeface="Cambria Math" panose="02040503050406030204" pitchFamily="18" charset="0"/>
                      </a:rPr>
                      <m:t>=1.01</m:t>
                    </m:r>
                    <m:r>
                      <a:rPr lang="en-GB" sz="1400" b="0" i="1" smtClean="0">
                        <a:latin typeface="Cambria Math" panose="02040503050406030204" pitchFamily="18" charset="0"/>
                      </a:rPr>
                      <m:t>𝐸</m:t>
                    </m:r>
                    <m:r>
                      <a:rPr lang="en-GB" sz="1400" b="0" i="1" smtClean="0">
                        <a:latin typeface="Cambria Math" panose="02040503050406030204" pitchFamily="18" charset="0"/>
                      </a:rPr>
                      <m:t>−03 </m:t>
                    </m:r>
                  </m:oMath>
                </a14:m>
                <a:r>
                  <a:rPr lang="en-GB" sz="1400"/>
                  <a:t>m</a:t>
                </a:r>
                <a:r>
                  <a:rPr lang="en-GB" sz="1400" baseline="30000"/>
                  <a:t>2</a:t>
                </a:r>
              </a:p>
              <a:p>
                <a:r>
                  <a:rPr lang="en-GB" sz="1400" b="0">
                    <a:ea typeface="Cambria Math" panose="02040503050406030204" pitchFamily="18" charset="0"/>
                  </a:rPr>
                  <a:t>Time between micro-CT scan (</a:t>
                </a:r>
                <a14:m>
                  <m:oMath xmlns:m="http://schemas.openxmlformats.org/officeDocument/2006/math">
                    <m:r>
                      <a:rPr lang="en-GB" sz="1400" b="0" i="1" smtClean="0">
                        <a:latin typeface="Cambria Math" panose="02040503050406030204" pitchFamily="18" charset="0"/>
                        <a:ea typeface="Cambria Math" panose="02040503050406030204" pitchFamily="18" charset="0"/>
                      </a:rPr>
                      <m:t>∆</m:t>
                    </m:r>
                    <m:r>
                      <a:rPr lang="en-GB" sz="1400" b="0" i="1" smtClean="0">
                        <a:latin typeface="Cambria Math" panose="02040503050406030204" pitchFamily="18" charset="0"/>
                        <a:ea typeface="Cambria Math" panose="02040503050406030204" pitchFamily="18" charset="0"/>
                      </a:rPr>
                      <m:t>𝑡</m:t>
                    </m:r>
                    <m:r>
                      <a:rPr lang="en-GB" sz="1400" b="0" i="1" smtClean="0">
                        <a:latin typeface="Cambria Math" panose="02040503050406030204" pitchFamily="18" charset="0"/>
                        <a:ea typeface="Cambria Math" panose="02040503050406030204" pitchFamily="18" charset="0"/>
                      </a:rPr>
                      <m:t>)</m:t>
                    </m:r>
                  </m:oMath>
                </a14:m>
                <a:r>
                  <a:rPr lang="en-GB" sz="1400" baseline="30000"/>
                  <a:t> </a:t>
                </a:r>
                <a:r>
                  <a:rPr lang="en-US" sz="1400"/>
                  <a:t>= 33mins =1980</a:t>
                </a:r>
                <a:r>
                  <a:rPr lang="en-GB" sz="1400" baseline="30000"/>
                  <a:t> </a:t>
                </a:r>
                <a:r>
                  <a:rPr lang="en-GB" sz="1400"/>
                  <a:t>Seconds</a:t>
                </a:r>
                <a:endParaRPr lang="en-GB" sz="1400" baseline="30000"/>
              </a:p>
            </p:txBody>
          </p:sp>
        </mc:Choice>
        <mc:Fallback xmlns="">
          <p:sp>
            <p:nvSpPr>
              <p:cNvPr id="3" name="Content Placeholder 2">
                <a:extLst>
                  <a:ext uri="{FF2B5EF4-FFF2-40B4-BE49-F238E27FC236}">
                    <a16:creationId xmlns:a16="http://schemas.microsoft.com/office/drawing/2014/main" id="{E1248184-8D7A-D50B-E566-8A0AD4DBD7DE}"/>
                  </a:ext>
                </a:extLst>
              </p:cNvPr>
              <p:cNvSpPr>
                <a:spLocks noGrp="1" noRot="1" noChangeAspect="1" noMove="1" noResize="1" noEditPoints="1" noAdjustHandles="1" noChangeArrowheads="1" noChangeShapeType="1" noTextEdit="1"/>
              </p:cNvSpPr>
              <p:nvPr>
                <p:ph idx="1"/>
              </p:nvPr>
            </p:nvSpPr>
            <p:spPr>
              <a:xfrm>
                <a:off x="366820" y="2157974"/>
                <a:ext cx="5157890" cy="1924794"/>
              </a:xfrm>
              <a:blipFill>
                <a:blip r:embed="rId2"/>
                <a:stretch>
                  <a:fillRect l="-118" t="-15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BC5A9E-5615-B220-EEF6-42D1BC71D706}"/>
                  </a:ext>
                </a:extLst>
              </p:cNvPr>
              <p:cNvSpPr txBox="1"/>
              <p:nvPr/>
            </p:nvSpPr>
            <p:spPr>
              <a:xfrm>
                <a:off x="430312" y="1246287"/>
                <a:ext cx="3574825" cy="7645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𝑟</m:t>
                          </m:r>
                        </m:e>
                        <m:sub>
                          <m:r>
                            <a:rPr lang="en-GB" sz="2400" b="0" i="1" smtClean="0">
                              <a:latin typeface="Cambria Math" panose="02040503050406030204" pitchFamily="18" charset="0"/>
                            </a:rPr>
                            <m:t>𝑒𝑓𝑓</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𝜌</m:t>
                              </m:r>
                            </m:e>
                            <m:sub>
                              <m:r>
                                <a:rPr lang="en-GB" sz="2400" b="0" i="1" smtClean="0">
                                  <a:latin typeface="Cambria Math" panose="02040503050406030204" pitchFamily="18" charset="0"/>
                                </a:rPr>
                                <m:t>𝑚𝑖𝑛𝑒𝑟𝑎𝑙</m:t>
                              </m:r>
                            </m:sub>
                          </m:sSub>
                          <m:r>
                            <a:rPr lang="en-GB" sz="2400" b="0" i="1" smtClean="0">
                              <a:latin typeface="Cambria Math" panose="02040503050406030204" pitchFamily="18" charset="0"/>
                            </a:rPr>
                            <m:t>∗</m:t>
                          </m:r>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𝑓</m:t>
                              </m:r>
                            </m:e>
                            <m:sub>
                              <m:r>
                                <a:rPr lang="en-GB" sz="2400" b="0" i="1" smtClean="0">
                                  <a:latin typeface="Cambria Math" panose="02040503050406030204" pitchFamily="18" charset="0"/>
                                </a:rPr>
                                <m:t>𝑚𝑖𝑛𝑒𝑟𝑎𝑙</m:t>
                              </m:r>
                            </m:sub>
                          </m:sSub>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𝑀𝑊</m:t>
                              </m:r>
                            </m:e>
                            <m:sub>
                              <m:r>
                                <a:rPr lang="en-GB" sz="2400" b="0" i="1" smtClean="0">
                                  <a:latin typeface="Cambria Math" panose="02040503050406030204" pitchFamily="18" charset="0"/>
                                </a:rPr>
                                <m:t>𝑚𝑖𝑛𝑒𝑟𝑎𝑙</m:t>
                              </m:r>
                            </m:sub>
                          </m:sSub>
                          <m:r>
                            <a:rPr lang="en-GB" sz="2400" b="0" i="1" smtClean="0">
                              <a:latin typeface="Cambria Math" panose="02040503050406030204" pitchFamily="18" charset="0"/>
                            </a:rPr>
                            <m:t>∗</m:t>
                          </m:r>
                          <m:r>
                            <a:rPr lang="en-GB" sz="2400" b="0" i="1" smtClean="0">
                              <a:latin typeface="Cambria Math" panose="02040503050406030204" pitchFamily="18" charset="0"/>
                            </a:rPr>
                            <m:t>𝑆</m:t>
                          </m:r>
                          <m:r>
                            <a:rPr lang="en-GB" sz="2400" b="0" i="1" smtClean="0">
                              <a:latin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𝑡</m:t>
                          </m:r>
                        </m:den>
                      </m:f>
                    </m:oMath>
                  </m:oMathPara>
                </a14:m>
                <a:endParaRPr lang="en-GB" sz="2400" dirty="0"/>
              </a:p>
            </p:txBody>
          </p:sp>
        </mc:Choice>
        <mc:Fallback xmlns="">
          <p:sp>
            <p:nvSpPr>
              <p:cNvPr id="4" name="TextBox 3">
                <a:extLst>
                  <a:ext uri="{FF2B5EF4-FFF2-40B4-BE49-F238E27FC236}">
                    <a16:creationId xmlns:a16="http://schemas.microsoft.com/office/drawing/2014/main" id="{F1BC5A9E-5615-B220-EEF6-42D1BC71D706}"/>
                  </a:ext>
                </a:extLst>
              </p:cNvPr>
              <p:cNvSpPr txBox="1">
                <a:spLocks noRot="1" noChangeAspect="1" noMove="1" noResize="1" noEditPoints="1" noAdjustHandles="1" noChangeArrowheads="1" noChangeShapeType="1" noTextEdit="1"/>
              </p:cNvSpPr>
              <p:nvPr/>
            </p:nvSpPr>
            <p:spPr>
              <a:xfrm>
                <a:off x="430312" y="1246287"/>
                <a:ext cx="3574825" cy="76456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A26971F-F5ED-733A-6FE4-6E742E89D8C4}"/>
                  </a:ext>
                </a:extLst>
              </p:cNvPr>
              <p:cNvSpPr txBox="1">
                <a:spLocks/>
              </p:cNvSpPr>
              <p:nvPr/>
            </p:nvSpPr>
            <p:spPr>
              <a:xfrm>
                <a:off x="6007464" y="2160841"/>
                <a:ext cx="5301512" cy="7315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sSub>
                      <m:sSubPr>
                        <m:ctrlPr>
                          <a:rPr lang="en-GB" sz="1400" i="1" smtClean="0">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𝑉𝑜𝑙𝑢𝑚𝑒</m:t>
                        </m:r>
                        <m:r>
                          <a:rPr lang="en-GB" sz="1400" i="1">
                            <a:solidFill>
                              <a:prstClr val="black"/>
                            </a:solidFill>
                            <a:latin typeface="Cambria Math" panose="02040503050406030204" pitchFamily="18" charset="0"/>
                          </a:rPr>
                          <m:t> </m:t>
                        </m:r>
                      </m:e>
                      <m:sub>
                        <m:r>
                          <a:rPr lang="en-GB" sz="1400" i="1">
                            <a:solidFill>
                              <a:prstClr val="black"/>
                            </a:solidFill>
                            <a:latin typeface="Cambria Math" panose="02040503050406030204" pitchFamily="18" charset="0"/>
                            <a:ea typeface="Cambria Math" panose="02040503050406030204" pitchFamily="18" charset="0"/>
                          </a:rPr>
                          <m:t>𝑏𝑢𝑙𝑘</m:t>
                        </m:r>
                        <m:r>
                          <a:rPr lang="en-GB" sz="1400" b="0" i="1" smtClean="0">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𝑚𝑖𝑛𝑒𝑟𝑎𝑙</m:t>
                        </m:r>
                        <m:r>
                          <a:rPr lang="en-GB" sz="1400" b="0" i="1" smtClean="0">
                            <a:solidFill>
                              <a:prstClr val="black"/>
                            </a:solidFill>
                            <a:latin typeface="Cambria Math" panose="02040503050406030204" pitchFamily="18" charset="0"/>
                            <a:ea typeface="Cambria Math" panose="02040503050406030204" pitchFamily="18" charset="0"/>
                          </a:rPr>
                          <m:t>  </m:t>
                        </m:r>
                      </m:sub>
                    </m:sSub>
                    <m:r>
                      <m:rPr>
                        <m:nor/>
                      </m:rPr>
                      <a:rPr lang="en-GB" sz="1400" dirty="0"/>
                      <m:t>476569698</m:t>
                    </m:r>
                    <m:r>
                      <a:rPr lang="en-GB" sz="1400" i="1" smtClean="0">
                        <a:latin typeface="Cambria Math" panose="02040503050406030204" pitchFamily="18" charset="0"/>
                      </a:rPr>
                      <m:t>∗1.25</m:t>
                    </m:r>
                    <m:r>
                      <a:rPr lang="en-GB" sz="1400" i="1" smtClean="0">
                        <a:latin typeface="Cambria Math" panose="02040503050406030204" pitchFamily="18" charset="0"/>
                      </a:rPr>
                      <m:t>𝐸</m:t>
                    </m:r>
                    <m:r>
                      <a:rPr lang="en-GB" sz="1400" i="1" smtClean="0">
                        <a:latin typeface="Cambria Math" panose="02040503050406030204" pitchFamily="18" charset="0"/>
                      </a:rPr>
                      <m:t>−16=5.96</m:t>
                    </m:r>
                    <m:r>
                      <a:rPr lang="en-GB" sz="1400" i="1">
                        <a:latin typeface="Cambria Math" panose="02040503050406030204" pitchFamily="18" charset="0"/>
                      </a:rPr>
                      <m:t>𝐸</m:t>
                    </m:r>
                    <m:r>
                      <a:rPr lang="en-GB" sz="1400" b="0" i="1" smtClean="0">
                        <a:latin typeface="Cambria Math" panose="02040503050406030204" pitchFamily="18" charset="0"/>
                      </a:rPr>
                      <m:t>−08</m:t>
                    </m:r>
                  </m:oMath>
                </a14:m>
                <a:r>
                  <a:rPr lang="en-GB" sz="1400"/>
                  <a:t>m</a:t>
                </a:r>
                <a:r>
                  <a:rPr lang="en-GB" sz="1400" baseline="30000"/>
                  <a:t>3</a:t>
                </a:r>
                <a:endParaRPr lang="en-GB" sz="1400"/>
              </a:p>
              <a:p>
                <a14:m>
                  <m:oMath xmlns:m="http://schemas.openxmlformats.org/officeDocument/2006/math">
                    <m:sSub>
                      <m:sSubPr>
                        <m:ctrlPr>
                          <a:rPr lang="en-GB" sz="1400" i="1">
                            <a:latin typeface="Cambria Math" panose="02040503050406030204" pitchFamily="18" charset="0"/>
                          </a:rPr>
                        </m:ctrlPr>
                      </m:sSubPr>
                      <m:e>
                        <m:r>
                          <a:rPr lang="en-GB" sz="1400" b="0" i="1" smtClean="0">
                            <a:latin typeface="Cambria Math" panose="02040503050406030204" pitchFamily="18" charset="0"/>
                          </a:rPr>
                          <m:t>𝑓</m:t>
                        </m:r>
                      </m:e>
                      <m:sub>
                        <m:r>
                          <a:rPr lang="en-GB" sz="1400" i="1">
                            <a:latin typeface="Cambria Math" panose="02040503050406030204" pitchFamily="18" charset="0"/>
                          </a:rPr>
                          <m:t>𝑚𝑖𝑛𝑒𝑟𝑎𝑙</m:t>
                        </m:r>
                        <m:r>
                          <a:rPr lang="en-GB" sz="1400" b="0" i="1" smtClean="0">
                            <a:latin typeface="Cambria Math" panose="02040503050406030204" pitchFamily="18" charset="0"/>
                          </a:rPr>
                          <m:t>, 0</m:t>
                        </m:r>
                      </m:sub>
                    </m:sSub>
                    <m:r>
                      <a:rPr lang="en-GB" sz="1400" b="0" i="1" smtClean="0">
                        <a:latin typeface="Cambria Math" panose="02040503050406030204" pitchFamily="18" charset="0"/>
                      </a:rPr>
                      <m:t>=0.4973</m:t>
                    </m:r>
                  </m:oMath>
                </a14:m>
                <a:r>
                  <a:rPr lang="en-GB" sz="1400"/>
                  <a:t>, </a:t>
                </a:r>
                <a14:m>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𝑓</m:t>
                        </m:r>
                      </m:e>
                      <m:sub>
                        <m:r>
                          <a:rPr lang="en-GB" sz="1400" i="1">
                            <a:latin typeface="Cambria Math" panose="02040503050406030204" pitchFamily="18" charset="0"/>
                          </a:rPr>
                          <m:t>𝑚𝑖𝑛𝑒𝑟𝑎𝑙</m:t>
                        </m:r>
                        <m:r>
                          <a:rPr lang="en-GB" sz="1400" i="1">
                            <a:latin typeface="Cambria Math" panose="02040503050406030204" pitchFamily="18" charset="0"/>
                          </a:rPr>
                          <m:t>, 1</m:t>
                        </m:r>
                      </m:sub>
                    </m:sSub>
                    <m:r>
                      <a:rPr lang="en-GB" sz="1400" b="0" i="1" smtClean="0">
                        <a:latin typeface="Cambria Math" panose="02040503050406030204" pitchFamily="18" charset="0"/>
                      </a:rPr>
                      <m:t>=0.4865</m:t>
                    </m:r>
                  </m:oMath>
                </a14:m>
                <a:endParaRPr lang="en-GB" sz="1400"/>
              </a:p>
            </p:txBody>
          </p:sp>
        </mc:Choice>
        <mc:Fallback xmlns="">
          <p:sp>
            <p:nvSpPr>
              <p:cNvPr id="6" name="Content Placeholder 5">
                <a:extLst>
                  <a:ext uri="{FF2B5EF4-FFF2-40B4-BE49-F238E27FC236}">
                    <a16:creationId xmlns:a16="http://schemas.microsoft.com/office/drawing/2014/main" id="{7A26971F-F5ED-733A-6FE4-6E742E89D8C4}"/>
                  </a:ext>
                </a:extLst>
              </p:cNvPr>
              <p:cNvSpPr txBox="1">
                <a:spLocks noRot="1" noChangeAspect="1" noMove="1" noResize="1" noEditPoints="1" noAdjustHandles="1" noChangeArrowheads="1" noChangeShapeType="1" noTextEdit="1"/>
              </p:cNvSpPr>
              <p:nvPr/>
            </p:nvSpPr>
            <p:spPr>
              <a:xfrm>
                <a:off x="6007464" y="2160841"/>
                <a:ext cx="5301512" cy="731574"/>
              </a:xfrm>
              <a:prstGeom prst="rect">
                <a:avLst/>
              </a:prstGeom>
              <a:blipFill>
                <a:blip r:embed="rId4"/>
                <a:stretch>
                  <a:fillRect l="-115" t="-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3C62C17-67A1-0B52-40D0-5241F1F9FCA4}"/>
                  </a:ext>
                </a:extLst>
              </p:cNvPr>
              <p:cNvSpPr txBox="1"/>
              <p:nvPr/>
            </p:nvSpPr>
            <p:spPr>
              <a:xfrm>
                <a:off x="5903470" y="1217056"/>
                <a:ext cx="5800529"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𝑀𝑎𝑠𝑠</m:t>
                          </m:r>
                        </m:e>
                        <m:sub>
                          <m:r>
                            <a:rPr lang="en-GB" b="0" i="1" smtClean="0">
                              <a:latin typeface="Cambria Math" panose="02040503050406030204" pitchFamily="18" charset="0"/>
                            </a:rPr>
                            <m:t>𝑚𝑖𝑛𝑒𝑟𝑎𝑙</m:t>
                          </m:r>
                        </m:sub>
                      </m:sSub>
                      <m:r>
                        <a:rPr lang="en-GB" b="0" i="1" smtClean="0">
                          <a:latin typeface="Cambria Math" panose="02040503050406030204" pitchFamily="18" charset="0"/>
                        </a:rPr>
                        <m:t>=</m:t>
                      </m:r>
                      <m:r>
                        <a:rPr lang="en-GB" b="0" i="1" smtClean="0">
                          <a:latin typeface="Cambria Math" panose="02040503050406030204" pitchFamily="18" charset="0"/>
                        </a:rPr>
                        <m:t>𝑛𝑢𝑚𝑏𝑒𝑟</m:t>
                      </m:r>
                      <m:r>
                        <a:rPr lang="en-GB" b="0" i="1" smtClean="0">
                          <a:latin typeface="Cambria Math" panose="02040503050406030204" pitchFamily="18" charset="0"/>
                        </a:rPr>
                        <m:t> </m:t>
                      </m:r>
                      <m:r>
                        <a:rPr lang="en-GB" b="0" i="1" smtClean="0">
                          <a:latin typeface="Cambria Math" panose="02040503050406030204" pitchFamily="18" charset="0"/>
                        </a:rPr>
                        <m:t>𝑜𝑓</m:t>
                      </m:r>
                      <m:r>
                        <a:rPr lang="en-GB" b="0" i="1" smtClean="0">
                          <a:latin typeface="Cambria Math" panose="02040503050406030204" pitchFamily="18" charset="0"/>
                        </a:rPr>
                        <m:t> </m:t>
                      </m:r>
                      <m:r>
                        <a:rPr lang="en-GB" b="0" i="1" smtClean="0">
                          <a:latin typeface="Cambria Math" panose="02040503050406030204" pitchFamily="18" charset="0"/>
                        </a:rPr>
                        <m:t>𝑚𝑜𝑙𝑒𝑠</m:t>
                      </m:r>
                      <m:r>
                        <a:rPr lang="en-GB" b="0" i="1" smtClean="0">
                          <a:latin typeface="Cambria Math" panose="02040503050406030204" pitchFamily="18" charset="0"/>
                        </a:rPr>
                        <m:t>(</m:t>
                      </m:r>
                      <m:r>
                        <a:rPr lang="en-GB" b="0" i="1" smtClean="0">
                          <a:latin typeface="Cambria Math" panose="02040503050406030204" pitchFamily="18" charset="0"/>
                        </a:rPr>
                        <m:t>𝑛</m:t>
                      </m:r>
                      <m:r>
                        <a:rPr lang="en-GB" b="0" i="1" smtClean="0">
                          <a:latin typeface="Cambria Math" panose="02040503050406030204" pitchFamily="18" charset="0"/>
                        </a:rPr>
                        <m:t>) ∗</m:t>
                      </m:r>
                      <m:sSub>
                        <m:sSubPr>
                          <m:ctrlPr>
                            <a:rPr lang="en-GB" i="1">
                              <a:latin typeface="Cambria Math" panose="02040503050406030204" pitchFamily="18" charset="0"/>
                            </a:rPr>
                          </m:ctrlPr>
                        </m:sSubPr>
                        <m:e>
                          <m:r>
                            <a:rPr lang="en-GB" i="1" smtClean="0">
                              <a:latin typeface="Cambria Math" panose="02040503050406030204" pitchFamily="18" charset="0"/>
                            </a:rPr>
                            <m:t>𝑀</m:t>
                          </m:r>
                          <m:r>
                            <a:rPr lang="en-GB" b="0" i="1" smtClean="0">
                              <a:latin typeface="Cambria Math" panose="02040503050406030204" pitchFamily="18" charset="0"/>
                            </a:rPr>
                            <m:t>𝑊</m:t>
                          </m:r>
                        </m:e>
                        <m:sub>
                          <m:r>
                            <a:rPr lang="en-GB" i="1">
                              <a:latin typeface="Cambria Math" panose="02040503050406030204" pitchFamily="18" charset="0"/>
                            </a:rPr>
                            <m:t>𝑚𝑖𝑛𝑒𝑟𝑎𝑙</m:t>
                          </m:r>
                        </m:sub>
                      </m:sSub>
                    </m:oMath>
                  </m:oMathPara>
                </a14:m>
                <a:endParaRPr lang="en-GB"/>
              </a:p>
            </p:txBody>
          </p:sp>
        </mc:Choice>
        <mc:Fallback xmlns="">
          <p:sp>
            <p:nvSpPr>
              <p:cNvPr id="8" name="TextBox 7">
                <a:extLst>
                  <a:ext uri="{FF2B5EF4-FFF2-40B4-BE49-F238E27FC236}">
                    <a16:creationId xmlns:a16="http://schemas.microsoft.com/office/drawing/2014/main" id="{53C62C17-67A1-0B52-40D0-5241F1F9FCA4}"/>
                  </a:ext>
                </a:extLst>
              </p:cNvPr>
              <p:cNvSpPr txBox="1">
                <a:spLocks noRot="1" noChangeAspect="1" noMove="1" noResize="1" noEditPoints="1" noAdjustHandles="1" noChangeArrowheads="1" noChangeShapeType="1" noTextEdit="1"/>
              </p:cNvSpPr>
              <p:nvPr/>
            </p:nvSpPr>
            <p:spPr>
              <a:xfrm>
                <a:off x="5903470" y="1217056"/>
                <a:ext cx="5800529" cy="276999"/>
              </a:xfrm>
              <a:prstGeom prst="rect">
                <a:avLst/>
              </a:prstGeom>
              <a:blipFill>
                <a:blip r:embed="rId5"/>
                <a:stretch>
                  <a:fillRect t="-4444" b="-3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6F9D9A-1A49-9639-6775-7D25B396D308}"/>
                  </a:ext>
                </a:extLst>
              </p:cNvPr>
              <p:cNvSpPr txBox="1"/>
              <p:nvPr/>
            </p:nvSpPr>
            <p:spPr>
              <a:xfrm>
                <a:off x="6444337" y="1494055"/>
                <a:ext cx="4598845" cy="66678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GB" i="1" smtClean="0">
                          <a:latin typeface="Cambria Math" panose="02040503050406030204" pitchFamily="18" charset="0"/>
                        </a:rPr>
                        <m:t>𝑛</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 </m:t>
                      </m:r>
                      <m:f>
                        <m:fPr>
                          <m:ctrlPr>
                            <a:rPr lang="en-GB" b="0" i="1" smtClean="0">
                              <a:latin typeface="Cambria Math" panose="02040503050406030204" pitchFamily="18" charset="0"/>
                              <a:ea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i="1">
                                  <a:latin typeface="Cambria Math" panose="02040503050406030204" pitchFamily="18" charset="0"/>
                                </a:rPr>
                                <m:t>𝑚𝑖𝑛𝑒𝑟𝑎𝑙</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b="0" i="1" smtClean="0">
                                  <a:latin typeface="Cambria Math" panose="02040503050406030204" pitchFamily="18" charset="0"/>
                                </a:rPr>
                                <m:t>𝑓</m:t>
                              </m:r>
                            </m:e>
                            <m:sub>
                              <m:r>
                                <a:rPr lang="en-GB" i="1">
                                  <a:latin typeface="Cambria Math" panose="02040503050406030204" pitchFamily="18" charset="0"/>
                                </a:rPr>
                                <m:t>𝑚𝑖𝑛𝑒𝑟𝑎𝑙</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b="0" i="1" smtClean="0">
                                  <a:latin typeface="Cambria Math" panose="02040503050406030204" pitchFamily="18" charset="0"/>
                                </a:rPr>
                                <m:t>𝑉𝑜𝑙𝑢𝑚𝑒</m:t>
                              </m:r>
                              <m:r>
                                <a:rPr lang="en-GB" b="0" i="1" smtClean="0">
                                  <a:latin typeface="Cambria Math" panose="02040503050406030204" pitchFamily="18" charset="0"/>
                                </a:rPr>
                                <m:t> </m:t>
                              </m:r>
                            </m:e>
                            <m:sub>
                              <m:r>
                                <a:rPr lang="en-GB" b="0" i="1" smtClean="0">
                                  <a:latin typeface="Cambria Math" panose="02040503050406030204" pitchFamily="18" charset="0"/>
                                  <a:ea typeface="Cambria Math" panose="02040503050406030204" pitchFamily="18" charset="0"/>
                                </a:rPr>
                                <m:t>𝑏𝑢𝑙𝑘</m:t>
                              </m:r>
                              <m:r>
                                <a:rPr lang="en-GB" b="0" i="1" smtClean="0">
                                  <a:latin typeface="Cambria Math" panose="02040503050406030204" pitchFamily="18" charset="0"/>
                                  <a:ea typeface="Cambria Math" panose="02040503050406030204" pitchFamily="18" charset="0"/>
                                </a:rPr>
                                <m:t> </m:t>
                              </m:r>
                            </m:sub>
                          </m:sSub>
                          <m:r>
                            <a:rPr lang="en-GB" b="0" i="1" smtClean="0">
                              <a:latin typeface="Cambria Math" panose="02040503050406030204" pitchFamily="18" charset="0"/>
                            </a:rPr>
                            <m:t>)</m:t>
                          </m:r>
                        </m:num>
                        <m:den>
                          <m:sSub>
                            <m:sSubPr>
                              <m:ctrlPr>
                                <a:rPr lang="en-GB" i="1">
                                  <a:latin typeface="Cambria Math" panose="02040503050406030204" pitchFamily="18" charset="0"/>
                                </a:rPr>
                              </m:ctrlPr>
                            </m:sSubPr>
                            <m:e>
                              <m:r>
                                <a:rPr lang="en-GB" i="1">
                                  <a:latin typeface="Cambria Math" panose="02040503050406030204" pitchFamily="18" charset="0"/>
                                </a:rPr>
                                <m:t>𝑀𝑊</m:t>
                              </m:r>
                            </m:e>
                            <m:sub>
                              <m:r>
                                <a:rPr lang="en-GB" i="1">
                                  <a:latin typeface="Cambria Math" panose="02040503050406030204" pitchFamily="18" charset="0"/>
                                </a:rPr>
                                <m:t>𝑚𝑖𝑛𝑒𝑟𝑎𝑙</m:t>
                              </m:r>
                            </m:sub>
                          </m:sSub>
                        </m:den>
                      </m:f>
                    </m:oMath>
                  </m:oMathPara>
                </a14:m>
                <a:endParaRPr lang="en-GB"/>
              </a:p>
            </p:txBody>
          </p:sp>
        </mc:Choice>
        <mc:Fallback xmlns="">
          <p:sp>
            <p:nvSpPr>
              <p:cNvPr id="9" name="TextBox 8">
                <a:extLst>
                  <a:ext uri="{FF2B5EF4-FFF2-40B4-BE49-F238E27FC236}">
                    <a16:creationId xmlns:a16="http://schemas.microsoft.com/office/drawing/2014/main" id="{8B6F9D9A-1A49-9639-6775-7D25B396D308}"/>
                  </a:ext>
                </a:extLst>
              </p:cNvPr>
              <p:cNvSpPr txBox="1">
                <a:spLocks noRot="1" noChangeAspect="1" noMove="1" noResize="1" noEditPoints="1" noAdjustHandles="1" noChangeArrowheads="1" noChangeShapeType="1" noTextEdit="1"/>
              </p:cNvSpPr>
              <p:nvPr/>
            </p:nvSpPr>
            <p:spPr>
              <a:xfrm>
                <a:off x="6444337" y="1494055"/>
                <a:ext cx="4598845" cy="666786"/>
              </a:xfrm>
              <a:prstGeom prst="rect">
                <a:avLst/>
              </a:prstGeom>
              <a:blipFill>
                <a:blip r:embed="rId6"/>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58CFE585-BCD6-BC81-FB1F-04158B1C93BF}"/>
              </a:ext>
            </a:extLst>
          </p:cNvPr>
          <p:cNvCxnSpPr>
            <a:cxnSpLocks/>
          </p:cNvCxnSpPr>
          <p:nvPr/>
        </p:nvCxnSpPr>
        <p:spPr>
          <a:xfrm>
            <a:off x="5632492" y="1927536"/>
            <a:ext cx="97971" cy="4716000"/>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4D054A1-2AA2-0A3E-D413-1730493E89D5}"/>
              </a:ext>
            </a:extLst>
          </p:cNvPr>
          <p:cNvCxnSpPr>
            <a:cxnSpLocks/>
          </p:cNvCxnSpPr>
          <p:nvPr/>
        </p:nvCxnSpPr>
        <p:spPr>
          <a:xfrm>
            <a:off x="5742511" y="1927536"/>
            <a:ext cx="97971" cy="4716000"/>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BE73DFB-92C0-9926-4302-1E71122F60EE}"/>
                  </a:ext>
                </a:extLst>
              </p:cNvPr>
              <p:cNvSpPr txBox="1"/>
              <p:nvPr/>
            </p:nvSpPr>
            <p:spPr>
              <a:xfrm>
                <a:off x="589898" y="4317935"/>
                <a:ext cx="4637295" cy="693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𝑟</m:t>
                          </m:r>
                        </m:e>
                        <m:sub>
                          <m:r>
                            <a:rPr lang="en-GB" sz="2400" b="0" i="1" smtClean="0">
                              <a:latin typeface="Cambria Math" panose="02040503050406030204" pitchFamily="18" charset="0"/>
                            </a:rPr>
                            <m:t>𝑒𝑓𝑓</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r>
                            <a:rPr lang="en-GB" sz="2400" b="0" i="1" smtClean="0">
                              <a:latin typeface="Cambria Math" panose="02040503050406030204" pitchFamily="18" charset="0"/>
                            </a:rPr>
                            <m:t>2820∗</m:t>
                          </m:r>
                          <m:r>
                            <a:rPr lang="en-GB" sz="2400" i="1">
                              <a:latin typeface="Cambria Math" panose="02040503050406030204" pitchFamily="18" charset="0"/>
                            </a:rPr>
                            <m:t>6.46</m:t>
                          </m:r>
                          <m:r>
                            <a:rPr lang="en-GB" sz="2400" i="1">
                              <a:latin typeface="Cambria Math" panose="02040503050406030204" pitchFamily="18" charset="0"/>
                            </a:rPr>
                            <m:t>𝐸</m:t>
                          </m:r>
                          <m:r>
                            <a:rPr lang="en-GB" sz="2400" i="1">
                              <a:latin typeface="Cambria Math" panose="02040503050406030204" pitchFamily="18" charset="0"/>
                            </a:rPr>
                            <m:t>−10</m:t>
                          </m:r>
                        </m:num>
                        <m:den>
                          <m:r>
                            <a:rPr lang="en-GB" sz="2400" b="0" i="1" smtClean="0">
                              <a:latin typeface="Cambria Math" panose="02040503050406030204" pitchFamily="18" charset="0"/>
                            </a:rPr>
                            <m:t>0.1844∗</m:t>
                          </m:r>
                          <m:r>
                            <a:rPr lang="en-GB" sz="2400" i="1">
                              <a:latin typeface="Cambria Math" panose="02040503050406030204" pitchFamily="18" charset="0"/>
                            </a:rPr>
                            <m:t>1.01</m:t>
                          </m:r>
                          <m:r>
                            <a:rPr lang="en-GB" sz="2400" i="1">
                              <a:latin typeface="Cambria Math" panose="02040503050406030204" pitchFamily="18" charset="0"/>
                            </a:rPr>
                            <m:t>𝐸</m:t>
                          </m:r>
                          <m:r>
                            <a:rPr lang="en-GB" sz="2400" i="1">
                              <a:latin typeface="Cambria Math" panose="02040503050406030204" pitchFamily="18" charset="0"/>
                            </a:rPr>
                            <m:t>−03∗1980</m:t>
                          </m:r>
                        </m:den>
                      </m:f>
                    </m:oMath>
                  </m:oMathPara>
                </a14:m>
                <a:endParaRPr lang="en-GB" sz="2400"/>
              </a:p>
            </p:txBody>
          </p:sp>
        </mc:Choice>
        <mc:Fallback xmlns="">
          <p:sp>
            <p:nvSpPr>
              <p:cNvPr id="21" name="TextBox 20">
                <a:extLst>
                  <a:ext uri="{FF2B5EF4-FFF2-40B4-BE49-F238E27FC236}">
                    <a16:creationId xmlns:a16="http://schemas.microsoft.com/office/drawing/2014/main" id="{9BE73DFB-92C0-9926-4302-1E71122F60EE}"/>
                  </a:ext>
                </a:extLst>
              </p:cNvPr>
              <p:cNvSpPr txBox="1">
                <a:spLocks noRot="1" noChangeAspect="1" noMove="1" noResize="1" noEditPoints="1" noAdjustHandles="1" noChangeArrowheads="1" noChangeShapeType="1" noTextEdit="1"/>
              </p:cNvSpPr>
              <p:nvPr/>
            </p:nvSpPr>
            <p:spPr>
              <a:xfrm>
                <a:off x="589898" y="4317935"/>
                <a:ext cx="4637295" cy="69384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38594E3-1498-FEAE-03BD-9361CA4D13D2}"/>
                  </a:ext>
                </a:extLst>
              </p:cNvPr>
              <p:cNvSpPr txBox="1"/>
              <p:nvPr/>
            </p:nvSpPr>
            <p:spPr>
              <a:xfrm>
                <a:off x="709352" y="5417393"/>
                <a:ext cx="3607013" cy="398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𝑟</m:t>
                          </m:r>
                        </m:e>
                        <m:sub>
                          <m:r>
                            <a:rPr lang="en-GB" sz="2400" b="0" i="1" smtClean="0">
                              <a:latin typeface="Cambria Math" panose="02040503050406030204" pitchFamily="18" charset="0"/>
                            </a:rPr>
                            <m:t>𝑒𝑓𝑓</m:t>
                          </m:r>
                        </m:sub>
                      </m:sSub>
                      <m:r>
                        <a:rPr lang="en-GB" sz="2400" b="0" i="1" smtClean="0">
                          <a:latin typeface="Cambria Math" panose="02040503050406030204" pitchFamily="18" charset="0"/>
                        </a:rPr>
                        <m:t>=4.93</m:t>
                      </m:r>
                      <m:r>
                        <a:rPr lang="en-GB" sz="2400" b="0" i="1" smtClean="0">
                          <a:latin typeface="Cambria Math" panose="02040503050406030204" pitchFamily="18" charset="0"/>
                        </a:rPr>
                        <m:t>𝐸</m:t>
                      </m:r>
                      <m:r>
                        <a:rPr lang="en-GB" sz="2400" b="0" i="1" smtClean="0">
                          <a:latin typeface="Cambria Math" panose="02040503050406030204" pitchFamily="18" charset="0"/>
                        </a:rPr>
                        <m:t>−06 </m:t>
                      </m:r>
                      <m:r>
                        <m:rPr>
                          <m:nor/>
                        </m:rPr>
                        <a:rPr lang="en-GB" sz="2400" dirty="0">
                          <a:solidFill>
                            <a:prstClr val="black"/>
                          </a:solidFill>
                        </a:rPr>
                        <m:t>mol</m:t>
                      </m:r>
                      <m:r>
                        <m:rPr>
                          <m:nor/>
                        </m:rPr>
                        <a:rPr lang="en-GB" sz="2400" dirty="0">
                          <a:solidFill>
                            <a:prstClr val="black"/>
                          </a:solidFill>
                        </a:rPr>
                        <m:t>/</m:t>
                      </m:r>
                      <m:r>
                        <m:rPr>
                          <m:nor/>
                        </m:rPr>
                        <a:rPr lang="en-GB" sz="2400" dirty="0">
                          <a:solidFill>
                            <a:prstClr val="black"/>
                          </a:solidFill>
                        </a:rPr>
                        <m:t>m</m:t>
                      </m:r>
                      <m:r>
                        <m:rPr>
                          <m:nor/>
                        </m:rPr>
                        <a:rPr lang="en-GB" sz="2400" baseline="30000" dirty="0">
                          <a:solidFill>
                            <a:prstClr val="black"/>
                          </a:solidFill>
                        </a:rPr>
                        <m:t>2</m:t>
                      </m:r>
                      <m:r>
                        <m:rPr>
                          <m:nor/>
                        </m:rPr>
                        <a:rPr lang="en-GB" sz="2400" dirty="0">
                          <a:solidFill>
                            <a:prstClr val="black"/>
                          </a:solidFill>
                        </a:rPr>
                        <m:t>s</m:t>
                      </m:r>
                    </m:oMath>
                  </m:oMathPara>
                </a14:m>
                <a:endParaRPr lang="en-GB" sz="2400"/>
              </a:p>
            </p:txBody>
          </p:sp>
        </mc:Choice>
        <mc:Fallback xmlns="">
          <p:sp>
            <p:nvSpPr>
              <p:cNvPr id="22" name="TextBox 21">
                <a:extLst>
                  <a:ext uri="{FF2B5EF4-FFF2-40B4-BE49-F238E27FC236}">
                    <a16:creationId xmlns:a16="http://schemas.microsoft.com/office/drawing/2014/main" id="{938594E3-1498-FEAE-03BD-9361CA4D13D2}"/>
                  </a:ext>
                </a:extLst>
              </p:cNvPr>
              <p:cNvSpPr txBox="1">
                <a:spLocks noRot="1" noChangeAspect="1" noMove="1" noResize="1" noEditPoints="1" noAdjustHandles="1" noChangeArrowheads="1" noChangeShapeType="1" noTextEdit="1"/>
              </p:cNvSpPr>
              <p:nvPr/>
            </p:nvSpPr>
            <p:spPr>
              <a:xfrm>
                <a:off x="709352" y="5417393"/>
                <a:ext cx="3607013" cy="398955"/>
              </a:xfrm>
              <a:prstGeom prst="rect">
                <a:avLst/>
              </a:prstGeom>
              <a:blipFill>
                <a:blip r:embed="rId8"/>
                <a:stretch>
                  <a:fillRect l="-676" r="-845"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2FBD103-471E-78DD-EB27-8C890BE1CCA7}"/>
                  </a:ext>
                </a:extLst>
              </p:cNvPr>
              <p:cNvSpPr txBox="1"/>
              <p:nvPr/>
            </p:nvSpPr>
            <p:spPr>
              <a:xfrm>
                <a:off x="6096000" y="3120371"/>
                <a:ext cx="5800529" cy="61991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𝑛</m:t>
                          </m:r>
                        </m:e>
                        <m:sub>
                          <m:r>
                            <a:rPr lang="en-GB" b="0" i="1" smtClean="0">
                              <a:latin typeface="Cambria Math" panose="02040503050406030204" pitchFamily="18" charset="0"/>
                              <a:ea typeface="Cambria Math" panose="02040503050406030204" pitchFamily="18" charset="0"/>
                            </a:rPr>
                            <m:t>0</m:t>
                          </m:r>
                        </m:sub>
                      </m:sSub>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 </m:t>
                      </m:r>
                      <m:f>
                        <m:fPr>
                          <m:ctrlPr>
                            <a:rPr lang="en-GB" b="0"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rPr>
                            <m:t>2</m:t>
                          </m:r>
                          <m:r>
                            <a:rPr lang="en-GB" b="0" i="1" smtClean="0">
                              <a:latin typeface="Cambria Math" panose="02040503050406030204" pitchFamily="18" charset="0"/>
                            </a:rPr>
                            <m:t>820∗(0.4973∗5.96</m:t>
                          </m:r>
                          <m:r>
                            <a:rPr lang="en-GB" b="0" i="1" smtClean="0">
                              <a:latin typeface="Cambria Math" panose="02040503050406030204" pitchFamily="18" charset="0"/>
                            </a:rPr>
                            <m:t>𝐸</m:t>
                          </m:r>
                          <m:r>
                            <a:rPr lang="en-GB" b="0" i="1" smtClean="0">
                              <a:latin typeface="Cambria Math" panose="02040503050406030204" pitchFamily="18" charset="0"/>
                            </a:rPr>
                            <m:t>−08)</m:t>
                          </m:r>
                        </m:num>
                        <m:den>
                          <m:r>
                            <a:rPr lang="en-GB" b="0" i="1" smtClean="0">
                              <a:latin typeface="Cambria Math" panose="02040503050406030204" pitchFamily="18" charset="0"/>
                            </a:rPr>
                            <m:t>0.1844</m:t>
                          </m:r>
                        </m:den>
                      </m:f>
                      <m:r>
                        <a:rPr lang="en-GB" b="0" i="1" smtClean="0">
                          <a:latin typeface="Cambria Math" panose="02040503050406030204" pitchFamily="18" charset="0"/>
                          <a:ea typeface="Cambria Math" panose="02040503050406030204" pitchFamily="18" charset="0"/>
                        </a:rPr>
                        <m:t>=4.53</m:t>
                      </m:r>
                      <m:r>
                        <a:rPr lang="en-GB" b="0"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−04 </m:t>
                      </m:r>
                      <m:r>
                        <a:rPr lang="en-GB" b="0" i="1" smtClean="0">
                          <a:latin typeface="Cambria Math" panose="02040503050406030204" pitchFamily="18" charset="0"/>
                          <a:ea typeface="Cambria Math" panose="02040503050406030204" pitchFamily="18" charset="0"/>
                        </a:rPr>
                        <m:t>𝑚𝑜𝑙</m:t>
                      </m:r>
                    </m:oMath>
                  </m:oMathPara>
                </a14:m>
                <a:endParaRPr lang="en-GB"/>
              </a:p>
            </p:txBody>
          </p:sp>
        </mc:Choice>
        <mc:Fallback xmlns="">
          <p:sp>
            <p:nvSpPr>
              <p:cNvPr id="31" name="TextBox 30">
                <a:extLst>
                  <a:ext uri="{FF2B5EF4-FFF2-40B4-BE49-F238E27FC236}">
                    <a16:creationId xmlns:a16="http://schemas.microsoft.com/office/drawing/2014/main" id="{B2FBD103-471E-78DD-EB27-8C890BE1CCA7}"/>
                  </a:ext>
                </a:extLst>
              </p:cNvPr>
              <p:cNvSpPr txBox="1">
                <a:spLocks noRot="1" noChangeAspect="1" noMove="1" noResize="1" noEditPoints="1" noAdjustHandles="1" noChangeArrowheads="1" noChangeShapeType="1" noTextEdit="1"/>
              </p:cNvSpPr>
              <p:nvPr/>
            </p:nvSpPr>
            <p:spPr>
              <a:xfrm>
                <a:off x="6096000" y="3120371"/>
                <a:ext cx="5800529" cy="61991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023DF9C-5D9E-C485-8BCF-F813F27309C7}"/>
                  </a:ext>
                </a:extLst>
              </p:cNvPr>
              <p:cNvSpPr txBox="1"/>
              <p:nvPr/>
            </p:nvSpPr>
            <p:spPr>
              <a:xfrm>
                <a:off x="6265039" y="3701475"/>
                <a:ext cx="5631490"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𝑀𝑎𝑠𝑠</m:t>
                          </m:r>
                        </m:e>
                        <m:sub>
                          <m:r>
                            <a:rPr lang="en-GB" b="0" i="1" smtClean="0">
                              <a:latin typeface="Cambria Math" panose="02040503050406030204" pitchFamily="18" charset="0"/>
                            </a:rPr>
                            <m:t>0</m:t>
                          </m:r>
                        </m:sub>
                      </m:sSub>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4.</m:t>
                      </m:r>
                      <m:r>
                        <a:rPr lang="en-GB" b="0" i="1" smtClean="0">
                          <a:latin typeface="Cambria Math" panose="02040503050406030204" pitchFamily="18" charset="0"/>
                          <a:ea typeface="Cambria Math" panose="02040503050406030204" pitchFamily="18" charset="0"/>
                        </a:rPr>
                        <m:t>5</m:t>
                      </m:r>
                      <m:r>
                        <a:rPr lang="en-GB" i="1">
                          <a:latin typeface="Cambria Math" panose="02040503050406030204" pitchFamily="18" charset="0"/>
                          <a:ea typeface="Cambria Math" panose="02040503050406030204" pitchFamily="18" charset="0"/>
                        </a:rPr>
                        <m:t>3</m:t>
                      </m:r>
                      <m:r>
                        <a:rPr lang="en-GB" i="1">
                          <a:latin typeface="Cambria Math" panose="02040503050406030204" pitchFamily="18" charset="0"/>
                          <a:ea typeface="Cambria Math" panose="02040503050406030204" pitchFamily="18" charset="0"/>
                        </a:rPr>
                        <m:t>𝐸</m:t>
                      </m:r>
                      <m:r>
                        <a:rPr lang="en-GB" i="1">
                          <a:latin typeface="Cambria Math" panose="02040503050406030204" pitchFamily="18" charset="0"/>
                          <a:ea typeface="Cambria Math" panose="02040503050406030204" pitchFamily="18" charset="0"/>
                        </a:rPr>
                        <m:t>−04 ∗0.1844=8.35</m:t>
                      </m:r>
                      <m:r>
                        <a:rPr lang="en-GB" i="1">
                          <a:latin typeface="Cambria Math" panose="02040503050406030204" pitchFamily="18" charset="0"/>
                          <a:ea typeface="Cambria Math" panose="02040503050406030204" pitchFamily="18" charset="0"/>
                        </a:rPr>
                        <m:t>𝐸</m:t>
                      </m:r>
                      <m:r>
                        <a:rPr lang="en-GB" i="1">
                          <a:latin typeface="Cambria Math" panose="02040503050406030204" pitchFamily="18" charset="0"/>
                          <a:ea typeface="Cambria Math" panose="02040503050406030204" pitchFamily="18" charset="0"/>
                        </a:rPr>
                        <m:t>−05</m:t>
                      </m:r>
                      <m:r>
                        <a:rPr lang="en-GB" b="0" i="1" smtClean="0">
                          <a:latin typeface="Cambria Math" panose="02040503050406030204" pitchFamily="18" charset="0"/>
                          <a:ea typeface="Cambria Math" panose="02040503050406030204" pitchFamily="18" charset="0"/>
                        </a:rPr>
                        <m:t>𝑘𝑔</m:t>
                      </m:r>
                    </m:oMath>
                  </m:oMathPara>
                </a14:m>
                <a:endParaRPr lang="en-US"/>
              </a:p>
            </p:txBody>
          </p:sp>
        </mc:Choice>
        <mc:Fallback xmlns="">
          <p:sp>
            <p:nvSpPr>
              <p:cNvPr id="33" name="TextBox 32">
                <a:extLst>
                  <a:ext uri="{FF2B5EF4-FFF2-40B4-BE49-F238E27FC236}">
                    <a16:creationId xmlns:a16="http://schemas.microsoft.com/office/drawing/2014/main" id="{C023DF9C-5D9E-C485-8BCF-F813F27309C7}"/>
                  </a:ext>
                </a:extLst>
              </p:cNvPr>
              <p:cNvSpPr txBox="1">
                <a:spLocks noRot="1" noChangeAspect="1" noMove="1" noResize="1" noEditPoints="1" noAdjustHandles="1" noChangeArrowheads="1" noChangeShapeType="1" noTextEdit="1"/>
              </p:cNvSpPr>
              <p:nvPr/>
            </p:nvSpPr>
            <p:spPr>
              <a:xfrm>
                <a:off x="6265039" y="3701475"/>
                <a:ext cx="5631490" cy="369332"/>
              </a:xfrm>
              <a:prstGeom prst="rect">
                <a:avLst/>
              </a:prstGeom>
              <a:blipFill>
                <a:blip r:embed="rId10"/>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66DF5A0-8830-ED5D-973E-188973570F0E}"/>
                  </a:ext>
                </a:extLst>
              </p:cNvPr>
              <p:cNvSpPr txBox="1"/>
              <p:nvPr/>
            </p:nvSpPr>
            <p:spPr>
              <a:xfrm>
                <a:off x="6182481" y="4413509"/>
                <a:ext cx="5800529" cy="61991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𝑛</m:t>
                          </m:r>
                        </m:e>
                        <m:sub>
                          <m:r>
                            <a:rPr lang="en-GB" b="0"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 </m:t>
                      </m:r>
                      <m:f>
                        <m:fPr>
                          <m:ctrlPr>
                            <a:rPr lang="en-GB" b="0"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rPr>
                            <m:t>2</m:t>
                          </m:r>
                          <m:r>
                            <a:rPr lang="en-GB" b="0" i="1" smtClean="0">
                              <a:latin typeface="Cambria Math" panose="02040503050406030204" pitchFamily="18" charset="0"/>
                            </a:rPr>
                            <m:t>820∗(0.4865∗5.96</m:t>
                          </m:r>
                          <m:r>
                            <a:rPr lang="en-GB" b="0" i="1" smtClean="0">
                              <a:latin typeface="Cambria Math" panose="02040503050406030204" pitchFamily="18" charset="0"/>
                            </a:rPr>
                            <m:t>𝐸</m:t>
                          </m:r>
                          <m:r>
                            <a:rPr lang="en-GB" b="0" i="1" smtClean="0">
                              <a:latin typeface="Cambria Math" panose="02040503050406030204" pitchFamily="18" charset="0"/>
                            </a:rPr>
                            <m:t>−08)</m:t>
                          </m:r>
                        </m:num>
                        <m:den>
                          <m:r>
                            <a:rPr lang="en-GB" b="0" i="1" smtClean="0">
                              <a:latin typeface="Cambria Math" panose="02040503050406030204" pitchFamily="18" charset="0"/>
                            </a:rPr>
                            <m:t>0.1844</m:t>
                          </m:r>
                        </m:den>
                      </m:f>
                      <m:r>
                        <a:rPr lang="en-GB" b="0" i="1" smtClean="0">
                          <a:latin typeface="Cambria Math" panose="02040503050406030204" pitchFamily="18" charset="0"/>
                          <a:ea typeface="Cambria Math" panose="02040503050406030204" pitchFamily="18" charset="0"/>
                        </a:rPr>
                        <m:t>=4.43</m:t>
                      </m:r>
                      <m:r>
                        <a:rPr lang="en-GB" b="0"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−04 </m:t>
                      </m:r>
                      <m:r>
                        <a:rPr lang="en-GB" b="0" i="1" smtClean="0">
                          <a:latin typeface="Cambria Math" panose="02040503050406030204" pitchFamily="18" charset="0"/>
                          <a:ea typeface="Cambria Math" panose="02040503050406030204" pitchFamily="18" charset="0"/>
                        </a:rPr>
                        <m:t>𝑚𝑜𝑙</m:t>
                      </m:r>
                    </m:oMath>
                  </m:oMathPara>
                </a14:m>
                <a:endParaRPr lang="en-GB"/>
              </a:p>
            </p:txBody>
          </p:sp>
        </mc:Choice>
        <mc:Fallback xmlns="">
          <p:sp>
            <p:nvSpPr>
              <p:cNvPr id="34" name="TextBox 33">
                <a:extLst>
                  <a:ext uri="{FF2B5EF4-FFF2-40B4-BE49-F238E27FC236}">
                    <a16:creationId xmlns:a16="http://schemas.microsoft.com/office/drawing/2014/main" id="{E66DF5A0-8830-ED5D-973E-188973570F0E}"/>
                  </a:ext>
                </a:extLst>
              </p:cNvPr>
              <p:cNvSpPr txBox="1">
                <a:spLocks noRot="1" noChangeAspect="1" noMove="1" noResize="1" noEditPoints="1" noAdjustHandles="1" noChangeArrowheads="1" noChangeShapeType="1" noTextEdit="1"/>
              </p:cNvSpPr>
              <p:nvPr/>
            </p:nvSpPr>
            <p:spPr>
              <a:xfrm>
                <a:off x="6182481" y="4413509"/>
                <a:ext cx="5800529" cy="61991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40F3EB2-5520-1FBA-0209-0EA181270BBA}"/>
                  </a:ext>
                </a:extLst>
              </p:cNvPr>
              <p:cNvSpPr txBox="1"/>
              <p:nvPr/>
            </p:nvSpPr>
            <p:spPr>
              <a:xfrm>
                <a:off x="6351520" y="4994613"/>
                <a:ext cx="5631490"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𝑀𝑎𝑠𝑠</m:t>
                          </m:r>
                        </m:e>
                        <m:sub>
                          <m:r>
                            <a:rPr lang="en-GB" b="0" i="1" smtClean="0">
                              <a:latin typeface="Cambria Math" panose="02040503050406030204" pitchFamily="18" charset="0"/>
                            </a:rPr>
                            <m:t>1</m:t>
                          </m:r>
                        </m:sub>
                      </m:sSub>
                      <m:r>
                        <a:rPr lang="en-GB" b="0" i="1" smtClean="0">
                          <a:latin typeface="Cambria Math" panose="02040503050406030204" pitchFamily="18" charset="0"/>
                        </a:rPr>
                        <m:t>=</m:t>
                      </m:r>
                      <m:r>
                        <a:rPr lang="en-GB" i="1">
                          <a:latin typeface="Cambria Math" panose="02040503050406030204" pitchFamily="18" charset="0"/>
                          <a:ea typeface="Cambria Math" panose="02040503050406030204" pitchFamily="18" charset="0"/>
                        </a:rPr>
                        <m:t>4.</m:t>
                      </m:r>
                      <m:r>
                        <a:rPr lang="en-GB" b="0" i="1" smtClean="0">
                          <a:latin typeface="Cambria Math" panose="02040503050406030204" pitchFamily="18" charset="0"/>
                          <a:ea typeface="Cambria Math" panose="02040503050406030204" pitchFamily="18" charset="0"/>
                        </a:rPr>
                        <m:t>43</m:t>
                      </m:r>
                      <m:r>
                        <a:rPr lang="en-GB" i="1">
                          <a:latin typeface="Cambria Math" panose="02040503050406030204" pitchFamily="18" charset="0"/>
                          <a:ea typeface="Cambria Math" panose="02040503050406030204" pitchFamily="18" charset="0"/>
                        </a:rPr>
                        <m:t>𝐸</m:t>
                      </m:r>
                      <m:r>
                        <a:rPr lang="en-GB" i="1">
                          <a:latin typeface="Cambria Math" panose="02040503050406030204" pitchFamily="18" charset="0"/>
                          <a:ea typeface="Cambria Math" panose="02040503050406030204" pitchFamily="18" charset="0"/>
                        </a:rPr>
                        <m:t>−04 ∗0.1844=8.17</m:t>
                      </m:r>
                      <m:r>
                        <a:rPr lang="en-GB" i="1">
                          <a:latin typeface="Cambria Math" panose="02040503050406030204" pitchFamily="18" charset="0"/>
                          <a:ea typeface="Cambria Math" panose="02040503050406030204" pitchFamily="18" charset="0"/>
                        </a:rPr>
                        <m:t>𝐸</m:t>
                      </m:r>
                      <m:r>
                        <a:rPr lang="en-GB" i="1">
                          <a:latin typeface="Cambria Math" panose="02040503050406030204" pitchFamily="18" charset="0"/>
                          <a:ea typeface="Cambria Math" panose="02040503050406030204" pitchFamily="18" charset="0"/>
                        </a:rPr>
                        <m:t>−05 </m:t>
                      </m:r>
                      <m:r>
                        <a:rPr lang="en-GB" b="0" i="1" smtClean="0">
                          <a:latin typeface="Cambria Math" panose="02040503050406030204" pitchFamily="18" charset="0"/>
                          <a:ea typeface="Cambria Math" panose="02040503050406030204" pitchFamily="18" charset="0"/>
                        </a:rPr>
                        <m:t>𝑘𝑔</m:t>
                      </m:r>
                    </m:oMath>
                  </m:oMathPara>
                </a14:m>
                <a:endParaRPr lang="en-US"/>
              </a:p>
            </p:txBody>
          </p:sp>
        </mc:Choice>
        <mc:Fallback xmlns="">
          <p:sp>
            <p:nvSpPr>
              <p:cNvPr id="35" name="TextBox 34">
                <a:extLst>
                  <a:ext uri="{FF2B5EF4-FFF2-40B4-BE49-F238E27FC236}">
                    <a16:creationId xmlns:a16="http://schemas.microsoft.com/office/drawing/2014/main" id="{740F3EB2-5520-1FBA-0209-0EA181270BBA}"/>
                  </a:ext>
                </a:extLst>
              </p:cNvPr>
              <p:cNvSpPr txBox="1">
                <a:spLocks noRot="1" noChangeAspect="1" noMove="1" noResize="1" noEditPoints="1" noAdjustHandles="1" noChangeArrowheads="1" noChangeShapeType="1" noTextEdit="1"/>
              </p:cNvSpPr>
              <p:nvPr/>
            </p:nvSpPr>
            <p:spPr>
              <a:xfrm>
                <a:off x="6351520" y="4994613"/>
                <a:ext cx="5631490" cy="369332"/>
              </a:xfrm>
              <a:prstGeom prst="rect">
                <a:avLst/>
              </a:prstGeom>
              <a:blipFill>
                <a:blip r:embed="rId12"/>
                <a:stretch>
                  <a:fillRect b="-13115"/>
                </a:stretch>
              </a:blipFill>
            </p:spPr>
            <p:txBody>
              <a:bodyPr/>
              <a:lstStyle/>
              <a:p>
                <a:r>
                  <a:rPr lang="en-US">
                    <a:noFill/>
                  </a:rPr>
                  <a:t> </a:t>
                </a:r>
              </a:p>
            </p:txBody>
          </p:sp>
        </mc:Fallback>
      </mc:AlternateContent>
      <p:sp>
        <p:nvSpPr>
          <p:cNvPr id="36" name="TextBox 35">
            <a:extLst>
              <a:ext uri="{FF2B5EF4-FFF2-40B4-BE49-F238E27FC236}">
                <a16:creationId xmlns:a16="http://schemas.microsoft.com/office/drawing/2014/main" id="{C6DA823C-6AB3-449F-E345-C3545EBD39CE}"/>
              </a:ext>
            </a:extLst>
          </p:cNvPr>
          <p:cNvSpPr txBox="1"/>
          <p:nvPr/>
        </p:nvSpPr>
        <p:spPr>
          <a:xfrm>
            <a:off x="293975" y="119037"/>
            <a:ext cx="3574825" cy="523220"/>
          </a:xfrm>
          <a:prstGeom prst="rect">
            <a:avLst/>
          </a:prstGeom>
          <a:noFill/>
        </p:spPr>
        <p:txBody>
          <a:bodyPr wrap="square" rtlCol="0">
            <a:spAutoFit/>
          </a:bodyPr>
          <a:lstStyle/>
          <a:p>
            <a:r>
              <a:rPr lang="en-US" sz="2800">
                <a:latin typeface="+mj-lt"/>
              </a:rPr>
              <a:t>Example: Dolomite</a:t>
            </a:r>
          </a:p>
        </p:txBody>
      </p:sp>
      <p:sp>
        <p:nvSpPr>
          <p:cNvPr id="37" name="TextBox 36">
            <a:extLst>
              <a:ext uri="{FF2B5EF4-FFF2-40B4-BE49-F238E27FC236}">
                <a16:creationId xmlns:a16="http://schemas.microsoft.com/office/drawing/2014/main" id="{5E97AA80-517A-0295-C369-B81E3976607E}"/>
              </a:ext>
            </a:extLst>
          </p:cNvPr>
          <p:cNvSpPr txBox="1"/>
          <p:nvPr/>
        </p:nvSpPr>
        <p:spPr>
          <a:xfrm>
            <a:off x="4438543" y="596097"/>
            <a:ext cx="2928366" cy="369332"/>
          </a:xfrm>
          <a:prstGeom prst="rect">
            <a:avLst/>
          </a:prstGeom>
          <a:noFill/>
        </p:spPr>
        <p:txBody>
          <a:bodyPr wrap="none" rtlCol="0">
            <a:spAutoFit/>
          </a:bodyPr>
          <a:lstStyle/>
          <a:p>
            <a:r>
              <a:rPr lang="en-US" b="1"/>
              <a:t>From Image: scan 0 to scan 1</a:t>
            </a:r>
          </a:p>
        </p:txBody>
      </p:sp>
      <p:sp>
        <p:nvSpPr>
          <p:cNvPr id="38" name="TextBox 37">
            <a:extLst>
              <a:ext uri="{FF2B5EF4-FFF2-40B4-BE49-F238E27FC236}">
                <a16:creationId xmlns:a16="http://schemas.microsoft.com/office/drawing/2014/main" id="{D5F0B682-2954-09AD-4DE5-00CB0F2EE46A}"/>
              </a:ext>
            </a:extLst>
          </p:cNvPr>
          <p:cNvSpPr txBox="1"/>
          <p:nvPr/>
        </p:nvSpPr>
        <p:spPr>
          <a:xfrm>
            <a:off x="5852530" y="2892415"/>
            <a:ext cx="859787" cy="369332"/>
          </a:xfrm>
          <a:prstGeom prst="rect">
            <a:avLst/>
          </a:prstGeom>
          <a:noFill/>
        </p:spPr>
        <p:txBody>
          <a:bodyPr wrap="none" rtlCol="0">
            <a:spAutoFit/>
          </a:bodyPr>
          <a:lstStyle/>
          <a:p>
            <a:r>
              <a:rPr lang="en-US" b="1"/>
              <a:t>Scan 0:</a:t>
            </a:r>
          </a:p>
        </p:txBody>
      </p:sp>
      <p:sp>
        <p:nvSpPr>
          <p:cNvPr id="39" name="TextBox 38">
            <a:extLst>
              <a:ext uri="{FF2B5EF4-FFF2-40B4-BE49-F238E27FC236}">
                <a16:creationId xmlns:a16="http://schemas.microsoft.com/office/drawing/2014/main" id="{CD20DC51-CAC3-2A3E-966F-14E8F37CD15C}"/>
              </a:ext>
            </a:extLst>
          </p:cNvPr>
          <p:cNvSpPr txBox="1"/>
          <p:nvPr/>
        </p:nvSpPr>
        <p:spPr>
          <a:xfrm>
            <a:off x="5852530" y="4104064"/>
            <a:ext cx="859787" cy="369332"/>
          </a:xfrm>
          <a:prstGeom prst="rect">
            <a:avLst/>
          </a:prstGeom>
          <a:noFill/>
        </p:spPr>
        <p:txBody>
          <a:bodyPr wrap="none" rtlCol="0">
            <a:spAutoFit/>
          </a:bodyPr>
          <a:lstStyle/>
          <a:p>
            <a:r>
              <a:rPr lang="en-US" b="1"/>
              <a:t>Scan 1:</a:t>
            </a:r>
          </a:p>
        </p:txBody>
      </p:sp>
      <p:sp>
        <p:nvSpPr>
          <p:cNvPr id="40" name="TextBox 39">
            <a:extLst>
              <a:ext uri="{FF2B5EF4-FFF2-40B4-BE49-F238E27FC236}">
                <a16:creationId xmlns:a16="http://schemas.microsoft.com/office/drawing/2014/main" id="{9974766E-FB9C-DC1F-5FC7-52F0F0334524}"/>
              </a:ext>
            </a:extLst>
          </p:cNvPr>
          <p:cNvSpPr txBox="1"/>
          <p:nvPr/>
        </p:nvSpPr>
        <p:spPr>
          <a:xfrm>
            <a:off x="5899502" y="5342867"/>
            <a:ext cx="2381619" cy="369332"/>
          </a:xfrm>
          <a:prstGeom prst="rect">
            <a:avLst/>
          </a:prstGeom>
          <a:noFill/>
        </p:spPr>
        <p:txBody>
          <a:bodyPr wrap="square" rtlCol="0">
            <a:spAutoFit/>
          </a:bodyPr>
          <a:lstStyle/>
          <a:p>
            <a:r>
              <a:rPr lang="en-US" b="1"/>
              <a:t>Change in Mass, 0 to 1:</a:t>
            </a: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9D8DE71-EFD1-50CA-5DE2-B181C0396EBE}"/>
                  </a:ext>
                </a:extLst>
              </p:cNvPr>
              <p:cNvSpPr txBox="1"/>
              <p:nvPr/>
            </p:nvSpPr>
            <p:spPr>
              <a:xfrm>
                <a:off x="5948264" y="5640944"/>
                <a:ext cx="6096000" cy="6653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𝑀𝑎𝑠𝑠</m:t>
                          </m:r>
                        </m:e>
                        <m:sub>
                          <m:r>
                            <a:rPr lang="en-GB" b="0" i="1" smtClean="0">
                              <a:latin typeface="Cambria Math" panose="02040503050406030204" pitchFamily="18" charset="0"/>
                              <a:ea typeface="Cambria Math" panose="02040503050406030204" pitchFamily="18" charset="0"/>
                            </a:rPr>
                            <m:t>0 </m:t>
                          </m:r>
                          <m:r>
                            <a:rPr lang="en-GB" b="0" i="1" smtClean="0">
                              <a:latin typeface="Cambria Math" panose="02040503050406030204" pitchFamily="18" charset="0"/>
                              <a:ea typeface="Cambria Math" panose="02040503050406030204" pitchFamily="18" charset="0"/>
                            </a:rPr>
                            <m:t>𝑡𝑜</m:t>
                          </m:r>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𝑀𝑎𝑠𝑠</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𝑀𝑎𝑠𝑠</m:t>
                              </m:r>
                            </m:e>
                            <m:sub>
                              <m:r>
                                <a:rPr lang="en-GB" i="1">
                                  <a:latin typeface="Cambria Math" panose="02040503050406030204" pitchFamily="18" charset="0"/>
                                </a:rPr>
                                <m:t>1</m:t>
                              </m:r>
                            </m:sub>
                          </m:sSub>
                        </m:num>
                        <m:den>
                          <m:sSub>
                            <m:sSubPr>
                              <m:ctrlPr>
                                <a:rPr lang="en-GB" i="1">
                                  <a:latin typeface="Cambria Math" panose="02040503050406030204" pitchFamily="18" charset="0"/>
                                </a:rPr>
                              </m:ctrlPr>
                            </m:sSubPr>
                            <m:e>
                              <m:r>
                                <a:rPr lang="en-GB" i="1">
                                  <a:latin typeface="Cambria Math" panose="02040503050406030204" pitchFamily="18" charset="0"/>
                                </a:rPr>
                                <m:t>𝑀𝑎𝑠𝑠</m:t>
                              </m:r>
                            </m:e>
                            <m:sub>
                              <m:r>
                                <a:rPr lang="en-GB" i="1">
                                  <a:latin typeface="Cambria Math" panose="02040503050406030204" pitchFamily="18" charset="0"/>
                                </a:rPr>
                                <m:t>0</m:t>
                              </m:r>
                            </m:sub>
                          </m:sSub>
                        </m:den>
                      </m:f>
                      <m:r>
                        <a:rPr lang="en-GB" b="0" i="1" smtClean="0">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8.</m:t>
                          </m:r>
                          <m:r>
                            <a:rPr lang="en-GB" b="0" i="1" smtClean="0">
                              <a:latin typeface="Cambria Math" panose="02040503050406030204" pitchFamily="18" charset="0"/>
                              <a:ea typeface="Cambria Math" panose="02040503050406030204" pitchFamily="18" charset="0"/>
                            </a:rPr>
                            <m:t>35</m:t>
                          </m:r>
                          <m:r>
                            <a:rPr lang="en-GB" i="1">
                              <a:latin typeface="Cambria Math" panose="02040503050406030204" pitchFamily="18" charset="0"/>
                              <a:ea typeface="Cambria Math" panose="02040503050406030204" pitchFamily="18" charset="0"/>
                            </a:rPr>
                            <m:t>𝐸</m:t>
                          </m:r>
                          <m:r>
                            <a:rPr lang="en-GB" i="1">
                              <a:latin typeface="Cambria Math" panose="02040503050406030204" pitchFamily="18" charset="0"/>
                              <a:ea typeface="Cambria Math" panose="02040503050406030204" pitchFamily="18" charset="0"/>
                            </a:rPr>
                            <m:t>−05−8.17</m:t>
                          </m:r>
                          <m:r>
                            <a:rPr lang="en-GB" i="1">
                              <a:latin typeface="Cambria Math" panose="02040503050406030204" pitchFamily="18" charset="0"/>
                              <a:ea typeface="Cambria Math" panose="02040503050406030204" pitchFamily="18" charset="0"/>
                            </a:rPr>
                            <m:t>𝐸</m:t>
                          </m:r>
                          <m:r>
                            <a:rPr lang="en-GB" i="1">
                              <a:latin typeface="Cambria Math" panose="02040503050406030204" pitchFamily="18" charset="0"/>
                              <a:ea typeface="Cambria Math" panose="02040503050406030204" pitchFamily="18" charset="0"/>
                            </a:rPr>
                            <m:t>−05</m:t>
                          </m:r>
                        </m:num>
                        <m:den>
                          <m:r>
                            <a:rPr lang="en-GB" i="1">
                              <a:latin typeface="Cambria Math" panose="02040503050406030204" pitchFamily="18" charset="0"/>
                              <a:ea typeface="Cambria Math" panose="02040503050406030204" pitchFamily="18" charset="0"/>
                            </a:rPr>
                            <m:t>8.</m:t>
                          </m:r>
                          <m:r>
                            <a:rPr lang="en-GB" b="0" i="1" smtClean="0">
                              <a:latin typeface="Cambria Math" panose="02040503050406030204" pitchFamily="18" charset="0"/>
                              <a:ea typeface="Cambria Math" panose="02040503050406030204" pitchFamily="18" charset="0"/>
                            </a:rPr>
                            <m:t>35</m:t>
                          </m:r>
                          <m:r>
                            <a:rPr lang="en-GB" i="1">
                              <a:latin typeface="Cambria Math" panose="02040503050406030204" pitchFamily="18" charset="0"/>
                              <a:ea typeface="Cambria Math" panose="02040503050406030204" pitchFamily="18" charset="0"/>
                            </a:rPr>
                            <m:t>𝐸</m:t>
                          </m:r>
                          <m:r>
                            <a:rPr lang="en-GB" i="1">
                              <a:latin typeface="Cambria Math" panose="02040503050406030204" pitchFamily="18" charset="0"/>
                              <a:ea typeface="Cambria Math" panose="02040503050406030204" pitchFamily="18" charset="0"/>
                            </a:rPr>
                            <m:t>−05</m:t>
                          </m:r>
                        </m:den>
                      </m:f>
                    </m:oMath>
                  </m:oMathPara>
                </a14:m>
                <a:endParaRPr lang="en-US"/>
              </a:p>
            </p:txBody>
          </p:sp>
        </mc:Choice>
        <mc:Fallback xmlns="">
          <p:sp>
            <p:nvSpPr>
              <p:cNvPr id="42" name="TextBox 41">
                <a:extLst>
                  <a:ext uri="{FF2B5EF4-FFF2-40B4-BE49-F238E27FC236}">
                    <a16:creationId xmlns:a16="http://schemas.microsoft.com/office/drawing/2014/main" id="{99D8DE71-EFD1-50CA-5DE2-B181C0396EBE}"/>
                  </a:ext>
                </a:extLst>
              </p:cNvPr>
              <p:cNvSpPr txBox="1">
                <a:spLocks noRot="1" noChangeAspect="1" noMove="1" noResize="1" noEditPoints="1" noAdjustHandles="1" noChangeArrowheads="1" noChangeShapeType="1" noTextEdit="1"/>
              </p:cNvSpPr>
              <p:nvPr/>
            </p:nvSpPr>
            <p:spPr>
              <a:xfrm>
                <a:off x="5948264" y="5640944"/>
                <a:ext cx="6096000" cy="66537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302170D-1DB7-A587-5A77-3521C1103F82}"/>
                  </a:ext>
                </a:extLst>
              </p:cNvPr>
              <p:cNvSpPr txBox="1"/>
              <p:nvPr/>
            </p:nvSpPr>
            <p:spPr>
              <a:xfrm>
                <a:off x="6095999" y="6245647"/>
                <a:ext cx="3664317" cy="3693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𝑀𝑎𝑠𝑠</m:t>
                          </m:r>
                        </m:e>
                        <m:sub>
                          <m:r>
                            <a:rPr lang="en-GB" b="0" i="1" smtClean="0">
                              <a:latin typeface="Cambria Math" panose="02040503050406030204" pitchFamily="18" charset="0"/>
                              <a:ea typeface="Cambria Math" panose="02040503050406030204" pitchFamily="18" charset="0"/>
                            </a:rPr>
                            <m:t>0 </m:t>
                          </m:r>
                          <m:r>
                            <a:rPr lang="en-GB" b="0" i="1" smtClean="0">
                              <a:latin typeface="Cambria Math" panose="02040503050406030204" pitchFamily="18" charset="0"/>
                              <a:ea typeface="Cambria Math" panose="02040503050406030204" pitchFamily="18" charset="0"/>
                            </a:rPr>
                            <m:t>𝑡𝑜</m:t>
                          </m:r>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=0.02178</m:t>
                      </m:r>
                    </m:oMath>
                  </m:oMathPara>
                </a14:m>
                <a:endParaRPr lang="en-US"/>
              </a:p>
            </p:txBody>
          </p:sp>
        </mc:Choice>
        <mc:Fallback xmlns="">
          <p:sp>
            <p:nvSpPr>
              <p:cNvPr id="44" name="TextBox 43">
                <a:extLst>
                  <a:ext uri="{FF2B5EF4-FFF2-40B4-BE49-F238E27FC236}">
                    <a16:creationId xmlns:a16="http://schemas.microsoft.com/office/drawing/2014/main" id="{1302170D-1DB7-A587-5A77-3521C1103F82}"/>
                  </a:ext>
                </a:extLst>
              </p:cNvPr>
              <p:cNvSpPr txBox="1">
                <a:spLocks noRot="1" noChangeAspect="1" noMove="1" noResize="1" noEditPoints="1" noAdjustHandles="1" noChangeArrowheads="1" noChangeShapeType="1" noTextEdit="1"/>
              </p:cNvSpPr>
              <p:nvPr/>
            </p:nvSpPr>
            <p:spPr>
              <a:xfrm>
                <a:off x="6095999" y="6245647"/>
                <a:ext cx="3664317" cy="36933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61849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897FD-EB53-931A-4075-0382212ED695}"/>
              </a:ext>
            </a:extLst>
          </p:cNvPr>
          <p:cNvSpPr>
            <a:spLocks noGrp="1"/>
          </p:cNvSpPr>
          <p:nvPr>
            <p:ph type="title"/>
          </p:nvPr>
        </p:nvSpPr>
        <p:spPr>
          <a:xfrm>
            <a:off x="935839" y="211596"/>
            <a:ext cx="3574825" cy="1325563"/>
          </a:xfrm>
        </p:spPr>
        <p:txBody>
          <a:bodyPr/>
          <a:lstStyle/>
          <a:p>
            <a:r>
              <a:rPr lang="en-US" b="1"/>
              <a:t>Effective </a:t>
            </a:r>
            <a:br>
              <a:rPr lang="en-US" b="1"/>
            </a:br>
            <a:r>
              <a:rPr lang="en-US" b="1"/>
              <a:t>Reaction Rate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248184-8D7A-D50B-E566-8A0AD4DBD7DE}"/>
                  </a:ext>
                </a:extLst>
              </p:cNvPr>
              <p:cNvSpPr>
                <a:spLocks noGrp="1"/>
              </p:cNvSpPr>
              <p:nvPr>
                <p:ph idx="1"/>
              </p:nvPr>
            </p:nvSpPr>
            <p:spPr>
              <a:xfrm>
                <a:off x="310927" y="3140976"/>
                <a:ext cx="5183345" cy="2498415"/>
              </a:xfrm>
            </p:spPr>
            <p:txBody>
              <a:bodyPr>
                <a:noAutofit/>
              </a:bodyPr>
              <a:lstStyle/>
              <a:p>
                <a14:m>
                  <m:oMath xmlns:m="http://schemas.openxmlformats.org/officeDocument/2006/math">
                    <m:sSub>
                      <m:sSubPr>
                        <m:ctrlPr>
                          <a:rPr lang="en-GB" sz="1800" i="1" smtClean="0">
                            <a:latin typeface="Cambria Math" panose="02040503050406030204" pitchFamily="18" charset="0"/>
                          </a:rPr>
                        </m:ctrlPr>
                      </m:sSubPr>
                      <m:e>
                        <m:r>
                          <a:rPr lang="en-GB" sz="1800" b="0" i="1" smtClean="0">
                            <a:latin typeface="Cambria Math" panose="02040503050406030204" pitchFamily="18" charset="0"/>
                          </a:rPr>
                          <m:t>𝑟</m:t>
                        </m:r>
                      </m:e>
                      <m:sub>
                        <m:r>
                          <a:rPr lang="en-GB" sz="1800" b="0" i="1" smtClean="0">
                            <a:latin typeface="Cambria Math" panose="02040503050406030204" pitchFamily="18" charset="0"/>
                          </a:rPr>
                          <m:t>𝑒𝑓𝑓</m:t>
                        </m:r>
                      </m:sub>
                    </m:sSub>
                  </m:oMath>
                </a14:m>
                <a:r>
                  <a:rPr lang="en-GB" sz="1800">
                    <a:solidFill>
                      <a:prstClr val="black"/>
                    </a:solidFill>
                  </a:rPr>
                  <a:t> - mol/m</a:t>
                </a:r>
                <a:r>
                  <a:rPr lang="en-GB" sz="1800" baseline="30000">
                    <a:solidFill>
                      <a:prstClr val="black"/>
                    </a:solidFill>
                  </a:rPr>
                  <a:t>2</a:t>
                </a:r>
                <a:r>
                  <a:rPr lang="en-GB" sz="1800">
                    <a:solidFill>
                      <a:prstClr val="black"/>
                    </a:solidFill>
                  </a:rPr>
                  <a:t>s</a:t>
                </a:r>
                <a:endParaRPr lang="en-GB" sz="1800" b="0" i="1">
                  <a:latin typeface="Cambria Math" panose="02040503050406030204" pitchFamily="18" charset="0"/>
                </a:endParaRPr>
              </a:p>
              <a:p>
                <a14:m>
                  <m:oMath xmlns:m="http://schemas.openxmlformats.org/officeDocument/2006/math">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ea typeface="Cambria Math" panose="02040503050406030204" pitchFamily="18" charset="0"/>
                          </a:rPr>
                          <m:t>𝜌</m:t>
                        </m:r>
                      </m:e>
                      <m:sub>
                        <m:r>
                          <a:rPr lang="en-GB" sz="1800" b="0" i="1" smtClean="0">
                            <a:latin typeface="Cambria Math" panose="02040503050406030204" pitchFamily="18" charset="0"/>
                          </a:rPr>
                          <m:t>𝑚𝑖𝑛𝑒𝑟𝑎𝑙</m:t>
                        </m:r>
                      </m:sub>
                    </m:sSub>
                  </m:oMath>
                </a14:m>
                <a:r>
                  <a:rPr lang="en-US" sz="1800"/>
                  <a:t> - kg/</a:t>
                </a:r>
                <a:r>
                  <a:rPr lang="en-GB" sz="1800"/>
                  <a:t> m</a:t>
                </a:r>
                <a:r>
                  <a:rPr lang="en-GB" sz="1800" baseline="30000"/>
                  <a:t>3</a:t>
                </a:r>
              </a:p>
              <a:p>
                <a14:m>
                  <m:oMath xmlns:m="http://schemas.openxmlformats.org/officeDocument/2006/math">
                    <m:sSub>
                      <m:sSubPr>
                        <m:ctrlPr>
                          <a:rPr lang="en-GB" sz="1800" i="1">
                            <a:latin typeface="Cambria Math" panose="02040503050406030204" pitchFamily="18" charset="0"/>
                          </a:rPr>
                        </m:ctrlPr>
                      </m:sSubPr>
                      <m:e>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𝑓</m:t>
                        </m:r>
                      </m:e>
                      <m:sub>
                        <m:r>
                          <a:rPr lang="en-GB" sz="1800" i="1">
                            <a:latin typeface="Cambria Math" panose="02040503050406030204" pitchFamily="18" charset="0"/>
                          </a:rPr>
                          <m:t>𝑚𝑖𝑛𝑒𝑟𝑎𝑙</m:t>
                        </m:r>
                      </m:sub>
                    </m:sSub>
                  </m:oMath>
                </a14:m>
                <a:r>
                  <a:rPr lang="en-GB" sz="1800"/>
                  <a:t> - Change in number of voxels between image scans multiplied by unit voxel volume – m</a:t>
                </a:r>
                <a:r>
                  <a:rPr lang="en-GB" sz="1800" baseline="30000"/>
                  <a:t>3</a:t>
                </a:r>
                <a:endParaRPr lang="en-GB" sz="1800"/>
              </a:p>
              <a:p>
                <a:pPr lvl="1"/>
                <a14:m>
                  <m:oMath xmlns:m="http://schemas.openxmlformats.org/officeDocument/2006/math">
                    <m:sSub>
                      <m:sSubPr>
                        <m:ctrlPr>
                          <a:rPr lang="en-GB" sz="1400" i="1" smtClean="0">
                            <a:latin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m:t>
                        </m:r>
                        <m:r>
                          <a:rPr lang="en-GB" sz="1400" i="1">
                            <a:latin typeface="Cambria Math" panose="02040503050406030204" pitchFamily="18" charset="0"/>
                            <a:ea typeface="Cambria Math" panose="02040503050406030204" pitchFamily="18" charset="0"/>
                          </a:rPr>
                          <m:t>𝑓</m:t>
                        </m:r>
                      </m:e>
                      <m:sub>
                        <m:r>
                          <a:rPr lang="en-GB" sz="1400" i="1">
                            <a:latin typeface="Cambria Math" panose="02040503050406030204" pitchFamily="18" charset="0"/>
                          </a:rPr>
                          <m:t>𝑚𝑖𝑛𝑒𝑟𝑎𝑙</m:t>
                        </m:r>
                        <m:r>
                          <a:rPr lang="en-GB" sz="1400" b="0" i="1" smtClean="0">
                            <a:latin typeface="Cambria Math" panose="02040503050406030204" pitchFamily="18" charset="0"/>
                          </a:rPr>
                          <m:t>, 0 </m:t>
                        </m:r>
                        <m:r>
                          <a:rPr lang="en-GB" sz="1400" b="0" i="1" smtClean="0">
                            <a:latin typeface="Cambria Math" panose="02040503050406030204" pitchFamily="18" charset="0"/>
                          </a:rPr>
                          <m:t>𝑡𝑜</m:t>
                        </m:r>
                        <m:r>
                          <a:rPr lang="en-GB" sz="1400" b="0" i="1" smtClean="0">
                            <a:latin typeface="Cambria Math" panose="02040503050406030204" pitchFamily="18" charset="0"/>
                          </a:rPr>
                          <m:t> 1</m:t>
                        </m:r>
                      </m:sub>
                    </m:sSub>
                  </m:oMath>
                </a14:m>
                <a:r>
                  <a:rPr lang="en-GB" sz="1400"/>
                  <a:t> = </a:t>
                </a:r>
                <a14:m>
                  <m:oMath xmlns:m="http://schemas.openxmlformats.org/officeDocument/2006/math">
                    <m:d>
                      <m:dPr>
                        <m:ctrlPr>
                          <a:rPr lang="en-GB" sz="1400" b="0" i="1" smtClean="0">
                            <a:latin typeface="Cambria Math" panose="02040503050406030204" pitchFamily="18" charset="0"/>
                          </a:rPr>
                        </m:ctrlPr>
                      </m:dPr>
                      <m:e>
                        <m:sSub>
                          <m:sSubPr>
                            <m:ctrlPr>
                              <a:rPr lang="en-GB" sz="1400" i="1">
                                <a:latin typeface="Cambria Math" panose="02040503050406030204" pitchFamily="18" charset="0"/>
                              </a:rPr>
                            </m:ctrlPr>
                          </m:sSubPr>
                          <m:e>
                            <m:r>
                              <a:rPr lang="en-GB" sz="1400" b="0" i="1" smtClean="0">
                                <a:latin typeface="Cambria Math" panose="02040503050406030204" pitchFamily="18" charset="0"/>
                              </a:rPr>
                              <m:t>𝑉𝑜𝑥𝑒𝑙𝑠</m:t>
                            </m:r>
                          </m:e>
                          <m:sub>
                            <m:r>
                              <a:rPr lang="en-GB" sz="1400" b="0" i="1" smtClean="0">
                                <a:latin typeface="Cambria Math" panose="02040503050406030204" pitchFamily="18" charset="0"/>
                              </a:rPr>
                              <m:t>0</m:t>
                            </m:r>
                          </m:sub>
                        </m:sSub>
                        <m:r>
                          <a:rPr lang="en-GB" sz="1400" b="0" i="1" smtClean="0">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𝑉𝑜𝑥𝑒𝑙𝑠</m:t>
                            </m:r>
                          </m:e>
                          <m:sub>
                            <m:r>
                              <a:rPr lang="en-GB" sz="1400" b="0" i="1" smtClean="0">
                                <a:latin typeface="Cambria Math" panose="02040503050406030204" pitchFamily="18" charset="0"/>
                              </a:rPr>
                              <m:t>1</m:t>
                            </m:r>
                          </m:sub>
                        </m:sSub>
                      </m:e>
                    </m:d>
                    <m:r>
                      <a:rPr lang="en-GB" sz="1400" b="0" i="1" smtClean="0">
                        <a:latin typeface="Cambria Math" panose="02040503050406030204" pitchFamily="18" charset="0"/>
                      </a:rPr>
                      <m:t>∗</m:t>
                    </m:r>
                    <m:r>
                      <a:rPr lang="en-GB" sz="1400" i="1">
                        <a:latin typeface="Cambria Math" panose="02040503050406030204" pitchFamily="18" charset="0"/>
                      </a:rPr>
                      <m:t>1.25</m:t>
                    </m:r>
                    <m:r>
                      <a:rPr lang="en-GB" sz="1400" i="1">
                        <a:latin typeface="Cambria Math" panose="02040503050406030204" pitchFamily="18" charset="0"/>
                      </a:rPr>
                      <m:t>𝐸</m:t>
                    </m:r>
                    <m:r>
                      <a:rPr lang="en-GB" sz="1400" i="1">
                        <a:latin typeface="Cambria Math" panose="02040503050406030204" pitchFamily="18" charset="0"/>
                      </a:rPr>
                      <m:t>−16</m:t>
                    </m:r>
                  </m:oMath>
                </a14:m>
                <a:endParaRPr lang="en-GB" sz="1400"/>
              </a:p>
              <a:p>
                <a:r>
                  <a:rPr lang="en-GB" sz="1800"/>
                  <a:t>Molar Weight (</a:t>
                </a:r>
                <a14:m>
                  <m:oMath xmlns:m="http://schemas.openxmlformats.org/officeDocument/2006/math">
                    <m:sSub>
                      <m:sSubPr>
                        <m:ctrlPr>
                          <a:rPr lang="en-GB" sz="1800" i="1">
                            <a:latin typeface="Cambria Math" panose="02040503050406030204" pitchFamily="18" charset="0"/>
                          </a:rPr>
                        </m:ctrlPr>
                      </m:sSubPr>
                      <m:e>
                        <m:r>
                          <a:rPr lang="en-GB" sz="1800" i="1">
                            <a:latin typeface="Cambria Math" panose="02040503050406030204" pitchFamily="18" charset="0"/>
                          </a:rPr>
                          <m:t>𝑀𝑊</m:t>
                        </m:r>
                      </m:e>
                      <m:sub>
                        <m:r>
                          <a:rPr lang="en-GB" sz="1800" i="1">
                            <a:latin typeface="Cambria Math" panose="02040503050406030204" pitchFamily="18" charset="0"/>
                          </a:rPr>
                          <m:t>𝑚𝑖𝑛𝑒𝑟𝑎𝑙</m:t>
                        </m:r>
                      </m:sub>
                    </m:sSub>
                  </m:oMath>
                </a14:m>
                <a:r>
                  <a:rPr lang="en-GB" sz="1800"/>
                  <a:t>) - kg/mol</a:t>
                </a:r>
                <a:endParaRPr lang="en-GB" sz="1800" baseline="30000"/>
              </a:p>
              <a:p>
                <a:r>
                  <a:rPr lang="en-GB" sz="1800"/>
                  <a:t>Surface area (</a:t>
                </a:r>
                <a:r>
                  <a:rPr lang="en-GB" sz="1800" b="0" i="1">
                    <a:latin typeface="Cambria Math" panose="02040503050406030204" pitchFamily="18" charset="0"/>
                  </a:rPr>
                  <a:t>S</a:t>
                </a:r>
                <a:r>
                  <a:rPr lang="en-GB" sz="1800"/>
                  <a:t>) - m</a:t>
                </a:r>
                <a:r>
                  <a:rPr lang="en-GB" sz="1800" baseline="30000"/>
                  <a:t>2</a:t>
                </a:r>
              </a:p>
              <a:p>
                <a:r>
                  <a:rPr lang="en-GB" sz="1800" b="0">
                    <a:ea typeface="Cambria Math" panose="02040503050406030204" pitchFamily="18" charset="0"/>
                  </a:rPr>
                  <a:t>Time between micro-CT scan (</a:t>
                </a:r>
                <a14:m>
                  <m:oMath xmlns:m="http://schemas.openxmlformats.org/officeDocument/2006/math">
                    <m:r>
                      <a:rPr lang="en-GB" sz="1800" b="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ea typeface="Cambria Math" panose="02040503050406030204" pitchFamily="18" charset="0"/>
                      </a:rPr>
                      <m:t>𝑡</m:t>
                    </m:r>
                    <m:r>
                      <a:rPr lang="en-GB" sz="1800" b="0" i="1" smtClean="0">
                        <a:latin typeface="Cambria Math" panose="02040503050406030204" pitchFamily="18" charset="0"/>
                        <a:ea typeface="Cambria Math" panose="02040503050406030204" pitchFamily="18" charset="0"/>
                      </a:rPr>
                      <m:t>)</m:t>
                    </m:r>
                  </m:oMath>
                </a14:m>
                <a:r>
                  <a:rPr lang="en-GB" sz="1800" baseline="30000"/>
                  <a:t> </a:t>
                </a:r>
                <a:r>
                  <a:rPr lang="en-US" sz="1800"/>
                  <a:t>=</a:t>
                </a:r>
                <a:r>
                  <a:rPr lang="en-GB" sz="1800" baseline="30000"/>
                  <a:t> </a:t>
                </a:r>
                <a:r>
                  <a:rPr lang="en-GB" sz="1800"/>
                  <a:t>Seconds</a:t>
                </a:r>
                <a:endParaRPr lang="en-GB" sz="1800" baseline="30000"/>
              </a:p>
            </p:txBody>
          </p:sp>
        </mc:Choice>
        <mc:Fallback xmlns="">
          <p:sp>
            <p:nvSpPr>
              <p:cNvPr id="3" name="Content Placeholder 2">
                <a:extLst>
                  <a:ext uri="{FF2B5EF4-FFF2-40B4-BE49-F238E27FC236}">
                    <a16:creationId xmlns:a16="http://schemas.microsoft.com/office/drawing/2014/main" id="{E1248184-8D7A-D50B-E566-8A0AD4DBD7DE}"/>
                  </a:ext>
                </a:extLst>
              </p:cNvPr>
              <p:cNvSpPr>
                <a:spLocks noGrp="1" noRot="1" noChangeAspect="1" noMove="1" noResize="1" noEditPoints="1" noAdjustHandles="1" noChangeArrowheads="1" noChangeShapeType="1" noTextEdit="1"/>
              </p:cNvSpPr>
              <p:nvPr>
                <p:ph idx="1"/>
              </p:nvPr>
            </p:nvSpPr>
            <p:spPr>
              <a:xfrm>
                <a:off x="310927" y="3140976"/>
                <a:ext cx="5183345" cy="2498415"/>
              </a:xfrm>
              <a:blipFill>
                <a:blip r:embed="rId3"/>
                <a:stretch>
                  <a:fillRect l="-706" t="-1951" b="-13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1BC5A9E-5615-B220-EEF6-42D1BC71D706}"/>
                  </a:ext>
                </a:extLst>
              </p:cNvPr>
              <p:cNvSpPr txBox="1"/>
              <p:nvPr/>
            </p:nvSpPr>
            <p:spPr>
              <a:xfrm>
                <a:off x="935839" y="1827875"/>
                <a:ext cx="3574825" cy="7645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latin typeface="Cambria Math" panose="02040503050406030204" pitchFamily="18" charset="0"/>
                            </a:rPr>
                          </m:ctrlPr>
                        </m:sSubPr>
                        <m:e>
                          <m:r>
                            <a:rPr lang="en-GB" sz="2400" b="0" i="1" smtClean="0">
                              <a:latin typeface="Cambria Math" panose="02040503050406030204" pitchFamily="18" charset="0"/>
                            </a:rPr>
                            <m:t>𝑟</m:t>
                          </m:r>
                        </m:e>
                        <m:sub>
                          <m:r>
                            <a:rPr lang="en-GB" sz="2400" b="0" i="1" smtClean="0">
                              <a:latin typeface="Cambria Math" panose="02040503050406030204" pitchFamily="18" charset="0"/>
                            </a:rPr>
                            <m:t>𝑒𝑓𝑓</m:t>
                          </m:r>
                        </m:sub>
                      </m:sSub>
                      <m:r>
                        <a:rPr lang="en-GB" sz="2400" b="0" i="1" smtClean="0">
                          <a:latin typeface="Cambria Math" panose="02040503050406030204" pitchFamily="18" charset="0"/>
                        </a:rPr>
                        <m:t>=</m:t>
                      </m:r>
                      <m:f>
                        <m:fPr>
                          <m:ctrlPr>
                            <a:rPr lang="en-GB" sz="2400" b="0" i="1" smtClean="0">
                              <a:latin typeface="Cambria Math" panose="02040503050406030204" pitchFamily="18" charset="0"/>
                            </a:rPr>
                          </m:ctrlPr>
                        </m:fPr>
                        <m:num>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ea typeface="Cambria Math" panose="02040503050406030204" pitchFamily="18" charset="0"/>
                                </a:rPr>
                                <m:t>𝜌</m:t>
                              </m:r>
                            </m:e>
                            <m:sub>
                              <m:r>
                                <a:rPr lang="en-GB" sz="2400" b="0" i="1" smtClean="0">
                                  <a:latin typeface="Cambria Math" panose="02040503050406030204" pitchFamily="18" charset="0"/>
                                </a:rPr>
                                <m:t>𝑚𝑖𝑛𝑒𝑟𝑎𝑙</m:t>
                              </m:r>
                            </m:sub>
                          </m:sSub>
                          <m:r>
                            <a:rPr lang="en-GB" sz="2400" b="0" i="1" smtClean="0">
                              <a:latin typeface="Cambria Math" panose="02040503050406030204" pitchFamily="18" charset="0"/>
                            </a:rPr>
                            <m:t>∗</m:t>
                          </m:r>
                          <m:sSub>
                            <m:sSubPr>
                              <m:ctrlPr>
                                <a:rPr lang="en-GB" sz="2400" b="0" i="1" smtClean="0">
                                  <a:solidFill>
                                    <a:schemeClr val="tx1"/>
                                  </a:solidFill>
                                  <a:latin typeface="Cambria Math" panose="02040503050406030204" pitchFamily="18" charset="0"/>
                                </a:rPr>
                              </m:ctrlPr>
                            </m:sSubPr>
                            <m:e>
                              <m:r>
                                <a:rPr lang="en-GB" sz="2400" b="0" i="1" smtClean="0">
                                  <a:solidFill>
                                    <a:schemeClr val="tx1"/>
                                  </a:solidFill>
                                  <a:latin typeface="Cambria Math" panose="02040503050406030204" pitchFamily="18" charset="0"/>
                                  <a:ea typeface="Cambria Math" panose="02040503050406030204" pitchFamily="18" charset="0"/>
                                </a:rPr>
                                <m:t>∆</m:t>
                              </m:r>
                              <m:r>
                                <a:rPr lang="en-GB" sz="2400" b="0" i="1" smtClean="0">
                                  <a:solidFill>
                                    <a:schemeClr val="tx1"/>
                                  </a:solidFill>
                                  <a:latin typeface="Cambria Math" panose="02040503050406030204" pitchFamily="18" charset="0"/>
                                  <a:ea typeface="Cambria Math" panose="02040503050406030204" pitchFamily="18" charset="0"/>
                                </a:rPr>
                                <m:t>𝑓</m:t>
                              </m:r>
                            </m:e>
                            <m:sub>
                              <m:r>
                                <a:rPr lang="en-GB" sz="2400" b="0" i="1" smtClean="0">
                                  <a:solidFill>
                                    <a:schemeClr val="tx1"/>
                                  </a:solidFill>
                                  <a:latin typeface="Cambria Math" panose="02040503050406030204" pitchFamily="18" charset="0"/>
                                </a:rPr>
                                <m:t>𝑚𝑖𝑛𝑒𝑟𝑎𝑙</m:t>
                              </m:r>
                            </m:sub>
                          </m:sSub>
                        </m:num>
                        <m:den>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𝑀𝑊</m:t>
                              </m:r>
                            </m:e>
                            <m:sub>
                              <m:r>
                                <a:rPr lang="en-GB" sz="2400" b="0" i="1" smtClean="0">
                                  <a:latin typeface="Cambria Math" panose="02040503050406030204" pitchFamily="18" charset="0"/>
                                </a:rPr>
                                <m:t>𝑚𝑖𝑛𝑒𝑟𝑎𝑙</m:t>
                              </m:r>
                            </m:sub>
                          </m:sSub>
                          <m:r>
                            <a:rPr lang="en-GB" sz="2400" b="0" i="1" smtClean="0">
                              <a:latin typeface="Cambria Math" panose="02040503050406030204" pitchFamily="18" charset="0"/>
                            </a:rPr>
                            <m:t>∗</m:t>
                          </m:r>
                          <m:r>
                            <a:rPr lang="en-GB" sz="2400" b="0" i="1" smtClean="0">
                              <a:latin typeface="Cambria Math" panose="02040503050406030204" pitchFamily="18" charset="0"/>
                            </a:rPr>
                            <m:t>𝑆</m:t>
                          </m:r>
                          <m:r>
                            <a:rPr lang="en-GB" sz="2400" b="0" i="1" smtClean="0">
                              <a:latin typeface="Cambria Math" panose="02040503050406030204" pitchFamily="18" charset="0"/>
                            </a:rPr>
                            <m:t>∗∆</m:t>
                          </m:r>
                          <m:r>
                            <a:rPr lang="en-GB" sz="2400" b="0" i="1" smtClean="0">
                              <a:latin typeface="Cambria Math" panose="02040503050406030204" pitchFamily="18" charset="0"/>
                              <a:ea typeface="Cambria Math" panose="02040503050406030204" pitchFamily="18" charset="0"/>
                            </a:rPr>
                            <m:t>𝑡</m:t>
                          </m:r>
                        </m:den>
                      </m:f>
                    </m:oMath>
                  </m:oMathPara>
                </a14:m>
                <a:endParaRPr lang="en-GB" sz="2400"/>
              </a:p>
            </p:txBody>
          </p:sp>
        </mc:Choice>
        <mc:Fallback xmlns="">
          <p:sp>
            <p:nvSpPr>
              <p:cNvPr id="4" name="TextBox 3">
                <a:extLst>
                  <a:ext uri="{FF2B5EF4-FFF2-40B4-BE49-F238E27FC236}">
                    <a16:creationId xmlns:a16="http://schemas.microsoft.com/office/drawing/2014/main" id="{F1BC5A9E-5615-B220-EEF6-42D1BC71D706}"/>
                  </a:ext>
                </a:extLst>
              </p:cNvPr>
              <p:cNvSpPr txBox="1">
                <a:spLocks noRot="1" noChangeAspect="1" noMove="1" noResize="1" noEditPoints="1" noAdjustHandles="1" noChangeArrowheads="1" noChangeShapeType="1" noTextEdit="1"/>
              </p:cNvSpPr>
              <p:nvPr/>
            </p:nvSpPr>
            <p:spPr>
              <a:xfrm>
                <a:off x="935839" y="1827875"/>
                <a:ext cx="3574825" cy="764568"/>
              </a:xfrm>
              <a:prstGeom prst="rect">
                <a:avLst/>
              </a:prstGeom>
              <a:blipFill>
                <a:blip r:embed="rId4"/>
                <a:stretch>
                  <a:fillRect/>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711D976E-0808-CB7B-18E4-31D8678B79E9}"/>
              </a:ext>
            </a:extLst>
          </p:cNvPr>
          <p:cNvSpPr txBox="1">
            <a:spLocks/>
          </p:cNvSpPr>
          <p:nvPr/>
        </p:nvSpPr>
        <p:spPr>
          <a:xfrm>
            <a:off x="6241554" y="265112"/>
            <a:ext cx="552993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Mineral Mass Change </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7A26971F-F5ED-733A-6FE4-6E742E89D8C4}"/>
                  </a:ext>
                </a:extLst>
              </p:cNvPr>
              <p:cNvSpPr txBox="1">
                <a:spLocks/>
              </p:cNvSpPr>
              <p:nvPr/>
            </p:nvSpPr>
            <p:spPr>
              <a:xfrm>
                <a:off x="6052580" y="3161617"/>
                <a:ext cx="5903683" cy="26807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14:m>
                  <m:oMath xmlns:m="http://schemas.openxmlformats.org/officeDocument/2006/math">
                    <m:sSub>
                      <m:sSubPr>
                        <m:ctrlPr>
                          <a:rPr lang="en-GB" sz="1800" i="1" smtClean="0">
                            <a:latin typeface="Cambria Math" panose="02040503050406030204" pitchFamily="18" charset="0"/>
                          </a:rPr>
                        </m:ctrlPr>
                      </m:sSubPr>
                      <m:e>
                        <m:r>
                          <a:rPr lang="en-GB" sz="1800" i="1" smtClean="0">
                            <a:latin typeface="Cambria Math" panose="02040503050406030204" pitchFamily="18" charset="0"/>
                          </a:rPr>
                          <m:t>𝑀𝑎𝑠𝑠</m:t>
                        </m:r>
                      </m:e>
                      <m:sub>
                        <m:r>
                          <a:rPr lang="en-GB" sz="1800" i="1" smtClean="0">
                            <a:latin typeface="Cambria Math" panose="02040503050406030204" pitchFamily="18" charset="0"/>
                          </a:rPr>
                          <m:t>𝑚𝑖𝑛𝑒𝑟𝑎𝑙</m:t>
                        </m:r>
                      </m:sub>
                    </m:sSub>
                  </m:oMath>
                </a14:m>
                <a:r>
                  <a:rPr lang="en-GB" sz="1800"/>
                  <a:t> - kg</a:t>
                </a:r>
              </a:p>
              <a:p>
                <a:r>
                  <a:rPr lang="en-GB" sz="1800"/>
                  <a:t>Mineral mass change between in=mage scans (</a:t>
                </a:r>
                <a14:m>
                  <m:oMath xmlns:m="http://schemas.openxmlformats.org/officeDocument/2006/math">
                    <m:sSub>
                      <m:sSubPr>
                        <m:ctrlPr>
                          <a:rPr lang="en-GB" sz="1800" i="1" smtClean="0">
                            <a:latin typeface="Cambria Math" panose="02040503050406030204" pitchFamily="18" charset="0"/>
                          </a:rPr>
                        </m:ctrlPr>
                      </m:sSubPr>
                      <m:e>
                        <m:r>
                          <a:rPr lang="en-GB" sz="1800" i="1" smtClean="0">
                            <a:latin typeface="Cambria Math" panose="02040503050406030204" pitchFamily="18" charset="0"/>
                            <a:ea typeface="Cambria Math" panose="02040503050406030204" pitchFamily="18" charset="0"/>
                          </a:rPr>
                          <m:t>∆</m:t>
                        </m:r>
                        <m:r>
                          <a:rPr lang="en-GB" sz="1800" b="0" i="1" smtClean="0">
                            <a:latin typeface="Cambria Math" panose="02040503050406030204" pitchFamily="18" charset="0"/>
                          </a:rPr>
                          <m:t>𝑀𝑎𝑠𝑠</m:t>
                        </m:r>
                      </m:e>
                      <m:sub>
                        <m:r>
                          <a:rPr lang="en-GB" sz="1800" b="0" i="1" smtClean="0">
                            <a:latin typeface="Cambria Math" panose="02040503050406030204" pitchFamily="18" charset="0"/>
                          </a:rPr>
                          <m:t>𝑚𝑖𝑛𝑒𝑟𝑎𝑙</m:t>
                        </m:r>
                        <m:r>
                          <a:rPr lang="en-GB" sz="1800" b="0" i="1" smtClean="0">
                            <a:latin typeface="Cambria Math" panose="02040503050406030204" pitchFamily="18" charset="0"/>
                          </a:rPr>
                          <m:t>,</m:t>
                        </m:r>
                        <m:r>
                          <a:rPr lang="en-GB" sz="1800" b="0" i="1" smtClean="0">
                            <a:latin typeface="Cambria Math" panose="02040503050406030204" pitchFamily="18" charset="0"/>
                          </a:rPr>
                          <m:t>𝑖</m:t>
                        </m:r>
                        <m:r>
                          <a:rPr lang="en-GB" sz="1800" b="0" i="1" smtClean="0">
                            <a:latin typeface="Cambria Math" panose="02040503050406030204" pitchFamily="18" charset="0"/>
                          </a:rPr>
                          <m:t> </m:t>
                        </m:r>
                        <m:r>
                          <a:rPr lang="en-GB" sz="1800" b="0" i="1" smtClean="0">
                            <a:latin typeface="Cambria Math" panose="02040503050406030204" pitchFamily="18" charset="0"/>
                          </a:rPr>
                          <m:t>𝑡𝑜</m:t>
                        </m:r>
                        <m:r>
                          <a:rPr lang="en-GB" sz="1800" b="0" i="1" smtClean="0">
                            <a:latin typeface="Cambria Math" panose="02040503050406030204" pitchFamily="18" charset="0"/>
                          </a:rPr>
                          <m:t> </m:t>
                        </m:r>
                        <m:r>
                          <a:rPr lang="en-GB" sz="1800" b="0" i="1" smtClean="0">
                            <a:latin typeface="Cambria Math" panose="02040503050406030204" pitchFamily="18" charset="0"/>
                          </a:rPr>
                          <m:t>𝑖</m:t>
                        </m:r>
                        <m:r>
                          <a:rPr lang="en-GB" sz="1800" b="0" i="1" smtClean="0">
                            <a:latin typeface="Cambria Math" panose="02040503050406030204" pitchFamily="18" charset="0"/>
                          </a:rPr>
                          <m:t>+1</m:t>
                        </m:r>
                      </m:sub>
                    </m:sSub>
                  </m:oMath>
                </a14:m>
                <a:r>
                  <a:rPr lang="en-GB" sz="1800"/>
                  <a:t>)</a:t>
                </a:r>
              </a:p>
              <a:p>
                <a:r>
                  <a:rPr lang="en-GB" sz="1800"/>
                  <a:t>Molar Weight (</a:t>
                </a:r>
                <a14:m>
                  <m:oMath xmlns:m="http://schemas.openxmlformats.org/officeDocument/2006/math">
                    <m:sSub>
                      <m:sSubPr>
                        <m:ctrlPr>
                          <a:rPr lang="en-GB" sz="1800" i="1" smtClean="0">
                            <a:latin typeface="Cambria Math" panose="02040503050406030204" pitchFamily="18" charset="0"/>
                          </a:rPr>
                        </m:ctrlPr>
                      </m:sSubPr>
                      <m:e>
                        <m:r>
                          <a:rPr lang="en-GB" sz="1800" i="1" smtClean="0">
                            <a:latin typeface="Cambria Math" panose="02040503050406030204" pitchFamily="18" charset="0"/>
                          </a:rPr>
                          <m:t>𝑀𝑊</m:t>
                        </m:r>
                      </m:e>
                      <m:sub>
                        <m:r>
                          <a:rPr lang="en-GB" sz="1800" i="1">
                            <a:latin typeface="Cambria Math" panose="02040503050406030204" pitchFamily="18" charset="0"/>
                          </a:rPr>
                          <m:t>𝑚𝑖𝑛𝑒𝑟𝑎𝑙</m:t>
                        </m:r>
                      </m:sub>
                    </m:sSub>
                  </m:oMath>
                </a14:m>
                <a:r>
                  <a:rPr lang="en-GB" sz="1800"/>
                  <a:t>) - kg/mol</a:t>
                </a:r>
              </a:p>
              <a:p>
                <a:r>
                  <a:rPr lang="en-GB" sz="1800"/>
                  <a:t>Bulk volume of sample (</a:t>
                </a:r>
                <a14:m>
                  <m:oMath xmlns:m="http://schemas.openxmlformats.org/officeDocument/2006/math">
                    <m:sSub>
                      <m:sSubPr>
                        <m:ctrlPr>
                          <a:rPr lang="en-GB" sz="1800" i="1" smtClean="0">
                            <a:latin typeface="Cambria Math" panose="02040503050406030204" pitchFamily="18" charset="0"/>
                          </a:rPr>
                        </m:ctrlPr>
                      </m:sSubPr>
                      <m:e>
                        <m:r>
                          <a:rPr lang="en-GB" sz="1800" b="0" i="1" smtClean="0">
                            <a:latin typeface="Cambria Math" panose="02040503050406030204" pitchFamily="18" charset="0"/>
                          </a:rPr>
                          <m:t>𝑉𝑜𝑙𝑢𝑚𝑒</m:t>
                        </m:r>
                        <m:r>
                          <a:rPr lang="en-GB" sz="1800" b="0" i="1" smtClean="0">
                            <a:latin typeface="Cambria Math" panose="02040503050406030204" pitchFamily="18" charset="0"/>
                          </a:rPr>
                          <m:t> </m:t>
                        </m:r>
                      </m:e>
                      <m:sub>
                        <m:r>
                          <a:rPr lang="en-GB" sz="1800" b="0" i="1" smtClean="0">
                            <a:latin typeface="Cambria Math" panose="02040503050406030204" pitchFamily="18" charset="0"/>
                          </a:rPr>
                          <m:t>𝑏𝑢𝑙𝑘</m:t>
                        </m:r>
                        <m:r>
                          <a:rPr lang="en-GB" sz="1800" b="0" i="1" smtClean="0">
                            <a:latin typeface="Cambria Math" panose="02040503050406030204" pitchFamily="18" charset="0"/>
                          </a:rPr>
                          <m:t> </m:t>
                        </m:r>
                        <m:r>
                          <a:rPr lang="en-GB" sz="1800" b="0" i="1" smtClean="0">
                            <a:latin typeface="Cambria Math" panose="02040503050406030204" pitchFamily="18" charset="0"/>
                          </a:rPr>
                          <m:t>𝑚𝑖𝑛𝑒𝑟𝑎𝑙</m:t>
                        </m:r>
                        <m:r>
                          <a:rPr lang="en-GB" sz="1800" b="0" i="1" smtClean="0">
                            <a:latin typeface="Cambria Math" panose="02040503050406030204" pitchFamily="18" charset="0"/>
                            <a:ea typeface="Cambria Math" panose="02040503050406030204" pitchFamily="18" charset="0"/>
                          </a:rPr>
                          <m:t> </m:t>
                        </m:r>
                      </m:sub>
                    </m:sSub>
                  </m:oMath>
                </a14:m>
                <a:r>
                  <a:rPr lang="en-GB" sz="1800"/>
                  <a:t>) - m</a:t>
                </a:r>
                <a:r>
                  <a:rPr lang="en-GB" sz="1800" baseline="30000"/>
                  <a:t>3</a:t>
                </a:r>
              </a:p>
              <a:p>
                <a:pPr lvl="1"/>
                <a14:m>
                  <m:oMath xmlns:m="http://schemas.openxmlformats.org/officeDocument/2006/math">
                    <m:sSub>
                      <m:sSubPr>
                        <m:ctrlPr>
                          <a:rPr lang="en-GB" sz="1400" i="1" smtClean="0">
                            <a:solidFill>
                              <a:prstClr val="black"/>
                            </a:solidFill>
                            <a:latin typeface="Cambria Math" panose="02040503050406030204" pitchFamily="18" charset="0"/>
                          </a:rPr>
                        </m:ctrlPr>
                      </m:sSubPr>
                      <m:e>
                        <m:r>
                          <a:rPr lang="en-GB" sz="1400" i="1">
                            <a:solidFill>
                              <a:prstClr val="black"/>
                            </a:solidFill>
                            <a:latin typeface="Cambria Math" panose="02040503050406030204" pitchFamily="18" charset="0"/>
                          </a:rPr>
                          <m:t>𝑉𝑜𝑙𝑢𝑚𝑒</m:t>
                        </m:r>
                        <m:r>
                          <a:rPr lang="en-GB" sz="1400" i="1">
                            <a:solidFill>
                              <a:prstClr val="black"/>
                            </a:solidFill>
                            <a:latin typeface="Cambria Math" panose="02040503050406030204" pitchFamily="18" charset="0"/>
                          </a:rPr>
                          <m:t> </m:t>
                        </m:r>
                      </m:e>
                      <m:sub>
                        <m:r>
                          <a:rPr lang="en-GB" sz="1400" i="1">
                            <a:solidFill>
                              <a:prstClr val="black"/>
                            </a:solidFill>
                            <a:latin typeface="Cambria Math" panose="02040503050406030204" pitchFamily="18" charset="0"/>
                            <a:ea typeface="Cambria Math" panose="02040503050406030204" pitchFamily="18" charset="0"/>
                          </a:rPr>
                          <m:t>𝑏𝑢𝑙𝑘</m:t>
                        </m:r>
                        <m:r>
                          <a:rPr lang="en-GB" sz="1400" b="0" i="1" smtClean="0">
                            <a:solidFill>
                              <a:prstClr val="black"/>
                            </a:solidFill>
                            <a:latin typeface="Cambria Math" panose="02040503050406030204" pitchFamily="18" charset="0"/>
                            <a:ea typeface="Cambria Math" panose="02040503050406030204" pitchFamily="18" charset="0"/>
                          </a:rPr>
                          <m:t> </m:t>
                        </m:r>
                        <m:r>
                          <a:rPr lang="en-GB" sz="1400" b="0" i="1" smtClean="0">
                            <a:solidFill>
                              <a:prstClr val="black"/>
                            </a:solidFill>
                            <a:latin typeface="Cambria Math" panose="02040503050406030204" pitchFamily="18" charset="0"/>
                            <a:ea typeface="Cambria Math" panose="02040503050406030204" pitchFamily="18" charset="0"/>
                          </a:rPr>
                          <m:t>𝑚𝑖𝑛𝑒𝑟𝑎𝑙</m:t>
                        </m:r>
                        <m:r>
                          <a:rPr lang="en-GB" sz="1400" b="0" i="1" smtClean="0">
                            <a:solidFill>
                              <a:prstClr val="black"/>
                            </a:solidFill>
                            <a:latin typeface="Cambria Math" panose="02040503050406030204" pitchFamily="18" charset="0"/>
                            <a:ea typeface="Cambria Math" panose="02040503050406030204" pitchFamily="18" charset="0"/>
                          </a:rPr>
                          <m:t>  </m:t>
                        </m:r>
                      </m:sub>
                    </m:sSub>
                    <m:r>
                      <a:rPr lang="en-GB" sz="1400" b="0" i="1" smtClean="0">
                        <a:solidFill>
                          <a:prstClr val="black"/>
                        </a:solidFill>
                        <a:latin typeface="Cambria Math" panose="02040503050406030204" pitchFamily="18" charset="0"/>
                        <a:ea typeface="Cambria Math" panose="02040503050406030204" pitchFamily="18" charset="0"/>
                      </a:rPr>
                      <m:t>=</m:t>
                    </m:r>
                    <m:d>
                      <m:dPr>
                        <m:ctrlPr>
                          <a:rPr lang="en-GB" sz="1400" i="1" smtClean="0">
                            <a:latin typeface="Cambria Math" panose="02040503050406030204" pitchFamily="18" charset="0"/>
                          </a:rPr>
                        </m:ctrlPr>
                      </m:dPr>
                      <m:e>
                        <m:sSub>
                          <m:sSubPr>
                            <m:ctrlPr>
                              <a:rPr lang="en-GB" sz="1400" i="1">
                                <a:latin typeface="Cambria Math" panose="02040503050406030204" pitchFamily="18" charset="0"/>
                              </a:rPr>
                            </m:ctrlPr>
                          </m:sSubPr>
                          <m:e>
                            <m:r>
                              <a:rPr lang="en-GB" sz="1400" i="1">
                                <a:latin typeface="Cambria Math" panose="02040503050406030204" pitchFamily="18" charset="0"/>
                              </a:rPr>
                              <m:t>𝑉𝑜𝑥𝑒𝑙𝑠</m:t>
                            </m:r>
                          </m:e>
                          <m:sub>
                            <m:r>
                              <a:rPr lang="en-GB" sz="1400" b="0" i="1" smtClean="0">
                                <a:latin typeface="Cambria Math" panose="02040503050406030204" pitchFamily="18" charset="0"/>
                              </a:rPr>
                              <m:t>𝑡𝑜𝑡𝑎𝑙</m:t>
                            </m:r>
                            <m:r>
                              <a:rPr lang="en-GB" sz="1400" b="0" i="1" smtClean="0">
                                <a:latin typeface="Cambria Math" panose="02040503050406030204" pitchFamily="18" charset="0"/>
                              </a:rPr>
                              <m:t> </m:t>
                            </m:r>
                            <m:r>
                              <a:rPr lang="en-GB" sz="1400" b="0" i="1" smtClean="0">
                                <a:latin typeface="Cambria Math" panose="02040503050406030204" pitchFamily="18" charset="0"/>
                              </a:rPr>
                              <m:t>𝑚𝑖𝑛𝑒𝑟𝑎𝑙</m:t>
                            </m:r>
                          </m:sub>
                        </m:sSub>
                        <m:r>
                          <a:rPr lang="en-GB" sz="1400" b="0" i="1" smtClean="0">
                            <a:latin typeface="Cambria Math" panose="02040503050406030204" pitchFamily="18" charset="0"/>
                          </a:rPr>
                          <m:t> </m:t>
                        </m:r>
                      </m:e>
                    </m:d>
                    <m:r>
                      <a:rPr lang="en-GB" sz="1400" i="1" smtClean="0">
                        <a:latin typeface="Cambria Math" panose="02040503050406030204" pitchFamily="18" charset="0"/>
                      </a:rPr>
                      <m:t>∗</m:t>
                    </m:r>
                    <m:r>
                      <a:rPr lang="en-GB" sz="1400" i="1">
                        <a:latin typeface="Cambria Math" panose="02040503050406030204" pitchFamily="18" charset="0"/>
                      </a:rPr>
                      <m:t>1.25</m:t>
                    </m:r>
                    <m:r>
                      <a:rPr lang="en-GB" sz="1400" i="1">
                        <a:latin typeface="Cambria Math" panose="02040503050406030204" pitchFamily="18" charset="0"/>
                      </a:rPr>
                      <m:t>𝐸</m:t>
                    </m:r>
                    <m:r>
                      <a:rPr lang="en-GB" sz="1400" i="1">
                        <a:latin typeface="Cambria Math" panose="02040503050406030204" pitchFamily="18" charset="0"/>
                      </a:rPr>
                      <m:t>−16</m:t>
                    </m:r>
                  </m:oMath>
                </a14:m>
                <a:endParaRPr lang="en-GB" sz="1400"/>
              </a:p>
              <a:p>
                <a:r>
                  <a:rPr lang="en-GB" sz="1800"/>
                  <a:t>Mineral Density (</a:t>
                </a:r>
                <a14:m>
                  <m:oMath xmlns:m="http://schemas.openxmlformats.org/officeDocument/2006/math">
                    <m:sSub>
                      <m:sSubPr>
                        <m:ctrlPr>
                          <a:rPr lang="en-GB" sz="1800" i="1" smtClean="0">
                            <a:latin typeface="Cambria Math" panose="02040503050406030204" pitchFamily="18" charset="0"/>
                          </a:rPr>
                        </m:ctrlPr>
                      </m:sSubPr>
                      <m:e>
                        <m:r>
                          <a:rPr lang="en-GB" sz="1800" i="1" smtClean="0">
                            <a:latin typeface="Cambria Math" panose="02040503050406030204" pitchFamily="18" charset="0"/>
                            <a:ea typeface="Cambria Math" panose="02040503050406030204" pitchFamily="18" charset="0"/>
                          </a:rPr>
                          <m:t>𝜌</m:t>
                        </m:r>
                      </m:e>
                      <m:sub>
                        <m:r>
                          <a:rPr lang="en-GB" sz="1800" i="1" smtClean="0">
                            <a:latin typeface="Cambria Math" panose="02040503050406030204" pitchFamily="18" charset="0"/>
                          </a:rPr>
                          <m:t>𝑚𝑖𝑛𝑒𝑟𝑎𝑙</m:t>
                        </m:r>
                      </m:sub>
                    </m:sSub>
                  </m:oMath>
                </a14:m>
                <a:r>
                  <a:rPr lang="en-GB" sz="1800"/>
                  <a:t>) - kg/ m</a:t>
                </a:r>
                <a:r>
                  <a:rPr lang="en-GB" sz="1800" baseline="30000"/>
                  <a:t>3</a:t>
                </a:r>
              </a:p>
              <a:p>
                <a14:m>
                  <m:oMath xmlns:m="http://schemas.openxmlformats.org/officeDocument/2006/math">
                    <m:r>
                      <a:rPr lang="en-GB" sz="1800" i="1" smtClean="0">
                        <a:latin typeface="Cambria Math" panose="02040503050406030204" pitchFamily="18" charset="0"/>
                      </a:rPr>
                      <m:t>𝑛𝑢𝑚𝑏𝑒𝑟</m:t>
                    </m:r>
                    <m:r>
                      <a:rPr lang="en-GB" sz="1800" i="1" smtClean="0">
                        <a:latin typeface="Cambria Math" panose="02040503050406030204" pitchFamily="18" charset="0"/>
                      </a:rPr>
                      <m:t> </m:t>
                    </m:r>
                    <m:r>
                      <a:rPr lang="en-GB" sz="1800" i="1" smtClean="0">
                        <a:latin typeface="Cambria Math" panose="02040503050406030204" pitchFamily="18" charset="0"/>
                      </a:rPr>
                      <m:t>𝑜𝑓</m:t>
                    </m:r>
                    <m:r>
                      <a:rPr lang="en-GB" sz="1800" i="1" smtClean="0">
                        <a:latin typeface="Cambria Math" panose="02040503050406030204" pitchFamily="18" charset="0"/>
                      </a:rPr>
                      <m:t> </m:t>
                    </m:r>
                    <m:r>
                      <a:rPr lang="en-GB" sz="1800" i="1" smtClean="0">
                        <a:latin typeface="Cambria Math" panose="02040503050406030204" pitchFamily="18" charset="0"/>
                      </a:rPr>
                      <m:t>𝑚𝑜𝑙𝑒𝑠</m:t>
                    </m:r>
                    <m:r>
                      <a:rPr lang="en-GB" sz="1800" i="1" smtClean="0">
                        <a:latin typeface="Cambria Math" panose="02040503050406030204" pitchFamily="18" charset="0"/>
                      </a:rPr>
                      <m:t>(</m:t>
                    </m:r>
                    <m:r>
                      <a:rPr lang="en-GB" sz="1800" i="1" smtClean="0">
                        <a:latin typeface="Cambria Math" panose="02040503050406030204" pitchFamily="18" charset="0"/>
                      </a:rPr>
                      <m:t>𝑛</m:t>
                    </m:r>
                    <m:r>
                      <a:rPr lang="en-GB" sz="1800" i="1" smtClean="0">
                        <a:latin typeface="Cambria Math" panose="02040503050406030204" pitchFamily="18" charset="0"/>
                      </a:rPr>
                      <m:t>)</m:t>
                    </m:r>
                  </m:oMath>
                </a14:m>
                <a:r>
                  <a:rPr lang="en-GB" sz="1800"/>
                  <a:t> – mol</a:t>
                </a:r>
              </a:p>
              <a:p>
                <a14:m>
                  <m:oMath xmlns:m="http://schemas.openxmlformats.org/officeDocument/2006/math">
                    <m:sSub>
                      <m:sSubPr>
                        <m:ctrlPr>
                          <a:rPr lang="en-GB" sz="1800" i="1">
                            <a:latin typeface="Cambria Math" panose="02040503050406030204" pitchFamily="18" charset="0"/>
                          </a:rPr>
                        </m:ctrlPr>
                      </m:sSubPr>
                      <m:e>
                        <m:r>
                          <a:rPr lang="en-GB" sz="1800" b="0" i="1" smtClean="0">
                            <a:latin typeface="Cambria Math" panose="02040503050406030204" pitchFamily="18" charset="0"/>
                          </a:rPr>
                          <m:t>𝑓</m:t>
                        </m:r>
                      </m:e>
                      <m:sub>
                        <m:r>
                          <a:rPr lang="en-GB" sz="1800" i="1">
                            <a:latin typeface="Cambria Math" panose="02040503050406030204" pitchFamily="18" charset="0"/>
                          </a:rPr>
                          <m:t>𝑚𝑖𝑛𝑒𝑟𝑎𝑙</m:t>
                        </m:r>
                      </m:sub>
                    </m:sSub>
                  </m:oMath>
                </a14:m>
                <a:r>
                  <a:rPr lang="en-GB" sz="1800"/>
                  <a:t> - Mineral fraction of all minerals</a:t>
                </a:r>
              </a:p>
              <a:p>
                <a:r>
                  <a:rPr lang="en-GB" sz="1800" b="0"/>
                  <a:t>Subscript </a:t>
                </a:r>
                <a14:m>
                  <m:oMath xmlns:m="http://schemas.openxmlformats.org/officeDocument/2006/math">
                    <m:r>
                      <a:rPr lang="en-GB" sz="1800" b="0" i="1" smtClean="0">
                        <a:latin typeface="Cambria Math" panose="02040503050406030204" pitchFamily="18" charset="0"/>
                      </a:rPr>
                      <m:t>𝑖</m:t>
                    </m:r>
                  </m:oMath>
                </a14:m>
                <a:r>
                  <a:rPr lang="en-GB" sz="1800"/>
                  <a:t> – Image scan number</a:t>
                </a:r>
              </a:p>
            </p:txBody>
          </p:sp>
        </mc:Choice>
        <mc:Fallback xmlns="">
          <p:sp>
            <p:nvSpPr>
              <p:cNvPr id="6" name="Content Placeholder 5">
                <a:extLst>
                  <a:ext uri="{FF2B5EF4-FFF2-40B4-BE49-F238E27FC236}">
                    <a16:creationId xmlns:a16="http://schemas.microsoft.com/office/drawing/2014/main" id="{7A26971F-F5ED-733A-6FE4-6E742E89D8C4}"/>
                  </a:ext>
                </a:extLst>
              </p:cNvPr>
              <p:cNvSpPr txBox="1">
                <a:spLocks noRot="1" noChangeAspect="1" noMove="1" noResize="1" noEditPoints="1" noAdjustHandles="1" noChangeArrowheads="1" noChangeShapeType="1" noTextEdit="1"/>
              </p:cNvSpPr>
              <p:nvPr/>
            </p:nvSpPr>
            <p:spPr>
              <a:xfrm>
                <a:off x="6052580" y="3161617"/>
                <a:ext cx="5903683" cy="2680704"/>
              </a:xfrm>
              <a:prstGeom prst="rect">
                <a:avLst/>
              </a:prstGeom>
              <a:blipFill>
                <a:blip r:embed="rId5"/>
                <a:stretch>
                  <a:fillRect l="-723" t="-2278" b="-332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3C62C17-67A1-0B52-40D0-5241F1F9FCA4}"/>
                  </a:ext>
                </a:extLst>
              </p:cNvPr>
              <p:cNvSpPr txBox="1"/>
              <p:nvPr/>
            </p:nvSpPr>
            <p:spPr>
              <a:xfrm>
                <a:off x="5820699" y="1984658"/>
                <a:ext cx="6096000" cy="35336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200" i="1" smtClean="0">
                              <a:latin typeface="Cambria Math" panose="02040503050406030204" pitchFamily="18" charset="0"/>
                            </a:rPr>
                          </m:ctrlPr>
                        </m:sSubPr>
                        <m:e>
                          <m:r>
                            <a:rPr lang="en-GB" sz="2200" b="0" i="1" smtClean="0">
                              <a:latin typeface="Cambria Math" panose="02040503050406030204" pitchFamily="18" charset="0"/>
                            </a:rPr>
                            <m:t>𝑀𝑎𝑠𝑠</m:t>
                          </m:r>
                        </m:e>
                        <m:sub>
                          <m:r>
                            <a:rPr lang="en-GB" sz="2200" b="0" i="1" smtClean="0">
                              <a:latin typeface="Cambria Math" panose="02040503050406030204" pitchFamily="18" charset="0"/>
                            </a:rPr>
                            <m:t>𝑚𝑖𝑛𝑒𝑟𝑎𝑙</m:t>
                          </m:r>
                          <m:r>
                            <a:rPr lang="en-GB" sz="2200" b="0" i="1" smtClean="0">
                              <a:latin typeface="Cambria Math" panose="02040503050406030204" pitchFamily="18" charset="0"/>
                            </a:rPr>
                            <m:t>,</m:t>
                          </m:r>
                          <m:r>
                            <a:rPr lang="en-GB" sz="2200" b="0" i="1" smtClean="0">
                              <a:latin typeface="Cambria Math" panose="02040503050406030204" pitchFamily="18" charset="0"/>
                            </a:rPr>
                            <m:t>𝑖</m:t>
                          </m:r>
                        </m:sub>
                      </m:sSub>
                      <m:r>
                        <a:rPr lang="en-GB" sz="2200" b="0" i="1" smtClean="0">
                          <a:latin typeface="Cambria Math" panose="02040503050406030204" pitchFamily="18" charset="0"/>
                        </a:rPr>
                        <m:t>=</m:t>
                      </m:r>
                      <m:sSub>
                        <m:sSubPr>
                          <m:ctrlPr>
                            <a:rPr lang="en-GB" sz="2200" b="0" i="1" smtClean="0">
                              <a:latin typeface="Cambria Math" panose="02040503050406030204" pitchFamily="18" charset="0"/>
                            </a:rPr>
                          </m:ctrlPr>
                        </m:sSubPr>
                        <m:e>
                          <m:r>
                            <a:rPr lang="en-GB" sz="2200" b="0" i="1" smtClean="0">
                              <a:latin typeface="Cambria Math" panose="02040503050406030204" pitchFamily="18" charset="0"/>
                            </a:rPr>
                            <m:t>𝑛</m:t>
                          </m:r>
                        </m:e>
                        <m:sub>
                          <m:r>
                            <a:rPr lang="en-GB" sz="2200" b="0" i="1" smtClean="0">
                              <a:latin typeface="Cambria Math" panose="02040503050406030204" pitchFamily="18" charset="0"/>
                            </a:rPr>
                            <m:t>𝑖</m:t>
                          </m:r>
                        </m:sub>
                      </m:sSub>
                      <m:r>
                        <a:rPr lang="en-GB" sz="2200" b="0" i="1" smtClean="0">
                          <a:latin typeface="Cambria Math" panose="02040503050406030204" pitchFamily="18" charset="0"/>
                        </a:rPr>
                        <m:t> ∗</m:t>
                      </m:r>
                      <m:sSub>
                        <m:sSubPr>
                          <m:ctrlPr>
                            <a:rPr lang="en-GB" sz="2200" i="1">
                              <a:latin typeface="Cambria Math" panose="02040503050406030204" pitchFamily="18" charset="0"/>
                            </a:rPr>
                          </m:ctrlPr>
                        </m:sSubPr>
                        <m:e>
                          <m:r>
                            <a:rPr lang="en-GB" sz="2200" i="1">
                              <a:latin typeface="Cambria Math" panose="02040503050406030204" pitchFamily="18" charset="0"/>
                            </a:rPr>
                            <m:t>𝑀𝑊</m:t>
                          </m:r>
                        </m:e>
                        <m:sub>
                          <m:r>
                            <a:rPr lang="en-GB" sz="2200" i="1">
                              <a:latin typeface="Cambria Math" panose="02040503050406030204" pitchFamily="18" charset="0"/>
                            </a:rPr>
                            <m:t>𝑚𝑖𝑛𝑒𝑟𝑎𝑙</m:t>
                          </m:r>
                        </m:sub>
                      </m:sSub>
                    </m:oMath>
                  </m:oMathPara>
                </a14:m>
                <a:endParaRPr lang="en-GB" sz="2200"/>
              </a:p>
            </p:txBody>
          </p:sp>
        </mc:Choice>
        <mc:Fallback xmlns="">
          <p:sp>
            <p:nvSpPr>
              <p:cNvPr id="8" name="TextBox 7">
                <a:extLst>
                  <a:ext uri="{FF2B5EF4-FFF2-40B4-BE49-F238E27FC236}">
                    <a16:creationId xmlns:a16="http://schemas.microsoft.com/office/drawing/2014/main" id="{53C62C17-67A1-0B52-40D0-5241F1F9FCA4}"/>
                  </a:ext>
                </a:extLst>
              </p:cNvPr>
              <p:cNvSpPr txBox="1">
                <a:spLocks noRot="1" noChangeAspect="1" noMove="1" noResize="1" noEditPoints="1" noAdjustHandles="1" noChangeArrowheads="1" noChangeShapeType="1" noTextEdit="1"/>
              </p:cNvSpPr>
              <p:nvPr/>
            </p:nvSpPr>
            <p:spPr>
              <a:xfrm>
                <a:off x="5820699" y="1984658"/>
                <a:ext cx="6096000" cy="353366"/>
              </a:xfrm>
              <a:prstGeom prst="rect">
                <a:avLst/>
              </a:prstGeom>
              <a:blipFill>
                <a:blip r:embed="rId6"/>
                <a:stretch>
                  <a:fillRect b="-120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6F9D9A-1A49-9639-6775-7D25B396D308}"/>
                  </a:ext>
                </a:extLst>
              </p:cNvPr>
              <p:cNvSpPr txBox="1"/>
              <p:nvPr/>
            </p:nvSpPr>
            <p:spPr>
              <a:xfrm>
                <a:off x="6321365" y="2339683"/>
                <a:ext cx="5354664" cy="79438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GB" sz="2200" i="1" smtClean="0">
                              <a:latin typeface="Cambria Math" panose="02040503050406030204" pitchFamily="18" charset="0"/>
                            </a:rPr>
                          </m:ctrlPr>
                        </m:sSubPr>
                        <m:e>
                          <m:r>
                            <a:rPr lang="en-GB" sz="2200" i="1">
                              <a:latin typeface="Cambria Math" panose="02040503050406030204" pitchFamily="18" charset="0"/>
                            </a:rPr>
                            <m:t>𝑛</m:t>
                          </m:r>
                        </m:e>
                        <m:sub>
                          <m:r>
                            <a:rPr lang="en-GB" sz="2200" i="1">
                              <a:latin typeface="Cambria Math" panose="02040503050406030204" pitchFamily="18" charset="0"/>
                            </a:rPr>
                            <m:t>𝑖</m:t>
                          </m:r>
                        </m:sub>
                      </m:sSub>
                      <m:r>
                        <a:rPr lang="en-GB" sz="2200" i="1" smtClean="0">
                          <a:latin typeface="Cambria Math" panose="02040503050406030204" pitchFamily="18" charset="0"/>
                          <a:ea typeface="Cambria Math" panose="02040503050406030204" pitchFamily="18" charset="0"/>
                        </a:rPr>
                        <m:t>=</m:t>
                      </m:r>
                      <m:r>
                        <a:rPr lang="en-GB" sz="2200" b="0" i="1" smtClean="0">
                          <a:latin typeface="Cambria Math" panose="02040503050406030204" pitchFamily="18" charset="0"/>
                          <a:ea typeface="Cambria Math" panose="02040503050406030204" pitchFamily="18" charset="0"/>
                        </a:rPr>
                        <m:t> </m:t>
                      </m:r>
                      <m:f>
                        <m:fPr>
                          <m:ctrlPr>
                            <a:rPr lang="en-GB" sz="2200" b="0" i="1" smtClean="0">
                              <a:latin typeface="Cambria Math" panose="02040503050406030204" pitchFamily="18" charset="0"/>
                              <a:ea typeface="Cambria Math" panose="02040503050406030204" pitchFamily="18" charset="0"/>
                            </a:rPr>
                          </m:ctrlPr>
                        </m:fPr>
                        <m:num>
                          <m:sSub>
                            <m:sSubPr>
                              <m:ctrlPr>
                                <a:rPr lang="en-GB" sz="2200" i="1">
                                  <a:latin typeface="Cambria Math" panose="02040503050406030204" pitchFamily="18" charset="0"/>
                                </a:rPr>
                              </m:ctrlPr>
                            </m:sSubPr>
                            <m:e>
                              <m:r>
                                <a:rPr lang="en-GB" sz="2200" i="1">
                                  <a:latin typeface="Cambria Math" panose="02040503050406030204" pitchFamily="18" charset="0"/>
                                  <a:ea typeface="Cambria Math" panose="02040503050406030204" pitchFamily="18" charset="0"/>
                                </a:rPr>
                                <m:t>𝜌</m:t>
                              </m:r>
                            </m:e>
                            <m:sub>
                              <m:r>
                                <a:rPr lang="en-GB" sz="2200" i="1" smtClean="0">
                                  <a:latin typeface="Cambria Math" panose="02040503050406030204" pitchFamily="18" charset="0"/>
                                </a:rPr>
                                <m:t>𝑚𝑖𝑛</m:t>
                              </m:r>
                              <m:r>
                                <a:rPr lang="en-GB" sz="2200" b="0" i="1" smtClean="0">
                                  <a:latin typeface="Cambria Math" panose="02040503050406030204" pitchFamily="18" charset="0"/>
                                </a:rPr>
                                <m:t>𝑒𝑟𝑎𝑙</m:t>
                              </m:r>
                            </m:sub>
                          </m:sSub>
                          <m:r>
                            <a:rPr lang="en-GB" sz="2200" b="0" i="1" smtClean="0">
                              <a:latin typeface="Cambria Math" panose="02040503050406030204" pitchFamily="18" charset="0"/>
                            </a:rPr>
                            <m:t>∗(</m:t>
                          </m:r>
                          <m:sSub>
                            <m:sSubPr>
                              <m:ctrlPr>
                                <a:rPr lang="en-GB" sz="2200" i="1">
                                  <a:latin typeface="Cambria Math" panose="02040503050406030204" pitchFamily="18" charset="0"/>
                                </a:rPr>
                              </m:ctrlPr>
                            </m:sSubPr>
                            <m:e>
                              <m:r>
                                <a:rPr lang="en-GB" sz="2200" b="0" i="1" smtClean="0">
                                  <a:latin typeface="Cambria Math" panose="02040503050406030204" pitchFamily="18" charset="0"/>
                                </a:rPr>
                                <m:t>𝑓</m:t>
                              </m:r>
                            </m:e>
                            <m:sub>
                              <m:r>
                                <a:rPr lang="en-GB" sz="2200" i="1">
                                  <a:latin typeface="Cambria Math" panose="02040503050406030204" pitchFamily="18" charset="0"/>
                                </a:rPr>
                                <m:t>𝑚𝑖𝑛𝑒𝑟𝑎𝑙</m:t>
                              </m:r>
                              <m:r>
                                <a:rPr lang="en-GB" sz="2200" b="0" i="1" smtClean="0">
                                  <a:latin typeface="Cambria Math" panose="02040503050406030204" pitchFamily="18" charset="0"/>
                                </a:rPr>
                                <m:t>, </m:t>
                              </m:r>
                              <m:r>
                                <a:rPr lang="en-GB" sz="2200" b="0" i="1" smtClean="0">
                                  <a:latin typeface="Cambria Math" panose="02040503050406030204" pitchFamily="18" charset="0"/>
                                </a:rPr>
                                <m:t>𝑖</m:t>
                              </m:r>
                            </m:sub>
                          </m:sSub>
                          <m:r>
                            <a:rPr lang="en-GB" sz="2200" b="0" i="1" smtClean="0">
                              <a:latin typeface="Cambria Math" panose="02040503050406030204" pitchFamily="18" charset="0"/>
                            </a:rPr>
                            <m:t>∗</m:t>
                          </m:r>
                          <m:sSub>
                            <m:sSubPr>
                              <m:ctrlPr>
                                <a:rPr lang="en-GB" sz="2200" i="1">
                                  <a:latin typeface="Cambria Math" panose="02040503050406030204" pitchFamily="18" charset="0"/>
                                </a:rPr>
                              </m:ctrlPr>
                            </m:sSubPr>
                            <m:e>
                              <m:r>
                                <a:rPr lang="en-GB" sz="2200" b="0" i="1" smtClean="0">
                                  <a:latin typeface="Cambria Math" panose="02040503050406030204" pitchFamily="18" charset="0"/>
                                </a:rPr>
                                <m:t>𝑉𝑜𝑙𝑢𝑚𝑒</m:t>
                              </m:r>
                              <m:r>
                                <a:rPr lang="en-GB" sz="2200" b="0" i="1" smtClean="0">
                                  <a:latin typeface="Cambria Math" panose="02040503050406030204" pitchFamily="18" charset="0"/>
                                </a:rPr>
                                <m:t> </m:t>
                              </m:r>
                            </m:e>
                            <m:sub>
                              <m:r>
                                <a:rPr lang="en-GB" sz="2200" b="0" i="1" smtClean="0">
                                  <a:latin typeface="Cambria Math" panose="02040503050406030204" pitchFamily="18" charset="0"/>
                                  <a:ea typeface="Cambria Math" panose="02040503050406030204" pitchFamily="18" charset="0"/>
                                </a:rPr>
                                <m:t>𝑏𝑢𝑙𝑘</m:t>
                              </m:r>
                              <m:r>
                                <a:rPr lang="en-GB" sz="2200" b="0" i="1" smtClean="0">
                                  <a:latin typeface="Cambria Math" panose="02040503050406030204" pitchFamily="18" charset="0"/>
                                  <a:ea typeface="Cambria Math" panose="02040503050406030204" pitchFamily="18" charset="0"/>
                                </a:rPr>
                                <m:t> </m:t>
                              </m:r>
                            </m:sub>
                          </m:sSub>
                          <m:r>
                            <a:rPr lang="en-GB" sz="2200" b="0" i="1" smtClean="0">
                              <a:latin typeface="Cambria Math" panose="02040503050406030204" pitchFamily="18" charset="0"/>
                            </a:rPr>
                            <m:t>)</m:t>
                          </m:r>
                        </m:num>
                        <m:den>
                          <m:sSub>
                            <m:sSubPr>
                              <m:ctrlPr>
                                <a:rPr lang="en-GB" sz="2200" i="1">
                                  <a:latin typeface="Cambria Math" panose="02040503050406030204" pitchFamily="18" charset="0"/>
                                </a:rPr>
                              </m:ctrlPr>
                            </m:sSubPr>
                            <m:e>
                              <m:r>
                                <a:rPr lang="en-GB" sz="2200" i="1">
                                  <a:latin typeface="Cambria Math" panose="02040503050406030204" pitchFamily="18" charset="0"/>
                                </a:rPr>
                                <m:t>𝑀𝑊</m:t>
                              </m:r>
                            </m:e>
                            <m:sub>
                              <m:r>
                                <a:rPr lang="en-GB" sz="2200" i="1">
                                  <a:latin typeface="Cambria Math" panose="02040503050406030204" pitchFamily="18" charset="0"/>
                                </a:rPr>
                                <m:t>𝑚𝑖𝑛𝑒𝑟𝑎𝑙</m:t>
                              </m:r>
                            </m:sub>
                          </m:sSub>
                        </m:den>
                      </m:f>
                    </m:oMath>
                  </m:oMathPara>
                </a14:m>
                <a:endParaRPr lang="en-GB" sz="2200"/>
              </a:p>
            </p:txBody>
          </p:sp>
        </mc:Choice>
        <mc:Fallback xmlns="">
          <p:sp>
            <p:nvSpPr>
              <p:cNvPr id="9" name="TextBox 8">
                <a:extLst>
                  <a:ext uri="{FF2B5EF4-FFF2-40B4-BE49-F238E27FC236}">
                    <a16:creationId xmlns:a16="http://schemas.microsoft.com/office/drawing/2014/main" id="{8B6F9D9A-1A49-9639-6775-7D25B396D308}"/>
                  </a:ext>
                </a:extLst>
              </p:cNvPr>
              <p:cNvSpPr txBox="1">
                <a:spLocks noRot="1" noChangeAspect="1" noMove="1" noResize="1" noEditPoints="1" noAdjustHandles="1" noChangeArrowheads="1" noChangeShapeType="1" noTextEdit="1"/>
              </p:cNvSpPr>
              <p:nvPr/>
            </p:nvSpPr>
            <p:spPr>
              <a:xfrm>
                <a:off x="6321365" y="2339683"/>
                <a:ext cx="5354664" cy="794385"/>
              </a:xfrm>
              <a:prstGeom prst="rect">
                <a:avLst/>
              </a:prstGeom>
              <a:blipFill>
                <a:blip r:embed="rId7"/>
                <a:stretch>
                  <a:fillRect/>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58CFE585-BCD6-BC81-FB1F-04158B1C93BF}"/>
              </a:ext>
            </a:extLst>
          </p:cNvPr>
          <p:cNvCxnSpPr/>
          <p:nvPr/>
        </p:nvCxnSpPr>
        <p:spPr>
          <a:xfrm>
            <a:off x="5323942" y="518659"/>
            <a:ext cx="97971" cy="6074229"/>
          </a:xfrm>
          <a:prstGeom prst="line">
            <a:avLst/>
          </a:prstGeom>
          <a:ln w="57150"/>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4D054A1-2AA2-0A3E-D413-1730493E89D5}"/>
              </a:ext>
            </a:extLst>
          </p:cNvPr>
          <p:cNvCxnSpPr/>
          <p:nvPr/>
        </p:nvCxnSpPr>
        <p:spPr>
          <a:xfrm>
            <a:off x="5433961" y="518659"/>
            <a:ext cx="97971" cy="6074229"/>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E6A731C-A5F2-F240-2CD5-CA03BDDE4CEC}"/>
                  </a:ext>
                </a:extLst>
              </p:cNvPr>
              <p:cNvSpPr txBox="1"/>
              <p:nvPr/>
            </p:nvSpPr>
            <p:spPr>
              <a:xfrm>
                <a:off x="5503834" y="1285480"/>
                <a:ext cx="6646601" cy="7169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200" i="1" smtClean="0">
                              <a:latin typeface="Cambria Math" panose="02040503050406030204" pitchFamily="18" charset="0"/>
                            </a:rPr>
                          </m:ctrlPr>
                        </m:sSubPr>
                        <m:e>
                          <m:r>
                            <a:rPr lang="en-GB" sz="2200" i="1" smtClean="0">
                              <a:latin typeface="Cambria Math" panose="02040503050406030204" pitchFamily="18" charset="0"/>
                              <a:ea typeface="Cambria Math" panose="02040503050406030204" pitchFamily="18" charset="0"/>
                            </a:rPr>
                            <m:t>∆</m:t>
                          </m:r>
                          <m:r>
                            <a:rPr lang="en-GB" sz="2200" b="0" i="1" smtClean="0">
                              <a:latin typeface="Cambria Math" panose="02040503050406030204" pitchFamily="18" charset="0"/>
                            </a:rPr>
                            <m:t>𝑀𝑎𝑠𝑠</m:t>
                          </m:r>
                        </m:e>
                        <m:sub>
                          <m:r>
                            <a:rPr lang="en-GB" sz="2200" b="0" i="1" smtClean="0">
                              <a:latin typeface="Cambria Math" panose="02040503050406030204" pitchFamily="18" charset="0"/>
                            </a:rPr>
                            <m:t>𝑚𝑖𝑛𝑒𝑟𝑎𝑙</m:t>
                          </m:r>
                          <m:r>
                            <a:rPr lang="en-GB" sz="2200" b="0" i="1" smtClean="0">
                              <a:latin typeface="Cambria Math" panose="02040503050406030204" pitchFamily="18" charset="0"/>
                            </a:rPr>
                            <m:t>,</m:t>
                          </m:r>
                          <m:r>
                            <a:rPr lang="en-GB" sz="2200" b="0" i="1" smtClean="0">
                              <a:latin typeface="Cambria Math" panose="02040503050406030204" pitchFamily="18" charset="0"/>
                            </a:rPr>
                            <m:t>𝑖</m:t>
                          </m:r>
                          <m:r>
                            <a:rPr lang="en-GB" sz="2200" b="0" i="1" smtClean="0">
                              <a:latin typeface="Cambria Math" panose="02040503050406030204" pitchFamily="18" charset="0"/>
                            </a:rPr>
                            <m:t> </m:t>
                          </m:r>
                          <m:r>
                            <a:rPr lang="en-GB" sz="2200" b="0" i="1" smtClean="0">
                              <a:latin typeface="Cambria Math" panose="02040503050406030204" pitchFamily="18" charset="0"/>
                            </a:rPr>
                            <m:t>𝑡𝑜</m:t>
                          </m:r>
                          <m:r>
                            <a:rPr lang="en-GB" sz="2200" b="0" i="1" smtClean="0">
                              <a:latin typeface="Cambria Math" panose="02040503050406030204" pitchFamily="18" charset="0"/>
                            </a:rPr>
                            <m:t> </m:t>
                          </m:r>
                          <m:r>
                            <a:rPr lang="en-GB" sz="2200" b="0" i="1" smtClean="0">
                              <a:latin typeface="Cambria Math" panose="02040503050406030204" pitchFamily="18" charset="0"/>
                            </a:rPr>
                            <m:t>𝑖</m:t>
                          </m:r>
                          <m:r>
                            <a:rPr lang="en-GB" sz="2200" b="0" i="1" smtClean="0">
                              <a:latin typeface="Cambria Math" panose="02040503050406030204" pitchFamily="18" charset="0"/>
                            </a:rPr>
                            <m:t>+1</m:t>
                          </m:r>
                        </m:sub>
                      </m:sSub>
                      <m:r>
                        <a:rPr lang="en-GB" sz="2200" b="0" i="1" smtClean="0">
                          <a:latin typeface="Cambria Math" panose="02040503050406030204" pitchFamily="18" charset="0"/>
                        </a:rPr>
                        <m:t>=</m:t>
                      </m:r>
                      <m:f>
                        <m:fPr>
                          <m:ctrlPr>
                            <a:rPr lang="en-GB" sz="2200" b="0" i="1" smtClean="0">
                              <a:latin typeface="Cambria Math" panose="02040503050406030204" pitchFamily="18" charset="0"/>
                            </a:rPr>
                          </m:ctrlPr>
                        </m:fPr>
                        <m:num>
                          <m:sSub>
                            <m:sSubPr>
                              <m:ctrlPr>
                                <a:rPr lang="en-GB" sz="2200" i="1">
                                  <a:latin typeface="Cambria Math" panose="02040503050406030204" pitchFamily="18" charset="0"/>
                                </a:rPr>
                              </m:ctrlPr>
                            </m:sSubPr>
                            <m:e>
                              <m:r>
                                <a:rPr lang="en-GB" sz="2200" i="1">
                                  <a:latin typeface="Cambria Math" panose="02040503050406030204" pitchFamily="18" charset="0"/>
                                </a:rPr>
                                <m:t>𝑀𝑎𝑠𝑠</m:t>
                              </m:r>
                            </m:e>
                            <m:sub>
                              <m:r>
                                <a:rPr lang="en-GB" sz="2200" i="1">
                                  <a:latin typeface="Cambria Math" panose="02040503050406030204" pitchFamily="18" charset="0"/>
                                </a:rPr>
                                <m:t>𝑚𝑖𝑛𝑒𝑟𝑎𝑙</m:t>
                              </m:r>
                              <m:r>
                                <a:rPr lang="en-GB" sz="2200" i="1">
                                  <a:latin typeface="Cambria Math" panose="02040503050406030204" pitchFamily="18" charset="0"/>
                                </a:rPr>
                                <m:t>,</m:t>
                              </m:r>
                              <m:r>
                                <a:rPr lang="en-GB" sz="2200" i="1">
                                  <a:latin typeface="Cambria Math" panose="02040503050406030204" pitchFamily="18" charset="0"/>
                                </a:rPr>
                                <m:t>𝑖</m:t>
                              </m:r>
                            </m:sub>
                          </m:sSub>
                          <m:r>
                            <a:rPr lang="en-GB" sz="2200" i="1">
                              <a:latin typeface="Cambria Math" panose="02040503050406030204" pitchFamily="18" charset="0"/>
                            </a:rPr>
                            <m:t>−</m:t>
                          </m:r>
                          <m:sSub>
                            <m:sSubPr>
                              <m:ctrlPr>
                                <a:rPr lang="en-GB" sz="2200" i="1">
                                  <a:latin typeface="Cambria Math" panose="02040503050406030204" pitchFamily="18" charset="0"/>
                                </a:rPr>
                              </m:ctrlPr>
                            </m:sSubPr>
                            <m:e>
                              <m:r>
                                <a:rPr lang="en-GB" sz="2200" i="1">
                                  <a:latin typeface="Cambria Math" panose="02040503050406030204" pitchFamily="18" charset="0"/>
                                </a:rPr>
                                <m:t>𝑀𝑎𝑠𝑠</m:t>
                              </m:r>
                            </m:e>
                            <m:sub>
                              <m:r>
                                <a:rPr lang="en-GB" sz="2200" i="1">
                                  <a:latin typeface="Cambria Math" panose="02040503050406030204" pitchFamily="18" charset="0"/>
                                </a:rPr>
                                <m:t>𝑚𝑖𝑛𝑒𝑟𝑎𝑙</m:t>
                              </m:r>
                              <m:r>
                                <a:rPr lang="en-GB" sz="2200" i="1">
                                  <a:latin typeface="Cambria Math" panose="02040503050406030204" pitchFamily="18" charset="0"/>
                                </a:rPr>
                                <m:t>,</m:t>
                              </m:r>
                              <m:r>
                                <a:rPr lang="en-GB" sz="2200" i="1">
                                  <a:latin typeface="Cambria Math" panose="02040503050406030204" pitchFamily="18" charset="0"/>
                                </a:rPr>
                                <m:t>𝑖</m:t>
                              </m:r>
                              <m:r>
                                <a:rPr lang="en-GB" sz="2200" i="1">
                                  <a:latin typeface="Cambria Math" panose="02040503050406030204" pitchFamily="18" charset="0"/>
                                </a:rPr>
                                <m:t>+1</m:t>
                              </m:r>
                            </m:sub>
                          </m:sSub>
                        </m:num>
                        <m:den>
                          <m:sSub>
                            <m:sSubPr>
                              <m:ctrlPr>
                                <a:rPr lang="en-GB" sz="2200" i="1">
                                  <a:latin typeface="Cambria Math" panose="02040503050406030204" pitchFamily="18" charset="0"/>
                                </a:rPr>
                              </m:ctrlPr>
                            </m:sSubPr>
                            <m:e>
                              <m:r>
                                <a:rPr lang="en-GB" sz="2200" i="1">
                                  <a:latin typeface="Cambria Math" panose="02040503050406030204" pitchFamily="18" charset="0"/>
                                </a:rPr>
                                <m:t>𝑀𝑎𝑠𝑠</m:t>
                              </m:r>
                            </m:e>
                            <m:sub>
                              <m:r>
                                <a:rPr lang="en-GB" sz="2200" i="1">
                                  <a:latin typeface="Cambria Math" panose="02040503050406030204" pitchFamily="18" charset="0"/>
                                </a:rPr>
                                <m:t>𝑚𝑖𝑛𝑒𝑟𝑎𝑙</m:t>
                              </m:r>
                              <m:r>
                                <a:rPr lang="en-GB" sz="2200" i="1">
                                  <a:latin typeface="Cambria Math" panose="02040503050406030204" pitchFamily="18" charset="0"/>
                                </a:rPr>
                                <m:t>,</m:t>
                              </m:r>
                              <m:r>
                                <a:rPr lang="en-GB" sz="2200" i="1">
                                  <a:latin typeface="Cambria Math" panose="02040503050406030204" pitchFamily="18" charset="0"/>
                                </a:rPr>
                                <m:t>𝑖</m:t>
                              </m:r>
                            </m:sub>
                          </m:sSub>
                        </m:den>
                      </m:f>
                    </m:oMath>
                  </m:oMathPara>
                </a14:m>
                <a:endParaRPr lang="en-GB" sz="2200" dirty="0"/>
              </a:p>
            </p:txBody>
          </p:sp>
        </mc:Choice>
        <mc:Fallback xmlns="">
          <p:sp>
            <p:nvSpPr>
              <p:cNvPr id="7" name="TextBox 6">
                <a:extLst>
                  <a:ext uri="{FF2B5EF4-FFF2-40B4-BE49-F238E27FC236}">
                    <a16:creationId xmlns:a16="http://schemas.microsoft.com/office/drawing/2014/main" id="{4E6A731C-A5F2-F240-2CD5-CA03BDDE4CEC}"/>
                  </a:ext>
                </a:extLst>
              </p:cNvPr>
              <p:cNvSpPr txBox="1">
                <a:spLocks noRot="1" noChangeAspect="1" noMove="1" noResize="1" noEditPoints="1" noAdjustHandles="1" noChangeArrowheads="1" noChangeShapeType="1" noTextEdit="1"/>
              </p:cNvSpPr>
              <p:nvPr/>
            </p:nvSpPr>
            <p:spPr>
              <a:xfrm>
                <a:off x="5503834" y="1285480"/>
                <a:ext cx="6646601" cy="716991"/>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796470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A95C-28A8-D055-7D38-29CC2DF719AB}"/>
              </a:ext>
            </a:extLst>
          </p:cNvPr>
          <p:cNvSpPr>
            <a:spLocks noGrp="1"/>
          </p:cNvSpPr>
          <p:nvPr>
            <p:ph type="title"/>
          </p:nvPr>
        </p:nvSpPr>
        <p:spPr>
          <a:xfrm>
            <a:off x="488800" y="276348"/>
            <a:ext cx="3159922" cy="1325563"/>
          </a:xfrm>
        </p:spPr>
        <p:txBody>
          <a:bodyPr/>
          <a:lstStyle/>
          <a:p>
            <a:r>
              <a:rPr lang="en-US" b="1"/>
              <a:t>CO</a:t>
            </a:r>
            <a:r>
              <a:rPr lang="en-US" b="1" baseline="-25000"/>
              <a:t>2</a:t>
            </a:r>
            <a:r>
              <a:rPr lang="en-US" b="1"/>
              <a:t> Leakage  </a:t>
            </a:r>
            <a:br>
              <a:rPr lang="en-US" b="1"/>
            </a:br>
            <a:r>
              <a:rPr lang="en-US" b="1"/>
              <a:t>Pathways </a:t>
            </a:r>
          </a:p>
        </p:txBody>
      </p:sp>
      <p:sp>
        <p:nvSpPr>
          <p:cNvPr id="3" name="Content Placeholder 2">
            <a:extLst>
              <a:ext uri="{FF2B5EF4-FFF2-40B4-BE49-F238E27FC236}">
                <a16:creationId xmlns:a16="http://schemas.microsoft.com/office/drawing/2014/main" id="{512238EA-E416-0ED5-D4B3-B0E195B0A441}"/>
              </a:ext>
            </a:extLst>
          </p:cNvPr>
          <p:cNvSpPr>
            <a:spLocks noGrp="1"/>
          </p:cNvSpPr>
          <p:nvPr>
            <p:ph idx="1"/>
          </p:nvPr>
        </p:nvSpPr>
        <p:spPr>
          <a:xfrm>
            <a:off x="194439" y="1949948"/>
            <a:ext cx="4800208" cy="4131298"/>
          </a:xfrm>
        </p:spPr>
        <p:txBody>
          <a:bodyPr>
            <a:normAutofit lnSpcReduction="10000"/>
          </a:bodyPr>
          <a:lstStyle/>
          <a:p>
            <a:pPr marL="342900" lvl="0" indent="-342900">
              <a:buFont typeface="Arial" panose="020B0604020202020204" pitchFamily="34" charset="0"/>
              <a:buChar char="•"/>
              <a:tabLst>
                <a:tab pos="457200" algn="l"/>
              </a:tabLst>
            </a:pPr>
            <a:r>
              <a:rPr lang="en-US" sz="2000" b="1"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A) </a:t>
            </a:r>
            <a:r>
              <a:rPr lang="en-US" sz="2000"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Interface between casing and cement (micro-annulus, channel).</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2000" b="1"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B) </a:t>
            </a:r>
            <a:r>
              <a:rPr lang="en-US" sz="2000"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Interface between casing and cement (micro-annulus)(wax, oil, dirt, etc.).</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2000" b="1"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C) </a:t>
            </a:r>
            <a:r>
              <a:rPr lang="en-US" sz="2000"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Bulk permeability (connected pore, cracks, channels).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2000" b="1"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D) </a:t>
            </a:r>
            <a:r>
              <a:rPr lang="en-US" sz="2000"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Leak in casing (connection)(corrosion, deformation).</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2000" b="1"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E)</a:t>
            </a:r>
            <a:r>
              <a:rPr lang="en-US" sz="2000"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 Annulus cement (connected pores, cracks).</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US" sz="2000" b="1"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F) </a:t>
            </a:r>
            <a:r>
              <a:rPr lang="en-US" sz="2000" kern="0">
                <a:solidFill>
                  <a:srgbClr val="161515"/>
                </a:solidFill>
                <a:effectLst/>
                <a:latin typeface="Calibri" panose="020F0502020204030204" pitchFamily="34" charset="0"/>
                <a:ea typeface="Times New Roman" panose="02020603050405020304" pitchFamily="18" charset="0"/>
                <a:cs typeface="Calibri" panose="020F0502020204030204" pitchFamily="34" charset="0"/>
              </a:rPr>
              <a:t>Interface rock and cement (micro-annulus, channel)(mud cake, cuttings, oil, etc.)</a:t>
            </a:r>
            <a:endParaRPr lang="en-GB" sz="2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FD7C928-D254-F9C0-2C7C-BA2824D1EFE1}"/>
              </a:ext>
            </a:extLst>
          </p:cNvPr>
          <p:cNvSpPr txBox="1"/>
          <p:nvPr/>
        </p:nvSpPr>
        <p:spPr>
          <a:xfrm>
            <a:off x="2052567" y="5994111"/>
            <a:ext cx="1083951" cy="307777"/>
          </a:xfrm>
          <a:prstGeom prst="rect">
            <a:avLst/>
          </a:prstGeom>
          <a:noFill/>
        </p:spPr>
        <p:txBody>
          <a:bodyPr wrap="none" rtlCol="0">
            <a:spAutoFit/>
          </a:bodyPr>
          <a:lstStyle/>
          <a:p>
            <a:r>
              <a:rPr lang="en-US" sz="1400"/>
              <a:t>Bachu, 2010</a:t>
            </a:r>
          </a:p>
        </p:txBody>
      </p:sp>
      <p:grpSp>
        <p:nvGrpSpPr>
          <p:cNvPr id="7" name="Group 6">
            <a:extLst>
              <a:ext uri="{FF2B5EF4-FFF2-40B4-BE49-F238E27FC236}">
                <a16:creationId xmlns:a16="http://schemas.microsoft.com/office/drawing/2014/main" id="{F3D0FA95-0575-0026-BC94-832D6F01F7D5}"/>
              </a:ext>
            </a:extLst>
          </p:cNvPr>
          <p:cNvGrpSpPr/>
          <p:nvPr/>
        </p:nvGrpSpPr>
        <p:grpSpPr>
          <a:xfrm>
            <a:off x="4651747" y="526551"/>
            <a:ext cx="7244332" cy="5958786"/>
            <a:chOff x="4651747" y="526551"/>
            <a:chExt cx="7244332" cy="5958786"/>
          </a:xfrm>
        </p:grpSpPr>
        <p:grpSp>
          <p:nvGrpSpPr>
            <p:cNvPr id="10" name="Group 9">
              <a:extLst>
                <a:ext uri="{FF2B5EF4-FFF2-40B4-BE49-F238E27FC236}">
                  <a16:creationId xmlns:a16="http://schemas.microsoft.com/office/drawing/2014/main" id="{95BDAD89-6207-1AB1-C6F1-EBDFA4330C7F}"/>
                </a:ext>
              </a:extLst>
            </p:cNvPr>
            <p:cNvGrpSpPr/>
            <p:nvPr/>
          </p:nvGrpSpPr>
          <p:grpSpPr>
            <a:xfrm>
              <a:off x="4994647" y="526551"/>
              <a:ext cx="6901432" cy="5958786"/>
              <a:chOff x="4994647" y="526551"/>
              <a:chExt cx="6901432" cy="5958786"/>
            </a:xfrm>
          </p:grpSpPr>
          <p:pic>
            <p:nvPicPr>
              <p:cNvPr id="5" name="Picture 4">
                <a:extLst>
                  <a:ext uri="{FF2B5EF4-FFF2-40B4-BE49-F238E27FC236}">
                    <a16:creationId xmlns:a16="http://schemas.microsoft.com/office/drawing/2014/main" id="{A74EF892-6B02-8BD0-CB05-7E37F4E95AC8}"/>
                  </a:ext>
                </a:extLst>
              </p:cNvPr>
              <p:cNvPicPr>
                <a:picLocks noChangeAspect="1"/>
              </p:cNvPicPr>
              <p:nvPr/>
            </p:nvPicPr>
            <p:blipFill rotWithShape="1">
              <a:blip r:embed="rId3"/>
              <a:srcRect t="549"/>
              <a:stretch/>
            </p:blipFill>
            <p:spPr>
              <a:xfrm>
                <a:off x="4994647" y="526551"/>
                <a:ext cx="6901432" cy="5804898"/>
              </a:xfrm>
              <a:prstGeom prst="rect">
                <a:avLst/>
              </a:prstGeom>
            </p:spPr>
          </p:pic>
          <p:sp>
            <p:nvSpPr>
              <p:cNvPr id="9" name="TextBox 8">
                <a:extLst>
                  <a:ext uri="{FF2B5EF4-FFF2-40B4-BE49-F238E27FC236}">
                    <a16:creationId xmlns:a16="http://schemas.microsoft.com/office/drawing/2014/main" id="{EE9C5961-7656-CBEE-4383-3C13B6281EE6}"/>
                  </a:ext>
                </a:extLst>
              </p:cNvPr>
              <p:cNvSpPr txBox="1"/>
              <p:nvPr/>
            </p:nvSpPr>
            <p:spPr>
              <a:xfrm>
                <a:off x="5902316" y="6177560"/>
                <a:ext cx="4513528" cy="307777"/>
              </a:xfrm>
              <a:prstGeom prst="rect">
                <a:avLst/>
              </a:prstGeom>
              <a:noFill/>
            </p:spPr>
            <p:txBody>
              <a:bodyPr wrap="square">
                <a:spAutoFit/>
              </a:bodyPr>
              <a:lstStyle/>
              <a:p>
                <a:r>
                  <a:rPr lang="en-GB" sz="1400" dirty="0"/>
                  <a:t>CO</a:t>
                </a:r>
                <a:r>
                  <a:rPr lang="en-GB" sz="1400" baseline="-25000" dirty="0"/>
                  <a:t>2</a:t>
                </a:r>
                <a:r>
                  <a:rPr lang="en-GB" sz="1400" dirty="0"/>
                  <a:t> leakage pathways</a:t>
                </a:r>
                <a:r>
                  <a:rPr lang="en-US" sz="1400" dirty="0"/>
                  <a:t> from </a:t>
                </a:r>
                <a:r>
                  <a:rPr lang="en-US" sz="1400" dirty="0" err="1"/>
                  <a:t>Glazewski</a:t>
                </a:r>
                <a:r>
                  <a:rPr lang="en-US" sz="1400" dirty="0"/>
                  <a:t> et al. 2014</a:t>
                </a:r>
              </a:p>
            </p:txBody>
          </p:sp>
        </p:grpSp>
        <p:sp>
          <p:nvSpPr>
            <p:cNvPr id="4" name="TextBox 3">
              <a:extLst>
                <a:ext uri="{FF2B5EF4-FFF2-40B4-BE49-F238E27FC236}">
                  <a16:creationId xmlns:a16="http://schemas.microsoft.com/office/drawing/2014/main" id="{A94F8AAD-9F0E-940F-6BBA-86C4A24A21E4}"/>
                </a:ext>
              </a:extLst>
            </p:cNvPr>
            <p:cNvSpPr txBox="1"/>
            <p:nvPr/>
          </p:nvSpPr>
          <p:spPr>
            <a:xfrm>
              <a:off x="4651747" y="2149973"/>
              <a:ext cx="1250569" cy="369332"/>
            </a:xfrm>
            <a:prstGeom prst="rect">
              <a:avLst/>
            </a:prstGeom>
            <a:noFill/>
          </p:spPr>
          <p:txBody>
            <a:bodyPr wrap="square" rtlCol="0">
              <a:spAutoFit/>
            </a:bodyPr>
            <a:lstStyle/>
            <a:p>
              <a:pPr algn="ctr"/>
              <a:r>
                <a:rPr lang="en-GB"/>
                <a:t>Water</a:t>
              </a:r>
            </a:p>
          </p:txBody>
        </p:sp>
        <p:sp>
          <p:nvSpPr>
            <p:cNvPr id="6" name="TextBox 5">
              <a:extLst>
                <a:ext uri="{FF2B5EF4-FFF2-40B4-BE49-F238E27FC236}">
                  <a16:creationId xmlns:a16="http://schemas.microsoft.com/office/drawing/2014/main" id="{3C239A4F-8567-F0A1-D737-7DB8AD6E6521}"/>
                </a:ext>
              </a:extLst>
            </p:cNvPr>
            <p:cNvSpPr txBox="1"/>
            <p:nvPr/>
          </p:nvSpPr>
          <p:spPr>
            <a:xfrm>
              <a:off x="5337547" y="1941437"/>
              <a:ext cx="377816" cy="369332"/>
            </a:xfrm>
            <a:prstGeom prst="rect">
              <a:avLst/>
            </a:prstGeom>
            <a:noFill/>
          </p:spPr>
          <p:txBody>
            <a:bodyPr wrap="square" rtlCol="0">
              <a:spAutoFit/>
            </a:bodyPr>
            <a:lstStyle/>
            <a:p>
              <a:pPr algn="ctr"/>
              <a:r>
                <a:rPr lang="en-GB"/>
                <a:t>+</a:t>
              </a:r>
            </a:p>
          </p:txBody>
        </p:sp>
      </p:grpSp>
    </p:spTree>
    <p:extLst>
      <p:ext uri="{BB962C8B-B14F-4D97-AF65-F5344CB8AC3E}">
        <p14:creationId xmlns:p14="http://schemas.microsoft.com/office/powerpoint/2010/main" val="4119388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6A95C-28A8-D055-7D38-29CC2DF719AB}"/>
              </a:ext>
            </a:extLst>
          </p:cNvPr>
          <p:cNvSpPr>
            <a:spLocks noGrp="1"/>
          </p:cNvSpPr>
          <p:nvPr>
            <p:ph type="title"/>
          </p:nvPr>
        </p:nvSpPr>
        <p:spPr>
          <a:xfrm>
            <a:off x="558800" y="66977"/>
            <a:ext cx="4394200" cy="1325563"/>
          </a:xfrm>
        </p:spPr>
        <p:txBody>
          <a:bodyPr>
            <a:normAutofit/>
          </a:bodyPr>
          <a:lstStyle/>
          <a:p>
            <a:r>
              <a:rPr lang="en-US" b="1"/>
              <a:t>Wellbore Cement</a:t>
            </a:r>
          </a:p>
        </p:txBody>
      </p:sp>
      <p:pic>
        <p:nvPicPr>
          <p:cNvPr id="7" name="Content Placeholder 6" descr="A diagram of a cement flow&#10;&#10;Description automatically generated with medium confidence">
            <a:extLst>
              <a:ext uri="{FF2B5EF4-FFF2-40B4-BE49-F238E27FC236}">
                <a16:creationId xmlns:a16="http://schemas.microsoft.com/office/drawing/2014/main" id="{054414EF-F060-D240-9506-AD9CD6282824}"/>
              </a:ext>
            </a:extLst>
          </p:cNvPr>
          <p:cNvPicPr>
            <a:picLocks noGrp="1" noChangeAspect="1"/>
          </p:cNvPicPr>
          <p:nvPr>
            <p:ph idx="1"/>
          </p:nvPr>
        </p:nvPicPr>
        <p:blipFill>
          <a:blip r:embed="rId2"/>
          <a:stretch>
            <a:fillRect/>
          </a:stretch>
        </p:blipFill>
        <p:spPr>
          <a:xfrm>
            <a:off x="1842247" y="1105642"/>
            <a:ext cx="8861611" cy="5348945"/>
          </a:xfrm>
        </p:spPr>
      </p:pic>
      <p:sp>
        <p:nvSpPr>
          <p:cNvPr id="5" name="TextBox 4">
            <a:extLst>
              <a:ext uri="{FF2B5EF4-FFF2-40B4-BE49-F238E27FC236}">
                <a16:creationId xmlns:a16="http://schemas.microsoft.com/office/drawing/2014/main" id="{5B61B9A1-BACE-1F28-5B0F-B4FECC8FAA77}"/>
              </a:ext>
            </a:extLst>
          </p:cNvPr>
          <p:cNvSpPr txBox="1"/>
          <p:nvPr/>
        </p:nvSpPr>
        <p:spPr>
          <a:xfrm>
            <a:off x="743222" y="6269921"/>
            <a:ext cx="11059660" cy="369332"/>
          </a:xfrm>
          <a:prstGeom prst="rect">
            <a:avLst/>
          </a:prstGeom>
          <a:noFill/>
        </p:spPr>
        <p:txBody>
          <a:bodyPr wrap="square">
            <a:spAutoFit/>
          </a:bodyPr>
          <a:lstStyle/>
          <a:p>
            <a:r>
              <a:rPr lang="en-US" dirty="0"/>
              <a:t>Schematic diagram of an abandoned well showing principal leakage pathways. From Carroll et al., 2016.</a:t>
            </a:r>
          </a:p>
        </p:txBody>
      </p:sp>
    </p:spTree>
    <p:extLst>
      <p:ext uri="{BB962C8B-B14F-4D97-AF65-F5344CB8AC3E}">
        <p14:creationId xmlns:p14="http://schemas.microsoft.com/office/powerpoint/2010/main" val="2611560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44BA8-A616-7D32-9315-98D97B51D383}"/>
              </a:ext>
            </a:extLst>
          </p:cNvPr>
          <p:cNvSpPr>
            <a:spLocks noGrp="1"/>
          </p:cNvSpPr>
          <p:nvPr>
            <p:ph type="title"/>
          </p:nvPr>
        </p:nvSpPr>
        <p:spPr>
          <a:xfrm>
            <a:off x="467138" y="148130"/>
            <a:ext cx="5628862" cy="1325563"/>
          </a:xfrm>
        </p:spPr>
        <p:txBody>
          <a:bodyPr>
            <a:normAutofit/>
          </a:bodyPr>
          <a:lstStyle/>
          <a:p>
            <a:r>
              <a:rPr lang="en-US" sz="3200" b="1" dirty="0"/>
              <a:t>PART 1: CO</a:t>
            </a:r>
            <a:r>
              <a:rPr lang="en-US" sz="3200" b="1" baseline="-25000" dirty="0"/>
              <a:t>2 </a:t>
            </a:r>
            <a:r>
              <a:rPr lang="en-US" sz="3200" b="1" dirty="0"/>
              <a:t>Reactive transport </a:t>
            </a:r>
            <a:br>
              <a:rPr lang="en-US" sz="3200" b="1" dirty="0"/>
            </a:br>
            <a:r>
              <a:rPr lang="en-US" sz="3200" b="1" dirty="0"/>
              <a:t>in Carbonate Aquifers</a:t>
            </a:r>
          </a:p>
        </p:txBody>
      </p:sp>
      <p:sp>
        <p:nvSpPr>
          <p:cNvPr id="3" name="Content Placeholder 2">
            <a:extLst>
              <a:ext uri="{FF2B5EF4-FFF2-40B4-BE49-F238E27FC236}">
                <a16:creationId xmlns:a16="http://schemas.microsoft.com/office/drawing/2014/main" id="{BA62DCCB-0B8E-4BE4-8DEB-C8E9525FC413}"/>
              </a:ext>
            </a:extLst>
          </p:cNvPr>
          <p:cNvSpPr>
            <a:spLocks noGrp="1"/>
          </p:cNvSpPr>
          <p:nvPr>
            <p:ph idx="1"/>
          </p:nvPr>
        </p:nvSpPr>
        <p:spPr>
          <a:xfrm>
            <a:off x="322278" y="1646536"/>
            <a:ext cx="5628862" cy="2073226"/>
          </a:xfrm>
        </p:spPr>
        <p:txBody>
          <a:bodyPr>
            <a:normAutofit fontScale="85000" lnSpcReduction="10000"/>
          </a:bodyPr>
          <a:lstStyle/>
          <a:p>
            <a:pPr marL="0" indent="0">
              <a:buNone/>
            </a:pPr>
            <a:r>
              <a:rPr lang="en-US" sz="2400" dirty="0"/>
              <a:t>Al‐</a:t>
            </a:r>
            <a:r>
              <a:rPr lang="en-US" sz="2400" dirty="0" err="1"/>
              <a:t>Khulaifi</a:t>
            </a:r>
            <a:r>
              <a:rPr lang="en-US" sz="2400" dirty="0"/>
              <a:t> et al. 2019 investigated impact of transport and mineral spatial distribution heterogeneity on the effective reaction rates for:</a:t>
            </a:r>
          </a:p>
          <a:p>
            <a:pPr marL="0" indent="0">
              <a:buNone/>
            </a:pPr>
            <a:endParaRPr lang="en-US" sz="2400" dirty="0"/>
          </a:p>
          <a:p>
            <a:pPr lvl="1"/>
            <a:r>
              <a:rPr lang="en-US" sz="2000" dirty="0"/>
              <a:t>Two mineral system with ratio 8:1 (Dolomite: Calcite).</a:t>
            </a:r>
          </a:p>
          <a:p>
            <a:pPr lvl="1"/>
            <a:endParaRPr lang="en-US" sz="2000" dirty="0"/>
          </a:p>
          <a:p>
            <a:pPr lvl="1"/>
            <a:r>
              <a:rPr lang="en-US" sz="2000" dirty="0"/>
              <a:t>4 samples, 2 sets of pairs (i.e., AH, AL,BH &amp; BL).</a:t>
            </a:r>
          </a:p>
          <a:p>
            <a:pPr lvl="1"/>
            <a:endParaRPr lang="en-US" sz="2000" dirty="0"/>
          </a:p>
          <a:p>
            <a:pPr marL="0" indent="0">
              <a:buNone/>
            </a:pPr>
            <a:endParaRPr lang="en-US" sz="2400" dirty="0"/>
          </a:p>
        </p:txBody>
      </p:sp>
      <p:pic>
        <p:nvPicPr>
          <p:cNvPr id="9" name="Picture 8" descr="A graph of a number of different types of flow&#10;&#10;Description automatically generated with medium confidence">
            <a:extLst>
              <a:ext uri="{FF2B5EF4-FFF2-40B4-BE49-F238E27FC236}">
                <a16:creationId xmlns:a16="http://schemas.microsoft.com/office/drawing/2014/main" id="{E9231782-1A93-8C00-828F-418124FE8C92}"/>
              </a:ext>
            </a:extLst>
          </p:cNvPr>
          <p:cNvPicPr>
            <a:picLocks noChangeAspect="1"/>
          </p:cNvPicPr>
          <p:nvPr/>
        </p:nvPicPr>
        <p:blipFill rotWithShape="1">
          <a:blip r:embed="rId3"/>
          <a:srcRect b="20858"/>
          <a:stretch/>
        </p:blipFill>
        <p:spPr>
          <a:xfrm>
            <a:off x="5812389" y="676973"/>
            <a:ext cx="3141140" cy="2412124"/>
          </a:xfrm>
          <a:prstGeom prst="rect">
            <a:avLst/>
          </a:prstGeom>
        </p:spPr>
      </p:pic>
      <p:sp>
        <p:nvSpPr>
          <p:cNvPr id="4" name="TextBox 3">
            <a:extLst>
              <a:ext uri="{FF2B5EF4-FFF2-40B4-BE49-F238E27FC236}">
                <a16:creationId xmlns:a16="http://schemas.microsoft.com/office/drawing/2014/main" id="{B5A8C0FF-B852-22A3-5609-2463614D526E}"/>
              </a:ext>
            </a:extLst>
          </p:cNvPr>
          <p:cNvSpPr txBox="1"/>
          <p:nvPr/>
        </p:nvSpPr>
        <p:spPr>
          <a:xfrm>
            <a:off x="6272037" y="373502"/>
            <a:ext cx="2527102" cy="369332"/>
          </a:xfrm>
          <a:prstGeom prst="rect">
            <a:avLst/>
          </a:prstGeom>
          <a:noFill/>
        </p:spPr>
        <p:txBody>
          <a:bodyPr wrap="none" rtlCol="0">
            <a:spAutoFit/>
          </a:bodyPr>
          <a:lstStyle/>
          <a:p>
            <a:r>
              <a:rPr lang="en-GB"/>
              <a:t>Transport Heterogeneity </a:t>
            </a:r>
          </a:p>
        </p:txBody>
      </p:sp>
      <p:sp>
        <p:nvSpPr>
          <p:cNvPr id="5" name="TextBox 4">
            <a:extLst>
              <a:ext uri="{FF2B5EF4-FFF2-40B4-BE49-F238E27FC236}">
                <a16:creationId xmlns:a16="http://schemas.microsoft.com/office/drawing/2014/main" id="{D0B00256-9A4D-4AE2-DB01-FE1D9C56F77D}"/>
              </a:ext>
            </a:extLst>
          </p:cNvPr>
          <p:cNvSpPr txBox="1"/>
          <p:nvPr/>
        </p:nvSpPr>
        <p:spPr>
          <a:xfrm>
            <a:off x="9611491" y="373502"/>
            <a:ext cx="2357056" cy="369332"/>
          </a:xfrm>
          <a:prstGeom prst="rect">
            <a:avLst/>
          </a:prstGeom>
          <a:noFill/>
        </p:spPr>
        <p:txBody>
          <a:bodyPr wrap="none" rtlCol="0">
            <a:spAutoFit/>
          </a:bodyPr>
          <a:lstStyle/>
          <a:p>
            <a:r>
              <a:rPr lang="en-GB" dirty="0"/>
              <a:t>Mineral Heterogeneity </a:t>
            </a:r>
          </a:p>
        </p:txBody>
      </p:sp>
      <p:sp>
        <p:nvSpPr>
          <p:cNvPr id="6" name="TextBox 5">
            <a:extLst>
              <a:ext uri="{FF2B5EF4-FFF2-40B4-BE49-F238E27FC236}">
                <a16:creationId xmlns:a16="http://schemas.microsoft.com/office/drawing/2014/main" id="{AAC3CDAB-D64E-404C-D17E-97A22D8A489A}"/>
              </a:ext>
            </a:extLst>
          </p:cNvPr>
          <p:cNvSpPr txBox="1"/>
          <p:nvPr/>
        </p:nvSpPr>
        <p:spPr>
          <a:xfrm>
            <a:off x="6011115" y="3061850"/>
            <a:ext cx="3048946" cy="307777"/>
          </a:xfrm>
          <a:prstGeom prst="rect">
            <a:avLst/>
          </a:prstGeom>
          <a:noFill/>
        </p:spPr>
        <p:txBody>
          <a:bodyPr wrap="square" rtlCol="0">
            <a:spAutoFit/>
          </a:bodyPr>
          <a:lstStyle/>
          <a:p>
            <a:r>
              <a:rPr lang="en-GB" sz="1400" dirty="0"/>
              <a:t>Velocity distribution in rock samples.</a:t>
            </a:r>
          </a:p>
        </p:txBody>
      </p:sp>
      <p:pic>
        <p:nvPicPr>
          <p:cNvPr id="1026" name="Picture 2" descr="Details are in the caption following the image">
            <a:extLst>
              <a:ext uri="{FF2B5EF4-FFF2-40B4-BE49-F238E27FC236}">
                <a16:creationId xmlns:a16="http://schemas.microsoft.com/office/drawing/2014/main" id="{B450087A-31B7-1073-44EA-047A0DAD3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593810" y="722679"/>
            <a:ext cx="2275912" cy="23392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7F4A084-1AFA-DEBA-03E9-5EC2D85A3ADC}"/>
              </a:ext>
            </a:extLst>
          </p:cNvPr>
          <p:cNvSpPr txBox="1"/>
          <p:nvPr/>
        </p:nvSpPr>
        <p:spPr>
          <a:xfrm>
            <a:off x="9536722" y="3084186"/>
            <a:ext cx="2829450" cy="307777"/>
          </a:xfrm>
          <a:prstGeom prst="rect">
            <a:avLst/>
          </a:prstGeom>
          <a:noFill/>
        </p:spPr>
        <p:txBody>
          <a:bodyPr wrap="square" rtlCol="0">
            <a:spAutoFit/>
          </a:bodyPr>
          <a:lstStyle/>
          <a:p>
            <a:r>
              <a:rPr lang="en-GB" sz="1400" dirty="0"/>
              <a:t>Dry scan of two mineral system. </a:t>
            </a:r>
          </a:p>
        </p:txBody>
      </p:sp>
      <p:sp>
        <p:nvSpPr>
          <p:cNvPr id="13" name="TextBox 12">
            <a:extLst>
              <a:ext uri="{FF2B5EF4-FFF2-40B4-BE49-F238E27FC236}">
                <a16:creationId xmlns:a16="http://schemas.microsoft.com/office/drawing/2014/main" id="{7BDE7CC9-1DA7-0EB5-0B2A-90DD9FD470DE}"/>
              </a:ext>
            </a:extLst>
          </p:cNvPr>
          <p:cNvSpPr txBox="1"/>
          <p:nvPr/>
        </p:nvSpPr>
        <p:spPr>
          <a:xfrm>
            <a:off x="322278" y="3834753"/>
            <a:ext cx="6078522" cy="3170099"/>
          </a:xfrm>
          <a:prstGeom prst="rect">
            <a:avLst/>
          </a:prstGeom>
          <a:noFill/>
        </p:spPr>
        <p:txBody>
          <a:bodyPr wrap="square" rtlCol="0">
            <a:spAutoFit/>
          </a:bodyPr>
          <a:lstStyle/>
          <a:p>
            <a:r>
              <a:rPr lang="en-GB" sz="2000" dirty="0"/>
              <a:t>In my analysis I will investigate impact of multimineral spatial distribution on the effective reaction rates :</a:t>
            </a:r>
          </a:p>
          <a:p>
            <a:endParaRPr lang="en-GB" sz="2000" dirty="0"/>
          </a:p>
          <a:p>
            <a:pPr marL="285750" indent="-285750">
              <a:buFont typeface="Arial" panose="020B0604020202020204" pitchFamily="34" charset="0"/>
              <a:buChar char="•"/>
            </a:pPr>
            <a:r>
              <a:rPr lang="en-GB" sz="2000" dirty="0"/>
              <a:t>2 samples, 1 more homogeneous and 1 more heterogeneous in terms of transport.</a:t>
            </a:r>
          </a:p>
          <a:p>
            <a:endParaRPr lang="en-GB" sz="2000" dirty="0"/>
          </a:p>
          <a:p>
            <a:pPr marL="285750" indent="-285750">
              <a:buFont typeface="Arial" panose="020B0604020202020204" pitchFamily="34" charset="0"/>
              <a:buChar char="•"/>
            </a:pPr>
            <a:r>
              <a:rPr lang="en-GB" sz="2000" dirty="0"/>
              <a:t>Multimineral system that is more heterogeneous with ratio 9:25:15:1 (Microporous-dolomite: Dolomite: Calcite: Anhydrite)</a:t>
            </a:r>
          </a:p>
          <a:p>
            <a:pPr marL="285750" indent="-285750">
              <a:buFont typeface="Arial" panose="020B0604020202020204" pitchFamily="34" charset="0"/>
              <a:buChar char="•"/>
            </a:pPr>
            <a:endParaRPr lang="en-GB" sz="2000" dirty="0"/>
          </a:p>
        </p:txBody>
      </p:sp>
      <p:grpSp>
        <p:nvGrpSpPr>
          <p:cNvPr id="17" name="Group 16">
            <a:extLst>
              <a:ext uri="{FF2B5EF4-FFF2-40B4-BE49-F238E27FC236}">
                <a16:creationId xmlns:a16="http://schemas.microsoft.com/office/drawing/2014/main" id="{24229509-9B58-D850-B3FB-2B9B0A1CEBE2}"/>
              </a:ext>
            </a:extLst>
          </p:cNvPr>
          <p:cNvGrpSpPr/>
          <p:nvPr/>
        </p:nvGrpSpPr>
        <p:grpSpPr>
          <a:xfrm>
            <a:off x="6240862" y="3654556"/>
            <a:ext cx="5872547" cy="2718486"/>
            <a:chOff x="786276" y="3773779"/>
            <a:chExt cx="8012863" cy="3924683"/>
          </a:xfrm>
        </p:grpSpPr>
        <p:pic>
          <p:nvPicPr>
            <p:cNvPr id="16" name="Picture 15" descr="A close-up of a microscope&#10;&#10;Description automatically generated">
              <a:extLst>
                <a:ext uri="{FF2B5EF4-FFF2-40B4-BE49-F238E27FC236}">
                  <a16:creationId xmlns:a16="http://schemas.microsoft.com/office/drawing/2014/main" id="{96123064-D1F7-511C-7D01-0D8188D883D5}"/>
                </a:ext>
              </a:extLst>
            </p:cNvPr>
            <p:cNvPicPr>
              <a:picLocks noChangeAspect="1"/>
            </p:cNvPicPr>
            <p:nvPr/>
          </p:nvPicPr>
          <p:blipFill>
            <a:blip r:embed="rId5"/>
            <a:stretch>
              <a:fillRect/>
            </a:stretch>
          </p:blipFill>
          <p:spPr>
            <a:xfrm>
              <a:off x="786276" y="3773779"/>
              <a:ext cx="3798903" cy="364107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descr="A circular object with a black background&#10;&#10;Description automatically generated">
              <a:extLst>
                <a:ext uri="{FF2B5EF4-FFF2-40B4-BE49-F238E27FC236}">
                  <a16:creationId xmlns:a16="http://schemas.microsoft.com/office/drawing/2014/main" id="{7D9DB4AB-F345-FEED-7BD5-011B3EB2A63B}"/>
                </a:ext>
              </a:extLst>
            </p:cNvPr>
            <p:cNvPicPr>
              <a:picLocks noChangeAspect="1"/>
            </p:cNvPicPr>
            <p:nvPr/>
          </p:nvPicPr>
          <p:blipFill rotWithShape="1">
            <a:blip r:embed="rId6"/>
            <a:srcRect t="1" b="-704"/>
            <a:stretch/>
          </p:blipFill>
          <p:spPr>
            <a:xfrm>
              <a:off x="2718315" y="3773779"/>
              <a:ext cx="3960000" cy="390575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4" name="Picture 13" descr="A circular image of a colorful pattern&#10;&#10;Description automatically generated">
              <a:extLst>
                <a:ext uri="{FF2B5EF4-FFF2-40B4-BE49-F238E27FC236}">
                  <a16:creationId xmlns:a16="http://schemas.microsoft.com/office/drawing/2014/main" id="{CBACD8A7-77F4-FFFA-C3B8-669CB85790AA}"/>
                </a:ext>
              </a:extLst>
            </p:cNvPr>
            <p:cNvPicPr>
              <a:picLocks noChangeAspect="1"/>
            </p:cNvPicPr>
            <p:nvPr/>
          </p:nvPicPr>
          <p:blipFill>
            <a:blip r:embed="rId7"/>
            <a:stretch>
              <a:fillRect/>
            </a:stretch>
          </p:blipFill>
          <p:spPr>
            <a:xfrm>
              <a:off x="4839139" y="3792709"/>
              <a:ext cx="3960000" cy="390575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grpSp>
      <p:sp>
        <p:nvSpPr>
          <p:cNvPr id="18" name="TextBox 17">
            <a:extLst>
              <a:ext uri="{FF2B5EF4-FFF2-40B4-BE49-F238E27FC236}">
                <a16:creationId xmlns:a16="http://schemas.microsoft.com/office/drawing/2014/main" id="{761D474E-359E-E8E3-0B8C-6386CC0E6FFE}"/>
              </a:ext>
            </a:extLst>
          </p:cNvPr>
          <p:cNvSpPr txBox="1"/>
          <p:nvPr/>
        </p:nvSpPr>
        <p:spPr>
          <a:xfrm>
            <a:off x="7017862" y="6382408"/>
            <a:ext cx="4084397" cy="307777"/>
          </a:xfrm>
          <a:prstGeom prst="rect">
            <a:avLst/>
          </a:prstGeom>
          <a:noFill/>
        </p:spPr>
        <p:txBody>
          <a:bodyPr wrap="square" rtlCol="0">
            <a:spAutoFit/>
          </a:bodyPr>
          <a:lstStyle/>
          <a:p>
            <a:r>
              <a:rPr lang="en-GB" sz="1400" dirty="0"/>
              <a:t>Image processing of multimineral system</a:t>
            </a:r>
          </a:p>
        </p:txBody>
      </p:sp>
    </p:spTree>
    <p:extLst>
      <p:ext uri="{BB962C8B-B14F-4D97-AF65-F5344CB8AC3E}">
        <p14:creationId xmlns:p14="http://schemas.microsoft.com/office/powerpoint/2010/main" val="2204601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FC114-A77C-E0F5-6204-E98C413E2BD3}"/>
              </a:ext>
            </a:extLst>
          </p:cNvPr>
          <p:cNvSpPr>
            <a:spLocks noGrp="1"/>
          </p:cNvSpPr>
          <p:nvPr>
            <p:ph type="title"/>
          </p:nvPr>
        </p:nvSpPr>
        <p:spPr>
          <a:xfrm>
            <a:off x="425443" y="551389"/>
            <a:ext cx="4180114" cy="714375"/>
          </a:xfrm>
        </p:spPr>
        <p:txBody>
          <a:bodyPr>
            <a:normAutofit/>
          </a:bodyPr>
          <a:lstStyle/>
          <a:p>
            <a:r>
              <a:rPr lang="en-US" sz="3000" b="1"/>
              <a:t>CO</a:t>
            </a:r>
            <a:r>
              <a:rPr lang="en-US" sz="3000" b="1" baseline="-25000"/>
              <a:t>2</a:t>
            </a:r>
            <a:r>
              <a:rPr lang="en-US" sz="3000" b="1"/>
              <a:t> Flooding Apparatus</a:t>
            </a:r>
          </a:p>
        </p:txBody>
      </p:sp>
      <p:pic>
        <p:nvPicPr>
          <p:cNvPr id="5" name="Picture 4" descr="Diagram of a diagram of a process&#10;&#10;Description automatically generated">
            <a:extLst>
              <a:ext uri="{FF2B5EF4-FFF2-40B4-BE49-F238E27FC236}">
                <a16:creationId xmlns:a16="http://schemas.microsoft.com/office/drawing/2014/main" id="{14AD242E-0223-777B-6545-2680168E7E97}"/>
              </a:ext>
            </a:extLst>
          </p:cNvPr>
          <p:cNvPicPr>
            <a:picLocks noChangeAspect="1"/>
          </p:cNvPicPr>
          <p:nvPr/>
        </p:nvPicPr>
        <p:blipFill>
          <a:blip r:embed="rId3"/>
          <a:stretch>
            <a:fillRect/>
          </a:stretch>
        </p:blipFill>
        <p:spPr>
          <a:xfrm>
            <a:off x="260155" y="1820091"/>
            <a:ext cx="8204576" cy="4677739"/>
          </a:xfrm>
          <a:prstGeom prst="rect">
            <a:avLst/>
          </a:prstGeom>
        </p:spPr>
      </p:pic>
      <p:pic>
        <p:nvPicPr>
          <p:cNvPr id="7" name="Picture 6" descr="Diagram of a tube with text and words&#10;&#10;Description automatically generated with medium confidence">
            <a:extLst>
              <a:ext uri="{FF2B5EF4-FFF2-40B4-BE49-F238E27FC236}">
                <a16:creationId xmlns:a16="http://schemas.microsoft.com/office/drawing/2014/main" id="{63E3BA3F-F647-BA5D-2B19-3FB7CE52C2DE}"/>
              </a:ext>
            </a:extLst>
          </p:cNvPr>
          <p:cNvPicPr>
            <a:picLocks noChangeAspect="1"/>
          </p:cNvPicPr>
          <p:nvPr/>
        </p:nvPicPr>
        <p:blipFill>
          <a:blip r:embed="rId4"/>
          <a:stretch>
            <a:fillRect/>
          </a:stretch>
        </p:blipFill>
        <p:spPr>
          <a:xfrm>
            <a:off x="5059132" y="114523"/>
            <a:ext cx="6707425" cy="1588108"/>
          </a:xfrm>
          <a:prstGeom prst="rect">
            <a:avLst/>
          </a:prstGeom>
        </p:spPr>
      </p:pic>
      <p:sp>
        <p:nvSpPr>
          <p:cNvPr id="9" name="TextBox 1">
            <a:extLst>
              <a:ext uri="{FF2B5EF4-FFF2-40B4-BE49-F238E27FC236}">
                <a16:creationId xmlns:a16="http://schemas.microsoft.com/office/drawing/2014/main" id="{1A342AD5-E4EE-1BC9-52BA-FC53509959EC}"/>
              </a:ext>
            </a:extLst>
          </p:cNvPr>
          <p:cNvSpPr txBox="1">
            <a:spLocks noChangeArrowheads="1"/>
          </p:cNvSpPr>
          <p:nvPr/>
        </p:nvSpPr>
        <p:spPr bwMode="auto">
          <a:xfrm>
            <a:off x="1509363" y="6436720"/>
            <a:ext cx="6633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None/>
            </a:pPr>
            <a:r>
              <a:rPr lang="en-US" altLang="en-US" sz="1400" dirty="0"/>
              <a:t>Experimental setup. [AL‐</a:t>
            </a:r>
            <a:r>
              <a:rPr lang="en-US" altLang="en-US" sz="1400" dirty="0" err="1"/>
              <a:t>Khulaifi</a:t>
            </a:r>
            <a:r>
              <a:rPr lang="en-US" altLang="en-US" sz="1400" dirty="0"/>
              <a:t> et al.. 2019]</a:t>
            </a:r>
          </a:p>
        </p:txBody>
      </p:sp>
      <p:sp>
        <p:nvSpPr>
          <p:cNvPr id="10" name="TextBox 1">
            <a:extLst>
              <a:ext uri="{FF2B5EF4-FFF2-40B4-BE49-F238E27FC236}">
                <a16:creationId xmlns:a16="http://schemas.microsoft.com/office/drawing/2014/main" id="{8751C1AE-4048-8C81-F905-F720D4C67847}"/>
              </a:ext>
            </a:extLst>
          </p:cNvPr>
          <p:cNvSpPr txBox="1">
            <a:spLocks noChangeArrowheads="1"/>
          </p:cNvSpPr>
          <p:nvPr/>
        </p:nvSpPr>
        <p:spPr bwMode="auto">
          <a:xfrm>
            <a:off x="8464731" y="2978258"/>
            <a:ext cx="3727269"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800" b="1" dirty="0"/>
              <a:t>Experimental conditions:</a:t>
            </a:r>
          </a:p>
          <a:p>
            <a:pPr marL="285750" indent="-285750">
              <a:spcBef>
                <a:spcPct val="0"/>
              </a:spcBef>
              <a:buFontTx/>
              <a:buChar char="-"/>
            </a:pPr>
            <a:r>
              <a:rPr lang="en-US" altLang="en-US" sz="1800" dirty="0"/>
              <a:t>P = 10MPa </a:t>
            </a:r>
          </a:p>
          <a:p>
            <a:pPr marL="285750" indent="-285750">
              <a:spcBef>
                <a:spcPct val="0"/>
              </a:spcBef>
              <a:buFontTx/>
              <a:buChar char="-"/>
            </a:pPr>
            <a:r>
              <a:rPr lang="en-US" altLang="en-US" sz="1800" dirty="0"/>
              <a:t>T = 50 ºC</a:t>
            </a:r>
          </a:p>
          <a:p>
            <a:pPr marL="285750" indent="-285750">
              <a:spcBef>
                <a:spcPct val="0"/>
              </a:spcBef>
              <a:buFontTx/>
              <a:buChar char="-"/>
            </a:pPr>
            <a:endParaRPr lang="en-US" altLang="en-US" sz="1800" dirty="0"/>
          </a:p>
          <a:p>
            <a:pPr>
              <a:spcBef>
                <a:spcPct val="0"/>
              </a:spcBef>
              <a:buFontTx/>
              <a:buNone/>
            </a:pPr>
            <a:r>
              <a:rPr lang="en-US" altLang="en-US" sz="1800" b="1" dirty="0"/>
              <a:t>Brine Composition</a:t>
            </a:r>
            <a:r>
              <a:rPr lang="en-US" altLang="en-US" sz="1800" dirty="0"/>
              <a:t>:</a:t>
            </a:r>
          </a:p>
          <a:p>
            <a:pPr marL="285750" indent="-285750">
              <a:spcBef>
                <a:spcPct val="0"/>
              </a:spcBef>
              <a:buFontTx/>
              <a:buChar char="-"/>
            </a:pPr>
            <a:r>
              <a:rPr lang="en-US" altLang="en-US" sz="1800" dirty="0"/>
              <a:t>1% </a:t>
            </a:r>
            <a:r>
              <a:rPr lang="en-US" altLang="en-US" sz="1800" dirty="0" err="1"/>
              <a:t>KCl</a:t>
            </a:r>
            <a:r>
              <a:rPr lang="en-US" altLang="en-US" sz="1800" dirty="0"/>
              <a:t>, 5% NaCl</a:t>
            </a:r>
          </a:p>
          <a:p>
            <a:pPr marL="285750" indent="-285750">
              <a:spcBef>
                <a:spcPct val="0"/>
              </a:spcBef>
              <a:buFontTx/>
              <a:buChar char="-"/>
            </a:pPr>
            <a:r>
              <a:rPr lang="en-US" altLang="en-US" sz="1800" dirty="0"/>
              <a:t>CO</a:t>
            </a:r>
            <a:r>
              <a:rPr lang="en-US" altLang="en-US" sz="1400" dirty="0"/>
              <a:t>2 </a:t>
            </a:r>
            <a:r>
              <a:rPr lang="en-US" altLang="en-US" sz="1800" dirty="0"/>
              <a:t>saturated at: 10MPa, 50 ºC</a:t>
            </a:r>
          </a:p>
        </p:txBody>
      </p:sp>
      <p:sp>
        <p:nvSpPr>
          <p:cNvPr id="15" name="TextBox 1">
            <a:extLst>
              <a:ext uri="{FF2B5EF4-FFF2-40B4-BE49-F238E27FC236}">
                <a16:creationId xmlns:a16="http://schemas.microsoft.com/office/drawing/2014/main" id="{D40823B3-2CD6-45AE-71E4-A60D8D17DBC2}"/>
              </a:ext>
            </a:extLst>
          </p:cNvPr>
          <p:cNvSpPr txBox="1">
            <a:spLocks noChangeArrowheads="1"/>
          </p:cNvSpPr>
          <p:nvPr/>
        </p:nvSpPr>
        <p:spPr bwMode="auto">
          <a:xfrm>
            <a:off x="5720725" y="1621164"/>
            <a:ext cx="66331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None/>
            </a:pPr>
            <a:r>
              <a:rPr lang="en-US" altLang="en-US" sz="1400" dirty="0"/>
              <a:t>Core holder assembly. Source: [AL‐KHULAIFI ET AL. 2019]</a:t>
            </a:r>
          </a:p>
        </p:txBody>
      </p:sp>
    </p:spTree>
    <p:extLst>
      <p:ext uri="{BB962C8B-B14F-4D97-AF65-F5344CB8AC3E}">
        <p14:creationId xmlns:p14="http://schemas.microsoft.com/office/powerpoint/2010/main" val="2727382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63E5-2FC8-D63A-884A-D407F718A53E}"/>
              </a:ext>
            </a:extLst>
          </p:cNvPr>
          <p:cNvSpPr>
            <a:spLocks noGrp="1"/>
          </p:cNvSpPr>
          <p:nvPr>
            <p:ph type="title"/>
          </p:nvPr>
        </p:nvSpPr>
        <p:spPr>
          <a:xfrm>
            <a:off x="714848" y="153030"/>
            <a:ext cx="2264833" cy="1268377"/>
          </a:xfrm>
        </p:spPr>
        <p:txBody>
          <a:bodyPr>
            <a:normAutofit/>
          </a:bodyPr>
          <a:lstStyle/>
          <a:p>
            <a:r>
              <a:rPr lang="en-US" sz="3600" b="1" dirty="0"/>
              <a:t>Image </a:t>
            </a:r>
            <a:br>
              <a:rPr lang="en-US" sz="3600" b="1" dirty="0"/>
            </a:br>
            <a:r>
              <a:rPr lang="en-US" sz="3600" b="1" dirty="0"/>
              <a:t>Processing</a:t>
            </a:r>
          </a:p>
        </p:txBody>
      </p:sp>
      <p:pic>
        <p:nvPicPr>
          <p:cNvPr id="7" name="Picture 6" descr="A circular image of a colorful pattern&#10;&#10;Description automatically generated">
            <a:extLst>
              <a:ext uri="{FF2B5EF4-FFF2-40B4-BE49-F238E27FC236}">
                <a16:creationId xmlns:a16="http://schemas.microsoft.com/office/drawing/2014/main" id="{72363EF4-7091-48FE-40AD-82469B208CE8}"/>
              </a:ext>
            </a:extLst>
          </p:cNvPr>
          <p:cNvPicPr>
            <a:picLocks noChangeAspect="1"/>
          </p:cNvPicPr>
          <p:nvPr/>
        </p:nvPicPr>
        <p:blipFill>
          <a:blip r:embed="rId3"/>
          <a:stretch>
            <a:fillRect/>
          </a:stretch>
        </p:blipFill>
        <p:spPr>
          <a:xfrm>
            <a:off x="8111510" y="2240923"/>
            <a:ext cx="3960000" cy="390575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9" name="Picture 8" descr="A circular object with a black background&#10;&#10;Description automatically generated">
            <a:extLst>
              <a:ext uri="{FF2B5EF4-FFF2-40B4-BE49-F238E27FC236}">
                <a16:creationId xmlns:a16="http://schemas.microsoft.com/office/drawing/2014/main" id="{903B1312-CF1A-E3A0-FA98-5851DDB610F4}"/>
              </a:ext>
            </a:extLst>
          </p:cNvPr>
          <p:cNvPicPr>
            <a:picLocks noChangeAspect="1"/>
          </p:cNvPicPr>
          <p:nvPr/>
        </p:nvPicPr>
        <p:blipFill rotWithShape="1">
          <a:blip r:embed="rId4"/>
          <a:srcRect t="1" b="-704"/>
          <a:stretch/>
        </p:blipFill>
        <p:spPr>
          <a:xfrm>
            <a:off x="4116000" y="2240923"/>
            <a:ext cx="3960000" cy="390575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a16="http://schemas.microsoft.com/office/drawing/2014/main" id="{AA888207-7D36-BE79-0354-C283C6487A73}"/>
              </a:ext>
            </a:extLst>
          </p:cNvPr>
          <p:cNvSpPr txBox="1"/>
          <p:nvPr/>
        </p:nvSpPr>
        <p:spPr>
          <a:xfrm>
            <a:off x="1085941" y="6146676"/>
            <a:ext cx="2029097" cy="646331"/>
          </a:xfrm>
          <a:prstGeom prst="rect">
            <a:avLst/>
          </a:prstGeom>
          <a:noFill/>
        </p:spPr>
        <p:txBody>
          <a:bodyPr wrap="square" rtlCol="0">
            <a:spAutoFit/>
          </a:bodyPr>
          <a:lstStyle/>
          <a:p>
            <a:r>
              <a:rPr lang="en-GB" b="1"/>
              <a:t>A: </a:t>
            </a:r>
            <a:r>
              <a:rPr lang="en-GB"/>
              <a:t>Raw Image</a:t>
            </a:r>
          </a:p>
          <a:p>
            <a:r>
              <a:rPr lang="en-GB"/>
              <a:t>5.2 µm voxel size</a:t>
            </a:r>
          </a:p>
        </p:txBody>
      </p:sp>
      <p:sp>
        <p:nvSpPr>
          <p:cNvPr id="13" name="TextBox 12">
            <a:extLst>
              <a:ext uri="{FF2B5EF4-FFF2-40B4-BE49-F238E27FC236}">
                <a16:creationId xmlns:a16="http://schemas.microsoft.com/office/drawing/2014/main" id="{BC30BCB2-D228-C414-850B-682CA65B1A1C}"/>
              </a:ext>
            </a:extLst>
          </p:cNvPr>
          <p:cNvSpPr txBox="1"/>
          <p:nvPr/>
        </p:nvSpPr>
        <p:spPr>
          <a:xfrm>
            <a:off x="4909457" y="6146676"/>
            <a:ext cx="2373086" cy="646331"/>
          </a:xfrm>
          <a:prstGeom prst="rect">
            <a:avLst/>
          </a:prstGeom>
          <a:noFill/>
        </p:spPr>
        <p:txBody>
          <a:bodyPr wrap="square" rtlCol="0">
            <a:spAutoFit/>
          </a:bodyPr>
          <a:lstStyle/>
          <a:p>
            <a:r>
              <a:rPr lang="en-GB" b="1"/>
              <a:t>B: </a:t>
            </a:r>
            <a:r>
              <a:rPr lang="en-GB"/>
              <a:t>Filtered Image</a:t>
            </a:r>
          </a:p>
          <a:p>
            <a:r>
              <a:rPr lang="en-GB"/>
              <a:t>Non-local Means Filter</a:t>
            </a:r>
          </a:p>
        </p:txBody>
      </p:sp>
      <p:sp>
        <p:nvSpPr>
          <p:cNvPr id="14" name="TextBox 13">
            <a:extLst>
              <a:ext uri="{FF2B5EF4-FFF2-40B4-BE49-F238E27FC236}">
                <a16:creationId xmlns:a16="http://schemas.microsoft.com/office/drawing/2014/main" id="{D7E67240-D60D-2287-9977-F7FD4EB8CEB0}"/>
              </a:ext>
            </a:extLst>
          </p:cNvPr>
          <p:cNvSpPr txBox="1"/>
          <p:nvPr/>
        </p:nvSpPr>
        <p:spPr>
          <a:xfrm>
            <a:off x="8785224" y="6146675"/>
            <a:ext cx="2612572" cy="646331"/>
          </a:xfrm>
          <a:prstGeom prst="rect">
            <a:avLst/>
          </a:prstGeom>
          <a:noFill/>
        </p:spPr>
        <p:txBody>
          <a:bodyPr wrap="square" rtlCol="0">
            <a:spAutoFit/>
          </a:bodyPr>
          <a:lstStyle/>
          <a:p>
            <a:r>
              <a:rPr lang="en-GB" b="1"/>
              <a:t>C: </a:t>
            </a:r>
            <a:r>
              <a:rPr lang="en-GB"/>
              <a:t>Segmented Image</a:t>
            </a:r>
          </a:p>
          <a:p>
            <a:r>
              <a:rPr lang="en-GB"/>
              <a:t>Watershed segmentation</a:t>
            </a:r>
          </a:p>
        </p:txBody>
      </p:sp>
      <p:grpSp>
        <p:nvGrpSpPr>
          <p:cNvPr id="75" name="Group 74">
            <a:extLst>
              <a:ext uri="{FF2B5EF4-FFF2-40B4-BE49-F238E27FC236}">
                <a16:creationId xmlns:a16="http://schemas.microsoft.com/office/drawing/2014/main" id="{ECAFFABB-0546-1F07-97C5-CFEC446E922A}"/>
              </a:ext>
            </a:extLst>
          </p:cNvPr>
          <p:cNvGrpSpPr/>
          <p:nvPr/>
        </p:nvGrpSpPr>
        <p:grpSpPr>
          <a:xfrm>
            <a:off x="120490" y="1785539"/>
            <a:ext cx="4535330" cy="4368860"/>
            <a:chOff x="120490" y="1671239"/>
            <a:chExt cx="4535330" cy="4368860"/>
          </a:xfrm>
        </p:grpSpPr>
        <p:pic>
          <p:nvPicPr>
            <p:cNvPr id="11" name="Picture 10" descr="A close-up of a microscope&#10;&#10;Description automatically generated">
              <a:extLst>
                <a:ext uri="{FF2B5EF4-FFF2-40B4-BE49-F238E27FC236}">
                  <a16:creationId xmlns:a16="http://schemas.microsoft.com/office/drawing/2014/main" id="{FEEFFCBE-38BF-02B6-3CD7-D97EE22B7EB7}"/>
                </a:ext>
              </a:extLst>
            </p:cNvPr>
            <p:cNvPicPr>
              <a:picLocks noChangeAspect="1"/>
            </p:cNvPicPr>
            <p:nvPr/>
          </p:nvPicPr>
          <p:blipFill>
            <a:blip r:embed="rId5"/>
            <a:stretch>
              <a:fillRect/>
            </a:stretch>
          </p:blipFill>
          <p:spPr>
            <a:xfrm>
              <a:off x="120490" y="2126623"/>
              <a:ext cx="3960000" cy="387844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cxnSp>
          <p:nvCxnSpPr>
            <p:cNvPr id="17" name="Straight Arrow Connector 16">
              <a:extLst>
                <a:ext uri="{FF2B5EF4-FFF2-40B4-BE49-F238E27FC236}">
                  <a16:creationId xmlns:a16="http://schemas.microsoft.com/office/drawing/2014/main" id="{A3966D8D-EA17-9BBB-4468-4A590700CAA2}"/>
                </a:ext>
              </a:extLst>
            </p:cNvPr>
            <p:cNvCxnSpPr>
              <a:cxnSpLocks/>
              <a:stCxn id="21" idx="2"/>
            </p:cNvCxnSpPr>
            <p:nvPr/>
          </p:nvCxnSpPr>
          <p:spPr>
            <a:xfrm flipH="1">
              <a:off x="1868783" y="1979016"/>
              <a:ext cx="48652" cy="4028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TextBox 20">
              <a:extLst>
                <a:ext uri="{FF2B5EF4-FFF2-40B4-BE49-F238E27FC236}">
                  <a16:creationId xmlns:a16="http://schemas.microsoft.com/office/drawing/2014/main" id="{9A03942E-F8B9-C952-07C9-601FBEF4B3CD}"/>
                </a:ext>
              </a:extLst>
            </p:cNvPr>
            <p:cNvSpPr txBox="1"/>
            <p:nvPr/>
          </p:nvSpPr>
          <p:spPr>
            <a:xfrm>
              <a:off x="1456904" y="1671239"/>
              <a:ext cx="921062" cy="307777"/>
            </a:xfrm>
            <a:prstGeom prst="rect">
              <a:avLst/>
            </a:prstGeom>
            <a:noFill/>
            <a:ln w="12700">
              <a:solidFill>
                <a:schemeClr val="tx1"/>
              </a:solidFill>
            </a:ln>
          </p:spPr>
          <p:txBody>
            <a:bodyPr wrap="square" rtlCol="0">
              <a:spAutoFit/>
            </a:bodyPr>
            <a:lstStyle/>
            <a:p>
              <a:r>
                <a:rPr lang="en-GB" sz="1400"/>
                <a:t>Anhydrite</a:t>
              </a:r>
            </a:p>
          </p:txBody>
        </p:sp>
        <p:sp>
          <p:nvSpPr>
            <p:cNvPr id="32" name="TextBox 31">
              <a:extLst>
                <a:ext uri="{FF2B5EF4-FFF2-40B4-BE49-F238E27FC236}">
                  <a16:creationId xmlns:a16="http://schemas.microsoft.com/office/drawing/2014/main" id="{65D4BEC1-4793-8E63-AA49-30EDE7C56A8A}"/>
                </a:ext>
              </a:extLst>
            </p:cNvPr>
            <p:cNvSpPr txBox="1"/>
            <p:nvPr/>
          </p:nvSpPr>
          <p:spPr>
            <a:xfrm>
              <a:off x="531305" y="1825128"/>
              <a:ext cx="680941" cy="307777"/>
            </a:xfrm>
            <a:prstGeom prst="rect">
              <a:avLst/>
            </a:prstGeom>
            <a:noFill/>
            <a:ln w="12700">
              <a:solidFill>
                <a:schemeClr val="tx1"/>
              </a:solidFill>
            </a:ln>
          </p:spPr>
          <p:txBody>
            <a:bodyPr wrap="square" rtlCol="0">
              <a:spAutoFit/>
            </a:bodyPr>
            <a:lstStyle/>
            <a:p>
              <a:r>
                <a:rPr lang="en-GB" sz="1400"/>
                <a:t>Calcite</a:t>
              </a:r>
            </a:p>
          </p:txBody>
        </p:sp>
        <p:cxnSp>
          <p:nvCxnSpPr>
            <p:cNvPr id="33" name="Straight Arrow Connector 32">
              <a:extLst>
                <a:ext uri="{FF2B5EF4-FFF2-40B4-BE49-F238E27FC236}">
                  <a16:creationId xmlns:a16="http://schemas.microsoft.com/office/drawing/2014/main" id="{20AA14D7-6832-88ED-3112-00F20982A068}"/>
                </a:ext>
              </a:extLst>
            </p:cNvPr>
            <p:cNvCxnSpPr>
              <a:cxnSpLocks/>
              <a:stCxn id="32" idx="2"/>
            </p:cNvCxnSpPr>
            <p:nvPr/>
          </p:nvCxnSpPr>
          <p:spPr>
            <a:xfrm>
              <a:off x="871776" y="2132905"/>
              <a:ext cx="490379" cy="55675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972A54C3-B425-3BEE-56B2-871FA4700256}"/>
                </a:ext>
              </a:extLst>
            </p:cNvPr>
            <p:cNvCxnSpPr>
              <a:cxnSpLocks/>
              <a:stCxn id="32" idx="2"/>
            </p:cNvCxnSpPr>
            <p:nvPr/>
          </p:nvCxnSpPr>
          <p:spPr>
            <a:xfrm flipH="1">
              <a:off x="777027" y="2132905"/>
              <a:ext cx="94749" cy="15475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73E2C4BD-58FB-48B4-2AB9-87F13C0E2477}"/>
                </a:ext>
              </a:extLst>
            </p:cNvPr>
            <p:cNvCxnSpPr>
              <a:cxnSpLocks/>
              <a:stCxn id="21" idx="2"/>
            </p:cNvCxnSpPr>
            <p:nvPr/>
          </p:nvCxnSpPr>
          <p:spPr>
            <a:xfrm flipH="1">
              <a:off x="1528313" y="1979016"/>
              <a:ext cx="389122" cy="128996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1" name="TextBox 50">
              <a:extLst>
                <a:ext uri="{FF2B5EF4-FFF2-40B4-BE49-F238E27FC236}">
                  <a16:creationId xmlns:a16="http://schemas.microsoft.com/office/drawing/2014/main" id="{BDD9D72C-A782-6A26-7BD5-743067FBBB20}"/>
                </a:ext>
              </a:extLst>
            </p:cNvPr>
            <p:cNvSpPr txBox="1"/>
            <p:nvPr/>
          </p:nvSpPr>
          <p:spPr>
            <a:xfrm>
              <a:off x="2572918" y="1822630"/>
              <a:ext cx="921062" cy="307777"/>
            </a:xfrm>
            <a:prstGeom prst="rect">
              <a:avLst/>
            </a:prstGeom>
            <a:noFill/>
            <a:ln w="12700">
              <a:solidFill>
                <a:schemeClr val="tx1"/>
              </a:solidFill>
            </a:ln>
          </p:spPr>
          <p:txBody>
            <a:bodyPr wrap="square" rtlCol="0">
              <a:spAutoFit/>
            </a:bodyPr>
            <a:lstStyle/>
            <a:p>
              <a:r>
                <a:rPr lang="en-GB" sz="1400"/>
                <a:t>Dolomite</a:t>
              </a:r>
            </a:p>
          </p:txBody>
        </p:sp>
        <p:cxnSp>
          <p:nvCxnSpPr>
            <p:cNvPr id="52" name="Straight Arrow Connector 51">
              <a:extLst>
                <a:ext uri="{FF2B5EF4-FFF2-40B4-BE49-F238E27FC236}">
                  <a16:creationId xmlns:a16="http://schemas.microsoft.com/office/drawing/2014/main" id="{6DF97584-1E30-7BE9-33B6-63CE7244018E}"/>
                </a:ext>
              </a:extLst>
            </p:cNvPr>
            <p:cNvCxnSpPr>
              <a:cxnSpLocks/>
              <a:stCxn id="51" idx="2"/>
            </p:cNvCxnSpPr>
            <p:nvPr/>
          </p:nvCxnSpPr>
          <p:spPr>
            <a:xfrm flipH="1">
              <a:off x="2446020" y="2130407"/>
              <a:ext cx="587429" cy="12861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BF1B3691-19C7-73E5-CF32-D8121F426E8B}"/>
                </a:ext>
              </a:extLst>
            </p:cNvPr>
            <p:cNvSpPr txBox="1"/>
            <p:nvPr/>
          </p:nvSpPr>
          <p:spPr>
            <a:xfrm>
              <a:off x="3528250" y="5516879"/>
              <a:ext cx="1127570" cy="523220"/>
            </a:xfrm>
            <a:prstGeom prst="rect">
              <a:avLst/>
            </a:prstGeom>
            <a:noFill/>
            <a:ln w="12700">
              <a:solidFill>
                <a:schemeClr val="tx1"/>
              </a:solidFill>
            </a:ln>
          </p:spPr>
          <p:txBody>
            <a:bodyPr wrap="square" rtlCol="0">
              <a:spAutoFit/>
            </a:bodyPr>
            <a:lstStyle/>
            <a:p>
              <a:r>
                <a:rPr lang="en-GB" sz="1400"/>
                <a:t>Microporous Dolomite</a:t>
              </a:r>
            </a:p>
          </p:txBody>
        </p:sp>
        <p:cxnSp>
          <p:nvCxnSpPr>
            <p:cNvPr id="56" name="Straight Arrow Connector 55">
              <a:extLst>
                <a:ext uri="{FF2B5EF4-FFF2-40B4-BE49-F238E27FC236}">
                  <a16:creationId xmlns:a16="http://schemas.microsoft.com/office/drawing/2014/main" id="{1FAC9BFA-19C5-E7F0-B0ED-6BDD1AD51B30}"/>
                </a:ext>
              </a:extLst>
            </p:cNvPr>
            <p:cNvCxnSpPr>
              <a:cxnSpLocks/>
              <a:stCxn id="51" idx="2"/>
            </p:cNvCxnSpPr>
            <p:nvPr/>
          </p:nvCxnSpPr>
          <p:spPr>
            <a:xfrm flipH="1">
              <a:off x="2233502" y="2130407"/>
              <a:ext cx="799947" cy="5542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352A5D3D-15CB-5B6D-4DC9-9757C57F3C63}"/>
                </a:ext>
              </a:extLst>
            </p:cNvPr>
            <p:cNvCxnSpPr>
              <a:cxnSpLocks/>
              <a:stCxn id="55" idx="0"/>
            </p:cNvCxnSpPr>
            <p:nvPr/>
          </p:nvCxnSpPr>
          <p:spPr>
            <a:xfrm flipH="1" flipV="1">
              <a:off x="3596640" y="5000792"/>
              <a:ext cx="495395" cy="51608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78B4DDF3-5FD5-6E73-2018-95B58AD18EFA}"/>
                </a:ext>
              </a:extLst>
            </p:cNvPr>
            <p:cNvCxnSpPr>
              <a:cxnSpLocks/>
              <a:stCxn id="55" idx="0"/>
            </p:cNvCxnSpPr>
            <p:nvPr/>
          </p:nvCxnSpPr>
          <p:spPr>
            <a:xfrm flipH="1" flipV="1">
              <a:off x="1028700" y="4549140"/>
              <a:ext cx="3063335" cy="96773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18212459-8C99-4DEA-E0B8-0404B1CD030E}"/>
                </a:ext>
              </a:extLst>
            </p:cNvPr>
            <p:cNvSpPr txBox="1"/>
            <p:nvPr/>
          </p:nvSpPr>
          <p:spPr>
            <a:xfrm>
              <a:off x="3656782" y="2417573"/>
              <a:ext cx="518457" cy="307777"/>
            </a:xfrm>
            <a:prstGeom prst="rect">
              <a:avLst/>
            </a:prstGeom>
            <a:noFill/>
            <a:ln w="12700">
              <a:solidFill>
                <a:schemeClr val="tx1"/>
              </a:solidFill>
            </a:ln>
          </p:spPr>
          <p:txBody>
            <a:bodyPr wrap="square" rtlCol="0">
              <a:spAutoFit/>
            </a:bodyPr>
            <a:lstStyle/>
            <a:p>
              <a:r>
                <a:rPr lang="en-GB" sz="1400"/>
                <a:t>Pore</a:t>
              </a:r>
            </a:p>
          </p:txBody>
        </p:sp>
        <p:cxnSp>
          <p:nvCxnSpPr>
            <p:cNvPr id="67" name="Straight Arrow Connector 66">
              <a:extLst>
                <a:ext uri="{FF2B5EF4-FFF2-40B4-BE49-F238E27FC236}">
                  <a16:creationId xmlns:a16="http://schemas.microsoft.com/office/drawing/2014/main" id="{4B8E0793-5D30-11E3-AE7F-552325D406A8}"/>
                </a:ext>
              </a:extLst>
            </p:cNvPr>
            <p:cNvCxnSpPr>
              <a:cxnSpLocks/>
              <a:stCxn id="66" idx="2"/>
            </p:cNvCxnSpPr>
            <p:nvPr/>
          </p:nvCxnSpPr>
          <p:spPr>
            <a:xfrm flipH="1">
              <a:off x="1797829" y="2725350"/>
              <a:ext cx="2118182" cy="227544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EEF953C3-4352-4EB2-5DC1-23DBD83BE708}"/>
                </a:ext>
              </a:extLst>
            </p:cNvPr>
            <p:cNvCxnSpPr>
              <a:cxnSpLocks/>
              <a:stCxn id="66" idx="2"/>
            </p:cNvCxnSpPr>
            <p:nvPr/>
          </p:nvCxnSpPr>
          <p:spPr>
            <a:xfrm flipH="1">
              <a:off x="3692292" y="2725350"/>
              <a:ext cx="223719" cy="112785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grpSp>
      <p:pic>
        <p:nvPicPr>
          <p:cNvPr id="6" name="Picture 5" descr="A table with red and white text&#10;&#10;Description automatically generated">
            <a:extLst>
              <a:ext uri="{FF2B5EF4-FFF2-40B4-BE49-F238E27FC236}">
                <a16:creationId xmlns:a16="http://schemas.microsoft.com/office/drawing/2014/main" id="{8E91651D-F135-F511-8A52-6C02D9BDBB88}"/>
              </a:ext>
            </a:extLst>
          </p:cNvPr>
          <p:cNvPicPr>
            <a:picLocks noChangeAspect="1"/>
          </p:cNvPicPr>
          <p:nvPr/>
        </p:nvPicPr>
        <p:blipFill>
          <a:blip r:embed="rId6"/>
          <a:stretch>
            <a:fillRect/>
          </a:stretch>
        </p:blipFill>
        <p:spPr>
          <a:xfrm>
            <a:off x="3365416" y="153030"/>
            <a:ext cx="5656030" cy="1684446"/>
          </a:xfrm>
          <a:prstGeom prst="rect">
            <a:avLst/>
          </a:prstGeom>
        </p:spPr>
      </p:pic>
      <p:sp>
        <p:nvSpPr>
          <p:cNvPr id="8" name="TextBox 7">
            <a:extLst>
              <a:ext uri="{FF2B5EF4-FFF2-40B4-BE49-F238E27FC236}">
                <a16:creationId xmlns:a16="http://schemas.microsoft.com/office/drawing/2014/main" id="{70A5C0B3-AA74-082A-C5E6-14CC7B7C8FD8}"/>
              </a:ext>
            </a:extLst>
          </p:cNvPr>
          <p:cNvSpPr txBox="1"/>
          <p:nvPr/>
        </p:nvSpPr>
        <p:spPr>
          <a:xfrm>
            <a:off x="9021446" y="153029"/>
            <a:ext cx="308614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Microporous dolomite properties obtained by thresholding mineralogical properties based on grayscale values.  </a:t>
            </a:r>
          </a:p>
        </p:txBody>
      </p:sp>
    </p:spTree>
    <p:extLst>
      <p:ext uri="{BB962C8B-B14F-4D97-AF65-F5344CB8AC3E}">
        <p14:creationId xmlns:p14="http://schemas.microsoft.com/office/powerpoint/2010/main" val="325999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D61215C9-B0F0-8361-762D-6F31F27971E9}"/>
                  </a:ext>
                </a:extLst>
              </p:cNvPr>
              <p:cNvSpPr txBox="1"/>
              <p:nvPr/>
            </p:nvSpPr>
            <p:spPr>
              <a:xfrm>
                <a:off x="16183" y="5678294"/>
                <a:ext cx="6094520" cy="7138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800" i="1" smtClean="0">
                              <a:latin typeface="Cambria Math" panose="02040503050406030204" pitchFamily="18" charset="0"/>
                            </a:rPr>
                          </m:ctrlPr>
                        </m:sSubPr>
                        <m:e>
                          <m:r>
                            <a:rPr lang="en-GB" sz="1800" i="1" smtClean="0">
                              <a:latin typeface="Cambria Math" panose="02040503050406030204" pitchFamily="18" charset="0"/>
                              <a:ea typeface="Cambria Math" panose="02040503050406030204" pitchFamily="18" charset="0"/>
                            </a:rPr>
                            <m:t>∅</m:t>
                          </m:r>
                        </m:e>
                        <m:sub>
                          <m:r>
                            <a:rPr lang="en-GB" sz="1800" b="0" i="1" smtClean="0">
                              <a:latin typeface="Cambria Math" panose="02040503050406030204" pitchFamily="18" charset="0"/>
                            </a:rPr>
                            <m:t>𝑀𝑃𝐷</m:t>
                          </m:r>
                        </m:sub>
                      </m:sSub>
                      <m:r>
                        <a:rPr lang="en-GB" sz="1800" b="0" i="1" smtClean="0">
                          <a:latin typeface="Cambria Math" panose="02040503050406030204" pitchFamily="18" charset="0"/>
                        </a:rPr>
                        <m:t>=</m:t>
                      </m:r>
                      <m:f>
                        <m:fPr>
                          <m:ctrlPr>
                            <a:rPr lang="en-GB" sz="1800" b="0" i="1" smtClean="0">
                              <a:latin typeface="Cambria Math" panose="02040503050406030204" pitchFamily="18" charset="0"/>
                            </a:rPr>
                          </m:ctrlPr>
                        </m:fPr>
                        <m:num>
                          <m:sSub>
                            <m:sSubPr>
                              <m:ctrlPr>
                                <a:rPr lang="en-GB" sz="1800" b="0" i="1" smtClean="0">
                                  <a:latin typeface="Cambria Math" panose="02040503050406030204" pitchFamily="18" charset="0"/>
                                </a:rPr>
                              </m:ctrlPr>
                            </m:sSubPr>
                            <m:e>
                              <m:r>
                                <a:rPr lang="en-GB" sz="1800" b="0" i="1" smtClean="0">
                                  <a:latin typeface="Cambria Math" panose="02040503050406030204" pitchFamily="18" charset="0"/>
                                </a:rPr>
                                <m:t>𝐺</m:t>
                              </m:r>
                            </m:e>
                            <m:sub>
                              <m:r>
                                <a:rPr lang="en-GB" sz="1800" b="0" i="1" smtClean="0">
                                  <a:latin typeface="Cambria Math" panose="02040503050406030204" pitchFamily="18" charset="0"/>
                                  <a:ea typeface="Cambria Math" panose="02040503050406030204" pitchFamily="18" charset="0"/>
                                </a:rPr>
                                <m:t>𝑠</m:t>
                              </m:r>
                            </m:sub>
                          </m:sSub>
                          <m:r>
                            <a:rPr lang="en-GB" sz="1800"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b="0" i="1" smtClean="0">
                                  <a:latin typeface="Cambria Math" panose="02040503050406030204" pitchFamily="18" charset="0"/>
                                </a:rPr>
                                <m:t>𝑚</m:t>
                              </m:r>
                            </m:sub>
                          </m:sSub>
                        </m:num>
                        <m:den>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𝑠</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b="0" i="1" smtClean="0">
                                  <a:latin typeface="Cambria Math" panose="02040503050406030204" pitchFamily="18" charset="0"/>
                                </a:rPr>
                                <m:t>𝑝</m:t>
                              </m:r>
                            </m:sub>
                          </m:sSub>
                        </m:den>
                      </m:f>
                      <m:r>
                        <a:rPr lang="en-GB" sz="1800" b="0" i="1" smtClean="0">
                          <a:latin typeface="Cambria Math" panose="02040503050406030204" pitchFamily="18" charset="0"/>
                          <a:ea typeface="Cambria Math" panose="02040503050406030204" pitchFamily="18" charset="0"/>
                        </a:rPr>
                        <m:t>=</m:t>
                      </m:r>
                      <m:f>
                        <m:fPr>
                          <m:ctrlPr>
                            <a:rPr lang="en-GB" sz="1800" b="0" i="1" smtClean="0">
                              <a:latin typeface="Cambria Math" panose="02040503050406030204" pitchFamily="18" charset="0"/>
                              <a:ea typeface="Cambria Math" panose="02040503050406030204" pitchFamily="18" charset="0"/>
                            </a:rPr>
                          </m:ctrlPr>
                        </m:fPr>
                        <m:num>
                          <m:r>
                            <a:rPr lang="en-GB" sz="1800" b="0" i="1" smtClean="0">
                              <a:latin typeface="Cambria Math" panose="02040503050406030204" pitchFamily="18" charset="0"/>
                              <a:ea typeface="Cambria Math" panose="02040503050406030204" pitchFamily="18" charset="0"/>
                            </a:rPr>
                            <m:t>30583−24672</m:t>
                          </m:r>
                        </m:num>
                        <m:den>
                          <m:r>
                            <a:rPr lang="en-GB" sz="1800" b="0" i="1" smtClean="0">
                              <a:latin typeface="Cambria Math" panose="02040503050406030204" pitchFamily="18" charset="0"/>
                              <a:ea typeface="Cambria Math" panose="02040503050406030204" pitchFamily="18" charset="0"/>
                            </a:rPr>
                            <m:t>30583−11308</m:t>
                          </m:r>
                        </m:den>
                      </m:f>
                      <m:r>
                        <a:rPr lang="en-GB" sz="1800" b="0" i="1" smtClean="0">
                          <a:latin typeface="Cambria Math" panose="02040503050406030204" pitchFamily="18" charset="0"/>
                          <a:ea typeface="Cambria Math" panose="02040503050406030204" pitchFamily="18" charset="0"/>
                        </a:rPr>
                        <m:t>=0.3067</m:t>
                      </m:r>
                    </m:oMath>
                  </m:oMathPara>
                </a14:m>
                <a:endParaRPr lang="en-GB"/>
              </a:p>
            </p:txBody>
          </p:sp>
        </mc:Choice>
        <mc:Fallback xmlns="">
          <p:sp>
            <p:nvSpPr>
              <p:cNvPr id="3" name="TextBox 2">
                <a:extLst>
                  <a:ext uri="{FF2B5EF4-FFF2-40B4-BE49-F238E27FC236}">
                    <a16:creationId xmlns:a16="http://schemas.microsoft.com/office/drawing/2014/main" id="{D61215C9-B0F0-8361-762D-6F31F27971E9}"/>
                  </a:ext>
                </a:extLst>
              </p:cNvPr>
              <p:cNvSpPr txBox="1">
                <a:spLocks noRot="1" noChangeAspect="1" noMove="1" noResize="1" noEditPoints="1" noAdjustHandles="1" noChangeArrowheads="1" noChangeShapeType="1" noTextEdit="1"/>
              </p:cNvSpPr>
              <p:nvPr/>
            </p:nvSpPr>
            <p:spPr>
              <a:xfrm>
                <a:off x="16183" y="5678294"/>
                <a:ext cx="6094520" cy="713850"/>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97FE16A-5912-20DA-05E3-2F5F0B9C5891}"/>
                  </a:ext>
                </a:extLst>
              </p:cNvPr>
              <p:cNvSpPr txBox="1"/>
              <p:nvPr/>
            </p:nvSpPr>
            <p:spPr>
              <a:xfrm>
                <a:off x="5564377" y="5839670"/>
                <a:ext cx="6432787" cy="491288"/>
              </a:xfrm>
              <a:prstGeom prst="rect">
                <a:avLst/>
              </a:prstGeom>
              <a:noFill/>
            </p:spPr>
            <p:txBody>
              <a:bodyPr wrap="square">
                <a:spAutoFit/>
              </a:bodyPr>
              <a:lstStyle/>
              <a:p>
                <a14:m>
                  <m:oMath xmlns:m="http://schemas.openxmlformats.org/officeDocument/2006/math">
                    <m:sSub>
                      <m:sSubPr>
                        <m:ctrlPr>
                          <a:rPr lang="en-GB" sz="1800" i="1" smtClean="0">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sz="1800" b="0" i="1" smtClean="0">
                            <a:latin typeface="Cambria Math" panose="02040503050406030204" pitchFamily="18" charset="0"/>
                          </a:rPr>
                          <m:t>𝑀𝑃𝐷</m:t>
                        </m:r>
                      </m:sub>
                    </m:sSub>
                    <m:r>
                      <a:rPr lang="en-GB" sz="1800"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𝜌</m:t>
                        </m:r>
                      </m:e>
                      <m:sub>
                        <m:r>
                          <a:rPr lang="en-GB" b="0" i="1" smtClean="0">
                            <a:latin typeface="Cambria Math" panose="02040503050406030204" pitchFamily="18" charset="0"/>
                            <a:ea typeface="Cambria Math" panose="02040503050406030204" pitchFamily="18" charset="0"/>
                          </a:rPr>
                          <m:t>𝑠</m:t>
                        </m:r>
                      </m:sub>
                    </m:sSub>
                    <m:d>
                      <m:dPr>
                        <m:ctrlPr>
                          <a:rPr lang="en-GB" b="0" i="1" smtClean="0">
                            <a:latin typeface="Cambria Math" panose="02040503050406030204" pitchFamily="18" charset="0"/>
                          </a:rPr>
                        </m:ctrlPr>
                      </m:dPr>
                      <m:e>
                        <m:r>
                          <a:rPr lang="en-GB" b="0" i="1" smtClean="0">
                            <a:latin typeface="Cambria Math" panose="02040503050406030204" pitchFamily="18" charset="0"/>
                          </a:rPr>
                          <m:t>1−</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m:t>
                            </m:r>
                          </m:e>
                          <m:sub>
                            <m:r>
                              <a:rPr lang="en-GB" i="1">
                                <a:latin typeface="Cambria Math" panose="02040503050406030204" pitchFamily="18" charset="0"/>
                              </a:rPr>
                              <m:t>𝑀𝑃𝐷</m:t>
                            </m:r>
                          </m:sub>
                        </m:sSub>
                      </m:e>
                    </m:d>
                    <m:r>
                      <a:rPr lang="en-GB" b="0" i="1" smtClean="0">
                        <a:latin typeface="Cambria Math" panose="02040503050406030204" pitchFamily="18" charset="0"/>
                      </a:rPr>
                      <m:t>=2820</m:t>
                    </m:r>
                    <m:d>
                      <m:dPr>
                        <m:ctrlPr>
                          <a:rPr lang="en-GB" b="0" i="1" smtClean="0">
                            <a:latin typeface="Cambria Math" panose="02040503050406030204" pitchFamily="18" charset="0"/>
                          </a:rPr>
                        </m:ctrlPr>
                      </m:dPr>
                      <m:e>
                        <m:r>
                          <a:rPr lang="en-GB" b="0" i="1" smtClean="0">
                            <a:latin typeface="Cambria Math" panose="02040503050406030204" pitchFamily="18" charset="0"/>
                          </a:rPr>
                          <m:t>1−0.3067</m:t>
                        </m:r>
                      </m:e>
                    </m:d>
                    <m:r>
                      <a:rPr lang="en-GB" b="0" i="1" smtClean="0">
                        <a:latin typeface="Cambria Math" panose="02040503050406030204" pitchFamily="18" charset="0"/>
                      </a:rPr>
                      <m:t>=1955.1</m:t>
                    </m:r>
                    <m:f>
                      <m:fPr>
                        <m:ctrlPr>
                          <a:rPr lang="en-GB" b="0" i="1" smtClean="0">
                            <a:latin typeface="Cambria Math" panose="02040503050406030204" pitchFamily="18" charset="0"/>
                          </a:rPr>
                        </m:ctrlPr>
                      </m:fPr>
                      <m:num>
                        <m:r>
                          <a:rPr lang="en-GB" b="0" i="1" smtClean="0">
                            <a:latin typeface="Cambria Math" panose="02040503050406030204" pitchFamily="18" charset="0"/>
                          </a:rPr>
                          <m:t>𝑘𝑔</m:t>
                        </m:r>
                      </m:num>
                      <m:den>
                        <m:sSup>
                          <m:sSupPr>
                            <m:ctrlPr>
                              <a:rPr lang="en-GB" b="0" i="1" smtClean="0">
                                <a:latin typeface="Cambria Math" panose="02040503050406030204" pitchFamily="18" charset="0"/>
                              </a:rPr>
                            </m:ctrlPr>
                          </m:sSupPr>
                          <m:e>
                            <m:r>
                              <a:rPr lang="en-GB" b="0" i="1" smtClean="0">
                                <a:latin typeface="Cambria Math" panose="02040503050406030204" pitchFamily="18" charset="0"/>
                              </a:rPr>
                              <m:t>𝑚</m:t>
                            </m:r>
                          </m:e>
                          <m:sup>
                            <m:r>
                              <a:rPr lang="en-GB" b="0" i="1" smtClean="0">
                                <a:latin typeface="Cambria Math" panose="02040503050406030204" pitchFamily="18" charset="0"/>
                              </a:rPr>
                              <m:t>3 </m:t>
                            </m:r>
                          </m:sup>
                        </m:sSup>
                      </m:den>
                    </m:f>
                  </m:oMath>
                </a14:m>
                <a:r>
                  <a:rPr lang="en-GB"/>
                  <a:t> </a:t>
                </a:r>
              </a:p>
            </p:txBody>
          </p:sp>
        </mc:Choice>
        <mc:Fallback xmlns="">
          <p:sp>
            <p:nvSpPr>
              <p:cNvPr id="10" name="TextBox 9">
                <a:extLst>
                  <a:ext uri="{FF2B5EF4-FFF2-40B4-BE49-F238E27FC236}">
                    <a16:creationId xmlns:a16="http://schemas.microsoft.com/office/drawing/2014/main" id="{B97FE16A-5912-20DA-05E3-2F5F0B9C5891}"/>
                  </a:ext>
                </a:extLst>
              </p:cNvPr>
              <p:cNvSpPr txBox="1">
                <a:spLocks noRot="1" noChangeAspect="1" noMove="1" noResize="1" noEditPoints="1" noAdjustHandles="1" noChangeArrowheads="1" noChangeShapeType="1" noTextEdit="1"/>
              </p:cNvSpPr>
              <p:nvPr/>
            </p:nvSpPr>
            <p:spPr>
              <a:xfrm>
                <a:off x="5564377" y="5839670"/>
                <a:ext cx="6432787" cy="491288"/>
              </a:xfrm>
              <a:prstGeom prst="rect">
                <a:avLst/>
              </a:prstGeom>
              <a:blipFill>
                <a:blip r:embed="rId3"/>
                <a:stretch>
                  <a:fillRect/>
                </a:stretch>
              </a:blipFill>
            </p:spPr>
            <p:txBody>
              <a:bodyPr/>
              <a:lstStyle/>
              <a:p>
                <a:r>
                  <a:rPr lang="en-US">
                    <a:noFill/>
                  </a:rPr>
                  <a:t> </a:t>
                </a:r>
              </a:p>
            </p:txBody>
          </p:sp>
        </mc:Fallback>
      </mc:AlternateContent>
      <p:grpSp>
        <p:nvGrpSpPr>
          <p:cNvPr id="44" name="Group 43">
            <a:extLst>
              <a:ext uri="{FF2B5EF4-FFF2-40B4-BE49-F238E27FC236}">
                <a16:creationId xmlns:a16="http://schemas.microsoft.com/office/drawing/2014/main" id="{222C8F17-07F5-A17E-E3A4-89D5B08CE945}"/>
              </a:ext>
            </a:extLst>
          </p:cNvPr>
          <p:cNvGrpSpPr/>
          <p:nvPr/>
        </p:nvGrpSpPr>
        <p:grpSpPr>
          <a:xfrm>
            <a:off x="1793898" y="636597"/>
            <a:ext cx="8633609" cy="5312628"/>
            <a:chOff x="6005456" y="960023"/>
            <a:chExt cx="6649624" cy="4428499"/>
          </a:xfrm>
        </p:grpSpPr>
        <p:grpSp>
          <p:nvGrpSpPr>
            <p:cNvPr id="35" name="Group 34">
              <a:extLst>
                <a:ext uri="{FF2B5EF4-FFF2-40B4-BE49-F238E27FC236}">
                  <a16:creationId xmlns:a16="http://schemas.microsoft.com/office/drawing/2014/main" id="{DF1E9977-260D-2DBB-BB9E-EA3C0D453ACF}"/>
                </a:ext>
              </a:extLst>
            </p:cNvPr>
            <p:cNvGrpSpPr/>
            <p:nvPr/>
          </p:nvGrpSpPr>
          <p:grpSpPr>
            <a:xfrm>
              <a:off x="6005456" y="960023"/>
              <a:ext cx="6649624" cy="4428499"/>
              <a:chOff x="6180346" y="1877856"/>
              <a:chExt cx="6432787" cy="4135677"/>
            </a:xfrm>
          </p:grpSpPr>
          <mc:AlternateContent xmlns:mc="http://schemas.openxmlformats.org/markup-compatibility/2006" xmlns:a14="http://schemas.microsoft.com/office/drawing/2010/main">
            <mc:Choice Requires="a14">
              <p:graphicFrame>
                <p:nvGraphicFramePr>
                  <p:cNvPr id="21" name="Chart 20">
                    <a:extLst>
                      <a:ext uri="{FF2B5EF4-FFF2-40B4-BE49-F238E27FC236}">
                        <a16:creationId xmlns:a16="http://schemas.microsoft.com/office/drawing/2014/main" id="{B40911C6-1A5C-450F-960D-6F39F8FCC4D6}"/>
                      </a:ext>
                    </a:extLst>
                  </p:cNvPr>
                  <p:cNvGraphicFramePr>
                    <a:graphicFrameLocks/>
                  </p:cNvGraphicFramePr>
                  <p:nvPr>
                    <p:extLst>
                      <p:ext uri="{D42A27DB-BD31-4B8C-83A1-F6EECF244321}">
                        <p14:modId xmlns:p14="http://schemas.microsoft.com/office/powerpoint/2010/main" val="2210551715"/>
                      </p:ext>
                    </p:extLst>
                  </p:nvPr>
                </p:nvGraphicFramePr>
                <p:xfrm>
                  <a:off x="6180346" y="1877856"/>
                  <a:ext cx="6432787" cy="4135677"/>
                </p:xfrm>
                <a:graphic>
                  <a:graphicData uri="http://schemas.openxmlformats.org/drawingml/2006/chart">
                    <c:chart xmlns:c="http://schemas.openxmlformats.org/drawingml/2006/chart" xmlns:r="http://schemas.openxmlformats.org/officeDocument/2006/relationships" r:id="rId4"/>
                  </a:graphicData>
                </a:graphic>
              </p:graphicFrame>
            </mc:Choice>
            <mc:Fallback xmlns="">
              <p:graphicFrame>
                <p:nvGraphicFramePr>
                  <p:cNvPr id="21" name="Chart 20">
                    <a:extLst>
                      <a:ext uri="{FF2B5EF4-FFF2-40B4-BE49-F238E27FC236}">
                        <a16:creationId xmlns:a16="http://schemas.microsoft.com/office/drawing/2014/main" id="{B40911C6-1A5C-450F-960D-6F39F8FCC4D6}"/>
                      </a:ext>
                    </a:extLst>
                  </p:cNvPr>
                  <p:cNvGraphicFramePr>
                    <a:graphicFrameLocks/>
                  </p:cNvGraphicFramePr>
                  <p:nvPr>
                    <p:extLst>
                      <p:ext uri="{D42A27DB-BD31-4B8C-83A1-F6EECF244321}">
                        <p14:modId xmlns:p14="http://schemas.microsoft.com/office/powerpoint/2010/main" val="2210551715"/>
                      </p:ext>
                    </p:extLst>
                  </p:nvPr>
                </p:nvGraphicFramePr>
                <p:xfrm>
                  <a:off x="6180346" y="1877856"/>
                  <a:ext cx="6432787" cy="4135677"/>
                </p:xfrm>
                <a:graphic>
                  <a:graphicData uri="http://schemas.openxmlformats.org/drawingml/2006/chart">
                    <c:chart xmlns:c="http://schemas.openxmlformats.org/drawingml/2006/chart" xmlns:r="http://schemas.openxmlformats.org/officeDocument/2006/relationships" r:id="rId5"/>
                  </a:graphicData>
                </a:graphic>
              </p:graphicFrame>
            </mc:Fallback>
          </mc:AlternateContent>
          <p:grpSp>
            <p:nvGrpSpPr>
              <p:cNvPr id="32" name="Group 31">
                <a:extLst>
                  <a:ext uri="{FF2B5EF4-FFF2-40B4-BE49-F238E27FC236}">
                    <a16:creationId xmlns:a16="http://schemas.microsoft.com/office/drawing/2014/main" id="{38FF5117-6F37-9DB2-DAC3-7125021BA284}"/>
                  </a:ext>
                </a:extLst>
              </p:cNvPr>
              <p:cNvGrpSpPr/>
              <p:nvPr/>
            </p:nvGrpSpPr>
            <p:grpSpPr>
              <a:xfrm>
                <a:off x="7425871" y="2231606"/>
                <a:ext cx="4198704" cy="2947085"/>
                <a:chOff x="7425871" y="2231606"/>
                <a:chExt cx="4198704" cy="2947085"/>
              </a:xfrm>
            </p:grpSpPr>
            <p:cxnSp>
              <p:nvCxnSpPr>
                <p:cNvPr id="13" name="Straight Connector 12">
                  <a:extLst>
                    <a:ext uri="{FF2B5EF4-FFF2-40B4-BE49-F238E27FC236}">
                      <a16:creationId xmlns:a16="http://schemas.microsoft.com/office/drawing/2014/main" id="{827F849E-5611-7507-6941-CF45332508AD}"/>
                    </a:ext>
                  </a:extLst>
                </p:cNvPr>
                <p:cNvCxnSpPr>
                  <a:cxnSpLocks/>
                </p:cNvCxnSpPr>
                <p:nvPr/>
              </p:nvCxnSpPr>
              <p:spPr>
                <a:xfrm>
                  <a:off x="8399812" y="4182655"/>
                  <a:ext cx="0" cy="99603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82422F07-AACF-2C63-E4ED-AC7C9BC70135}"/>
                    </a:ext>
                  </a:extLst>
                </p:cNvPr>
                <p:cNvCxnSpPr>
                  <a:cxnSpLocks/>
                </p:cNvCxnSpPr>
                <p:nvPr/>
              </p:nvCxnSpPr>
              <p:spPr>
                <a:xfrm>
                  <a:off x="10161119" y="2484085"/>
                  <a:ext cx="0" cy="269460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83DC1CB2-66D2-0C5A-A1DD-685EBB086B5B}"/>
                    </a:ext>
                  </a:extLst>
                </p:cNvPr>
                <p:cNvCxnSpPr>
                  <a:cxnSpLocks/>
                </p:cNvCxnSpPr>
                <p:nvPr/>
              </p:nvCxnSpPr>
              <p:spPr>
                <a:xfrm>
                  <a:off x="10977368" y="2484085"/>
                  <a:ext cx="0" cy="269460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1D3F5D9-F359-118D-2043-4621179152AE}"/>
                        </a:ext>
                      </a:extLst>
                    </p:cNvPr>
                    <p:cNvSpPr txBox="1"/>
                    <p:nvPr/>
                  </p:nvSpPr>
                  <p:spPr>
                    <a:xfrm>
                      <a:off x="7425871" y="3840015"/>
                      <a:ext cx="1550482" cy="3409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500" i="1" smtClean="0">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𝐺</m:t>
                                </m:r>
                              </m:e>
                              <m:sub>
                                <m:r>
                                  <a:rPr lang="en-GB" sz="1500" b="0" i="1" smtClean="0">
                                    <a:solidFill>
                                      <a:srgbClr val="FF0000"/>
                                    </a:solidFill>
                                    <a:latin typeface="Cambria Math" panose="02040503050406030204" pitchFamily="18" charset="0"/>
                                  </a:rPr>
                                  <m:t>𝑝</m:t>
                                </m:r>
                              </m:sub>
                            </m:sSub>
                            <m:r>
                              <a:rPr lang="en-GB" sz="1500" b="0" i="1" smtClean="0">
                                <a:solidFill>
                                  <a:srgbClr val="FF0000"/>
                                </a:solidFill>
                                <a:latin typeface="Cambria Math" panose="02040503050406030204" pitchFamily="18" charset="0"/>
                              </a:rPr>
                              <m:t>=11308</m:t>
                            </m:r>
                          </m:oMath>
                        </m:oMathPara>
                      </a14:m>
                      <a:endParaRPr lang="en-GB" sz="1500">
                        <a:solidFill>
                          <a:srgbClr val="FF0000"/>
                        </a:solidFill>
                      </a:endParaRPr>
                    </a:p>
                  </p:txBody>
                </p:sp>
              </mc:Choice>
              <mc:Fallback xmlns="">
                <p:sp>
                  <p:nvSpPr>
                    <p:cNvPr id="18" name="TextBox 17">
                      <a:extLst>
                        <a:ext uri="{FF2B5EF4-FFF2-40B4-BE49-F238E27FC236}">
                          <a16:creationId xmlns:a16="http://schemas.microsoft.com/office/drawing/2014/main" id="{31D3F5D9-F359-118D-2043-4621179152AE}"/>
                        </a:ext>
                      </a:extLst>
                    </p:cNvPr>
                    <p:cNvSpPr txBox="1">
                      <a:spLocks noRot="1" noChangeAspect="1" noMove="1" noResize="1" noEditPoints="1" noAdjustHandles="1" noChangeArrowheads="1" noChangeShapeType="1" noTextEdit="1"/>
                    </p:cNvSpPr>
                    <p:nvPr/>
                  </p:nvSpPr>
                  <p:spPr>
                    <a:xfrm>
                      <a:off x="7425871" y="3840015"/>
                      <a:ext cx="1550482" cy="34092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CC949C9-8997-B47B-ADCD-226C61C589AC}"/>
                        </a:ext>
                      </a:extLst>
                    </p:cNvPr>
                    <p:cNvSpPr txBox="1"/>
                    <p:nvPr/>
                  </p:nvSpPr>
                  <p:spPr>
                    <a:xfrm>
                      <a:off x="9704799" y="2261266"/>
                      <a:ext cx="1112192" cy="2515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500" i="1" smtClean="0">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𝐺</m:t>
                                </m:r>
                              </m:e>
                              <m:sub>
                                <m:r>
                                  <a:rPr lang="en-GB" sz="1500" b="0" i="1" smtClean="0">
                                    <a:solidFill>
                                      <a:srgbClr val="FF0000"/>
                                    </a:solidFill>
                                    <a:latin typeface="Cambria Math" panose="02040503050406030204" pitchFamily="18" charset="0"/>
                                  </a:rPr>
                                  <m:t>𝑚</m:t>
                                </m:r>
                              </m:sub>
                            </m:sSub>
                            <m:r>
                              <a:rPr lang="en-GB" sz="1500" b="0" i="1" smtClean="0">
                                <a:solidFill>
                                  <a:srgbClr val="FF0000"/>
                                </a:solidFill>
                                <a:latin typeface="Cambria Math" panose="02040503050406030204" pitchFamily="18" charset="0"/>
                              </a:rPr>
                              <m:t>=24672</m:t>
                            </m:r>
                          </m:oMath>
                        </m:oMathPara>
                      </a14:m>
                      <a:endParaRPr lang="en-GB" sz="1500">
                        <a:solidFill>
                          <a:srgbClr val="FF0000"/>
                        </a:solidFill>
                      </a:endParaRPr>
                    </a:p>
                  </p:txBody>
                </p:sp>
              </mc:Choice>
              <mc:Fallback xmlns="">
                <p:sp>
                  <p:nvSpPr>
                    <p:cNvPr id="19" name="TextBox 18">
                      <a:extLst>
                        <a:ext uri="{FF2B5EF4-FFF2-40B4-BE49-F238E27FC236}">
                          <a16:creationId xmlns:a16="http://schemas.microsoft.com/office/drawing/2014/main" id="{9CC949C9-8997-B47B-ADCD-226C61C589AC}"/>
                        </a:ext>
                      </a:extLst>
                    </p:cNvPr>
                    <p:cNvSpPr txBox="1">
                      <a:spLocks noRot="1" noChangeAspect="1" noMove="1" noResize="1" noEditPoints="1" noAdjustHandles="1" noChangeArrowheads="1" noChangeShapeType="1" noTextEdit="1"/>
                    </p:cNvSpPr>
                    <p:nvPr/>
                  </p:nvSpPr>
                  <p:spPr>
                    <a:xfrm>
                      <a:off x="9704799" y="2261266"/>
                      <a:ext cx="1112192" cy="25157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9B3135A-0A41-A464-A4D2-6F9DB0E54DB2}"/>
                        </a:ext>
                      </a:extLst>
                    </p:cNvPr>
                    <p:cNvSpPr txBox="1"/>
                    <p:nvPr/>
                  </p:nvSpPr>
                  <p:spPr>
                    <a:xfrm>
                      <a:off x="10693357" y="2231606"/>
                      <a:ext cx="931218" cy="2515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500" i="1" smtClean="0">
                                    <a:solidFill>
                                      <a:srgbClr val="FF0000"/>
                                    </a:solidFill>
                                    <a:latin typeface="Cambria Math" panose="02040503050406030204" pitchFamily="18" charset="0"/>
                                  </a:rPr>
                                </m:ctrlPr>
                              </m:sSubPr>
                              <m:e>
                                <m:r>
                                  <a:rPr lang="en-GB" sz="1500" i="1">
                                    <a:solidFill>
                                      <a:srgbClr val="FF0000"/>
                                    </a:solidFill>
                                    <a:latin typeface="Cambria Math" panose="02040503050406030204" pitchFamily="18" charset="0"/>
                                  </a:rPr>
                                  <m:t>𝐺</m:t>
                                </m:r>
                              </m:e>
                              <m:sub>
                                <m:r>
                                  <a:rPr lang="en-GB" sz="1500" b="0" i="1" smtClean="0">
                                    <a:solidFill>
                                      <a:srgbClr val="FF0000"/>
                                    </a:solidFill>
                                    <a:latin typeface="Cambria Math" panose="02040503050406030204" pitchFamily="18" charset="0"/>
                                  </a:rPr>
                                  <m:t>𝑠</m:t>
                                </m:r>
                              </m:sub>
                            </m:sSub>
                            <m:r>
                              <a:rPr lang="en-GB" sz="1500" b="0" i="1" smtClean="0">
                                <a:solidFill>
                                  <a:srgbClr val="FF0000"/>
                                </a:solidFill>
                                <a:latin typeface="Cambria Math" panose="02040503050406030204" pitchFamily="18" charset="0"/>
                              </a:rPr>
                              <m:t>=30583</m:t>
                            </m:r>
                          </m:oMath>
                        </m:oMathPara>
                      </a14:m>
                      <a:endParaRPr lang="en-GB" sz="1500">
                        <a:solidFill>
                          <a:srgbClr val="FF0000"/>
                        </a:solidFill>
                      </a:endParaRPr>
                    </a:p>
                  </p:txBody>
                </p:sp>
              </mc:Choice>
              <mc:Fallback xmlns="">
                <p:sp>
                  <p:nvSpPr>
                    <p:cNvPr id="20" name="TextBox 19">
                      <a:extLst>
                        <a:ext uri="{FF2B5EF4-FFF2-40B4-BE49-F238E27FC236}">
                          <a16:creationId xmlns:a16="http://schemas.microsoft.com/office/drawing/2014/main" id="{D9B3135A-0A41-A464-A4D2-6F9DB0E54DB2}"/>
                        </a:ext>
                      </a:extLst>
                    </p:cNvPr>
                    <p:cNvSpPr txBox="1">
                      <a:spLocks noRot="1" noChangeAspect="1" noMove="1" noResize="1" noEditPoints="1" noAdjustHandles="1" noChangeArrowheads="1" noChangeShapeType="1" noTextEdit="1"/>
                    </p:cNvSpPr>
                    <p:nvPr/>
                  </p:nvSpPr>
                  <p:spPr>
                    <a:xfrm>
                      <a:off x="10693357" y="2231606"/>
                      <a:ext cx="931218" cy="251572"/>
                    </a:xfrm>
                    <a:prstGeom prst="rect">
                      <a:avLst/>
                    </a:prstGeom>
                    <a:blipFill>
                      <a:blip r:embed="rId8"/>
                      <a:stretch>
                        <a:fillRect/>
                      </a:stretch>
                    </a:blipFill>
                  </p:spPr>
                  <p:txBody>
                    <a:bodyPr/>
                    <a:lstStyle/>
                    <a:p>
                      <a:r>
                        <a:rPr lang="en-US">
                          <a:noFill/>
                        </a:rPr>
                        <a:t> </a:t>
                      </a:r>
                    </a:p>
                  </p:txBody>
                </p:sp>
              </mc:Fallback>
            </mc:AlternateContent>
          </p:grpSp>
        </p:grpSp>
        <p:cxnSp>
          <p:nvCxnSpPr>
            <p:cNvPr id="37" name="Straight Arrow Connector 36">
              <a:extLst>
                <a:ext uri="{FF2B5EF4-FFF2-40B4-BE49-F238E27FC236}">
                  <a16:creationId xmlns:a16="http://schemas.microsoft.com/office/drawing/2014/main" id="{EC1C5473-35EE-17FC-E35C-9363CF284A25}"/>
                </a:ext>
              </a:extLst>
            </p:cNvPr>
            <p:cNvCxnSpPr>
              <a:cxnSpLocks/>
            </p:cNvCxnSpPr>
            <p:nvPr/>
          </p:nvCxnSpPr>
          <p:spPr>
            <a:xfrm>
              <a:off x="6960775" y="3522250"/>
              <a:ext cx="293977" cy="4390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91DBDE33-5ED9-3050-DA7A-9D1338C292CE}"/>
                </a:ext>
              </a:extLst>
            </p:cNvPr>
            <p:cNvSpPr txBox="1"/>
            <p:nvPr/>
          </p:nvSpPr>
          <p:spPr>
            <a:xfrm>
              <a:off x="6787668" y="3265512"/>
              <a:ext cx="660395" cy="323165"/>
            </a:xfrm>
            <a:prstGeom prst="rect">
              <a:avLst/>
            </a:prstGeom>
            <a:noFill/>
          </p:spPr>
          <p:txBody>
            <a:bodyPr wrap="square" rtlCol="0">
              <a:spAutoFit/>
            </a:bodyPr>
            <a:lstStyle/>
            <a:p>
              <a:r>
                <a:rPr lang="en-GB" sz="1500" dirty="0"/>
                <a:t>Pore</a:t>
              </a:r>
            </a:p>
          </p:txBody>
        </p:sp>
        <p:cxnSp>
          <p:nvCxnSpPr>
            <p:cNvPr id="39" name="Straight Arrow Connector 38">
              <a:extLst>
                <a:ext uri="{FF2B5EF4-FFF2-40B4-BE49-F238E27FC236}">
                  <a16:creationId xmlns:a16="http://schemas.microsoft.com/office/drawing/2014/main" id="{ABBED33B-8182-E937-B44E-94B245077F47}"/>
                </a:ext>
              </a:extLst>
            </p:cNvPr>
            <p:cNvCxnSpPr>
              <a:cxnSpLocks/>
            </p:cNvCxnSpPr>
            <p:nvPr/>
          </p:nvCxnSpPr>
          <p:spPr>
            <a:xfrm>
              <a:off x="9472006" y="2365424"/>
              <a:ext cx="321672" cy="6864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BFDEB5D1-EAF2-5DD1-AF94-4D97DA8EF2DD}"/>
                </a:ext>
              </a:extLst>
            </p:cNvPr>
            <p:cNvSpPr txBox="1"/>
            <p:nvPr/>
          </p:nvSpPr>
          <p:spPr>
            <a:xfrm>
              <a:off x="8816385" y="2073539"/>
              <a:ext cx="1311243" cy="553998"/>
            </a:xfrm>
            <a:prstGeom prst="rect">
              <a:avLst/>
            </a:prstGeom>
            <a:noFill/>
          </p:spPr>
          <p:txBody>
            <a:bodyPr wrap="square" rtlCol="0">
              <a:spAutoFit/>
            </a:bodyPr>
            <a:lstStyle/>
            <a:p>
              <a:r>
                <a:rPr lang="en-GB" sz="1500"/>
                <a:t>Microporous Dolomite</a:t>
              </a:r>
            </a:p>
          </p:txBody>
        </p:sp>
        <p:cxnSp>
          <p:nvCxnSpPr>
            <p:cNvPr id="41" name="Straight Arrow Connector 40">
              <a:extLst>
                <a:ext uri="{FF2B5EF4-FFF2-40B4-BE49-F238E27FC236}">
                  <a16:creationId xmlns:a16="http://schemas.microsoft.com/office/drawing/2014/main" id="{7D87A000-694A-9105-AE94-EAA03A6948F2}"/>
                </a:ext>
              </a:extLst>
            </p:cNvPr>
            <p:cNvCxnSpPr>
              <a:cxnSpLocks/>
            </p:cNvCxnSpPr>
            <p:nvPr/>
          </p:nvCxnSpPr>
          <p:spPr>
            <a:xfrm flipH="1">
              <a:off x="11162878" y="1834410"/>
              <a:ext cx="622600" cy="63149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A27A82B0-DB83-ECF0-DD5A-B25B48205D53}"/>
                </a:ext>
              </a:extLst>
            </p:cNvPr>
            <p:cNvSpPr txBox="1"/>
            <p:nvPr/>
          </p:nvSpPr>
          <p:spPr>
            <a:xfrm>
              <a:off x="11418169" y="1659208"/>
              <a:ext cx="975036" cy="323165"/>
            </a:xfrm>
            <a:prstGeom prst="rect">
              <a:avLst/>
            </a:prstGeom>
            <a:noFill/>
          </p:spPr>
          <p:txBody>
            <a:bodyPr wrap="square" rtlCol="0">
              <a:spAutoFit/>
            </a:bodyPr>
            <a:lstStyle/>
            <a:p>
              <a:r>
                <a:rPr lang="en-GB" sz="1500"/>
                <a:t>Dolomite</a:t>
              </a:r>
            </a:p>
          </p:txBody>
        </p:sp>
      </p:grpSp>
      <p:sp>
        <p:nvSpPr>
          <p:cNvPr id="16" name="TextBox 15">
            <a:extLst>
              <a:ext uri="{FF2B5EF4-FFF2-40B4-BE49-F238E27FC236}">
                <a16:creationId xmlns:a16="http://schemas.microsoft.com/office/drawing/2014/main" id="{6049202C-3B5A-68FF-9896-C45F7850A576}"/>
              </a:ext>
            </a:extLst>
          </p:cNvPr>
          <p:cNvSpPr txBox="1"/>
          <p:nvPr/>
        </p:nvSpPr>
        <p:spPr>
          <a:xfrm>
            <a:off x="1676920" y="0"/>
            <a:ext cx="9418320" cy="584775"/>
          </a:xfrm>
          <a:prstGeom prst="rect">
            <a:avLst/>
          </a:prstGeom>
          <a:noFill/>
        </p:spPr>
        <p:txBody>
          <a:bodyPr wrap="square" rtlCol="0">
            <a:spAutoFit/>
          </a:bodyPr>
          <a:lstStyle/>
          <a:p>
            <a:r>
              <a:rPr lang="en-US" sz="3200"/>
              <a:t>Determination of Microporous-dolomite Properties</a:t>
            </a:r>
          </a:p>
        </p:txBody>
      </p:sp>
    </p:spTree>
    <p:extLst>
      <p:ext uri="{BB962C8B-B14F-4D97-AF65-F5344CB8AC3E}">
        <p14:creationId xmlns:p14="http://schemas.microsoft.com/office/powerpoint/2010/main" val="3648382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2CE6CD9-2D82-3CF6-FBFE-9F53C8B70FDC}"/>
              </a:ext>
            </a:extLst>
          </p:cNvPr>
          <p:cNvPicPr>
            <a:picLocks noChangeAspect="1"/>
          </p:cNvPicPr>
          <p:nvPr/>
        </p:nvPicPr>
        <p:blipFill>
          <a:blip r:embed="rId2"/>
          <a:stretch>
            <a:fillRect/>
          </a:stretch>
        </p:blipFill>
        <p:spPr>
          <a:xfrm>
            <a:off x="4890101" y="3649960"/>
            <a:ext cx="2765741" cy="1107987"/>
          </a:xfrm>
          <a:prstGeom prst="rect">
            <a:avLst/>
          </a:prstGeom>
        </p:spPr>
      </p:pic>
      <p:graphicFrame>
        <p:nvGraphicFramePr>
          <p:cNvPr id="2" name="Chart 1">
            <a:extLst>
              <a:ext uri="{FF2B5EF4-FFF2-40B4-BE49-F238E27FC236}">
                <a16:creationId xmlns:a16="http://schemas.microsoft.com/office/drawing/2014/main" id="{A19EBFE1-EDEE-0979-5A97-2EB417E63CB2}"/>
              </a:ext>
            </a:extLst>
          </p:cNvPr>
          <p:cNvGraphicFramePr>
            <a:graphicFrameLocks/>
          </p:cNvGraphicFramePr>
          <p:nvPr>
            <p:extLst>
              <p:ext uri="{D42A27DB-BD31-4B8C-83A1-F6EECF244321}">
                <p14:modId xmlns:p14="http://schemas.microsoft.com/office/powerpoint/2010/main" val="2033170308"/>
              </p:ext>
            </p:extLst>
          </p:nvPr>
        </p:nvGraphicFramePr>
        <p:xfrm>
          <a:off x="305559" y="4290528"/>
          <a:ext cx="5482042" cy="26020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BA5A9C1B-E291-4C24-BA10-992AB60870F9}"/>
              </a:ext>
            </a:extLst>
          </p:cNvPr>
          <p:cNvGraphicFramePr>
            <a:graphicFrameLocks/>
          </p:cNvGraphicFramePr>
          <p:nvPr>
            <p:extLst>
              <p:ext uri="{D42A27DB-BD31-4B8C-83A1-F6EECF244321}">
                <p14:modId xmlns:p14="http://schemas.microsoft.com/office/powerpoint/2010/main" val="1203049600"/>
              </p:ext>
            </p:extLst>
          </p:nvPr>
        </p:nvGraphicFramePr>
        <p:xfrm>
          <a:off x="305559" y="1604634"/>
          <a:ext cx="5482042" cy="2599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a:extLst>
              <a:ext uri="{FF2B5EF4-FFF2-40B4-BE49-F238E27FC236}">
                <a16:creationId xmlns:a16="http://schemas.microsoft.com/office/drawing/2014/main" id="{219228A1-F533-4A13-9117-83E9AEE9436A}"/>
              </a:ext>
            </a:extLst>
          </p:cNvPr>
          <p:cNvGraphicFramePr>
            <a:graphicFrameLocks/>
          </p:cNvGraphicFramePr>
          <p:nvPr>
            <p:extLst>
              <p:ext uri="{D42A27DB-BD31-4B8C-83A1-F6EECF244321}">
                <p14:modId xmlns:p14="http://schemas.microsoft.com/office/powerpoint/2010/main" val="3430134134"/>
              </p:ext>
            </p:extLst>
          </p:nvPr>
        </p:nvGraphicFramePr>
        <p:xfrm>
          <a:off x="6272972" y="1604634"/>
          <a:ext cx="5385628" cy="259932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E15D88E1-0FC4-4E45-984E-AD14DF07742F}"/>
              </a:ext>
            </a:extLst>
          </p:cNvPr>
          <p:cNvGraphicFramePr>
            <a:graphicFrameLocks/>
          </p:cNvGraphicFramePr>
          <p:nvPr>
            <p:extLst>
              <p:ext uri="{D42A27DB-BD31-4B8C-83A1-F6EECF244321}">
                <p14:modId xmlns:p14="http://schemas.microsoft.com/office/powerpoint/2010/main" val="1364341712"/>
              </p:ext>
            </p:extLst>
          </p:nvPr>
        </p:nvGraphicFramePr>
        <p:xfrm>
          <a:off x="6272972" y="4290528"/>
          <a:ext cx="5385628" cy="2599321"/>
        </p:xfrm>
        <a:graphic>
          <a:graphicData uri="http://schemas.openxmlformats.org/drawingml/2006/chart">
            <c:chart xmlns:c="http://schemas.openxmlformats.org/drawingml/2006/chart" xmlns:r="http://schemas.openxmlformats.org/officeDocument/2006/relationships" r:id="rId6"/>
          </a:graphicData>
        </a:graphic>
      </p:graphicFrame>
      <p:sp>
        <p:nvSpPr>
          <p:cNvPr id="6" name="Title 1">
            <a:extLst>
              <a:ext uri="{FF2B5EF4-FFF2-40B4-BE49-F238E27FC236}">
                <a16:creationId xmlns:a16="http://schemas.microsoft.com/office/drawing/2014/main" id="{3A7C19A6-AC56-102A-1CB4-9E2AFFB29576}"/>
              </a:ext>
            </a:extLst>
          </p:cNvPr>
          <p:cNvSpPr txBox="1">
            <a:spLocks/>
          </p:cNvSpPr>
          <p:nvPr/>
        </p:nvSpPr>
        <p:spPr>
          <a:xfrm>
            <a:off x="533400" y="24260"/>
            <a:ext cx="6363459"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Effective Reaction Rate &amp;</a:t>
            </a:r>
          </a:p>
          <a:p>
            <a:r>
              <a:rPr lang="en-US" b="1" dirty="0"/>
              <a:t>Mineral Mass Change Plots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0F7F2C-9164-7F95-0E27-09B4070BD39F}"/>
                  </a:ext>
                </a:extLst>
              </p:cNvPr>
              <p:cNvSpPr txBox="1"/>
              <p:nvPr/>
            </p:nvSpPr>
            <p:spPr>
              <a:xfrm>
                <a:off x="7343730" y="24260"/>
                <a:ext cx="2685030" cy="5734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𝑒𝑓𝑓</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𝜌</m:t>
                              </m:r>
                            </m:e>
                            <m:sub>
                              <m:r>
                                <a:rPr lang="en-GB" b="0" i="1" smtClean="0">
                                  <a:latin typeface="Cambria Math" panose="02040503050406030204" pitchFamily="18" charset="0"/>
                                </a:rPr>
                                <m:t>𝑚𝑖𝑛𝑒𝑟𝑎𝑙</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𝑓</m:t>
                              </m:r>
                            </m:e>
                            <m:sub>
                              <m:r>
                                <a:rPr lang="en-GB" b="0" i="1" smtClean="0">
                                  <a:latin typeface="Cambria Math" panose="02040503050406030204" pitchFamily="18" charset="0"/>
                                </a:rPr>
                                <m:t>𝑚𝑖𝑛𝑒𝑟𝑎𝑙</m:t>
                              </m:r>
                            </m:sub>
                          </m:sSub>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𝑀𝑊</m:t>
                              </m:r>
                            </m:e>
                            <m:sub>
                              <m:r>
                                <a:rPr lang="en-GB" b="0" i="1" smtClean="0">
                                  <a:latin typeface="Cambria Math" panose="02040503050406030204" pitchFamily="18" charset="0"/>
                                </a:rPr>
                                <m:t>𝑚𝑖𝑛𝑒𝑟𝑎𝑙</m:t>
                              </m:r>
                            </m:sub>
                          </m:sSub>
                          <m:r>
                            <a:rPr lang="en-GB" b="0" i="1" smtClean="0">
                              <a:latin typeface="Cambria Math" panose="02040503050406030204" pitchFamily="18" charset="0"/>
                            </a:rPr>
                            <m:t>∗</m:t>
                          </m:r>
                          <m:r>
                            <a:rPr lang="en-GB" b="0" i="1" smtClean="0">
                              <a:latin typeface="Cambria Math" panose="02040503050406030204" pitchFamily="18" charset="0"/>
                            </a:rPr>
                            <m:t>𝑆</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den>
                      </m:f>
                    </m:oMath>
                  </m:oMathPara>
                </a14:m>
                <a:endParaRPr lang="en-GB" dirty="0"/>
              </a:p>
            </p:txBody>
          </p:sp>
        </mc:Choice>
        <mc:Fallback xmlns="">
          <p:sp>
            <p:nvSpPr>
              <p:cNvPr id="7" name="TextBox 6">
                <a:extLst>
                  <a:ext uri="{FF2B5EF4-FFF2-40B4-BE49-F238E27FC236}">
                    <a16:creationId xmlns:a16="http://schemas.microsoft.com/office/drawing/2014/main" id="{060F7F2C-9164-7F95-0E27-09B4070BD39F}"/>
                  </a:ext>
                </a:extLst>
              </p:cNvPr>
              <p:cNvSpPr txBox="1">
                <a:spLocks noRot="1" noChangeAspect="1" noMove="1" noResize="1" noEditPoints="1" noAdjustHandles="1" noChangeArrowheads="1" noChangeShapeType="1" noTextEdit="1"/>
              </p:cNvSpPr>
              <p:nvPr/>
            </p:nvSpPr>
            <p:spPr>
              <a:xfrm>
                <a:off x="7343730" y="24260"/>
                <a:ext cx="2685030" cy="573427"/>
              </a:xfrm>
              <a:prstGeom prst="rect">
                <a:avLst/>
              </a:prstGeom>
              <a:blipFill>
                <a:blip r:embed="rId7"/>
                <a:stretch>
                  <a:fillRect l="-943" t="-2128" r="-472"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051C0E1-8EC1-7F91-CC53-B7D6D2F993E6}"/>
                  </a:ext>
                </a:extLst>
              </p:cNvPr>
              <p:cNvSpPr txBox="1"/>
              <p:nvPr/>
            </p:nvSpPr>
            <p:spPr>
              <a:xfrm>
                <a:off x="6605545" y="732953"/>
                <a:ext cx="5669857" cy="58657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𝑀𝑎𝑠𝑠</m:t>
                          </m:r>
                        </m:e>
                        <m:sub>
                          <m:r>
                            <a:rPr lang="en-GB" b="0" i="1" smtClean="0">
                              <a:latin typeface="Cambria Math" panose="02040503050406030204" pitchFamily="18" charset="0"/>
                            </a:rPr>
                            <m:t>𝑚𝑖𝑛𝑒𝑟𝑎𝑙</m:t>
                          </m:r>
                          <m:r>
                            <a:rPr lang="en-GB" b="0" i="1" smtClean="0">
                              <a:latin typeface="Cambria Math" panose="02040503050406030204" pitchFamily="18" charset="0"/>
                            </a:rPr>
                            <m:t>,</m:t>
                          </m:r>
                          <m:r>
                            <a:rPr lang="en-GB" b="0" i="1" smtClean="0">
                              <a:latin typeface="Cambria Math" panose="02040503050406030204" pitchFamily="18" charset="0"/>
                            </a:rPr>
                            <m:t>𝑖</m:t>
                          </m:r>
                          <m:r>
                            <a:rPr lang="en-GB" b="0" i="1" smtClean="0">
                              <a:latin typeface="Cambria Math" panose="02040503050406030204" pitchFamily="18" charset="0"/>
                            </a:rPr>
                            <m:t> </m:t>
                          </m:r>
                          <m:r>
                            <a:rPr lang="en-GB" b="0" i="1" smtClean="0">
                              <a:latin typeface="Cambria Math" panose="02040503050406030204" pitchFamily="18" charset="0"/>
                            </a:rPr>
                            <m:t>𝑡𝑜</m:t>
                          </m:r>
                          <m:r>
                            <a:rPr lang="en-GB" b="0" i="1" smtClean="0">
                              <a:latin typeface="Cambria Math" panose="02040503050406030204" pitchFamily="18" charset="0"/>
                            </a:rPr>
                            <m:t> </m:t>
                          </m:r>
                          <m:r>
                            <a:rPr lang="en-GB" b="0" i="1" smtClean="0">
                              <a:latin typeface="Cambria Math" panose="02040503050406030204" pitchFamily="18" charset="0"/>
                            </a:rPr>
                            <m:t>𝑖</m:t>
                          </m:r>
                          <m:r>
                            <a:rPr lang="en-GB" b="0" i="1" smtClean="0">
                              <a:latin typeface="Cambria Math" panose="02040503050406030204" pitchFamily="18" charset="0"/>
                            </a:rPr>
                            <m:t>+1</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𝑀𝑎𝑠𝑠</m:t>
                              </m:r>
                            </m:e>
                            <m:sub>
                              <m:r>
                                <a:rPr lang="en-GB" i="1">
                                  <a:latin typeface="Cambria Math" panose="02040503050406030204" pitchFamily="18" charset="0"/>
                                </a:rPr>
                                <m:t>𝑚𝑖𝑛𝑒𝑟𝑎𝑙</m:t>
                              </m:r>
                              <m:r>
                                <a:rPr lang="en-GB" i="1">
                                  <a:latin typeface="Cambria Math" panose="02040503050406030204" pitchFamily="18" charset="0"/>
                                </a:rPr>
                                <m:t>,</m:t>
                              </m:r>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𝑀𝑎𝑠𝑠</m:t>
                              </m:r>
                            </m:e>
                            <m:sub>
                              <m:r>
                                <a:rPr lang="en-GB" i="1">
                                  <a:latin typeface="Cambria Math" panose="02040503050406030204" pitchFamily="18" charset="0"/>
                                </a:rPr>
                                <m:t>𝑚𝑖𝑛𝑒𝑟𝑎𝑙</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+1</m:t>
                              </m:r>
                            </m:sub>
                          </m:sSub>
                        </m:num>
                        <m:den>
                          <m:sSub>
                            <m:sSubPr>
                              <m:ctrlPr>
                                <a:rPr lang="en-GB" i="1">
                                  <a:latin typeface="Cambria Math" panose="02040503050406030204" pitchFamily="18" charset="0"/>
                                </a:rPr>
                              </m:ctrlPr>
                            </m:sSubPr>
                            <m:e>
                              <m:r>
                                <a:rPr lang="en-GB" i="1">
                                  <a:latin typeface="Cambria Math" panose="02040503050406030204" pitchFamily="18" charset="0"/>
                                </a:rPr>
                                <m:t>𝑀𝑎𝑠𝑠</m:t>
                              </m:r>
                            </m:e>
                            <m:sub>
                              <m:r>
                                <a:rPr lang="en-GB" i="1">
                                  <a:latin typeface="Cambria Math" panose="02040503050406030204" pitchFamily="18" charset="0"/>
                                </a:rPr>
                                <m:t>𝑚𝑖𝑛𝑒𝑟𝑎𝑙</m:t>
                              </m:r>
                              <m:r>
                                <a:rPr lang="en-GB" i="1">
                                  <a:latin typeface="Cambria Math" panose="02040503050406030204" pitchFamily="18" charset="0"/>
                                </a:rPr>
                                <m:t>,</m:t>
                              </m:r>
                              <m:r>
                                <a:rPr lang="en-GB" i="1">
                                  <a:latin typeface="Cambria Math" panose="02040503050406030204" pitchFamily="18" charset="0"/>
                                </a:rPr>
                                <m:t>𝑖</m:t>
                              </m:r>
                            </m:sub>
                          </m:sSub>
                        </m:den>
                      </m:f>
                    </m:oMath>
                  </m:oMathPara>
                </a14:m>
                <a:endParaRPr lang="en-GB" dirty="0"/>
              </a:p>
            </p:txBody>
          </p:sp>
        </mc:Choice>
        <mc:Fallback xmlns="">
          <p:sp>
            <p:nvSpPr>
              <p:cNvPr id="8" name="TextBox 7">
                <a:extLst>
                  <a:ext uri="{FF2B5EF4-FFF2-40B4-BE49-F238E27FC236}">
                    <a16:creationId xmlns:a16="http://schemas.microsoft.com/office/drawing/2014/main" id="{0051C0E1-8EC1-7F91-CC53-B7D6D2F993E6}"/>
                  </a:ext>
                </a:extLst>
              </p:cNvPr>
              <p:cNvSpPr txBox="1">
                <a:spLocks noRot="1" noChangeAspect="1" noMove="1" noResize="1" noEditPoints="1" noAdjustHandles="1" noChangeArrowheads="1" noChangeShapeType="1" noTextEdit="1"/>
              </p:cNvSpPr>
              <p:nvPr/>
            </p:nvSpPr>
            <p:spPr>
              <a:xfrm>
                <a:off x="6605545" y="732953"/>
                <a:ext cx="5669857" cy="586571"/>
              </a:xfrm>
              <a:prstGeom prst="rect">
                <a:avLst/>
              </a:prstGeom>
              <a:blipFill>
                <a:blip r:embed="rId8"/>
                <a:stretch>
                  <a:fillRect t="-2128" b="-6383"/>
                </a:stretch>
              </a:blipFill>
            </p:spPr>
            <p:txBody>
              <a:bodyPr/>
              <a:lstStyle/>
              <a:p>
                <a:r>
                  <a:rPr lang="en-US">
                    <a:noFill/>
                  </a:rPr>
                  <a:t> </a:t>
                </a:r>
              </a:p>
            </p:txBody>
          </p:sp>
        </mc:Fallback>
      </mc:AlternateContent>
    </p:spTree>
    <p:extLst>
      <p:ext uri="{BB962C8B-B14F-4D97-AF65-F5344CB8AC3E}">
        <p14:creationId xmlns:p14="http://schemas.microsoft.com/office/powerpoint/2010/main" val="79930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9B100EC-C8E0-3BBF-0E75-02EEB8F64F50}"/>
              </a:ext>
            </a:extLst>
          </p:cNvPr>
          <p:cNvGrpSpPr/>
          <p:nvPr/>
        </p:nvGrpSpPr>
        <p:grpSpPr>
          <a:xfrm>
            <a:off x="5341050" y="972888"/>
            <a:ext cx="6040464" cy="3690460"/>
            <a:chOff x="5951983" y="799385"/>
            <a:chExt cx="5247815" cy="3690460"/>
          </a:xfrm>
        </p:grpSpPr>
        <p:sp>
          <p:nvSpPr>
            <p:cNvPr id="7" name="TextBox 6">
              <a:extLst>
                <a:ext uri="{FF2B5EF4-FFF2-40B4-BE49-F238E27FC236}">
                  <a16:creationId xmlns:a16="http://schemas.microsoft.com/office/drawing/2014/main" id="{8B46AD75-13A3-B309-D815-10357F04B979}"/>
                </a:ext>
              </a:extLst>
            </p:cNvPr>
            <p:cNvSpPr txBox="1"/>
            <p:nvPr/>
          </p:nvSpPr>
          <p:spPr>
            <a:xfrm>
              <a:off x="5951983" y="4166680"/>
              <a:ext cx="5247815" cy="323165"/>
            </a:xfrm>
            <a:prstGeom prst="rect">
              <a:avLst/>
            </a:prstGeom>
            <a:noFill/>
          </p:spPr>
          <p:txBody>
            <a:bodyPr wrap="square" rtlCol="0">
              <a:spAutoFit/>
            </a:bodyPr>
            <a:lstStyle/>
            <a:p>
              <a:pPr algn="ctr"/>
              <a:r>
                <a:rPr lang="en-US" sz="1500" dirty="0"/>
                <a:t>Effective reaction rates for dolomite and calcite  from Al‐Khulaifi et al. 2019.</a:t>
              </a:r>
            </a:p>
          </p:txBody>
        </p:sp>
        <p:grpSp>
          <p:nvGrpSpPr>
            <p:cNvPr id="10" name="Group 9">
              <a:extLst>
                <a:ext uri="{FF2B5EF4-FFF2-40B4-BE49-F238E27FC236}">
                  <a16:creationId xmlns:a16="http://schemas.microsoft.com/office/drawing/2014/main" id="{6EC6E3C9-085D-6750-3436-DCFD784DDCC7}"/>
                </a:ext>
              </a:extLst>
            </p:cNvPr>
            <p:cNvGrpSpPr/>
            <p:nvPr/>
          </p:nvGrpSpPr>
          <p:grpSpPr>
            <a:xfrm>
              <a:off x="6706936" y="799385"/>
              <a:ext cx="4243276" cy="3437789"/>
              <a:chOff x="5820702" y="996363"/>
              <a:chExt cx="4243276" cy="3437789"/>
            </a:xfrm>
          </p:grpSpPr>
          <p:pic>
            <p:nvPicPr>
              <p:cNvPr id="6" name="Picture 5">
                <a:extLst>
                  <a:ext uri="{FF2B5EF4-FFF2-40B4-BE49-F238E27FC236}">
                    <a16:creationId xmlns:a16="http://schemas.microsoft.com/office/drawing/2014/main" id="{321B8804-3B54-78B1-BA66-FDF5072D7AF0}"/>
                  </a:ext>
                </a:extLst>
              </p:cNvPr>
              <p:cNvPicPr>
                <a:picLocks noChangeAspect="1"/>
              </p:cNvPicPr>
              <p:nvPr/>
            </p:nvPicPr>
            <p:blipFill>
              <a:blip r:embed="rId2"/>
              <a:stretch>
                <a:fillRect/>
              </a:stretch>
            </p:blipFill>
            <p:spPr>
              <a:xfrm>
                <a:off x="5820702" y="1138779"/>
                <a:ext cx="275297" cy="3016864"/>
              </a:xfrm>
              <a:prstGeom prst="rect">
                <a:avLst/>
              </a:prstGeom>
            </p:spPr>
          </p:pic>
          <p:pic>
            <p:nvPicPr>
              <p:cNvPr id="9" name="Picture 8" descr="A graph with red and yellow lines&#10;&#10;Description automatically generated">
                <a:extLst>
                  <a:ext uri="{FF2B5EF4-FFF2-40B4-BE49-F238E27FC236}">
                    <a16:creationId xmlns:a16="http://schemas.microsoft.com/office/drawing/2014/main" id="{C003E627-FFFB-CD49-DC0A-A0EA71B3C446}"/>
                  </a:ext>
                </a:extLst>
              </p:cNvPr>
              <p:cNvPicPr>
                <a:picLocks noChangeAspect="1"/>
              </p:cNvPicPr>
              <p:nvPr/>
            </p:nvPicPr>
            <p:blipFill rotWithShape="1">
              <a:blip r:embed="rId3"/>
              <a:srcRect r="66807"/>
              <a:stretch/>
            </p:blipFill>
            <p:spPr>
              <a:xfrm>
                <a:off x="6096000" y="996363"/>
                <a:ext cx="3967978" cy="3190958"/>
              </a:xfrm>
              <a:prstGeom prst="rect">
                <a:avLst/>
              </a:prstGeom>
            </p:spPr>
          </p:pic>
          <p:pic>
            <p:nvPicPr>
              <p:cNvPr id="11" name="Picture 10" descr="A black text on a white background&#10;&#10;Description automatically generated">
                <a:extLst>
                  <a:ext uri="{FF2B5EF4-FFF2-40B4-BE49-F238E27FC236}">
                    <a16:creationId xmlns:a16="http://schemas.microsoft.com/office/drawing/2014/main" id="{47952DCF-AEEC-E820-0822-4E03750CE2FC}"/>
                  </a:ext>
                </a:extLst>
              </p:cNvPr>
              <p:cNvPicPr>
                <a:picLocks noChangeAspect="1"/>
              </p:cNvPicPr>
              <p:nvPr/>
            </p:nvPicPr>
            <p:blipFill>
              <a:blip r:embed="rId4"/>
              <a:stretch>
                <a:fillRect/>
              </a:stretch>
            </p:blipFill>
            <p:spPr>
              <a:xfrm>
                <a:off x="7509235" y="4076650"/>
                <a:ext cx="1141507" cy="357502"/>
              </a:xfrm>
              <a:prstGeom prst="rect">
                <a:avLst/>
              </a:prstGeom>
            </p:spPr>
          </p:pic>
        </p:grpSp>
      </p:grpSp>
      <p:sp>
        <p:nvSpPr>
          <p:cNvPr id="25" name="TextBox 24">
            <a:extLst>
              <a:ext uri="{FF2B5EF4-FFF2-40B4-BE49-F238E27FC236}">
                <a16:creationId xmlns:a16="http://schemas.microsoft.com/office/drawing/2014/main" id="{3D955C18-045E-2970-A7AE-722859F127CB}"/>
              </a:ext>
            </a:extLst>
          </p:cNvPr>
          <p:cNvSpPr txBox="1"/>
          <p:nvPr/>
        </p:nvSpPr>
        <p:spPr>
          <a:xfrm>
            <a:off x="1267337" y="154020"/>
            <a:ext cx="9047447" cy="769441"/>
          </a:xfrm>
          <a:prstGeom prst="rect">
            <a:avLst/>
          </a:prstGeom>
          <a:noFill/>
        </p:spPr>
        <p:txBody>
          <a:bodyPr wrap="square" rtlCol="0">
            <a:spAutoFit/>
          </a:bodyPr>
          <a:lstStyle/>
          <a:p>
            <a:pPr algn="ctr"/>
            <a:r>
              <a:rPr lang="en-US" sz="4400" b="1" dirty="0">
                <a:latin typeface="+mj-lt"/>
              </a:rPr>
              <a:t>Work In Progress</a:t>
            </a:r>
          </a:p>
        </p:txBody>
      </p:sp>
      <p:grpSp>
        <p:nvGrpSpPr>
          <p:cNvPr id="8" name="Group 7">
            <a:extLst>
              <a:ext uri="{FF2B5EF4-FFF2-40B4-BE49-F238E27FC236}">
                <a16:creationId xmlns:a16="http://schemas.microsoft.com/office/drawing/2014/main" id="{24BC947B-4D6E-A746-6531-879F427BAEE0}"/>
              </a:ext>
            </a:extLst>
          </p:cNvPr>
          <p:cNvGrpSpPr/>
          <p:nvPr/>
        </p:nvGrpSpPr>
        <p:grpSpPr>
          <a:xfrm>
            <a:off x="243449" y="1244506"/>
            <a:ext cx="5097600" cy="5222321"/>
            <a:chOff x="243449" y="1290226"/>
            <a:chExt cx="5097600" cy="5222321"/>
          </a:xfrm>
        </p:grpSpPr>
        <p:grpSp>
          <p:nvGrpSpPr>
            <p:cNvPr id="27" name="Group 26">
              <a:extLst>
                <a:ext uri="{FF2B5EF4-FFF2-40B4-BE49-F238E27FC236}">
                  <a16:creationId xmlns:a16="http://schemas.microsoft.com/office/drawing/2014/main" id="{5FE832B9-9CE1-2479-4DEF-6E96A02CA7A1}"/>
                </a:ext>
              </a:extLst>
            </p:cNvPr>
            <p:cNvGrpSpPr/>
            <p:nvPr/>
          </p:nvGrpSpPr>
          <p:grpSpPr>
            <a:xfrm>
              <a:off x="1869822" y="6235548"/>
              <a:ext cx="2642236" cy="276999"/>
              <a:chOff x="1869822" y="6235548"/>
              <a:chExt cx="2642236" cy="276999"/>
            </a:xfrm>
          </p:grpSpPr>
          <p:cxnSp>
            <p:nvCxnSpPr>
              <p:cNvPr id="21" name="Straight Connector 20">
                <a:extLst>
                  <a:ext uri="{FF2B5EF4-FFF2-40B4-BE49-F238E27FC236}">
                    <a16:creationId xmlns:a16="http://schemas.microsoft.com/office/drawing/2014/main" id="{B7DDD13B-00B0-697E-3BF0-202EB091D863}"/>
                  </a:ext>
                </a:extLst>
              </p:cNvPr>
              <p:cNvCxnSpPr>
                <a:cxnSpLocks/>
              </p:cNvCxnSpPr>
              <p:nvPr/>
            </p:nvCxnSpPr>
            <p:spPr>
              <a:xfrm flipH="1">
                <a:off x="1869822" y="6465636"/>
                <a:ext cx="608900" cy="0"/>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TextBox 25">
                <a:extLst>
                  <a:ext uri="{FF2B5EF4-FFF2-40B4-BE49-F238E27FC236}">
                    <a16:creationId xmlns:a16="http://schemas.microsoft.com/office/drawing/2014/main" id="{EACD272F-B5D9-BBCE-5EDC-537366C07E6F}"/>
                  </a:ext>
                </a:extLst>
              </p:cNvPr>
              <p:cNvSpPr txBox="1"/>
              <p:nvPr/>
            </p:nvSpPr>
            <p:spPr>
              <a:xfrm>
                <a:off x="2478722" y="6235548"/>
                <a:ext cx="2033336" cy="276999"/>
              </a:xfrm>
              <a:prstGeom prst="rect">
                <a:avLst/>
              </a:prstGeom>
              <a:noFill/>
            </p:spPr>
            <p:txBody>
              <a:bodyPr wrap="square" rtlCol="0">
                <a:spAutoFit/>
              </a:bodyPr>
              <a:lstStyle/>
              <a:p>
                <a:r>
                  <a:rPr lang="en-US" sz="1200"/>
                  <a:t>Channel formation</a:t>
                </a:r>
              </a:p>
            </p:txBody>
          </p:sp>
        </p:grpSp>
        <p:graphicFrame>
          <p:nvGraphicFramePr>
            <p:cNvPr id="2" name="Chart 1">
              <a:extLst>
                <a:ext uri="{FF2B5EF4-FFF2-40B4-BE49-F238E27FC236}">
                  <a16:creationId xmlns:a16="http://schemas.microsoft.com/office/drawing/2014/main" id="{4967C8F2-AFF2-B941-8898-3067D79B9B82}"/>
                </a:ext>
              </a:extLst>
            </p:cNvPr>
            <p:cNvGraphicFramePr>
              <a:graphicFrameLocks/>
            </p:cNvGraphicFramePr>
            <p:nvPr>
              <p:extLst>
                <p:ext uri="{D42A27DB-BD31-4B8C-83A1-F6EECF244321}">
                  <p14:modId xmlns:p14="http://schemas.microsoft.com/office/powerpoint/2010/main" val="2170925971"/>
                </p:ext>
              </p:extLst>
            </p:nvPr>
          </p:nvGraphicFramePr>
          <p:xfrm>
            <a:off x="243449" y="1290226"/>
            <a:ext cx="5097600" cy="26244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Chart 3">
              <a:extLst>
                <a:ext uri="{FF2B5EF4-FFF2-40B4-BE49-F238E27FC236}">
                  <a16:creationId xmlns:a16="http://schemas.microsoft.com/office/drawing/2014/main" id="{BE1A71FC-E672-834D-8820-C3B476D41693}"/>
                </a:ext>
              </a:extLst>
            </p:cNvPr>
            <p:cNvGraphicFramePr>
              <a:graphicFrameLocks/>
            </p:cNvGraphicFramePr>
            <p:nvPr>
              <p:extLst>
                <p:ext uri="{D42A27DB-BD31-4B8C-83A1-F6EECF244321}">
                  <p14:modId xmlns:p14="http://schemas.microsoft.com/office/powerpoint/2010/main" val="2492877588"/>
                </p:ext>
              </p:extLst>
            </p:nvPr>
          </p:nvGraphicFramePr>
          <p:xfrm>
            <a:off x="243449" y="3673775"/>
            <a:ext cx="5097600" cy="2624400"/>
          </p:xfrm>
          <a:graphic>
            <a:graphicData uri="http://schemas.openxmlformats.org/drawingml/2006/chart">
              <c:chart xmlns:c="http://schemas.openxmlformats.org/drawingml/2006/chart" xmlns:r="http://schemas.openxmlformats.org/officeDocument/2006/relationships" r:id="rId6"/>
            </a:graphicData>
          </a:graphic>
        </p:graphicFrame>
        <p:cxnSp>
          <p:nvCxnSpPr>
            <p:cNvPr id="19" name="Straight Connector 18">
              <a:extLst>
                <a:ext uri="{FF2B5EF4-FFF2-40B4-BE49-F238E27FC236}">
                  <a16:creationId xmlns:a16="http://schemas.microsoft.com/office/drawing/2014/main" id="{0CC1123C-3095-8E67-B0D3-116CA22A0F29}"/>
                </a:ext>
              </a:extLst>
            </p:cNvPr>
            <p:cNvCxnSpPr/>
            <p:nvPr/>
          </p:nvCxnSpPr>
          <p:spPr>
            <a:xfrm>
              <a:off x="2448035" y="1758956"/>
              <a:ext cx="0" cy="3687945"/>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5" name="TextBox 1">
            <a:extLst>
              <a:ext uri="{FF2B5EF4-FFF2-40B4-BE49-F238E27FC236}">
                <a16:creationId xmlns:a16="http://schemas.microsoft.com/office/drawing/2014/main" id="{C2EE6244-CE8D-EF72-31F1-6900CB24BC3D}"/>
              </a:ext>
            </a:extLst>
          </p:cNvPr>
          <p:cNvSpPr txBox="1">
            <a:spLocks noChangeArrowheads="1"/>
          </p:cNvSpPr>
          <p:nvPr/>
        </p:nvSpPr>
        <p:spPr bwMode="auto">
          <a:xfrm>
            <a:off x="5714861" y="4833221"/>
            <a:ext cx="604046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285750" indent="-285750">
              <a:spcBef>
                <a:spcPct val="0"/>
              </a:spcBef>
            </a:pPr>
            <a:r>
              <a:rPr lang="en-US" altLang="en-US" sz="1800" dirty="0"/>
              <a:t>Anhydrite and calcite start reacting fast but then rection depends on the availability of fresh reactant.</a:t>
            </a:r>
          </a:p>
          <a:p>
            <a:pPr marL="285750" indent="-285750">
              <a:spcBef>
                <a:spcPct val="0"/>
              </a:spcBef>
            </a:pPr>
            <a:endParaRPr lang="en-US" altLang="en-US" sz="1800" dirty="0"/>
          </a:p>
          <a:p>
            <a:pPr marL="285750" indent="-285750">
              <a:spcBef>
                <a:spcPct val="0"/>
              </a:spcBef>
            </a:pPr>
            <a:r>
              <a:rPr lang="en-US" altLang="en-US" sz="1800" dirty="0"/>
              <a:t>Dolomite and microporous dolomite start reacting slower but then react more as they are more abundant and exposed to reactant in formed channels.</a:t>
            </a:r>
          </a:p>
        </p:txBody>
      </p:sp>
    </p:spTree>
    <p:extLst>
      <p:ext uri="{BB962C8B-B14F-4D97-AF65-F5344CB8AC3E}">
        <p14:creationId xmlns:p14="http://schemas.microsoft.com/office/powerpoint/2010/main" val="2627077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897FD-EB53-931A-4075-0382212ED695}"/>
              </a:ext>
            </a:extLst>
          </p:cNvPr>
          <p:cNvSpPr>
            <a:spLocks noGrp="1"/>
          </p:cNvSpPr>
          <p:nvPr>
            <p:ph type="title"/>
          </p:nvPr>
        </p:nvSpPr>
        <p:spPr>
          <a:xfrm>
            <a:off x="889000" y="-4071"/>
            <a:ext cx="5635978" cy="1047059"/>
          </a:xfrm>
        </p:spPr>
        <p:txBody>
          <a:bodyPr>
            <a:normAutofit/>
          </a:bodyPr>
          <a:lstStyle/>
          <a:p>
            <a:r>
              <a:rPr lang="en-US" sz="3200" b="1" dirty="0"/>
              <a:t>Part 2: CO</a:t>
            </a:r>
            <a:r>
              <a:rPr lang="en-US" sz="3200" b="1" baseline="-25000" dirty="0"/>
              <a:t>2</a:t>
            </a:r>
            <a:r>
              <a:rPr lang="en-US" sz="3200" b="1" dirty="0"/>
              <a:t> – Cement reaction</a:t>
            </a:r>
          </a:p>
        </p:txBody>
      </p:sp>
      <p:sp>
        <p:nvSpPr>
          <p:cNvPr id="3" name="Content Placeholder 2">
            <a:extLst>
              <a:ext uri="{FF2B5EF4-FFF2-40B4-BE49-F238E27FC236}">
                <a16:creationId xmlns:a16="http://schemas.microsoft.com/office/drawing/2014/main" id="{E1248184-8D7A-D50B-E566-8A0AD4DBD7DE}"/>
              </a:ext>
            </a:extLst>
          </p:cNvPr>
          <p:cNvSpPr>
            <a:spLocks noGrp="1"/>
          </p:cNvSpPr>
          <p:nvPr>
            <p:ph idx="1"/>
          </p:nvPr>
        </p:nvSpPr>
        <p:spPr>
          <a:xfrm>
            <a:off x="838199" y="1825625"/>
            <a:ext cx="5257801" cy="3989387"/>
          </a:xfrm>
        </p:spPr>
        <p:txBody>
          <a:bodyPr>
            <a:normAutofit/>
          </a:bodyPr>
          <a:lstStyle/>
          <a:p>
            <a:r>
              <a:rPr lang="en-US" dirty="0"/>
              <a:t>To Investigate</a:t>
            </a:r>
            <a:r>
              <a:rPr lang="en-GB" dirty="0"/>
              <a:t> the effect of dissolution and precipitation on cement permeability during exposure to CO</a:t>
            </a:r>
            <a:r>
              <a:rPr lang="en-GB" baseline="-25000" dirty="0"/>
              <a:t>2</a:t>
            </a:r>
            <a:r>
              <a:rPr lang="en-GB" dirty="0"/>
              <a:t> and carbonic acid. </a:t>
            </a:r>
          </a:p>
          <a:p>
            <a:r>
              <a:rPr lang="en-GB" dirty="0"/>
              <a:t>To design a cement formulation which mitigates deterioration of  cement sheath integrity during and after CO</a:t>
            </a:r>
            <a:r>
              <a:rPr lang="en-GB" baseline="-25000" dirty="0"/>
              <a:t>2</a:t>
            </a:r>
            <a:r>
              <a:rPr lang="en-GB" dirty="0"/>
              <a:t> exposure.</a:t>
            </a:r>
          </a:p>
          <a:p>
            <a:endParaRPr lang="en-US" dirty="0"/>
          </a:p>
        </p:txBody>
      </p:sp>
      <p:sp>
        <p:nvSpPr>
          <p:cNvPr id="4" name="TextBox 3">
            <a:extLst>
              <a:ext uri="{FF2B5EF4-FFF2-40B4-BE49-F238E27FC236}">
                <a16:creationId xmlns:a16="http://schemas.microsoft.com/office/drawing/2014/main" id="{0BE07F1F-7467-EDFC-A190-81D55E80BD29}"/>
              </a:ext>
            </a:extLst>
          </p:cNvPr>
          <p:cNvSpPr txBox="1"/>
          <p:nvPr/>
        </p:nvSpPr>
        <p:spPr>
          <a:xfrm>
            <a:off x="6629774" y="4927506"/>
            <a:ext cx="5010925" cy="1754326"/>
          </a:xfrm>
          <a:prstGeom prst="rect">
            <a:avLst/>
          </a:prstGeom>
          <a:noFill/>
        </p:spPr>
        <p:txBody>
          <a:bodyPr wrap="square">
            <a:spAutoFit/>
          </a:bodyPr>
          <a:lstStyle/>
          <a:p>
            <a:r>
              <a:rPr lang="en-GB" b="0" i="0" dirty="0">
                <a:solidFill>
                  <a:srgbClr val="1F1F1F"/>
                </a:solidFill>
                <a:effectLst/>
                <a:latin typeface="ElsevierGulliver"/>
              </a:rPr>
              <a:t>Possible leakage paths for gas;</a:t>
            </a:r>
          </a:p>
          <a:p>
            <a:r>
              <a:rPr lang="en-GB" i="1" dirty="0">
                <a:solidFill>
                  <a:srgbClr val="1F1F1F"/>
                </a:solidFill>
                <a:latin typeface="ElsevierGulliver"/>
              </a:rPr>
              <a:t>L</a:t>
            </a:r>
            <a:r>
              <a:rPr lang="en-GB" b="0" i="1" dirty="0">
                <a:solidFill>
                  <a:srgbClr val="1F1F1F"/>
                </a:solidFill>
                <a:effectLst/>
                <a:latin typeface="ElsevierGulliver"/>
              </a:rPr>
              <a:t>eft side:</a:t>
            </a:r>
            <a:r>
              <a:rPr lang="en-GB" b="0" i="0" dirty="0">
                <a:solidFill>
                  <a:srgbClr val="1F1F1F"/>
                </a:solidFill>
                <a:effectLst/>
                <a:latin typeface="ElsevierGulliver"/>
              </a:rPr>
              <a:t> leak starting from the interface between the steel casing and cement annulus.</a:t>
            </a:r>
          </a:p>
          <a:p>
            <a:r>
              <a:rPr lang="en-GB" b="0" i="0" dirty="0">
                <a:solidFill>
                  <a:srgbClr val="1F1F1F"/>
                </a:solidFill>
                <a:effectLst/>
                <a:latin typeface="ElsevierGulliver"/>
              </a:rPr>
              <a:t> </a:t>
            </a:r>
            <a:r>
              <a:rPr lang="en-GB" b="0" i="1" dirty="0">
                <a:solidFill>
                  <a:srgbClr val="1F1F1F"/>
                </a:solidFill>
                <a:effectLst/>
                <a:latin typeface="ElsevierGulliver"/>
              </a:rPr>
              <a:t>Right side: </a:t>
            </a:r>
            <a:r>
              <a:rPr lang="en-GB" b="0" i="0" dirty="0">
                <a:solidFill>
                  <a:srgbClr val="1F1F1F"/>
                </a:solidFill>
                <a:effectLst/>
                <a:latin typeface="ElsevierGulliver"/>
              </a:rPr>
              <a:t>leak starting from the interface between cement annulus and surrounding rock.</a:t>
            </a:r>
            <a:r>
              <a:rPr lang="en-US" dirty="0"/>
              <a:t> </a:t>
            </a:r>
          </a:p>
          <a:p>
            <a:r>
              <a:rPr lang="en-US" dirty="0"/>
              <a:t>From Li et al., 2021.</a:t>
            </a:r>
          </a:p>
        </p:txBody>
      </p:sp>
      <p:pic>
        <p:nvPicPr>
          <p:cNvPr id="6" name="Picture 5" descr="Diagram of a pipe with text&#10;&#10;Description automatically generated with medium confidence">
            <a:extLst>
              <a:ext uri="{FF2B5EF4-FFF2-40B4-BE49-F238E27FC236}">
                <a16:creationId xmlns:a16="http://schemas.microsoft.com/office/drawing/2014/main" id="{939AB126-560E-4895-2EE1-9FC8B08FFBDF}"/>
              </a:ext>
            </a:extLst>
          </p:cNvPr>
          <p:cNvPicPr>
            <a:picLocks noChangeAspect="1"/>
          </p:cNvPicPr>
          <p:nvPr/>
        </p:nvPicPr>
        <p:blipFill>
          <a:blip r:embed="rId2"/>
          <a:stretch>
            <a:fillRect/>
          </a:stretch>
        </p:blipFill>
        <p:spPr>
          <a:xfrm>
            <a:off x="6096000" y="817360"/>
            <a:ext cx="5544699" cy="4042677"/>
          </a:xfrm>
          <a:prstGeom prst="rect">
            <a:avLst/>
          </a:prstGeom>
        </p:spPr>
      </p:pic>
      <p:sp>
        <p:nvSpPr>
          <p:cNvPr id="5" name="Title 1">
            <a:extLst>
              <a:ext uri="{FF2B5EF4-FFF2-40B4-BE49-F238E27FC236}">
                <a16:creationId xmlns:a16="http://schemas.microsoft.com/office/drawing/2014/main" id="{5E3E8266-8288-B770-DAEE-63C4AC5D45D6}"/>
              </a:ext>
            </a:extLst>
          </p:cNvPr>
          <p:cNvSpPr txBox="1">
            <a:spLocks/>
          </p:cNvSpPr>
          <p:nvPr/>
        </p:nvSpPr>
        <p:spPr>
          <a:xfrm>
            <a:off x="1359087" y="1071663"/>
            <a:ext cx="3441513" cy="753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Research Objectives</a:t>
            </a:r>
          </a:p>
        </p:txBody>
      </p:sp>
    </p:spTree>
    <p:extLst>
      <p:ext uri="{BB962C8B-B14F-4D97-AF65-F5344CB8AC3E}">
        <p14:creationId xmlns:p14="http://schemas.microsoft.com/office/powerpoint/2010/main" val="3578453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3337</TotalTime>
  <Words>2835</Words>
  <Application>Microsoft Macintosh PowerPoint</Application>
  <PresentationFormat>Widescreen</PresentationFormat>
  <Paragraphs>340</Paragraphs>
  <Slides>23</Slides>
  <Notes>11</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Cambria Math</vt:lpstr>
      <vt:lpstr>ElsevierGulliver</vt:lpstr>
      <vt:lpstr>Wingdings</vt:lpstr>
      <vt:lpstr>Office Theme</vt:lpstr>
      <vt:lpstr>CO2 Reactive Transport: Multimineral Carbonate Systems, Well Cement-CO2 Interactions</vt:lpstr>
      <vt:lpstr> Importance of CO2-Water Interaction in Aquifers During CO2 Storage </vt:lpstr>
      <vt:lpstr>PART 1: CO2 Reactive transport  in Carbonate Aquifers</vt:lpstr>
      <vt:lpstr>CO2 Flooding Apparatus</vt:lpstr>
      <vt:lpstr>Image  Processing</vt:lpstr>
      <vt:lpstr>PowerPoint Presentation</vt:lpstr>
      <vt:lpstr>PowerPoint Presentation</vt:lpstr>
      <vt:lpstr>PowerPoint Presentation</vt:lpstr>
      <vt:lpstr>Part 2: CO2 – Cement reaction</vt:lpstr>
      <vt:lpstr>Cement  Alteration</vt:lpstr>
      <vt:lpstr>Dissolution and Precipitation Reactions</vt:lpstr>
      <vt:lpstr>Cement  Selection</vt:lpstr>
      <vt:lpstr>Experimental Work</vt:lpstr>
      <vt:lpstr>Cement Sample Method and Design</vt:lpstr>
      <vt:lpstr>Scanning Electron Microscopy (SEM)</vt:lpstr>
      <vt:lpstr>Sample Preparation</vt:lpstr>
      <vt:lpstr>Sample Preparation </vt:lpstr>
      <vt:lpstr>Future Work</vt:lpstr>
      <vt:lpstr>Works Cited</vt:lpstr>
      <vt:lpstr>PowerPoint Presentation</vt:lpstr>
      <vt:lpstr>Effective  Reaction Rate</vt:lpstr>
      <vt:lpstr>CO2 Leakage   Pathways </vt:lpstr>
      <vt:lpstr>Wellbore Cement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CO2 Reactive Transport: Multimineral Carbonate Systems, Well Cement-CO2 Interactions</dc:title>
  <dc:creator>Adedipe, Olatunbosun A</dc:creator>
  <cp:lastModifiedBy>Adedipe, Olatunbosun A</cp:lastModifiedBy>
  <cp:revision>7</cp:revision>
  <dcterms:created xsi:type="dcterms:W3CDTF">2023-11-30T11:50:21Z</dcterms:created>
  <dcterms:modified xsi:type="dcterms:W3CDTF">2024-01-15T11:13:14Z</dcterms:modified>
</cp:coreProperties>
</file>