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727" r:id="rId3"/>
    <p:sldId id="725" r:id="rId4"/>
    <p:sldId id="717" r:id="rId5"/>
    <p:sldId id="721" r:id="rId6"/>
    <p:sldId id="729" r:id="rId7"/>
    <p:sldId id="730" r:id="rId8"/>
    <p:sldId id="731" r:id="rId9"/>
    <p:sldId id="741" r:id="rId10"/>
    <p:sldId id="733" r:id="rId11"/>
    <p:sldId id="734" r:id="rId12"/>
    <p:sldId id="732" r:id="rId13"/>
    <p:sldId id="728" r:id="rId14"/>
    <p:sldId id="735" r:id="rId15"/>
    <p:sldId id="478" r:id="rId16"/>
    <p:sldId id="737" r:id="rId17"/>
    <p:sldId id="738" r:id="rId18"/>
    <p:sldId id="740" r:id="rId19"/>
    <p:sldId id="739" r:id="rId20"/>
    <p:sldId id="700" r:id="rId21"/>
    <p:sldId id="360" r:id="rId22"/>
  </p:sldIdLst>
  <p:sldSz cx="12192000" cy="6858000"/>
  <p:notesSz cx="6761163" cy="99425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ffice 365" initials="O3" lastIdx="1" clrIdx="0">
    <p:extLst>
      <p:ext uri="{19B8F6BF-5375-455C-9EA6-DF929625EA0E}">
        <p15:presenceInfo xmlns:p15="http://schemas.microsoft.com/office/powerpoint/2012/main" userId="S::dafa533@ak998.cn::3462d8cd-5701-48d2-8de7-498a45cefe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9D9D9"/>
    <a:srgbClr val="F2F2F2"/>
    <a:srgbClr val="EF7887"/>
    <a:srgbClr val="EF4231"/>
    <a:srgbClr val="FBE5D6"/>
    <a:srgbClr val="DEEBF7"/>
    <a:srgbClr val="D0CECE"/>
    <a:srgbClr val="9B0001"/>
    <a:srgbClr val="F8CCAD"/>
    <a:srgbClr val="E3BA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30" autoAdjust="0"/>
    <p:restoredTop sz="89339" autoAdjust="0"/>
  </p:normalViewPr>
  <p:slideViewPr>
    <p:cSldViewPr snapToGrid="0" snapToObjects="1">
      <p:cViewPr varScale="1">
        <p:scale>
          <a:sx n="59" d="100"/>
          <a:sy n="59" d="100"/>
        </p:scale>
        <p:origin x="1172" y="56"/>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2929837" cy="498852"/>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29761" y="1"/>
            <a:ext cx="2929837" cy="498852"/>
          </a:xfrm>
          <a:prstGeom prst="rect">
            <a:avLst/>
          </a:prstGeom>
        </p:spPr>
        <p:txBody>
          <a:bodyPr vert="horz" lIns="91440" tIns="45720" rIns="91440" bIns="45720" rtlCol="0"/>
          <a:lstStyle>
            <a:lvl1pPr algn="r">
              <a:defRPr sz="1200"/>
            </a:lvl1pPr>
          </a:lstStyle>
          <a:p>
            <a:fld id="{E9DEC4E8-6A03-1249-AF68-2A98A2D01A68}" type="datetimeFigureOut">
              <a:rPr kumimoji="1" lang="zh-CN" altLang="en-US" smtClean="0"/>
              <a:t>2024/1/13</a:t>
            </a:fld>
            <a:endParaRPr kumimoji="1" lang="zh-CN" altLang="en-US"/>
          </a:p>
        </p:txBody>
      </p:sp>
      <p:sp>
        <p:nvSpPr>
          <p:cNvPr id="4" name="幻灯片图像占位符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84834"/>
            <a:ext cx="5408930" cy="3914866"/>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A926A5F7-0539-8949-9905-9958149A29BB}" type="slidenum">
              <a:rPr kumimoji="1" lang="zh-CN" altLang="en-US" smtClean="0"/>
              <a:t>‹#›</a:t>
            </a:fld>
            <a:endParaRPr kumimoji="1" lang="zh-CN" altLang="en-US"/>
          </a:p>
        </p:txBody>
      </p:sp>
    </p:spTree>
    <p:extLst>
      <p:ext uri="{BB962C8B-B14F-4D97-AF65-F5344CB8AC3E}">
        <p14:creationId xmlns:p14="http://schemas.microsoft.com/office/powerpoint/2010/main" val="3471136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latin typeface="Arial Black" panose="020B0A04020102020204" pitchFamily="34" charset="0"/>
              <a:ea typeface="Arial Unicode MS" panose="020B0604020202020204" pitchFamily="34" charset="-122"/>
              <a:cs typeface="Arial Unicode MS" panose="020B0604020202020204" pitchFamily="34" charset="-122"/>
            </a:endParaRPr>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1</a:t>
            </a:fld>
            <a:endParaRPr kumimoji="1" lang="zh-CN" altLang="en-US"/>
          </a:p>
        </p:txBody>
      </p:sp>
    </p:spTree>
    <p:extLst>
      <p:ext uri="{BB962C8B-B14F-4D97-AF65-F5344CB8AC3E}">
        <p14:creationId xmlns:p14="http://schemas.microsoft.com/office/powerpoint/2010/main" val="2042827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first part is the how to build this model</a:t>
            </a:r>
            <a:endParaRPr kumimoji="1" lang="zh-CN" altLang="en-US" dirty="0"/>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13</a:t>
            </a:fld>
            <a:endParaRPr kumimoji="1" lang="zh-CN" altLang="en-US"/>
          </a:p>
        </p:txBody>
      </p:sp>
    </p:spTree>
    <p:extLst>
      <p:ext uri="{BB962C8B-B14F-4D97-AF65-F5344CB8AC3E}">
        <p14:creationId xmlns:p14="http://schemas.microsoft.com/office/powerpoint/2010/main" val="4230952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17</a:t>
            </a:fld>
            <a:endParaRPr kumimoji="1" lang="zh-CN" altLang="en-US"/>
          </a:p>
        </p:txBody>
      </p:sp>
    </p:spTree>
    <p:extLst>
      <p:ext uri="{BB962C8B-B14F-4D97-AF65-F5344CB8AC3E}">
        <p14:creationId xmlns:p14="http://schemas.microsoft.com/office/powerpoint/2010/main" val="2430916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20</a:t>
            </a:fld>
            <a:endParaRPr kumimoji="1" lang="zh-CN" altLang="en-US"/>
          </a:p>
        </p:txBody>
      </p:sp>
    </p:spTree>
    <p:extLst>
      <p:ext uri="{BB962C8B-B14F-4D97-AF65-F5344CB8AC3E}">
        <p14:creationId xmlns:p14="http://schemas.microsoft.com/office/powerpoint/2010/main" val="4071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pPr>
              <a:defRPr/>
            </a:pPr>
            <a:fld id="{4112EB63-0ECB-4D71-8B33-F77DB32C9206}" type="slidenum">
              <a:rPr lang="zh-CN" altLang="en-US" smtClean="0"/>
              <a:pPr>
                <a:defRPr/>
              </a:pPr>
              <a:t>21</a:t>
            </a:fld>
            <a:endParaRPr lang="zh-CN" altLang="en-US"/>
          </a:p>
        </p:txBody>
      </p:sp>
    </p:spTree>
    <p:extLst>
      <p:ext uri="{BB962C8B-B14F-4D97-AF65-F5344CB8AC3E}">
        <p14:creationId xmlns:p14="http://schemas.microsoft.com/office/powerpoint/2010/main" val="381700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2</a:t>
            </a:fld>
            <a:endParaRPr kumimoji="1" lang="zh-CN" altLang="en-US"/>
          </a:p>
        </p:txBody>
      </p:sp>
    </p:spTree>
    <p:extLst>
      <p:ext uri="{BB962C8B-B14F-4D97-AF65-F5344CB8AC3E}">
        <p14:creationId xmlns:p14="http://schemas.microsoft.com/office/powerpoint/2010/main" val="258500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3</a:t>
            </a:fld>
            <a:endParaRPr kumimoji="1" lang="zh-CN" altLang="en-US"/>
          </a:p>
        </p:txBody>
      </p:sp>
    </p:spTree>
    <p:extLst>
      <p:ext uri="{BB962C8B-B14F-4D97-AF65-F5344CB8AC3E}">
        <p14:creationId xmlns:p14="http://schemas.microsoft.com/office/powerpoint/2010/main" val="2522724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4</a:t>
            </a:fld>
            <a:endParaRPr kumimoji="1" lang="zh-CN" altLang="en-US"/>
          </a:p>
        </p:txBody>
      </p:sp>
    </p:spTree>
    <p:extLst>
      <p:ext uri="{BB962C8B-B14F-4D97-AF65-F5344CB8AC3E}">
        <p14:creationId xmlns:p14="http://schemas.microsoft.com/office/powerpoint/2010/main" val="224370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can see a lot of models</a:t>
            </a:r>
            <a:r>
              <a:rPr kumimoji="1" lang="zh-CN" altLang="en-US" dirty="0"/>
              <a:t> </a:t>
            </a:r>
            <a:r>
              <a:rPr kumimoji="1" lang="en-US" altLang="zh-CN" dirty="0"/>
              <a:t>have</a:t>
            </a:r>
            <a:r>
              <a:rPr kumimoji="1" lang="zh-CN" altLang="en-US" dirty="0"/>
              <a:t> </a:t>
            </a:r>
            <a:r>
              <a:rPr kumimoji="1" lang="en-US" altLang="zh-CN" dirty="0"/>
              <a:t>following</a:t>
            </a:r>
            <a:r>
              <a:rPr kumimoji="1" lang="zh-CN" altLang="en-US" dirty="0"/>
              <a:t> </a:t>
            </a:r>
            <a:r>
              <a:rPr kumimoji="1" lang="en-US" altLang="zh-CN" dirty="0"/>
              <a:t>assumptions</a:t>
            </a:r>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5</a:t>
            </a:fld>
            <a:endParaRPr kumimoji="1" lang="zh-CN" altLang="en-US"/>
          </a:p>
        </p:txBody>
      </p:sp>
    </p:spTree>
    <p:extLst>
      <p:ext uri="{BB962C8B-B14F-4D97-AF65-F5344CB8AC3E}">
        <p14:creationId xmlns:p14="http://schemas.microsoft.com/office/powerpoint/2010/main" val="302997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7</a:t>
            </a:fld>
            <a:endParaRPr kumimoji="1" lang="zh-CN" altLang="en-US"/>
          </a:p>
        </p:txBody>
      </p:sp>
    </p:spTree>
    <p:extLst>
      <p:ext uri="{BB962C8B-B14F-4D97-AF65-F5344CB8AC3E}">
        <p14:creationId xmlns:p14="http://schemas.microsoft.com/office/powerpoint/2010/main" val="1859552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8</a:t>
            </a:fld>
            <a:endParaRPr kumimoji="1" lang="zh-CN" altLang="en-US"/>
          </a:p>
        </p:txBody>
      </p:sp>
    </p:spTree>
    <p:extLst>
      <p:ext uri="{BB962C8B-B14F-4D97-AF65-F5344CB8AC3E}">
        <p14:creationId xmlns:p14="http://schemas.microsoft.com/office/powerpoint/2010/main" val="142035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9</a:t>
            </a:fld>
            <a:endParaRPr kumimoji="1" lang="zh-CN" altLang="en-US"/>
          </a:p>
        </p:txBody>
      </p:sp>
    </p:spTree>
    <p:extLst>
      <p:ext uri="{BB962C8B-B14F-4D97-AF65-F5344CB8AC3E}">
        <p14:creationId xmlns:p14="http://schemas.microsoft.com/office/powerpoint/2010/main" val="4026371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926A5F7-0539-8949-9905-9958149A29BB}" type="slidenum">
              <a:rPr kumimoji="1" lang="zh-CN" altLang="en-US" smtClean="0"/>
              <a:t>10</a:t>
            </a:fld>
            <a:endParaRPr kumimoji="1" lang="zh-CN" altLang="en-US"/>
          </a:p>
        </p:txBody>
      </p:sp>
    </p:spTree>
    <p:extLst>
      <p:ext uri="{BB962C8B-B14F-4D97-AF65-F5344CB8AC3E}">
        <p14:creationId xmlns:p14="http://schemas.microsoft.com/office/powerpoint/2010/main" val="2716526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8BEA9B-E038-2F45-8EB4-311317E69A95}"/>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FC7F95C1-3401-834C-9569-C5025ED802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F9195E07-DF65-E74A-9451-C0361A604159}"/>
              </a:ext>
            </a:extLst>
          </p:cNvPr>
          <p:cNvSpPr>
            <a:spLocks noGrp="1"/>
          </p:cNvSpPr>
          <p:nvPr>
            <p:ph type="dt" sz="half" idx="10"/>
          </p:nvPr>
        </p:nvSpPr>
        <p:spPr/>
        <p:txBody>
          <a:bodyPr/>
          <a:lstStyle/>
          <a:p>
            <a:fld id="{B4C0ED6F-871B-9547-ABC5-68AFB4C59C22}" type="datetime1">
              <a:rPr kumimoji="1" lang="zh-CN" altLang="en-US" smtClean="0"/>
              <a:t>2024/1/13</a:t>
            </a:fld>
            <a:endParaRPr kumimoji="1" lang="zh-CN" altLang="en-US"/>
          </a:p>
        </p:txBody>
      </p:sp>
      <p:sp>
        <p:nvSpPr>
          <p:cNvPr id="5" name="页脚占位符 4">
            <a:extLst>
              <a:ext uri="{FF2B5EF4-FFF2-40B4-BE49-F238E27FC236}">
                <a16:creationId xmlns:a16="http://schemas.microsoft.com/office/drawing/2014/main" id="{CB108AF4-83A0-734A-B080-9B5C1F849E63}"/>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57BA4ED-267C-4242-B234-9D94006BD9B8}"/>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136647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BE750D-996F-E843-A71E-6F2D67667AE4}"/>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2AB7A2D5-FE44-3349-807D-19520FBFB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2483A566-615B-6445-A943-870667420C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310AEE13-7576-3E44-AE70-8D12C5BD0AB6}"/>
              </a:ext>
            </a:extLst>
          </p:cNvPr>
          <p:cNvSpPr>
            <a:spLocks noGrp="1"/>
          </p:cNvSpPr>
          <p:nvPr>
            <p:ph type="dt" sz="half" idx="10"/>
          </p:nvPr>
        </p:nvSpPr>
        <p:spPr/>
        <p:txBody>
          <a:bodyPr/>
          <a:lstStyle/>
          <a:p>
            <a:fld id="{62B95B41-3558-1745-8495-F75566B59A3B}" type="datetime1">
              <a:rPr kumimoji="1" lang="zh-CN" altLang="en-US" smtClean="0"/>
              <a:t>2024/1/13</a:t>
            </a:fld>
            <a:endParaRPr kumimoji="1" lang="zh-CN" altLang="en-US"/>
          </a:p>
        </p:txBody>
      </p:sp>
      <p:sp>
        <p:nvSpPr>
          <p:cNvPr id="6" name="页脚占位符 5">
            <a:extLst>
              <a:ext uri="{FF2B5EF4-FFF2-40B4-BE49-F238E27FC236}">
                <a16:creationId xmlns:a16="http://schemas.microsoft.com/office/drawing/2014/main" id="{CE3744FF-BDF3-0147-9D73-DF859E81D2C3}"/>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2F8F1731-685A-D448-B8B4-F87DEA66B0F0}"/>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3068028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4AEBD1-F1EA-D444-AC35-6AA7678D0D46}"/>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C646D0DD-A20B-AB4C-8B7F-99E8B824E496}"/>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0DB4CE2-EB56-984A-B898-ED739DE1933C}"/>
              </a:ext>
            </a:extLst>
          </p:cNvPr>
          <p:cNvSpPr>
            <a:spLocks noGrp="1"/>
          </p:cNvSpPr>
          <p:nvPr>
            <p:ph type="dt" sz="half" idx="10"/>
          </p:nvPr>
        </p:nvSpPr>
        <p:spPr/>
        <p:txBody>
          <a:bodyPr/>
          <a:lstStyle/>
          <a:p>
            <a:fld id="{9B4AB43B-B468-F649-A5AB-58A6D7FDEE6A}" type="datetime1">
              <a:rPr kumimoji="1" lang="zh-CN" altLang="en-US" smtClean="0"/>
              <a:t>2024/1/13</a:t>
            </a:fld>
            <a:endParaRPr kumimoji="1" lang="zh-CN" altLang="en-US"/>
          </a:p>
        </p:txBody>
      </p:sp>
      <p:sp>
        <p:nvSpPr>
          <p:cNvPr id="5" name="页脚占位符 4">
            <a:extLst>
              <a:ext uri="{FF2B5EF4-FFF2-40B4-BE49-F238E27FC236}">
                <a16:creationId xmlns:a16="http://schemas.microsoft.com/office/drawing/2014/main" id="{420177AF-31CA-054D-B6CE-35B72D71D20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70C9B47-B297-7049-825E-B38B69310837}"/>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4059877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A3AA9F1-35BB-9A4A-A37F-05EEFF7880FD}"/>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29CCEE8-4FF7-DE4E-AA6A-EB397509D16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C88B38EC-060B-2B46-9EC9-08C9DAFC46AA}"/>
              </a:ext>
            </a:extLst>
          </p:cNvPr>
          <p:cNvSpPr>
            <a:spLocks noGrp="1"/>
          </p:cNvSpPr>
          <p:nvPr>
            <p:ph type="dt" sz="half" idx="10"/>
          </p:nvPr>
        </p:nvSpPr>
        <p:spPr/>
        <p:txBody>
          <a:bodyPr/>
          <a:lstStyle/>
          <a:p>
            <a:fld id="{B86CAA0D-63C8-DE49-96A2-1F72B27B4655}" type="datetime1">
              <a:rPr kumimoji="1" lang="zh-CN" altLang="en-US" smtClean="0"/>
              <a:t>2024/1/13</a:t>
            </a:fld>
            <a:endParaRPr kumimoji="1" lang="zh-CN" altLang="en-US"/>
          </a:p>
        </p:txBody>
      </p:sp>
      <p:sp>
        <p:nvSpPr>
          <p:cNvPr id="5" name="页脚占位符 4">
            <a:extLst>
              <a:ext uri="{FF2B5EF4-FFF2-40B4-BE49-F238E27FC236}">
                <a16:creationId xmlns:a16="http://schemas.microsoft.com/office/drawing/2014/main" id="{5709BBE2-B75A-0E44-A920-90E2A05548A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A3B3535-F0FA-FA4F-AB76-1DEA8B4159C8}"/>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4225641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0F441E-99CE-504D-BDF2-D3A2DB8F28ED}"/>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7087937E-21D0-1444-A3C0-56243AF515E8}"/>
              </a:ext>
            </a:extLst>
          </p:cNvPr>
          <p:cNvSpPr>
            <a:spLocks noGrp="1"/>
          </p:cNvSpPr>
          <p:nvPr>
            <p:ph type="dt" sz="half" idx="10"/>
          </p:nvPr>
        </p:nvSpPr>
        <p:spPr/>
        <p:txBody>
          <a:bodyPr/>
          <a:lstStyle/>
          <a:p>
            <a:fld id="{D7AA53B8-A18A-BA4E-8B68-99B98B2667CF}" type="datetime1">
              <a:rPr kumimoji="1" lang="zh-CN" altLang="en-US" smtClean="0"/>
              <a:t>2024/1/13</a:t>
            </a:fld>
            <a:endParaRPr kumimoji="1" lang="zh-CN" altLang="en-US"/>
          </a:p>
        </p:txBody>
      </p:sp>
      <p:sp>
        <p:nvSpPr>
          <p:cNvPr id="4" name="页脚占位符 3">
            <a:extLst>
              <a:ext uri="{FF2B5EF4-FFF2-40B4-BE49-F238E27FC236}">
                <a16:creationId xmlns:a16="http://schemas.microsoft.com/office/drawing/2014/main" id="{4A728E8A-F75E-814A-8388-0DA5310AAA55}"/>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50DEA897-9DD0-294B-BB28-58CE60E2F81B}"/>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685523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410CA0-857F-5344-9FDD-60B6BC728FC2}"/>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B4D8F6E-18DE-9F4F-975C-E0F815BADCD3}"/>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7CC465C-A738-D048-AEE6-728A9CAD5BE8}"/>
              </a:ext>
            </a:extLst>
          </p:cNvPr>
          <p:cNvSpPr>
            <a:spLocks noGrp="1"/>
          </p:cNvSpPr>
          <p:nvPr>
            <p:ph type="dt" sz="half" idx="10"/>
          </p:nvPr>
        </p:nvSpPr>
        <p:spPr/>
        <p:txBody>
          <a:bodyPr/>
          <a:lstStyle/>
          <a:p>
            <a:fld id="{60A54C0E-9475-CE4A-9537-D356A528AD9F}" type="datetime1">
              <a:rPr kumimoji="1" lang="zh-CN" altLang="en-US" smtClean="0"/>
              <a:t>2024/1/13</a:t>
            </a:fld>
            <a:endParaRPr kumimoji="1" lang="zh-CN" altLang="en-US"/>
          </a:p>
        </p:txBody>
      </p:sp>
      <p:sp>
        <p:nvSpPr>
          <p:cNvPr id="5" name="页脚占位符 4">
            <a:extLst>
              <a:ext uri="{FF2B5EF4-FFF2-40B4-BE49-F238E27FC236}">
                <a16:creationId xmlns:a16="http://schemas.microsoft.com/office/drawing/2014/main" id="{EB0147C2-DB7D-6241-A959-82FC781FFC9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FEA7915-F137-9C4E-9373-CCDD35FD7A8E}"/>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12582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BFA23F-C4C6-6344-99F6-2B9F89AE9EC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0B3F7C83-2988-7846-9E0C-363B46A1E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B8208E78-E5B7-2542-AAF6-53B6D8C6D20A}"/>
              </a:ext>
            </a:extLst>
          </p:cNvPr>
          <p:cNvSpPr>
            <a:spLocks noGrp="1"/>
          </p:cNvSpPr>
          <p:nvPr>
            <p:ph type="dt" sz="half" idx="10"/>
          </p:nvPr>
        </p:nvSpPr>
        <p:spPr/>
        <p:txBody>
          <a:bodyPr/>
          <a:lstStyle/>
          <a:p>
            <a:fld id="{2F34A4EE-1567-F54A-B98C-67195AC16CF6}" type="datetime1">
              <a:rPr kumimoji="1" lang="zh-CN" altLang="en-US" smtClean="0"/>
              <a:t>2024/1/13</a:t>
            </a:fld>
            <a:endParaRPr kumimoji="1" lang="zh-CN" altLang="en-US"/>
          </a:p>
        </p:txBody>
      </p:sp>
      <p:sp>
        <p:nvSpPr>
          <p:cNvPr id="5" name="页脚占位符 4">
            <a:extLst>
              <a:ext uri="{FF2B5EF4-FFF2-40B4-BE49-F238E27FC236}">
                <a16:creationId xmlns:a16="http://schemas.microsoft.com/office/drawing/2014/main" id="{5B727BCC-EABF-B542-A13C-B85986223522}"/>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CFAB2F84-EC92-DF41-96FA-27EF35FE315E}"/>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700502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1DD16-0C3A-EF4C-BE89-3772F5EF95F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5AB67329-4185-8B4E-A99D-60BFDC524F0A}"/>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7091DE68-B173-F846-B2D3-08F8877217D3}"/>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8A8D3F6F-0735-D949-B9B4-0C04251341CE}"/>
              </a:ext>
            </a:extLst>
          </p:cNvPr>
          <p:cNvSpPr>
            <a:spLocks noGrp="1"/>
          </p:cNvSpPr>
          <p:nvPr>
            <p:ph type="dt" sz="half" idx="10"/>
          </p:nvPr>
        </p:nvSpPr>
        <p:spPr/>
        <p:txBody>
          <a:bodyPr/>
          <a:lstStyle/>
          <a:p>
            <a:fld id="{8B83CEEB-7AEE-8B46-82AD-2648C1F263BB}" type="datetime1">
              <a:rPr kumimoji="1" lang="zh-CN" altLang="en-US" smtClean="0"/>
              <a:t>2024/1/13</a:t>
            </a:fld>
            <a:endParaRPr kumimoji="1" lang="zh-CN" altLang="en-US"/>
          </a:p>
        </p:txBody>
      </p:sp>
      <p:sp>
        <p:nvSpPr>
          <p:cNvPr id="6" name="页脚占位符 5">
            <a:extLst>
              <a:ext uri="{FF2B5EF4-FFF2-40B4-BE49-F238E27FC236}">
                <a16:creationId xmlns:a16="http://schemas.microsoft.com/office/drawing/2014/main" id="{294CCD20-700D-3447-8357-250D0442A0A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D815D0EF-AE9B-4747-B496-6A2BE69A8AE6}"/>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106631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4CAC3-C990-0646-BA1F-1475721A2B06}"/>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16925476-3A09-5547-9C11-16218AB21D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699AE39D-9AED-3B42-920C-A6B18D08F19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AB7A7191-E615-C34E-B314-201BACB3E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74FF606-174F-F54D-91D4-8DF0DCB25DA5}"/>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1E72A845-DEA0-0D4C-834D-61F785809558}"/>
              </a:ext>
            </a:extLst>
          </p:cNvPr>
          <p:cNvSpPr>
            <a:spLocks noGrp="1"/>
          </p:cNvSpPr>
          <p:nvPr>
            <p:ph type="dt" sz="half" idx="10"/>
          </p:nvPr>
        </p:nvSpPr>
        <p:spPr/>
        <p:txBody>
          <a:bodyPr/>
          <a:lstStyle/>
          <a:p>
            <a:fld id="{30152E5D-B286-AA48-A273-CF13BF65403B}" type="datetime1">
              <a:rPr kumimoji="1" lang="zh-CN" altLang="en-US" smtClean="0"/>
              <a:t>2024/1/13</a:t>
            </a:fld>
            <a:endParaRPr kumimoji="1" lang="zh-CN" altLang="en-US"/>
          </a:p>
        </p:txBody>
      </p:sp>
      <p:sp>
        <p:nvSpPr>
          <p:cNvPr id="8" name="页脚占位符 7">
            <a:extLst>
              <a:ext uri="{FF2B5EF4-FFF2-40B4-BE49-F238E27FC236}">
                <a16:creationId xmlns:a16="http://schemas.microsoft.com/office/drawing/2014/main" id="{AFAEA1BD-9EC3-2646-A3A5-435B020AD269}"/>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46862EF1-D9B6-2D48-9EBD-1C2EB137569A}"/>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1939870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EB6F24-B6DD-7D48-AA38-D11AF9C8ED84}"/>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C12032EA-B046-D74B-A5E3-CD5CC5B7FF5B}"/>
              </a:ext>
            </a:extLst>
          </p:cNvPr>
          <p:cNvSpPr>
            <a:spLocks noGrp="1"/>
          </p:cNvSpPr>
          <p:nvPr>
            <p:ph type="dt" sz="half" idx="10"/>
          </p:nvPr>
        </p:nvSpPr>
        <p:spPr/>
        <p:txBody>
          <a:bodyPr/>
          <a:lstStyle/>
          <a:p>
            <a:fld id="{11B34870-64E0-E54C-8DCE-D925F2CF4F84}" type="datetime1">
              <a:rPr kumimoji="1" lang="zh-CN" altLang="en-US" smtClean="0"/>
              <a:t>2024/1/13</a:t>
            </a:fld>
            <a:endParaRPr kumimoji="1" lang="zh-CN" altLang="en-US"/>
          </a:p>
        </p:txBody>
      </p:sp>
      <p:sp>
        <p:nvSpPr>
          <p:cNvPr id="4" name="页脚占位符 3">
            <a:extLst>
              <a:ext uri="{FF2B5EF4-FFF2-40B4-BE49-F238E27FC236}">
                <a16:creationId xmlns:a16="http://schemas.microsoft.com/office/drawing/2014/main" id="{70088B62-44C2-ED4A-AE51-3AEF1C96E275}"/>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D8D2263A-FA1F-854F-AB96-5A8FB4F6CA2C}"/>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1106332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4FC082F-4964-2847-B5BE-7F6E7EACBA6F}"/>
              </a:ext>
            </a:extLst>
          </p:cNvPr>
          <p:cNvSpPr>
            <a:spLocks noGrp="1"/>
          </p:cNvSpPr>
          <p:nvPr>
            <p:ph type="dt" sz="half" idx="10"/>
          </p:nvPr>
        </p:nvSpPr>
        <p:spPr/>
        <p:txBody>
          <a:bodyPr/>
          <a:lstStyle/>
          <a:p>
            <a:fld id="{F36ED819-4C3E-7948-BAFE-A47D19D382D6}" type="datetime1">
              <a:rPr kumimoji="1" lang="zh-CN" altLang="en-US" smtClean="0"/>
              <a:t>2024/1/13</a:t>
            </a:fld>
            <a:endParaRPr kumimoji="1" lang="zh-CN" altLang="en-US"/>
          </a:p>
        </p:txBody>
      </p:sp>
      <p:sp>
        <p:nvSpPr>
          <p:cNvPr id="3" name="页脚占位符 2">
            <a:extLst>
              <a:ext uri="{FF2B5EF4-FFF2-40B4-BE49-F238E27FC236}">
                <a16:creationId xmlns:a16="http://schemas.microsoft.com/office/drawing/2014/main" id="{01E682C3-7B28-C940-945C-08D97FA6380B}"/>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94052830-F59F-4B48-9E3F-457885CB6678}"/>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240847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4E2AE7-16AF-D44B-AB2D-5E6AB84634FF}"/>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65ED1C14-0C46-9F4E-ACCA-9ACF569ED7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937DFA87-3C0F-B548-8B7B-6076C90560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F2D508D-0F5D-1D40-B85C-D613858188B9}"/>
              </a:ext>
            </a:extLst>
          </p:cNvPr>
          <p:cNvSpPr>
            <a:spLocks noGrp="1"/>
          </p:cNvSpPr>
          <p:nvPr>
            <p:ph type="dt" sz="half" idx="10"/>
          </p:nvPr>
        </p:nvSpPr>
        <p:spPr/>
        <p:txBody>
          <a:bodyPr/>
          <a:lstStyle/>
          <a:p>
            <a:fld id="{E2F9A89D-E61F-1D47-A525-62D16A216D62}" type="datetime1">
              <a:rPr kumimoji="1" lang="zh-CN" altLang="en-US" smtClean="0"/>
              <a:t>2024/1/13</a:t>
            </a:fld>
            <a:endParaRPr kumimoji="1" lang="zh-CN" altLang="en-US"/>
          </a:p>
        </p:txBody>
      </p:sp>
      <p:sp>
        <p:nvSpPr>
          <p:cNvPr id="6" name="页脚占位符 5">
            <a:extLst>
              <a:ext uri="{FF2B5EF4-FFF2-40B4-BE49-F238E27FC236}">
                <a16:creationId xmlns:a16="http://schemas.microsoft.com/office/drawing/2014/main" id="{29776F01-D898-3B42-837D-73627759F6B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7557871A-35CA-4C45-8C86-A7A933678756}"/>
              </a:ext>
            </a:extLst>
          </p:cNvPr>
          <p:cNvSpPr>
            <a:spLocks noGrp="1"/>
          </p:cNvSpPr>
          <p:nvPr>
            <p:ph type="sldNum" sz="quarter" idx="12"/>
          </p:nvPr>
        </p:nvSpPr>
        <p:spPr/>
        <p:txBody>
          <a:body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2016308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1B8BFD6-947C-1840-99D1-A8F25B94E5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51727166-C576-BF41-9D6E-C3390B4344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C1D6159-D091-7E43-9387-F024D59628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5DAF1-8F35-2846-9FE7-0B921C8DFE64}" type="datetime1">
              <a:rPr kumimoji="1" lang="zh-CN" altLang="en-US" smtClean="0"/>
              <a:t>2024/1/13</a:t>
            </a:fld>
            <a:endParaRPr kumimoji="1" lang="zh-CN" altLang="en-US"/>
          </a:p>
        </p:txBody>
      </p:sp>
      <p:sp>
        <p:nvSpPr>
          <p:cNvPr id="5" name="页脚占位符 4">
            <a:extLst>
              <a:ext uri="{FF2B5EF4-FFF2-40B4-BE49-F238E27FC236}">
                <a16:creationId xmlns:a16="http://schemas.microsoft.com/office/drawing/2014/main" id="{5FF71606-1542-A847-A611-A79080839B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D303D730-35AA-944F-8523-4B917ABE5E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8FE2A-CEB9-2F40-9CAA-C48A2BF7F2FA}" type="slidenum">
              <a:rPr kumimoji="1" lang="zh-CN" altLang="en-US" smtClean="0"/>
              <a:t>‹#›</a:t>
            </a:fld>
            <a:endParaRPr kumimoji="1" lang="zh-CN" altLang="en-US"/>
          </a:p>
        </p:txBody>
      </p:sp>
    </p:spTree>
    <p:extLst>
      <p:ext uri="{BB962C8B-B14F-4D97-AF65-F5344CB8AC3E}">
        <p14:creationId xmlns:p14="http://schemas.microsoft.com/office/powerpoint/2010/main" val="34240592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2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6.emf"/><Relationship Id="rId7" Type="http://schemas.openxmlformats.org/officeDocument/2006/relationships/image" Target="../media/image51.png"/><Relationship Id="rId12"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9.png"/><Relationship Id="rId11"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47.emf"/><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emf"/><Relationship Id="rId12" Type="http://schemas.openxmlformats.org/officeDocument/2006/relationships/image" Target="../media/image14.png"/><Relationship Id="rId17" Type="http://schemas.openxmlformats.org/officeDocument/2006/relationships/image" Target="../media/image19.emf"/><Relationship Id="rId2" Type="http://schemas.openxmlformats.org/officeDocument/2006/relationships/notesSlide" Target="../notesSlides/notesSlide2.xml"/><Relationship Id="rId16"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mailto:m.qu@imperial.ac.uk"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mailto:mingliangqu@zju.edu.c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2.png"/><Relationship Id="rId3" Type="http://schemas.openxmlformats.org/officeDocument/2006/relationships/notesSlide" Target="../notesSlides/notesSlide6.xml"/><Relationship Id="rId7" Type="http://schemas.openxmlformats.org/officeDocument/2006/relationships/image" Target="../media/image27.png"/><Relationship Id="rId12" Type="http://schemas.openxmlformats.org/officeDocument/2006/relationships/image" Target="../media/image31.emf"/><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1.emf"/><Relationship Id="rId5" Type="http://schemas.openxmlformats.org/officeDocument/2006/relationships/image" Target="../media/image36.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014A53A-AF19-2D46-A416-CC7E747A4A73}"/>
              </a:ext>
            </a:extLst>
          </p:cNvPr>
          <p:cNvSpPr/>
          <p:nvPr/>
        </p:nvSpPr>
        <p:spPr>
          <a:xfrm>
            <a:off x="0" y="1531098"/>
            <a:ext cx="12192000" cy="155043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kumimoji="1" lang="zh-CN" altLang="en-US" dirty="0"/>
          </a:p>
        </p:txBody>
      </p:sp>
      <p:sp>
        <p:nvSpPr>
          <p:cNvPr id="10" name="Subtitle 2">
            <a:extLst>
              <a:ext uri="{FF2B5EF4-FFF2-40B4-BE49-F238E27FC236}">
                <a16:creationId xmlns:a16="http://schemas.microsoft.com/office/drawing/2014/main" id="{E8A56332-9844-0F4E-9F54-74F0C76CE780}"/>
              </a:ext>
            </a:extLst>
          </p:cNvPr>
          <p:cNvSpPr txBox="1"/>
          <p:nvPr/>
        </p:nvSpPr>
        <p:spPr bwMode="auto">
          <a:xfrm>
            <a:off x="1066800" y="3617162"/>
            <a:ext cx="10608813" cy="9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eaLnBrk="1" hangingPunct="1">
              <a:lnSpc>
                <a:spcPct val="90000"/>
              </a:lnSpc>
            </a:pPr>
            <a:r>
              <a:rPr lang="en-US" altLang="zh-CN" sz="2400" b="1" dirty="0">
                <a:solidFill>
                  <a:schemeClr val="tx1"/>
                </a:solidFill>
                <a:ea typeface="Arial Unicode MS" panose="020B0604020202020204" pitchFamily="34" charset="-122"/>
              </a:rPr>
              <a:t>Mingliang Qu, Martin. J. Blunt, </a:t>
            </a:r>
            <a:r>
              <a:rPr lang="en-US" altLang="zh-CN" sz="2400" b="1" dirty="0" err="1">
                <a:solidFill>
                  <a:schemeClr val="tx1"/>
                </a:solidFill>
                <a:ea typeface="Arial Unicode MS" panose="020B0604020202020204" pitchFamily="34" charset="-122"/>
              </a:rPr>
              <a:t>Xiaolei</a:t>
            </a:r>
            <a:r>
              <a:rPr lang="en-US" altLang="zh-CN" sz="2400" b="1" dirty="0">
                <a:solidFill>
                  <a:schemeClr val="tx1"/>
                </a:solidFill>
                <a:ea typeface="Arial Unicode MS" panose="020B0604020202020204" pitchFamily="34" charset="-122"/>
              </a:rPr>
              <a:t> Fan, Qingyang Lin</a:t>
            </a:r>
          </a:p>
          <a:p>
            <a:pPr eaLnBrk="1" hangingPunct="1">
              <a:lnSpc>
                <a:spcPct val="90000"/>
              </a:lnSpc>
            </a:pPr>
            <a:endParaRPr lang="en-US" altLang="zh-CN" sz="2400" b="1" dirty="0">
              <a:solidFill>
                <a:schemeClr val="tx1"/>
              </a:solidFill>
              <a:ea typeface="Arial Unicode MS" panose="020B0604020202020204" pitchFamily="34" charset="-122"/>
            </a:endParaRPr>
          </a:p>
        </p:txBody>
      </p:sp>
      <p:pic>
        <p:nvPicPr>
          <p:cNvPr id="7" name="Picture 1">
            <a:extLst>
              <a:ext uri="{FF2B5EF4-FFF2-40B4-BE49-F238E27FC236}">
                <a16:creationId xmlns:a16="http://schemas.microsoft.com/office/drawing/2014/main" id="{B44B69A0-29BE-034D-8E94-5EF04E3073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7622" y="142400"/>
            <a:ext cx="2240939" cy="588621"/>
          </a:xfrm>
          <a:prstGeom prst="rect">
            <a:avLst/>
          </a:prstGeom>
        </p:spPr>
      </p:pic>
      <p:grpSp>
        <p:nvGrpSpPr>
          <p:cNvPr id="8" name="组合 7">
            <a:extLst>
              <a:ext uri="{FF2B5EF4-FFF2-40B4-BE49-F238E27FC236}">
                <a16:creationId xmlns:a16="http://schemas.microsoft.com/office/drawing/2014/main" id="{D3243D5D-A084-F54D-855A-C58622FF6614}"/>
              </a:ext>
            </a:extLst>
          </p:cNvPr>
          <p:cNvGrpSpPr>
            <a:grpSpLocks noChangeAspect="1"/>
          </p:cNvGrpSpPr>
          <p:nvPr/>
        </p:nvGrpSpPr>
        <p:grpSpPr>
          <a:xfrm>
            <a:off x="109415" y="122072"/>
            <a:ext cx="2574625" cy="629279"/>
            <a:chOff x="8182319" y="92203"/>
            <a:chExt cx="1879600" cy="459404"/>
          </a:xfrm>
        </p:grpSpPr>
        <p:pic>
          <p:nvPicPr>
            <p:cNvPr id="9" name="Picture 6" descr="C:\Users\ZJU\Desktop\浙江大学校名.jpg">
              <a:extLst>
                <a:ext uri="{FF2B5EF4-FFF2-40B4-BE49-F238E27FC236}">
                  <a16:creationId xmlns:a16="http://schemas.microsoft.com/office/drawing/2014/main" id="{FFE4FE3C-8CD7-BF4B-8A6B-1518B0F0F2B0}"/>
                </a:ext>
              </a:extLst>
            </p:cNvPr>
            <p:cNvPicPr>
              <a:picLocks noChangeAspect="1" noChangeArrowheads="1"/>
            </p:cNvPicPr>
            <p:nvPr userDrawn="1"/>
          </p:nvPicPr>
          <p:blipFill>
            <a:blip r:embed="rId4"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715719" y="136525"/>
              <a:ext cx="1346200" cy="3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F:\新建文件夹\StandXB\StandXB.jpg">
              <a:extLst>
                <a:ext uri="{FF2B5EF4-FFF2-40B4-BE49-F238E27FC236}">
                  <a16:creationId xmlns:a16="http://schemas.microsoft.com/office/drawing/2014/main" id="{CBCB09D3-2173-444F-B907-C373651C5DE0}"/>
                </a:ext>
              </a:extLst>
            </p:cNvPr>
            <p:cNvPicPr>
              <a:picLocks noChangeAspect="1" noChangeArrowheads="1"/>
            </p:cNvPicPr>
            <p:nvPr userDrawn="1"/>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82319" y="92203"/>
              <a:ext cx="463974" cy="45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灯片编号占位符 1">
            <a:extLst>
              <a:ext uri="{FF2B5EF4-FFF2-40B4-BE49-F238E27FC236}">
                <a16:creationId xmlns:a16="http://schemas.microsoft.com/office/drawing/2014/main" id="{35C46F2F-16EA-A34C-8B67-3593F4E83424}"/>
              </a:ext>
            </a:extLst>
          </p:cNvPr>
          <p:cNvSpPr>
            <a:spLocks noGrp="1"/>
          </p:cNvSpPr>
          <p:nvPr>
            <p:ph type="sldNum" sz="quarter" idx="12"/>
          </p:nvPr>
        </p:nvSpPr>
        <p:spPr>
          <a:xfrm>
            <a:off x="8610600" y="6386993"/>
            <a:ext cx="2743200" cy="365125"/>
          </a:xfrm>
        </p:spPr>
        <p:txBody>
          <a:bodyPr/>
          <a:lstStyle/>
          <a:p>
            <a:fld id="{AFE8FE2A-CEB9-2F40-9CAA-C48A2BF7F2FA}" type="slidenum">
              <a:rPr kumimoji="1" lang="zh-CN" altLang="en-US" smtClean="0"/>
              <a:t>1</a:t>
            </a:fld>
            <a:endParaRPr kumimoji="1" lang="zh-CN" altLang="en-US"/>
          </a:p>
        </p:txBody>
      </p:sp>
      <p:sp>
        <p:nvSpPr>
          <p:cNvPr id="4" name="矩形 3">
            <a:extLst>
              <a:ext uri="{FF2B5EF4-FFF2-40B4-BE49-F238E27FC236}">
                <a16:creationId xmlns:a16="http://schemas.microsoft.com/office/drawing/2014/main" id="{0024318B-3D80-4229-8FDD-3EF48F24F682}"/>
              </a:ext>
            </a:extLst>
          </p:cNvPr>
          <p:cNvSpPr/>
          <p:nvPr/>
        </p:nvSpPr>
        <p:spPr>
          <a:xfrm>
            <a:off x="597267" y="6023516"/>
            <a:ext cx="10997466" cy="65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fontAlgn="base">
              <a:lnSpc>
                <a:spcPct val="90000"/>
              </a:lnSpc>
              <a:spcBef>
                <a:spcPct val="20000"/>
              </a:spcBef>
              <a:spcAft>
                <a:spcPct val="0"/>
              </a:spcAft>
            </a:pPr>
            <a:r>
              <a:rPr lang="en-US" altLang="zh-CN" sz="1600" b="1" dirty="0">
                <a:latin typeface="Arial" panose="020B0604020202020204" pitchFamily="34" charset="0"/>
                <a:ea typeface="Arial Unicode MS" panose="020B0604020202020204" pitchFamily="34" charset="-122"/>
                <a:cs typeface="Arial" panose="020B0604020202020204" pitchFamily="34" charset="0"/>
              </a:rPr>
              <a:t>Imperial College Consortium on </a:t>
            </a:r>
          </a:p>
          <a:p>
            <a:pPr algn="ctr" fontAlgn="base">
              <a:lnSpc>
                <a:spcPct val="90000"/>
              </a:lnSpc>
              <a:spcBef>
                <a:spcPct val="20000"/>
              </a:spcBef>
              <a:spcAft>
                <a:spcPct val="0"/>
              </a:spcAft>
            </a:pPr>
            <a:r>
              <a:rPr lang="en-US" altLang="zh-CN" sz="1600" b="1" dirty="0">
                <a:latin typeface="Arial" panose="020B0604020202020204" pitchFamily="34" charset="0"/>
                <a:ea typeface="Arial Unicode MS" panose="020B0604020202020204" pitchFamily="34" charset="-122"/>
                <a:cs typeface="Arial" panose="020B0604020202020204" pitchFamily="34" charset="0"/>
              </a:rPr>
              <a:t>Pore-Scale Modelling and Imaging Annual Meeting</a:t>
            </a:r>
            <a:endParaRPr lang="zh-CN" altLang="en-US" sz="1600" b="1" dirty="0">
              <a:latin typeface="Arial" panose="020B0604020202020204" pitchFamily="34" charset="0"/>
              <a:ea typeface="Arial Unicode MS" panose="020B0604020202020204" pitchFamily="34" charset="-122"/>
              <a:cs typeface="Arial" panose="020B0604020202020204" pitchFamily="34" charset="0"/>
            </a:endParaRPr>
          </a:p>
        </p:txBody>
      </p:sp>
      <p:sp>
        <p:nvSpPr>
          <p:cNvPr id="5" name="文本框 4">
            <a:extLst>
              <a:ext uri="{FF2B5EF4-FFF2-40B4-BE49-F238E27FC236}">
                <a16:creationId xmlns:a16="http://schemas.microsoft.com/office/drawing/2014/main" id="{47AED5EE-3417-4A23-99BE-958A61634EC6}"/>
              </a:ext>
            </a:extLst>
          </p:cNvPr>
          <p:cNvSpPr txBox="1"/>
          <p:nvPr/>
        </p:nvSpPr>
        <p:spPr>
          <a:xfrm>
            <a:off x="0" y="1843978"/>
            <a:ext cx="12192000" cy="103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indent="0" algn="ctr" fontAlgn="base">
              <a:lnSpc>
                <a:spcPct val="90000"/>
              </a:lnSpc>
              <a:spcBef>
                <a:spcPct val="20000"/>
              </a:spcBef>
              <a:spcAft>
                <a:spcPct val="0"/>
              </a:spcAft>
              <a:buFont typeface="Arial" panose="020B0604020202020204" pitchFamily="34" charset="0"/>
              <a:buNone/>
              <a:defRPr sz="2400" b="1">
                <a:latin typeface="Arial" panose="020B0604020202020204" pitchFamily="34" charset="0"/>
                <a:ea typeface="Arial Unicode MS" panose="020B0604020202020204" pitchFamily="34" charset="-122"/>
                <a:cs typeface="Arial" panose="020B0604020202020204" pitchFamily="34" charset="0"/>
              </a:defRPr>
            </a:lvl1pPr>
            <a:lvl2pPr indent="0" algn="ctr" eaLnBrk="0" fontAlgn="base" hangingPunct="0">
              <a:spcBef>
                <a:spcPct val="20000"/>
              </a:spcBef>
              <a:spcAft>
                <a:spcPct val="0"/>
              </a:spcAft>
              <a:buFont typeface="Arial" panose="020B0604020202020204" pitchFamily="34" charset="0"/>
              <a:buNone/>
              <a:defRPr sz="2800">
                <a:solidFill>
                  <a:schemeClr val="tx1">
                    <a:tint val="75000"/>
                  </a:schemeClr>
                </a:solidFill>
                <a:latin typeface="Arial" panose="020B0604020202020204" pitchFamily="34" charset="0"/>
                <a:cs typeface="Arial" panose="020B0604020202020204" pitchFamily="34" charset="0"/>
              </a:defRPr>
            </a:lvl2pPr>
            <a:lvl3pPr indent="0" algn="ctr" eaLnBrk="0" fontAlgn="base" hangingPunct="0">
              <a:spcBef>
                <a:spcPct val="20000"/>
              </a:spcBef>
              <a:spcAft>
                <a:spcPct val="0"/>
              </a:spcAft>
              <a:buFont typeface="Arial" panose="020B0604020202020204" pitchFamily="34" charset="0"/>
              <a:buNone/>
              <a:defRPr sz="2400">
                <a:solidFill>
                  <a:schemeClr val="tx1">
                    <a:tint val="75000"/>
                  </a:schemeClr>
                </a:solidFill>
                <a:latin typeface="Arial" panose="020B0604020202020204" pitchFamily="34" charset="0"/>
                <a:cs typeface="Arial" panose="020B0604020202020204" pitchFamily="34" charset="0"/>
              </a:defRPr>
            </a:lvl3pPr>
            <a:lvl4pPr indent="0" algn="ctr" eaLnBrk="0" fontAlgn="base" hangingPunct="0">
              <a:spcBef>
                <a:spcPct val="20000"/>
              </a:spcBef>
              <a:spcAft>
                <a:spcPct val="0"/>
              </a:spcAft>
              <a:buFont typeface="Arial" panose="020B0604020202020204" pitchFamily="34" charset="0"/>
              <a:buNone/>
              <a:defRPr sz="2000">
                <a:solidFill>
                  <a:schemeClr val="tx1">
                    <a:tint val="75000"/>
                  </a:schemeClr>
                </a:solidFill>
                <a:latin typeface="Arial" panose="020B0604020202020204" pitchFamily="34" charset="0"/>
                <a:cs typeface="Arial" panose="020B0604020202020204" pitchFamily="34" charset="0"/>
              </a:defRPr>
            </a:lvl4pPr>
            <a:lvl5pPr indent="0" algn="ctr" eaLnBrk="0" fontAlgn="base" hangingPunct="0">
              <a:spcBef>
                <a:spcPct val="20000"/>
              </a:spcBef>
              <a:spcAft>
                <a:spcPct val="0"/>
              </a:spcAft>
              <a:buFont typeface="Arial" panose="020B0604020202020204" pitchFamily="34" charset="0"/>
              <a:buNone/>
              <a:defRPr sz="2000">
                <a:solidFill>
                  <a:schemeClr val="tx1">
                    <a:tint val="75000"/>
                  </a:schemeClr>
                </a:solidFill>
                <a:latin typeface="Arial" panose="020B0604020202020204" pitchFamily="34" charset="0"/>
                <a:cs typeface="Arial" panose="020B0604020202020204" pitchFamily="34" charset="0"/>
              </a:defRPr>
            </a:lvl5pPr>
            <a:lvl6pPr indent="0" algn="ctr">
              <a:spcBef>
                <a:spcPct val="20000"/>
              </a:spcBef>
              <a:buFont typeface="Arial" panose="020B0604020202020204" pitchFamily="34" charset="0"/>
              <a:buNone/>
              <a:defRPr sz="2000">
                <a:solidFill>
                  <a:schemeClr val="tx1">
                    <a:tint val="75000"/>
                  </a:schemeClr>
                </a:solidFill>
              </a:defRPr>
            </a:lvl6pPr>
            <a:lvl7pPr indent="0" algn="ctr">
              <a:spcBef>
                <a:spcPct val="20000"/>
              </a:spcBef>
              <a:buFont typeface="Arial" panose="020B0604020202020204" pitchFamily="34" charset="0"/>
              <a:buNone/>
              <a:defRPr sz="2000">
                <a:solidFill>
                  <a:schemeClr val="tx1">
                    <a:tint val="75000"/>
                  </a:schemeClr>
                </a:solidFill>
              </a:defRPr>
            </a:lvl7pPr>
            <a:lvl8pPr indent="0" algn="ctr">
              <a:spcBef>
                <a:spcPct val="20000"/>
              </a:spcBef>
              <a:buFont typeface="Arial" panose="020B0604020202020204" pitchFamily="34" charset="0"/>
              <a:buNone/>
              <a:defRPr sz="2000">
                <a:solidFill>
                  <a:schemeClr val="tx1">
                    <a:tint val="75000"/>
                  </a:schemeClr>
                </a:solidFill>
              </a:defRPr>
            </a:lvl8pPr>
            <a:lvl9pPr indent="0" algn="ctr">
              <a:spcBef>
                <a:spcPct val="20000"/>
              </a:spcBef>
              <a:buFont typeface="Arial" panose="020B0604020202020204" pitchFamily="34" charset="0"/>
              <a:buNone/>
              <a:defRPr sz="2000">
                <a:solidFill>
                  <a:schemeClr val="tx1">
                    <a:tint val="75000"/>
                  </a:schemeClr>
                </a:solidFill>
              </a:defRPr>
            </a:lvl9pPr>
          </a:lstStyle>
          <a:p>
            <a:pPr>
              <a:lnSpc>
                <a:spcPct val="100000"/>
              </a:lnSpc>
            </a:pPr>
            <a:r>
              <a:rPr lang="en-US" altLang="zh-CN" sz="2800" dirty="0">
                <a:solidFill>
                  <a:schemeClr val="bg1"/>
                </a:solidFill>
              </a:rPr>
              <a:t>Pore-scale digital twin for coupled heat and mass transport: applications to thermal energy storage and reactors</a:t>
            </a:r>
            <a:endParaRPr lang="zh-CN" altLang="en-US" sz="2800" dirty="0">
              <a:solidFill>
                <a:schemeClr val="bg1"/>
              </a:solidFill>
            </a:endParaRPr>
          </a:p>
        </p:txBody>
      </p:sp>
      <p:pic>
        <p:nvPicPr>
          <p:cNvPr id="2050" name="Picture 2" descr="University logo | University brand | StaffNet | The University of Manchester">
            <a:extLst>
              <a:ext uri="{FF2B5EF4-FFF2-40B4-BE49-F238E27FC236}">
                <a16:creationId xmlns:a16="http://schemas.microsoft.com/office/drawing/2014/main" id="{0A28DD63-FE52-D824-8D1E-E5ABC162945E}"/>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18800" t="19734" r="18848" b="14956"/>
          <a:stretch/>
        </p:blipFill>
        <p:spPr bwMode="auto">
          <a:xfrm>
            <a:off x="9951060" y="0"/>
            <a:ext cx="2240939" cy="106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05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0A438DB-0EC6-9286-F137-B7667A9C8EFD}"/>
              </a:ext>
            </a:extLst>
          </p:cNvPr>
          <p:cNvSpPr>
            <a:spLocks noGrp="1"/>
          </p:cNvSpPr>
          <p:nvPr>
            <p:ph type="sldNum" sz="quarter" idx="12"/>
          </p:nvPr>
        </p:nvSpPr>
        <p:spPr/>
        <p:txBody>
          <a:bodyPr/>
          <a:lstStyle/>
          <a:p>
            <a:fld id="{AFE8FE2A-CEB9-2F40-9CAA-C48A2BF7F2FA}" type="slidenum">
              <a:rPr kumimoji="1" lang="zh-CN" altLang="en-US" smtClean="0"/>
              <a:t>10</a:t>
            </a:fld>
            <a:endParaRPr kumimoji="1" lang="zh-CN" altLang="en-US"/>
          </a:p>
        </p:txBody>
      </p:sp>
      <p:sp>
        <p:nvSpPr>
          <p:cNvPr id="5" name="文本框 4">
            <a:extLst>
              <a:ext uri="{FF2B5EF4-FFF2-40B4-BE49-F238E27FC236}">
                <a16:creationId xmlns:a16="http://schemas.microsoft.com/office/drawing/2014/main" id="{5AF1904A-83AB-E469-009B-16B7E3313B28}"/>
              </a:ext>
            </a:extLst>
          </p:cNvPr>
          <p:cNvSpPr txBox="1"/>
          <p:nvPr/>
        </p:nvSpPr>
        <p:spPr>
          <a:xfrm>
            <a:off x="263149" y="175390"/>
            <a:ext cx="4444318"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1:</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Results and discussion </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71E66B3E-EF32-176B-69DD-74BFA495EE61}"/>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2" name="图片 1">
            <a:extLst>
              <a:ext uri="{FF2B5EF4-FFF2-40B4-BE49-F238E27FC236}">
                <a16:creationId xmlns:a16="http://schemas.microsoft.com/office/drawing/2014/main" id="{72307BC7-0F08-2AD4-8E72-4F86686BD6B5}"/>
              </a:ext>
            </a:extLst>
          </p:cNvPr>
          <p:cNvPicPr>
            <a:picLocks noChangeAspect="1"/>
          </p:cNvPicPr>
          <p:nvPr/>
        </p:nvPicPr>
        <p:blipFill>
          <a:blip r:embed="rId3"/>
          <a:stretch>
            <a:fillRect/>
          </a:stretch>
        </p:blipFill>
        <p:spPr>
          <a:xfrm>
            <a:off x="-9263" y="538482"/>
            <a:ext cx="5134890" cy="3779518"/>
          </a:xfrm>
          <a:prstGeom prst="rect">
            <a:avLst/>
          </a:prstGeom>
        </p:spPr>
      </p:pic>
      <p:pic>
        <p:nvPicPr>
          <p:cNvPr id="3" name="图片 2">
            <a:extLst>
              <a:ext uri="{FF2B5EF4-FFF2-40B4-BE49-F238E27FC236}">
                <a16:creationId xmlns:a16="http://schemas.microsoft.com/office/drawing/2014/main" id="{E6A14550-C033-543F-A674-E536DB5301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964296" y="1042249"/>
            <a:ext cx="3441968" cy="3275751"/>
          </a:xfrm>
          <a:prstGeom prst="rect">
            <a:avLst/>
          </a:prstGeom>
          <a:ln>
            <a:noFill/>
          </a:ln>
          <a:extLst>
            <a:ext uri="{53640926-AAD7-44D8-BBD7-CCE9431645EC}">
              <a14:shadowObscured xmlns:a14="http://schemas.microsoft.com/office/drawing/2010/main"/>
            </a:ext>
          </a:extLst>
        </p:spPr>
      </p:pic>
      <p:pic>
        <p:nvPicPr>
          <p:cNvPr id="7" name="图片 6">
            <a:extLst>
              <a:ext uri="{FF2B5EF4-FFF2-40B4-BE49-F238E27FC236}">
                <a16:creationId xmlns:a16="http://schemas.microsoft.com/office/drawing/2014/main" id="{87957540-9A6B-8804-3547-CCF29927D0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8244932" y="1029346"/>
            <a:ext cx="3441968" cy="3288654"/>
          </a:xfrm>
          <a:prstGeom prst="rect">
            <a:avLst/>
          </a:prstGeom>
          <a:ln>
            <a:noFill/>
          </a:ln>
          <a:extLst>
            <a:ext uri="{53640926-AAD7-44D8-BBD7-CCE9431645EC}">
              <a14:shadowObscured xmlns:a14="http://schemas.microsoft.com/office/drawing/2010/main"/>
            </a:ext>
          </a:extLst>
        </p:spPr>
      </p:pic>
      <p:sp>
        <p:nvSpPr>
          <p:cNvPr id="9" name="文本框 8">
            <a:extLst>
              <a:ext uri="{FF2B5EF4-FFF2-40B4-BE49-F238E27FC236}">
                <a16:creationId xmlns:a16="http://schemas.microsoft.com/office/drawing/2014/main" id="{7A7B9D76-CA0C-3CD2-7DBF-8DB77C781D3F}"/>
              </a:ext>
            </a:extLst>
          </p:cNvPr>
          <p:cNvSpPr txBox="1"/>
          <p:nvPr/>
        </p:nvSpPr>
        <p:spPr>
          <a:xfrm>
            <a:off x="2485308" y="4395145"/>
            <a:ext cx="9462296" cy="2339102"/>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US" altLang="zh-CN" dirty="0">
                <a:effectLst/>
                <a:latin typeface="Arial" panose="020B0604020202020204" pitchFamily="34" charset="0"/>
                <a:ea typeface="宋体" panose="02010600030101010101" pitchFamily="2" charset="-122"/>
                <a:cs typeface="Arial" panose="020B0604020202020204" pitchFamily="34" charset="0"/>
              </a:rPr>
              <a:t>In Fig(e), the initial trend indicates that the correction factor </a:t>
            </a:r>
            <a:r>
              <a:rPr lang="el-GR" altLang="zh-CN" i="1" dirty="0">
                <a:effectLst/>
                <a:latin typeface="Arial" panose="020B0604020202020204" pitchFamily="34" charset="0"/>
                <a:ea typeface="宋体" panose="02010600030101010101" pitchFamily="2" charset="-122"/>
                <a:cs typeface="Arial" panose="020B0604020202020204" pitchFamily="34" charset="0"/>
              </a:rPr>
              <a:t>β</a:t>
            </a:r>
            <a:r>
              <a:rPr lang="el-GR" altLang="zh-CN" dirty="0">
                <a:effectLst/>
                <a:latin typeface="Arial" panose="020B0604020202020204" pitchFamily="34" charset="0"/>
                <a:ea typeface="宋体" panose="02010600030101010101" pitchFamily="2" charset="-122"/>
                <a:cs typeface="Arial" panose="020B0604020202020204" pitchFamily="34" charset="0"/>
              </a:rPr>
              <a:t> </a:t>
            </a:r>
            <a:r>
              <a:rPr lang="en-US" altLang="zh-CN" dirty="0">
                <a:effectLst/>
                <a:latin typeface="Arial" panose="020B0604020202020204" pitchFamily="34" charset="0"/>
                <a:ea typeface="宋体" panose="02010600030101010101" pitchFamily="2" charset="-122"/>
                <a:cs typeface="Arial" panose="020B0604020202020204" pitchFamily="34" charset="0"/>
              </a:rPr>
              <a:t>is highest for the lowest solid thermal conductivity. </a:t>
            </a:r>
          </a:p>
          <a:p>
            <a:pPr marL="285750" indent="-285750" algn="just">
              <a:spcBef>
                <a:spcPts val="600"/>
              </a:spcBef>
              <a:spcAft>
                <a:spcPts val="600"/>
              </a:spcAft>
              <a:buFont typeface="Arial" panose="020B0604020202020204" pitchFamily="34" charset="0"/>
              <a:buChar char="•"/>
            </a:pPr>
            <a:r>
              <a:rPr lang="en-US" altLang="zh-CN" dirty="0">
                <a:effectLst/>
                <a:latin typeface="Arial" panose="020B0604020202020204" pitchFamily="34" charset="0"/>
                <a:ea typeface="宋体" panose="02010600030101010101" pitchFamily="2" charset="-122"/>
                <a:cs typeface="Arial" panose="020B0604020202020204" pitchFamily="34" charset="0"/>
              </a:rPr>
              <a:t>In more homogeneous porous media, such as packed beds and Bentheimer, </a:t>
            </a:r>
            <a:r>
              <a:rPr lang="el-GR" altLang="zh-CN" i="1" dirty="0">
                <a:effectLst/>
                <a:latin typeface="Arial" panose="020B0604020202020204" pitchFamily="34" charset="0"/>
                <a:ea typeface="宋体" panose="02010600030101010101" pitchFamily="2" charset="-122"/>
                <a:cs typeface="Arial" panose="020B0604020202020204" pitchFamily="34" charset="0"/>
              </a:rPr>
              <a:t>β</a:t>
            </a:r>
            <a:r>
              <a:rPr lang="el-GR" altLang="zh-CN" dirty="0">
                <a:effectLst/>
                <a:latin typeface="Arial" panose="020B0604020202020204" pitchFamily="34" charset="0"/>
                <a:ea typeface="宋体" panose="02010600030101010101" pitchFamily="2" charset="-122"/>
                <a:cs typeface="Arial" panose="020B0604020202020204" pitchFamily="34" charset="0"/>
              </a:rPr>
              <a:t> </a:t>
            </a:r>
            <a:r>
              <a:rPr lang="en-US" altLang="zh-CN" dirty="0">
                <a:effectLst/>
                <a:latin typeface="Arial" panose="020B0604020202020204" pitchFamily="34" charset="0"/>
                <a:ea typeface="宋体" panose="02010600030101010101" pitchFamily="2" charset="-122"/>
                <a:cs typeface="Arial" panose="020B0604020202020204" pitchFamily="34" charset="0"/>
              </a:rPr>
              <a:t>is higher compared to the heterogeneous case </a:t>
            </a:r>
            <a:r>
              <a:rPr lang="en-US" altLang="zh-CN" dirty="0">
                <a:latin typeface="Arial" panose="020B0604020202020204" pitchFamily="34" charset="0"/>
                <a:ea typeface="宋体" panose="02010600030101010101" pitchFamily="2" charset="-122"/>
                <a:cs typeface="Arial" panose="020B0604020202020204" pitchFamily="34" charset="0"/>
              </a:rPr>
              <a:t>as shown as Fig(e)</a:t>
            </a:r>
            <a:r>
              <a:rPr lang="en-US" altLang="zh-CN" dirty="0">
                <a:effectLst/>
                <a:latin typeface="Arial" panose="020B0604020202020204" pitchFamily="34" charset="0"/>
                <a:ea typeface="宋体" panose="02010600030101010101" pitchFamily="2" charset="-122"/>
                <a:cs typeface="Arial" panose="020B0604020202020204" pitchFamily="34" charset="0"/>
              </a:rPr>
              <a:t>.</a:t>
            </a:r>
          </a:p>
          <a:p>
            <a:pPr marL="285750" indent="-285750" algn="just">
              <a:spcBef>
                <a:spcPts val="600"/>
              </a:spcBef>
              <a:spcAft>
                <a:spcPts val="600"/>
              </a:spcAft>
              <a:buFont typeface="Arial" panose="020B0604020202020204" pitchFamily="34" charset="0"/>
              <a:buChar char="•"/>
            </a:pPr>
            <a:r>
              <a:rPr lang="en-US" altLang="zh-CN" dirty="0">
                <a:latin typeface="Arial" panose="020B0604020202020204" pitchFamily="34" charset="0"/>
                <a:ea typeface="宋体" panose="02010600030101010101" pitchFamily="2" charset="-122"/>
                <a:cs typeface="Arial" panose="020B0604020202020204" pitchFamily="34" charset="0"/>
              </a:rPr>
              <a:t>Fig(f) illustrates t</a:t>
            </a:r>
            <a:r>
              <a:rPr lang="en-US" altLang="zh-CN" dirty="0">
                <a:effectLst/>
                <a:latin typeface="Arial" panose="020B0604020202020204" pitchFamily="34" charset="0"/>
                <a:ea typeface="宋体" panose="02010600030101010101" pitchFamily="2" charset="-122"/>
                <a:cs typeface="Arial" panose="020B0604020202020204" pitchFamily="34" charset="0"/>
              </a:rPr>
              <a:t>he</a:t>
            </a:r>
            <a:r>
              <a:rPr lang="zh-CN" altLang="en-US" dirty="0">
                <a:effectLst/>
                <a:latin typeface="Arial" panose="020B0604020202020204" pitchFamily="34" charset="0"/>
                <a:ea typeface="宋体" panose="02010600030101010101" pitchFamily="2" charset="-122"/>
                <a:cs typeface="Arial" panose="020B0604020202020204" pitchFamily="34" charset="0"/>
              </a:rPr>
              <a:t> </a:t>
            </a:r>
            <a:r>
              <a:rPr lang="en-GB" altLang="zh-CN" sz="1800" kern="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dispersivity</a:t>
            </a:r>
            <a:r>
              <a:rPr lang="en-GB" altLang="zh-CN" sz="18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 𝛾 is sensitive to the thermal conductivity and increases as the thermal conductivity of the solid phase rises. Additionally, 𝛾 rises with a decrease in porosity.</a:t>
            </a:r>
            <a:endParaRPr lang="zh-CN" altLang="zh-CN" dirty="0">
              <a:effectLst/>
              <a:latin typeface="Arial" panose="020B0604020202020204" pitchFamily="34" charset="0"/>
              <a:ea typeface="宋体" panose="02010600030101010101" pitchFamily="2" charset="-122"/>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6BA02084-58EB-CCA3-FCD1-2A0517D1112F}"/>
                  </a:ext>
                </a:extLst>
              </p:cNvPr>
              <p:cNvGraphicFramePr>
                <a:graphicFrameLocks noGrp="1"/>
              </p:cNvGraphicFramePr>
              <p:nvPr>
                <p:extLst>
                  <p:ext uri="{D42A27DB-BD31-4B8C-83A1-F6EECF244321}">
                    <p14:modId xmlns:p14="http://schemas.microsoft.com/office/powerpoint/2010/main" val="1845269546"/>
                  </p:ext>
                </p:extLst>
              </p:nvPr>
            </p:nvGraphicFramePr>
            <p:xfrm>
              <a:off x="129291" y="4389755"/>
              <a:ext cx="2222023" cy="2084967"/>
            </p:xfrm>
            <a:graphic>
              <a:graphicData uri="http://schemas.openxmlformats.org/drawingml/2006/table">
                <a:tbl>
                  <a:tblPr firstRow="1" firstCol="1" bandRow="1">
                    <a:tableStyleId>{5C22544A-7EE6-4342-B048-85BDC9FD1C3A}</a:tableStyleId>
                  </a:tblPr>
                  <a:tblGrid>
                    <a:gridCol w="882413">
                      <a:extLst>
                        <a:ext uri="{9D8B030D-6E8A-4147-A177-3AD203B41FA5}">
                          <a16:colId xmlns:a16="http://schemas.microsoft.com/office/drawing/2014/main" val="919659527"/>
                        </a:ext>
                      </a:extLst>
                    </a:gridCol>
                    <a:gridCol w="1339610">
                      <a:extLst>
                        <a:ext uri="{9D8B030D-6E8A-4147-A177-3AD203B41FA5}">
                          <a16:colId xmlns:a16="http://schemas.microsoft.com/office/drawing/2014/main" val="543887982"/>
                        </a:ext>
                      </a:extLst>
                    </a:gridCol>
                  </a:tblGrid>
                  <a:tr h="274467">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Name</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773159"/>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A</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Arial" panose="020B0604020202020204" pitchFamily="34" charset="0"/>
                              <a:cs typeface="Arial" panose="020B0604020202020204" pitchFamily="34" charset="0"/>
                            </a:rPr>
                            <a:t>Packed bed</a:t>
                          </a:r>
                          <a:r>
                            <a:rPr lang="zh-CN" altLang="en-US" sz="1200" dirty="0">
                              <a:solidFill>
                                <a:schemeClr val="tx1"/>
                              </a:solidFill>
                              <a:effectLst/>
                              <a:latin typeface="Arial" panose="020B0604020202020204" pitchFamily="34" charset="0"/>
                              <a:cs typeface="Arial" panose="020B0604020202020204" pitchFamily="34" charset="0"/>
                            </a:rPr>
                            <a:t> </a:t>
                          </a:r>
                          <a:r>
                            <a:rPr lang="en-US" altLang="zh-CN" sz="1200" dirty="0">
                              <a:solidFill>
                                <a:schemeClr val="tx1"/>
                              </a:solidFill>
                              <a:effectLst/>
                              <a:latin typeface="Arial" panose="020B0604020202020204" pitchFamily="34" charset="0"/>
                              <a:cs typeface="Arial" panose="020B0604020202020204" pitchFamily="34" charset="0"/>
                            </a:rPr>
                            <a:t>(</a:t>
                          </a:r>
                          <a14:m>
                            <m:oMath xmlns:m="http://schemas.openxmlformats.org/officeDocument/2006/math">
                              <m:r>
                                <a:rPr lang="en-GB" altLang="zh-CN" sz="1200" smtClean="0">
                                  <a:solidFill>
                                    <a:schemeClr val="tx1"/>
                                  </a:solidFill>
                                  <a:effectLst/>
                                  <a:latin typeface="Cambria Math" panose="02040503050406030204" pitchFamily="18" charset="0"/>
                                </a:rPr>
                                <m:t>𝜙</m:t>
                              </m:r>
                            </m:oMath>
                          </a14:m>
                          <a:r>
                            <a:rPr lang="en-US" alt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rPr>
                            <a:t>=0.20</a:t>
                          </a:r>
                          <a:r>
                            <a:rPr lang="en-US" altLang="zh-CN" sz="1200" dirty="0">
                              <a:solidFill>
                                <a:schemeClr val="tx1"/>
                              </a:solidFill>
                              <a:effectLst/>
                              <a:latin typeface="Arial" panose="020B0604020202020204" pitchFamily="34" charset="0"/>
                              <a:cs typeface="Arial" panose="020B0604020202020204" pitchFamily="34" charset="0"/>
                            </a:rPr>
                            <a:t>)</a:t>
                          </a:r>
                          <a:r>
                            <a:rPr lang="en-GB"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2918239"/>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B</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Bentheimer </a:t>
                          </a:r>
                          <a:r>
                            <a:rPr lang="en-US" altLang="zh-CN" sz="1200" dirty="0">
                              <a:solidFill>
                                <a:schemeClr val="tx1"/>
                              </a:solidFill>
                              <a:effectLst/>
                              <a:latin typeface="Arial" panose="020B0604020202020204" pitchFamily="34" charset="0"/>
                              <a:cs typeface="Arial" panose="020B0604020202020204" pitchFamily="34" charset="0"/>
                            </a:rPr>
                            <a:t>(</a:t>
                          </a:r>
                          <a14:m>
                            <m:oMath xmlns:m="http://schemas.openxmlformats.org/officeDocument/2006/math">
                              <m:r>
                                <a:rPr lang="en-GB" altLang="zh-CN" sz="1200" smtClean="0">
                                  <a:solidFill>
                                    <a:schemeClr val="tx1"/>
                                  </a:solidFill>
                                  <a:effectLst/>
                                  <a:latin typeface="Cambria Math" panose="02040503050406030204" pitchFamily="18" charset="0"/>
                                </a:rPr>
                                <m:t>𝜙</m:t>
                              </m:r>
                            </m:oMath>
                          </a14:m>
                          <a:r>
                            <a:rPr lang="en-US" alt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rPr>
                            <a:t>=0.19</a:t>
                          </a:r>
                          <a:r>
                            <a:rPr lang="en-US" altLang="zh-CN" sz="1200" dirty="0">
                              <a:solidFill>
                                <a:schemeClr val="tx1"/>
                              </a:solidFill>
                              <a:effectLst/>
                              <a:latin typeface="Arial" panose="020B0604020202020204" pitchFamily="34" charset="0"/>
                              <a:cs typeface="Arial" panose="020B0604020202020204" pitchFamily="34" charset="0"/>
                            </a:rPr>
                            <a:t>)</a:t>
                          </a:r>
                          <a:r>
                            <a:rPr lang="en-GB" altLang="zh-CN"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6544785"/>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C</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Packed bed </a:t>
                          </a:r>
                          <a:r>
                            <a:rPr lang="en-US" altLang="zh-CN" sz="1200" dirty="0">
                              <a:solidFill>
                                <a:schemeClr val="tx1"/>
                              </a:solidFill>
                              <a:effectLst/>
                              <a:latin typeface="Arial" panose="020B0604020202020204" pitchFamily="34" charset="0"/>
                              <a:cs typeface="Arial" panose="020B0604020202020204" pitchFamily="34" charset="0"/>
                            </a:rPr>
                            <a:t>(</a:t>
                          </a:r>
                          <a14:m>
                            <m:oMath xmlns:m="http://schemas.openxmlformats.org/officeDocument/2006/math">
                              <m:r>
                                <a:rPr lang="en-GB" altLang="zh-CN" sz="1200" smtClean="0">
                                  <a:solidFill>
                                    <a:schemeClr val="tx1"/>
                                  </a:solidFill>
                                  <a:effectLst/>
                                  <a:latin typeface="Cambria Math" panose="02040503050406030204" pitchFamily="18" charset="0"/>
                                </a:rPr>
                                <m:t>𝜙</m:t>
                              </m:r>
                            </m:oMath>
                          </a14:m>
                          <a:r>
                            <a:rPr lang="en-US" alt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rPr>
                            <a:t>=0.13</a:t>
                          </a:r>
                          <a:r>
                            <a:rPr lang="en-US" altLang="zh-CN" sz="1200" dirty="0">
                              <a:solidFill>
                                <a:schemeClr val="tx1"/>
                              </a:solidFill>
                              <a:effectLst/>
                              <a:latin typeface="Arial" panose="020B0604020202020204" pitchFamily="34" charset="0"/>
                              <a:cs typeface="Arial" panose="020B0604020202020204" pitchFamily="34" charset="0"/>
                            </a:rPr>
                            <a:t>)</a:t>
                          </a:r>
                          <a:r>
                            <a:rPr lang="en-GB" altLang="zh-CN"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000456"/>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D</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Estaillades </a:t>
                          </a:r>
                          <a:r>
                            <a:rPr lang="en-US" altLang="zh-CN" sz="1200" dirty="0">
                              <a:solidFill>
                                <a:schemeClr val="tx1"/>
                              </a:solidFill>
                              <a:effectLst/>
                              <a:latin typeface="Arial" panose="020B0604020202020204" pitchFamily="34" charset="0"/>
                              <a:cs typeface="Arial" panose="020B0604020202020204" pitchFamily="34" charset="0"/>
                            </a:rPr>
                            <a:t>(</a:t>
                          </a:r>
                          <a14:m>
                            <m:oMath xmlns:m="http://schemas.openxmlformats.org/officeDocument/2006/math">
                              <m:r>
                                <a:rPr lang="en-GB" altLang="zh-CN" sz="1200" smtClean="0">
                                  <a:solidFill>
                                    <a:schemeClr val="tx1"/>
                                  </a:solidFill>
                                  <a:effectLst/>
                                  <a:latin typeface="Cambria Math" panose="02040503050406030204" pitchFamily="18" charset="0"/>
                                </a:rPr>
                                <m:t>𝜙</m:t>
                              </m:r>
                            </m:oMath>
                          </a14:m>
                          <a:r>
                            <a:rPr lang="en-US" alt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rPr>
                            <a:t>=0.13</a:t>
                          </a:r>
                          <a:r>
                            <a:rPr lang="en-US" altLang="zh-CN" sz="1200" dirty="0">
                              <a:solidFill>
                                <a:schemeClr val="tx1"/>
                              </a:solidFill>
                              <a:effectLst/>
                              <a:latin typeface="Arial" panose="020B0604020202020204" pitchFamily="34" charset="0"/>
                              <a:cs typeface="Arial" panose="020B0604020202020204" pitchFamily="34" charset="0"/>
                            </a:rPr>
                            <a:t>)</a:t>
                          </a:r>
                          <a:r>
                            <a:rPr lang="en-GB" altLang="zh-CN"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4685124"/>
                      </a:ext>
                    </a:extLst>
                  </a:tr>
                </a:tbl>
              </a:graphicData>
            </a:graphic>
          </p:graphicFrame>
        </mc:Choice>
        <mc:Fallback xmlns="">
          <p:graphicFrame>
            <p:nvGraphicFramePr>
              <p:cNvPr id="10" name="表格 9">
                <a:extLst>
                  <a:ext uri="{FF2B5EF4-FFF2-40B4-BE49-F238E27FC236}">
                    <a16:creationId xmlns:a16="http://schemas.microsoft.com/office/drawing/2014/main" id="{6BA02084-58EB-CCA3-FCD1-2A0517D1112F}"/>
                  </a:ext>
                </a:extLst>
              </p:cNvPr>
              <p:cNvGraphicFramePr>
                <a:graphicFrameLocks noGrp="1"/>
              </p:cNvGraphicFramePr>
              <p:nvPr>
                <p:extLst>
                  <p:ext uri="{D42A27DB-BD31-4B8C-83A1-F6EECF244321}">
                    <p14:modId xmlns:p14="http://schemas.microsoft.com/office/powerpoint/2010/main" val="1845269546"/>
                  </p:ext>
                </p:extLst>
              </p:nvPr>
            </p:nvGraphicFramePr>
            <p:xfrm>
              <a:off x="129291" y="4389755"/>
              <a:ext cx="2222023" cy="2084967"/>
            </p:xfrm>
            <a:graphic>
              <a:graphicData uri="http://schemas.openxmlformats.org/drawingml/2006/table">
                <a:tbl>
                  <a:tblPr firstRow="1" firstCol="1" bandRow="1">
                    <a:tableStyleId>{5C22544A-7EE6-4342-B048-85BDC9FD1C3A}</a:tableStyleId>
                  </a:tblPr>
                  <a:tblGrid>
                    <a:gridCol w="882413">
                      <a:extLst>
                        <a:ext uri="{9D8B030D-6E8A-4147-A177-3AD203B41FA5}">
                          <a16:colId xmlns:a16="http://schemas.microsoft.com/office/drawing/2014/main" val="919659527"/>
                        </a:ext>
                      </a:extLst>
                    </a:gridCol>
                    <a:gridCol w="1339610">
                      <a:extLst>
                        <a:ext uri="{9D8B030D-6E8A-4147-A177-3AD203B41FA5}">
                          <a16:colId xmlns:a16="http://schemas.microsoft.com/office/drawing/2014/main" val="543887982"/>
                        </a:ext>
                      </a:extLst>
                    </a:gridCol>
                  </a:tblGrid>
                  <a:tr h="274467">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Name</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773159"/>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A</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6981" t="-61111" r="-943" b="-311111"/>
                          </a:stretch>
                        </a:blipFill>
                      </a:tcPr>
                    </a:tc>
                    <a:extLst>
                      <a:ext uri="{0D108BD9-81ED-4DB2-BD59-A6C34878D82A}">
                        <a16:rowId xmlns:a16="http://schemas.microsoft.com/office/drawing/2014/main" val="2582918239"/>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B</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6981" t="-165714" r="-943" b="-220000"/>
                          </a:stretch>
                        </a:blipFill>
                      </a:tcPr>
                    </a:tc>
                    <a:extLst>
                      <a:ext uri="{0D108BD9-81ED-4DB2-BD59-A6C34878D82A}">
                        <a16:rowId xmlns:a16="http://schemas.microsoft.com/office/drawing/2014/main" val="1096544785"/>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C</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6981" t="-258333" r="-943" b="-113889"/>
                          </a:stretch>
                        </a:blipFill>
                      </a:tcPr>
                    </a:tc>
                    <a:extLst>
                      <a:ext uri="{0D108BD9-81ED-4DB2-BD59-A6C34878D82A}">
                        <a16:rowId xmlns:a16="http://schemas.microsoft.com/office/drawing/2014/main" val="1110000456"/>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D</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6981" t="-358333" r="-943" b="-13889"/>
                          </a:stretch>
                        </a:blipFill>
                      </a:tcPr>
                    </a:tc>
                    <a:extLst>
                      <a:ext uri="{0D108BD9-81ED-4DB2-BD59-A6C34878D82A}">
                        <a16:rowId xmlns:a16="http://schemas.microsoft.com/office/drawing/2014/main" val="3284685124"/>
                      </a:ext>
                    </a:extLst>
                  </a:tr>
                </a:tbl>
              </a:graphicData>
            </a:graphic>
          </p:graphicFrame>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13A0E8F-BE8A-C96F-6744-38EA20B1EE3B}"/>
                  </a:ext>
                </a:extLst>
              </p:cNvPr>
              <p:cNvSpPr txBox="1"/>
              <p:nvPr/>
            </p:nvSpPr>
            <p:spPr>
              <a:xfrm>
                <a:off x="5370019" y="613368"/>
                <a:ext cx="6593362" cy="361894"/>
              </a:xfrm>
              <a:prstGeom prst="rect">
                <a:avLst/>
              </a:prstGeom>
              <a:noFill/>
            </p:spPr>
            <p:txBody>
              <a:bodyPr wrap="square">
                <a:spAutoFit/>
              </a:bodyPr>
              <a:lstStyle/>
              <a:p>
                <a:r>
                  <a:rPr lang="en-US" altLang="zh-CN" sz="1600" b="1" dirty="0">
                    <a:latin typeface="Arial" panose="020B0604020202020204" pitchFamily="34" charset="0"/>
                    <a:ea typeface="宋体" panose="02010600030101010101" pitchFamily="2" charset="-122"/>
                    <a:cs typeface="Arial" panose="020B0604020202020204" pitchFamily="34" charset="0"/>
                  </a:rPr>
                  <a:t>Effective Thermal diffusivity in analytical model : </a:t>
                </a:r>
                <a14:m>
                  <m:oMath xmlns:m="http://schemas.openxmlformats.org/officeDocument/2006/math">
                    <m:sSub>
                      <m:sSubPr>
                        <m:ctrlPr>
                          <a:rPr lang="zh-CN" altLang="en-US" sz="1600" b="1" i="1" smtClean="0">
                            <a:solidFill>
                              <a:srgbClr val="836967"/>
                            </a:solidFill>
                            <a:latin typeface="Cambria Math" panose="02040503050406030204" pitchFamily="18" charset="0"/>
                          </a:rPr>
                        </m:ctrlPr>
                      </m:sSubPr>
                      <m:e>
                        <m:r>
                          <a:rPr lang="zh-CN" altLang="en-US" sz="1600" b="1" i="1">
                            <a:latin typeface="Cambria Math" panose="02040503050406030204" pitchFamily="18" charset="0"/>
                          </a:rPr>
                          <m:t>𝜶</m:t>
                        </m:r>
                      </m:e>
                      <m:sub>
                        <m:r>
                          <a:rPr lang="zh-CN" altLang="en-US" sz="1600" b="1" i="1">
                            <a:latin typeface="Cambria Math" panose="02040503050406030204" pitchFamily="18" charset="0"/>
                          </a:rPr>
                          <m:t>𝒆𝒇𝒇</m:t>
                        </m:r>
                      </m:sub>
                    </m:sSub>
                    <m:r>
                      <a:rPr lang="zh-CN" altLang="en-US" sz="1600" b="1" i="0">
                        <a:latin typeface="Cambria Math" panose="02040503050406030204" pitchFamily="18" charset="0"/>
                      </a:rPr>
                      <m:t>=</m:t>
                    </m:r>
                    <m:r>
                      <a:rPr lang="zh-CN" altLang="en-US" sz="1600" b="1" i="1">
                        <a:latin typeface="Cambria Math" panose="02040503050406030204" pitchFamily="18" charset="0"/>
                      </a:rPr>
                      <m:t>𝜷</m:t>
                    </m:r>
                    <m:r>
                      <a:rPr lang="zh-CN" altLang="en-US" sz="1600" b="1" i="1">
                        <a:latin typeface="Cambria Math" panose="02040503050406030204" pitchFamily="18" charset="0"/>
                      </a:rPr>
                      <m:t>𝒂</m:t>
                    </m:r>
                    <m:r>
                      <a:rPr lang="zh-CN" altLang="en-US" sz="1600" b="1" i="0">
                        <a:latin typeface="Cambria Math" panose="02040503050406030204" pitchFamily="18" charset="0"/>
                      </a:rPr>
                      <m:t>+</m:t>
                    </m:r>
                    <m:r>
                      <a:rPr lang="zh-CN" altLang="en-US" sz="1600" b="1" i="1">
                        <a:latin typeface="Cambria Math" panose="02040503050406030204" pitchFamily="18" charset="0"/>
                      </a:rPr>
                      <m:t>𝜸</m:t>
                    </m:r>
                    <m:r>
                      <a:rPr lang="zh-CN" altLang="en-US" sz="1600" b="1" i="1">
                        <a:latin typeface="Cambria Math" panose="02040503050406030204" pitchFamily="18" charset="0"/>
                      </a:rPr>
                      <m:t>𝒗</m:t>
                    </m:r>
                  </m:oMath>
                </a14:m>
                <a:endParaRPr lang="zh-CN" altLang="en-US" sz="1600" b="1" dirty="0">
                  <a:latin typeface="Arial" panose="020B0604020202020204" pitchFamily="34" charset="0"/>
                  <a:cs typeface="Arial" panose="020B0604020202020204" pitchFamily="34" charset="0"/>
                </a:endParaRPr>
              </a:p>
            </p:txBody>
          </p:sp>
        </mc:Choice>
        <mc:Fallback xmlns="">
          <p:sp>
            <p:nvSpPr>
              <p:cNvPr id="8" name="文本框 7">
                <a:extLst>
                  <a:ext uri="{FF2B5EF4-FFF2-40B4-BE49-F238E27FC236}">
                    <a16:creationId xmlns:a16="http://schemas.microsoft.com/office/drawing/2014/main" id="{613A0E8F-BE8A-C96F-6744-38EA20B1EE3B}"/>
                  </a:ext>
                </a:extLst>
              </p:cNvPr>
              <p:cNvSpPr txBox="1">
                <a:spLocks noRot="1" noChangeAspect="1" noMove="1" noResize="1" noEditPoints="1" noAdjustHandles="1" noChangeArrowheads="1" noChangeShapeType="1" noTextEdit="1"/>
              </p:cNvSpPr>
              <p:nvPr/>
            </p:nvSpPr>
            <p:spPr>
              <a:xfrm>
                <a:off x="5370019" y="613368"/>
                <a:ext cx="6593362" cy="361894"/>
              </a:xfrm>
              <a:prstGeom prst="rect">
                <a:avLst/>
              </a:prstGeom>
              <a:blipFill>
                <a:blip r:embed="rId6"/>
                <a:stretch>
                  <a:fillRect l="-385" t="-6897" b="-13793"/>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1A67D829-0832-B06C-97B0-38BC3E4F0E41}"/>
              </a:ext>
            </a:extLst>
          </p:cNvPr>
          <p:cNvSpPr txBox="1"/>
          <p:nvPr/>
        </p:nvSpPr>
        <p:spPr>
          <a:xfrm>
            <a:off x="5410199" y="3583576"/>
            <a:ext cx="457201" cy="369332"/>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(e)</a:t>
            </a:r>
            <a:endParaRPr kumimoji="1"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AD13DD75-FE74-AAF3-B88F-89F86A256085}"/>
              </a:ext>
            </a:extLst>
          </p:cNvPr>
          <p:cNvSpPr txBox="1"/>
          <p:nvPr/>
        </p:nvSpPr>
        <p:spPr>
          <a:xfrm>
            <a:off x="8742313" y="3591848"/>
            <a:ext cx="457201" cy="369332"/>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(f)</a:t>
            </a:r>
            <a:endParaRPr kumimoji="1"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963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22A5302-C55B-019B-E88B-3244CD2D40BE}"/>
              </a:ext>
            </a:extLst>
          </p:cNvPr>
          <p:cNvSpPr>
            <a:spLocks noGrp="1"/>
          </p:cNvSpPr>
          <p:nvPr>
            <p:ph type="sldNum" sz="quarter" idx="12"/>
          </p:nvPr>
        </p:nvSpPr>
        <p:spPr/>
        <p:txBody>
          <a:bodyPr/>
          <a:lstStyle/>
          <a:p>
            <a:fld id="{AFE8FE2A-CEB9-2F40-9CAA-C48A2BF7F2FA}" type="slidenum">
              <a:rPr kumimoji="1" lang="zh-CN" altLang="en-US" smtClean="0"/>
              <a:t>11</a:t>
            </a:fld>
            <a:endParaRPr kumimoji="1" lang="zh-CN" altLang="en-US"/>
          </a:p>
        </p:txBody>
      </p:sp>
      <p:sp>
        <p:nvSpPr>
          <p:cNvPr id="5" name="文本框 4">
            <a:extLst>
              <a:ext uri="{FF2B5EF4-FFF2-40B4-BE49-F238E27FC236}">
                <a16:creationId xmlns:a16="http://schemas.microsoft.com/office/drawing/2014/main" id="{30E50799-FAFC-6669-46D3-B5AFE277F5BD}"/>
              </a:ext>
            </a:extLst>
          </p:cNvPr>
          <p:cNvSpPr txBox="1"/>
          <p:nvPr/>
        </p:nvSpPr>
        <p:spPr>
          <a:xfrm>
            <a:off x="263149" y="175390"/>
            <a:ext cx="4698318"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1:</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Results and discussion </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E4E3B385-4423-694D-13D6-2FA3AF0ACE39}"/>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7" name="图片 6">
            <a:extLst>
              <a:ext uri="{FF2B5EF4-FFF2-40B4-BE49-F238E27FC236}">
                <a16:creationId xmlns:a16="http://schemas.microsoft.com/office/drawing/2014/main" id="{38005FFC-792F-A326-AE02-EB65E5EFCC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441" y="430201"/>
            <a:ext cx="6029325" cy="3555108"/>
          </a:xfrm>
          <a:prstGeom prst="rect">
            <a:avLst/>
          </a:prstGeom>
        </p:spPr>
      </p:pic>
      <p:pic>
        <p:nvPicPr>
          <p:cNvPr id="8" name="图片 7">
            <a:extLst>
              <a:ext uri="{FF2B5EF4-FFF2-40B4-BE49-F238E27FC236}">
                <a16:creationId xmlns:a16="http://schemas.microsoft.com/office/drawing/2014/main" id="{4B4B4EEF-AA67-C70D-5D10-A9EEEAB80A36}"/>
              </a:ext>
            </a:extLst>
          </p:cNvPr>
          <p:cNvPicPr>
            <a:picLocks noChangeAspect="1"/>
          </p:cNvPicPr>
          <p:nvPr/>
        </p:nvPicPr>
        <p:blipFill>
          <a:blip r:embed="rId3"/>
          <a:stretch>
            <a:fillRect/>
          </a:stretch>
        </p:blipFill>
        <p:spPr>
          <a:xfrm>
            <a:off x="6513830" y="833584"/>
            <a:ext cx="4904740" cy="3114675"/>
          </a:xfrm>
          <a:prstGeom prst="rect">
            <a:avLst/>
          </a:prstGeom>
        </p:spPr>
      </p:pic>
      <p:sp>
        <p:nvSpPr>
          <p:cNvPr id="10" name="文本框 9">
            <a:extLst>
              <a:ext uri="{FF2B5EF4-FFF2-40B4-BE49-F238E27FC236}">
                <a16:creationId xmlns:a16="http://schemas.microsoft.com/office/drawing/2014/main" id="{9FA188FA-48A7-4EB9-1AF5-FEB66E767EB6}"/>
              </a:ext>
            </a:extLst>
          </p:cNvPr>
          <p:cNvSpPr txBox="1"/>
          <p:nvPr/>
        </p:nvSpPr>
        <p:spPr>
          <a:xfrm>
            <a:off x="6560636" y="3985309"/>
            <a:ext cx="4258603" cy="307777"/>
          </a:xfrm>
          <a:prstGeom prst="rect">
            <a:avLst/>
          </a:prstGeom>
          <a:noFill/>
        </p:spPr>
        <p:txBody>
          <a:bodyPr wrap="square">
            <a:spAutoFit/>
          </a:bodyPr>
          <a:lstStyle/>
          <a:p>
            <a:r>
              <a:rPr lang="en-US" altLang="zh-CN" sz="1400" kern="0" dirty="0">
                <a:solidFill>
                  <a:srgbClr val="000000"/>
                </a:solidFill>
                <a:latin typeface="Arial" panose="020B0604020202020204" pitchFamily="34" charset="0"/>
                <a:ea typeface="宋体" panose="02010600030101010101" pitchFamily="2" charset="-122"/>
                <a:cs typeface="Arial" panose="020B0604020202020204" pitchFamily="34" charset="0"/>
              </a:rPr>
              <a:t>Fig (f) </a:t>
            </a:r>
            <a:r>
              <a:rPr lang="en-GB" altLang="zh-CN" sz="14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Velocity slice for Case D at 0.229 m.</a:t>
            </a:r>
            <a:r>
              <a:rPr lang="zh-CN" altLang="zh-CN" sz="1400" dirty="0">
                <a:effectLst/>
                <a:latin typeface="Arial" panose="020B0604020202020204" pitchFamily="34" charset="0"/>
                <a:cs typeface="Arial" panose="020B0604020202020204" pitchFamily="34" charset="0"/>
              </a:rPr>
              <a:t> </a:t>
            </a:r>
            <a:endParaRPr lang="zh-CN" altLang="en-US" sz="1400"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82898558-207D-E9AC-DA02-E5D0C5FA502D}"/>
              </a:ext>
            </a:extLst>
          </p:cNvPr>
          <p:cNvSpPr txBox="1"/>
          <p:nvPr/>
        </p:nvSpPr>
        <p:spPr>
          <a:xfrm>
            <a:off x="425381" y="3941814"/>
            <a:ext cx="5205985" cy="738664"/>
          </a:xfrm>
          <a:prstGeom prst="rect">
            <a:avLst/>
          </a:prstGeom>
          <a:noFill/>
        </p:spPr>
        <p:txBody>
          <a:bodyPr wrap="square">
            <a:spAutoFit/>
          </a:bodyPr>
          <a:lstStyle/>
          <a:p>
            <a:pPr algn="ctr"/>
            <a:r>
              <a:rPr lang="en-US" altLang="zh-CN" sz="14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 Fig </a:t>
            </a:r>
            <a:r>
              <a:rPr lang="en-GB" altLang="zh-CN" sz="14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(a) The</a:t>
            </a:r>
            <a:r>
              <a:rPr lang="en-US" altLang="zh-CN" sz="14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 distribution</a:t>
            </a:r>
            <a:r>
              <a:rPr lang="zh-CN" altLang="en-US" sz="14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r>
              <a:rPr lang="en-US" altLang="zh-CN" sz="1400" kern="0" dirty="0">
                <a:solidFill>
                  <a:srgbClr val="000000"/>
                </a:solidFill>
                <a:latin typeface="Arial" panose="020B0604020202020204" pitchFamily="34" charset="0"/>
                <a:ea typeface="宋体" panose="02010600030101010101" pitchFamily="2" charset="-122"/>
                <a:cs typeface="Arial" panose="020B0604020202020204" pitchFamily="34" charset="0"/>
              </a:rPr>
              <a:t>of</a:t>
            </a:r>
            <a:r>
              <a:rPr lang="en-GB" altLang="zh-CN" sz="14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 temperature </a:t>
            </a:r>
            <a:r>
              <a:rPr lang="en-US" altLang="zh-CN" sz="14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difference across a slice perpendicular to the flow direction at middle when (b) t = 1s; (c) t = 10 s; and (d) t = 100s. </a:t>
            </a:r>
            <a:endParaRPr lang="zh-CN" altLang="en-US" sz="1400"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4E393516-22C2-A541-1330-EAA966DF6D9B}"/>
              </a:ext>
            </a:extLst>
          </p:cNvPr>
          <p:cNvSpPr txBox="1"/>
          <p:nvPr/>
        </p:nvSpPr>
        <p:spPr>
          <a:xfrm>
            <a:off x="263148" y="4645354"/>
            <a:ext cx="11852652" cy="2262158"/>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altLang="zh-CN" dirty="0">
                <a:solidFill>
                  <a:srgbClr val="000000"/>
                </a:solidFill>
                <a:latin typeface="Arial" panose="020B0604020202020204" pitchFamily="34" charset="0"/>
                <a:ea typeface="宋体" panose="02010600030101010101" pitchFamily="2" charset="-122"/>
                <a:cs typeface="Arial" panose="020B0604020202020204" pitchFamily="34" charset="0"/>
              </a:rPr>
              <a:t>In Fig(a), t</a:t>
            </a:r>
            <a:r>
              <a:rPr lang="en-US" altLang="zh-CN" dirty="0">
                <a:solidFill>
                  <a:srgbClr val="000000"/>
                </a:solidFill>
                <a:effectLst/>
                <a:latin typeface="Arial" panose="020B0604020202020204" pitchFamily="34" charset="0"/>
                <a:ea typeface="宋体" panose="02010600030101010101" pitchFamily="2" charset="-122"/>
                <a:cs typeface="Arial" panose="020B0604020202020204" pitchFamily="34" charset="0"/>
              </a:rPr>
              <a:t>he temperature difference in a slice vertical to the flow direction for the packed bed with porosity 0.13 as an example.</a:t>
            </a:r>
          </a:p>
          <a:p>
            <a:pPr marL="285750" indent="-285750" algn="just">
              <a:spcAft>
                <a:spcPts val="600"/>
              </a:spcAft>
              <a:buFont typeface="Arial" panose="020B0604020202020204" pitchFamily="34" charset="0"/>
              <a:buChar char="•"/>
            </a:pPr>
            <a:r>
              <a:rPr lang="en-US" altLang="zh-CN" dirty="0">
                <a:solidFill>
                  <a:srgbClr val="000000"/>
                </a:solidFill>
                <a:effectLst/>
                <a:latin typeface="Arial" panose="020B0604020202020204" pitchFamily="34" charset="0"/>
                <a:ea typeface="宋体" panose="02010600030101010101" pitchFamily="2" charset="-122"/>
                <a:cs typeface="Arial" panose="020B0604020202020204" pitchFamily="34" charset="0"/>
              </a:rPr>
              <a:t>At 1 s as Fig(b), the maximum temperature difference in the middle region is around 2.1 K.</a:t>
            </a:r>
            <a:r>
              <a:rPr lang="zh-CN" altLang="en-US"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r>
              <a:rPr lang="en-US" altLang="zh-CN" dirty="0">
                <a:solidFill>
                  <a:srgbClr val="000000"/>
                </a:solidFill>
                <a:effectLst/>
                <a:latin typeface="Arial" panose="020B0604020202020204" pitchFamily="34" charset="0"/>
                <a:ea typeface="宋体" panose="02010600030101010101" pitchFamily="2" charset="-122"/>
                <a:cs typeface="Arial" panose="020B0604020202020204" pitchFamily="34" charset="0"/>
              </a:rPr>
              <a:t>After 10 s, the maximum temperature difference decreases to 0.72 K. At later times, the temperature differences vanish, aligning with a one-dimensional analytical solution.</a:t>
            </a:r>
          </a:p>
          <a:p>
            <a:pPr marL="285750" indent="-285750" algn="just">
              <a:spcAft>
                <a:spcPts val="600"/>
              </a:spcAft>
              <a:buFont typeface="Arial" panose="020B0604020202020204" pitchFamily="34" charset="0"/>
              <a:buChar char="•"/>
            </a:pPr>
            <a:r>
              <a:rPr lang="en-US" altLang="zh-CN" dirty="0">
                <a:solidFill>
                  <a:srgbClr val="000000"/>
                </a:solidFill>
                <a:effectLst/>
                <a:latin typeface="Arial" panose="020B0604020202020204" pitchFamily="34" charset="0"/>
                <a:ea typeface="宋体" panose="02010600030101010101" pitchFamily="2" charset="-122"/>
                <a:cs typeface="Arial" panose="020B0604020202020204" pitchFamily="34" charset="0"/>
              </a:rPr>
              <a:t>The early temperature variation leads to a lasting change in thermal plume dispersion</a:t>
            </a:r>
            <a:r>
              <a:rPr lang="en-US" altLang="zh-CN" dirty="0">
                <a:solidFill>
                  <a:srgbClr val="000000"/>
                </a:solidFill>
                <a:latin typeface="Arial" panose="020B0604020202020204" pitchFamily="34" charset="0"/>
                <a:ea typeface="宋体" panose="02010600030101010101" pitchFamily="2" charset="-122"/>
                <a:cs typeface="Arial" panose="020B0604020202020204" pitchFamily="34" charset="0"/>
              </a:rPr>
              <a:t>. </a:t>
            </a:r>
          </a:p>
          <a:p>
            <a:pPr marL="285750" indent="-285750" algn="just">
              <a:spcAft>
                <a:spcPts val="600"/>
              </a:spcAft>
              <a:buFont typeface="Arial" panose="020B0604020202020204" pitchFamily="34" charset="0"/>
              <a:buChar char="•"/>
            </a:pPr>
            <a:r>
              <a:rPr lang="en-US" altLang="zh-CN" dirty="0">
                <a:solidFill>
                  <a:srgbClr val="000000"/>
                </a:solidFill>
                <a:latin typeface="Arial" panose="020B0604020202020204" pitchFamily="34" charset="0"/>
                <a:ea typeface="宋体" panose="02010600030101010101" pitchFamily="2" charset="-122"/>
                <a:cs typeface="Arial" panose="020B0604020202020204" pitchFamily="34" charset="0"/>
              </a:rPr>
              <a:t>Moreover, fluctuations in velocity persist – see Fig(f).</a:t>
            </a:r>
            <a:endParaRPr lang="zh-CN" altLang="zh-CN" dirty="0">
              <a:effectLst/>
              <a:latin typeface="Arial" panose="020B0604020202020204" pitchFamily="34" charset="0"/>
              <a:ea typeface="宋体" panose="02010600030101010101" pitchFamily="2" charset="-122"/>
              <a:cs typeface="Arial" panose="020B0604020202020204" pitchFamily="34" charset="0"/>
            </a:endParaRPr>
          </a:p>
        </p:txBody>
      </p:sp>
      <p:cxnSp>
        <p:nvCxnSpPr>
          <p:cNvPr id="3" name="直线连接符 2">
            <a:extLst>
              <a:ext uri="{FF2B5EF4-FFF2-40B4-BE49-F238E27FC236}">
                <a16:creationId xmlns:a16="http://schemas.microsoft.com/office/drawing/2014/main" id="{868D1927-DAB7-4EE6-8E8B-881E200BD845}"/>
              </a:ext>
            </a:extLst>
          </p:cNvPr>
          <p:cNvCxnSpPr/>
          <p:nvPr/>
        </p:nvCxnSpPr>
        <p:spPr>
          <a:xfrm>
            <a:off x="595884" y="4642449"/>
            <a:ext cx="110002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83BCEFA2-949F-F694-02D8-2169605C8281}"/>
              </a:ext>
            </a:extLst>
          </p:cNvPr>
          <p:cNvSpPr txBox="1"/>
          <p:nvPr/>
        </p:nvSpPr>
        <p:spPr>
          <a:xfrm>
            <a:off x="773430" y="707312"/>
            <a:ext cx="961241" cy="369332"/>
          </a:xfrm>
          <a:prstGeom prst="rect">
            <a:avLst/>
          </a:prstGeom>
          <a:noFill/>
        </p:spPr>
        <p:txBody>
          <a:bodyPr wrap="square" rtlCol="0">
            <a:spAutoFit/>
          </a:bodyPr>
          <a:lstStyle/>
          <a:p>
            <a:r>
              <a:rPr kumimoji="1" lang="en-US" altLang="zh-CN" b="1" dirty="0">
                <a:latin typeface="Arial" panose="020B0604020202020204" pitchFamily="34" charset="0"/>
                <a:cs typeface="Arial" panose="020B0604020202020204" pitchFamily="34" charset="0"/>
              </a:rPr>
              <a:t>Case</a:t>
            </a:r>
            <a:r>
              <a:rPr kumimoji="1" lang="zh-CN" altLang="en-US" b="1" dirty="0">
                <a:latin typeface="Arial" panose="020B0604020202020204" pitchFamily="34" charset="0"/>
                <a:cs typeface="Arial" panose="020B0604020202020204" pitchFamily="34" charset="0"/>
              </a:rPr>
              <a:t> </a:t>
            </a:r>
            <a:r>
              <a:rPr kumimoji="1" lang="en-US" altLang="zh-CN" b="1" dirty="0">
                <a:latin typeface="Arial" panose="020B0604020202020204" pitchFamily="34" charset="0"/>
                <a:cs typeface="Arial" panose="020B0604020202020204" pitchFamily="34" charset="0"/>
              </a:rPr>
              <a:t>C</a:t>
            </a:r>
            <a:endParaRPr kumimoji="1" lang="zh-CN" altLang="en-US"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82902D15-4B62-F08A-C3C6-249FE76BAB71}"/>
              </a:ext>
            </a:extLst>
          </p:cNvPr>
          <p:cNvSpPr txBox="1"/>
          <p:nvPr/>
        </p:nvSpPr>
        <p:spPr>
          <a:xfrm>
            <a:off x="4423410" y="3418929"/>
            <a:ext cx="432054" cy="307777"/>
          </a:xfrm>
          <a:prstGeom prst="rect">
            <a:avLst/>
          </a:prstGeom>
          <a:noFill/>
        </p:spPr>
        <p:txBody>
          <a:bodyPr wrap="square">
            <a:spAutoFit/>
          </a:bodyPr>
          <a:lstStyle/>
          <a:p>
            <a:r>
              <a:rPr lang="en-US" altLang="zh-CN" sz="1400" kern="0" dirty="0">
                <a:solidFill>
                  <a:srgbClr val="000000"/>
                </a:solidFill>
                <a:latin typeface="Arial" panose="020B0604020202020204" pitchFamily="34" charset="0"/>
                <a:ea typeface="宋体" panose="02010600030101010101" pitchFamily="2" charset="-122"/>
                <a:cs typeface="Arial" panose="020B0604020202020204" pitchFamily="34" charset="0"/>
              </a:rPr>
              <a:t>(e) </a:t>
            </a:r>
            <a:endParaRPr lang="zh-CN" altLang="en-US" sz="1400" dirty="0"/>
          </a:p>
        </p:txBody>
      </p:sp>
    </p:spTree>
    <p:extLst>
      <p:ext uri="{BB962C8B-B14F-4D97-AF65-F5344CB8AC3E}">
        <p14:creationId xmlns:p14="http://schemas.microsoft.com/office/powerpoint/2010/main" val="2319822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0A438DB-0EC6-9286-F137-B7667A9C8EFD}"/>
              </a:ext>
            </a:extLst>
          </p:cNvPr>
          <p:cNvSpPr>
            <a:spLocks noGrp="1"/>
          </p:cNvSpPr>
          <p:nvPr>
            <p:ph type="sldNum" sz="quarter" idx="12"/>
          </p:nvPr>
        </p:nvSpPr>
        <p:spPr/>
        <p:txBody>
          <a:bodyPr/>
          <a:lstStyle/>
          <a:p>
            <a:fld id="{AFE8FE2A-CEB9-2F40-9CAA-C48A2BF7F2FA}" type="slidenum">
              <a:rPr kumimoji="1" lang="zh-CN" altLang="en-US" smtClean="0"/>
              <a:t>12</a:t>
            </a:fld>
            <a:endParaRPr kumimoji="1" lang="zh-CN" altLang="en-US"/>
          </a:p>
        </p:txBody>
      </p:sp>
      <p:sp>
        <p:nvSpPr>
          <p:cNvPr id="5" name="文本框 4">
            <a:extLst>
              <a:ext uri="{FF2B5EF4-FFF2-40B4-BE49-F238E27FC236}">
                <a16:creationId xmlns:a16="http://schemas.microsoft.com/office/drawing/2014/main" id="{5AF1904A-83AB-E469-009B-16B7E3313B28}"/>
              </a:ext>
            </a:extLst>
          </p:cNvPr>
          <p:cNvSpPr txBox="1"/>
          <p:nvPr/>
        </p:nvSpPr>
        <p:spPr>
          <a:xfrm>
            <a:off x="263149" y="175390"/>
            <a:ext cx="3254492"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1:</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Conclusions</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71E66B3E-EF32-176B-69DD-74BFA495EE61}"/>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7" name="文本框 6">
            <a:extLst>
              <a:ext uri="{FF2B5EF4-FFF2-40B4-BE49-F238E27FC236}">
                <a16:creationId xmlns:a16="http://schemas.microsoft.com/office/drawing/2014/main" id="{FAF719B5-C453-16D7-7414-0EAA26758DF2}"/>
              </a:ext>
            </a:extLst>
          </p:cNvPr>
          <p:cNvSpPr txBox="1"/>
          <p:nvPr/>
        </p:nvSpPr>
        <p:spPr>
          <a:xfrm>
            <a:off x="263149" y="843951"/>
            <a:ext cx="11413036" cy="3939540"/>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GB"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We used a dual-network model to study the deviation between continuum assumptions and </a:t>
            </a:r>
            <a:r>
              <a:rPr lang="en-US"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accounting for pore-scale fluctuations for systems of size </a:t>
            </a:r>
            <a:r>
              <a:rPr lang="en-GB"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0.46 m. </a:t>
            </a:r>
          </a:p>
          <a:p>
            <a:pPr marL="285750" indent="-285750" algn="just">
              <a:spcBef>
                <a:spcPts val="600"/>
              </a:spcBef>
              <a:spcAft>
                <a:spcPts val="600"/>
              </a:spcAft>
              <a:buFont typeface="Arial" panose="020B0604020202020204" pitchFamily="34" charset="0"/>
              <a:buChar char="•"/>
            </a:pPr>
            <a:r>
              <a:rPr lang="en-GB"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Comparing the results with an analytical model, we introduced correction factor </a:t>
            </a:r>
            <a:r>
              <a:rPr lang="el-GR" altLang="zh-CN" sz="2000" i="1"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β</a:t>
            </a:r>
            <a:r>
              <a:rPr lang="el-GR"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r>
              <a:rPr lang="en-GB"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for thermal conductivity and </a:t>
            </a:r>
            <a:r>
              <a:rPr lang="en-GB" altLang="zh-CN" sz="2000" kern="0" dirty="0" err="1">
                <a:solidFill>
                  <a:srgbClr val="000000"/>
                </a:solidFill>
                <a:effectLst/>
                <a:latin typeface="Arial" panose="020B0604020202020204" pitchFamily="34" charset="0"/>
                <a:ea typeface="宋体" panose="02010600030101010101" pitchFamily="2" charset="-122"/>
                <a:cs typeface="Arial" panose="020B0604020202020204" pitchFamily="34" charset="0"/>
              </a:rPr>
              <a:t>dispersivity</a:t>
            </a:r>
            <a:r>
              <a:rPr lang="en-GB"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r>
              <a:rPr lang="el-GR" altLang="zh-CN" sz="2000" i="1"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γ </a:t>
            </a:r>
            <a:r>
              <a:rPr lang="en-GB"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to adjust thermal diffusivity in the analytical model. </a:t>
            </a:r>
          </a:p>
          <a:p>
            <a:pPr marL="285750" indent="-285750" algn="just">
              <a:spcBef>
                <a:spcPts val="600"/>
              </a:spcBef>
              <a:spcAft>
                <a:spcPts val="600"/>
              </a:spcAft>
              <a:buFont typeface="Arial" panose="020B0604020202020204" pitchFamily="34" charset="0"/>
              <a:buChar char="•"/>
            </a:pPr>
            <a:r>
              <a:rPr lang="en-GB"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Our findings indicate that the thermal conductivity of the solid phase affects the correction factors, highlighting the need to select appropriate correction factors based on local geological conditions, which can vary by 50% or more.</a:t>
            </a:r>
          </a:p>
          <a:p>
            <a:pPr marL="285750" indent="-285750" algn="just">
              <a:spcBef>
                <a:spcPts val="600"/>
              </a:spcBef>
              <a:spcAft>
                <a:spcPts val="600"/>
              </a:spcAft>
              <a:buFont typeface="Arial" panose="020B0604020202020204" pitchFamily="34" charset="0"/>
              <a:buChar char="•"/>
            </a:pPr>
            <a:r>
              <a:rPr lang="en-GB"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In summary, </a:t>
            </a:r>
            <a:r>
              <a:rPr lang="en-US"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o</a:t>
            </a:r>
            <a:r>
              <a:rPr lang="en-US" altLang="zh-CN" sz="2000" dirty="0">
                <a:latin typeface="Arial" panose="020B0604020202020204" pitchFamily="34" charset="0"/>
                <a:cs typeface="Arial" panose="020B0604020202020204" pitchFamily="34" charset="0"/>
              </a:rPr>
              <a:t>ur model provides a framework to predict effective heat transport coefficients for various pore structures and thermal properties and capture pore-scale behavior</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to</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tune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porosity-weighted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parameters. </a:t>
            </a:r>
            <a:r>
              <a:rPr lang="en-GB"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Neglecting local temperature fluctuations in a continuum model maybe impact the assessment of thermal transport.</a:t>
            </a:r>
            <a:r>
              <a:rPr lang="zh-CN" altLang="en-US"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 </a:t>
            </a:r>
            <a:endParaRPr lang="en-US" altLang="zh-CN" sz="2000" kern="0" dirty="0">
              <a:solidFill>
                <a:srgbClr val="000000"/>
              </a:solidFill>
              <a:effectLst/>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2881706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9561D45-3A81-9338-2238-AE7909BFFECC}"/>
              </a:ext>
            </a:extLst>
          </p:cNvPr>
          <p:cNvSpPr>
            <a:spLocks noGrp="1"/>
          </p:cNvSpPr>
          <p:nvPr>
            <p:ph type="sldNum" sz="quarter" idx="12"/>
          </p:nvPr>
        </p:nvSpPr>
        <p:spPr/>
        <p:txBody>
          <a:bodyPr/>
          <a:lstStyle/>
          <a:p>
            <a:fld id="{AFE8FE2A-CEB9-2F40-9CAA-C48A2BF7F2FA}" type="slidenum">
              <a:rPr kumimoji="1" lang="zh-CN" altLang="en-US" smtClean="0"/>
              <a:t>13</a:t>
            </a:fld>
            <a:endParaRPr kumimoji="1" lang="zh-CN" altLang="en-US"/>
          </a:p>
        </p:txBody>
      </p:sp>
      <p:sp>
        <p:nvSpPr>
          <p:cNvPr id="5" name="文本框 4">
            <a:extLst>
              <a:ext uri="{FF2B5EF4-FFF2-40B4-BE49-F238E27FC236}">
                <a16:creationId xmlns:a16="http://schemas.microsoft.com/office/drawing/2014/main" id="{7A567E95-057D-28FA-409B-1458474DC04C}"/>
              </a:ext>
            </a:extLst>
          </p:cNvPr>
          <p:cNvSpPr txBox="1"/>
          <p:nvPr/>
        </p:nvSpPr>
        <p:spPr>
          <a:xfrm>
            <a:off x="649733" y="834330"/>
            <a:ext cx="10606095" cy="3074624"/>
          </a:xfrm>
          <a:prstGeom prst="rect">
            <a:avLst/>
          </a:prstGeom>
          <a:noFill/>
        </p:spPr>
        <p:txBody>
          <a:bodyPr wrap="square" rtlCol="0">
            <a:spAutoFit/>
          </a:bodyPr>
          <a:lstStyle/>
          <a:p>
            <a:pPr marL="342900" indent="-342900">
              <a:lnSpc>
                <a:spcPct val="200000"/>
              </a:lnSpc>
              <a:buFont typeface="Wingdings" pitchFamily="2" charset="2"/>
              <a:buChar char="Ø"/>
            </a:pPr>
            <a:r>
              <a:rPr kumimoji="1" lang="en-US" altLang="zh-CN" sz="2000" b="1" dirty="0">
                <a:solidFill>
                  <a:srgbClr val="D0CECE"/>
                </a:solidFill>
                <a:latin typeface="Arial" panose="020B0604020202020204" pitchFamily="34" charset="0"/>
                <a:ea typeface="Microsoft YaHei" panose="020B0503020204020204" pitchFamily="34" charset="-122"/>
                <a:cs typeface="Arial" panose="020B0604020202020204" pitchFamily="34" charset="0"/>
              </a:rPr>
              <a:t>Development of </a:t>
            </a:r>
            <a:r>
              <a:rPr kumimoji="1" lang="en-US" altLang="zh-CN" sz="2000" b="1" dirty="0" err="1">
                <a:solidFill>
                  <a:srgbClr val="D0CECE"/>
                </a:solidFill>
                <a:latin typeface="Arial" panose="020B0604020202020204" pitchFamily="34" charset="0"/>
                <a:ea typeface="Microsoft YaHei" panose="020B0503020204020204" pitchFamily="34" charset="-122"/>
                <a:cs typeface="Arial" panose="020B0604020202020204" pitchFamily="34" charset="0"/>
              </a:rPr>
              <a:t>MpNM</a:t>
            </a:r>
            <a:endParaRPr kumimoji="1" lang="en-US" altLang="zh-CN" sz="2000" b="1" dirty="0">
              <a:solidFill>
                <a:srgbClr val="D0CECE"/>
              </a:solidFill>
              <a:latin typeface="Arial" panose="020B0604020202020204" pitchFamily="34" charset="0"/>
              <a:ea typeface="Microsoft YaHei" panose="020B0503020204020204" pitchFamily="34" charset="-122"/>
              <a:cs typeface="Arial" panose="020B0604020202020204" pitchFamily="34" charset="0"/>
            </a:endParaRPr>
          </a:p>
          <a:p>
            <a:pPr marL="342900" indent="-342900">
              <a:lnSpc>
                <a:spcPct val="200000"/>
              </a:lnSpc>
              <a:buFont typeface="Wingdings" pitchFamily="2" charset="2"/>
              <a:buChar char="Ø"/>
            </a:pPr>
            <a:r>
              <a:rPr kumimoji="1" lang="en-US" altLang="zh-CN" sz="2000" b="1" dirty="0">
                <a:solidFill>
                  <a:srgbClr val="D0CECE"/>
                </a:solidFill>
                <a:latin typeface="Arial" panose="020B0604020202020204" pitchFamily="34" charset="0"/>
                <a:ea typeface="Microsoft YaHei" panose="020B0503020204020204" pitchFamily="34" charset="-122"/>
                <a:cs typeface="Arial" panose="020B0604020202020204" pitchFamily="34" charset="0"/>
              </a:rPr>
              <a:t>Case 1 </a:t>
            </a:r>
          </a:p>
          <a:p>
            <a:pPr marL="800100" lvl="1" indent="-342900">
              <a:lnSpc>
                <a:spcPct val="200000"/>
              </a:lnSpc>
              <a:buFont typeface="Arial" panose="020B0604020202020204" pitchFamily="34" charset="0"/>
              <a:buChar char="•"/>
            </a:pPr>
            <a:r>
              <a:rPr kumimoji="1" lang="en-US" altLang="zh-CN" sz="2000" b="1" dirty="0">
                <a:solidFill>
                  <a:srgbClr val="D0CECE"/>
                </a:solidFill>
                <a:latin typeface="Arial" panose="020B0604020202020204" pitchFamily="34" charset="0"/>
                <a:ea typeface="Microsoft YaHei" panose="020B0503020204020204" pitchFamily="34" charset="-122"/>
                <a:cs typeface="Arial" panose="020B0604020202020204" pitchFamily="34" charset="0"/>
              </a:rPr>
              <a:t>Natural porous media: Aquifer thermal energy storage</a:t>
            </a:r>
            <a:endParaRPr kumimoji="1" lang="zh-CN" altLang="en-US" sz="2000" b="1" dirty="0">
              <a:solidFill>
                <a:srgbClr val="D0CECE"/>
              </a:solidFill>
              <a:latin typeface="Arial" panose="020B0604020202020204" pitchFamily="34" charset="0"/>
              <a:ea typeface="Microsoft YaHei" panose="020B0503020204020204" pitchFamily="34" charset="-122"/>
              <a:cs typeface="Arial" panose="020B0604020202020204" pitchFamily="34" charset="0"/>
            </a:endParaRPr>
          </a:p>
          <a:p>
            <a:pPr marL="342900" indent="-342900">
              <a:lnSpc>
                <a:spcPct val="200000"/>
              </a:lnSpc>
              <a:buFont typeface="Wingdings" pitchFamily="2" charset="2"/>
              <a:buChar char="Ø"/>
            </a:pP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2</a:t>
            </a:r>
          </a:p>
          <a:p>
            <a:pPr marL="800100" lvl="1" indent="-342900">
              <a:lnSpc>
                <a:spcPct val="200000"/>
              </a:lnSpc>
              <a:buFont typeface="Arial" panose="020B0604020202020204" pitchFamily="34" charset="0"/>
              <a:buChar char="•"/>
            </a:pP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Engineered porous media: Sorption thermal energy storage (ongoing) </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639468EE-66B5-4131-BB82-06EDF19F3768}"/>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9" name="文本框 8">
            <a:extLst>
              <a:ext uri="{FF2B5EF4-FFF2-40B4-BE49-F238E27FC236}">
                <a16:creationId xmlns:a16="http://schemas.microsoft.com/office/drawing/2014/main" id="{1EEE3BD9-3026-4481-929A-08452DC6E402}"/>
              </a:ext>
            </a:extLst>
          </p:cNvPr>
          <p:cNvSpPr txBox="1"/>
          <p:nvPr/>
        </p:nvSpPr>
        <p:spPr>
          <a:xfrm>
            <a:off x="263150" y="175390"/>
            <a:ext cx="4700736"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cs typeface="Arial" panose="020B0604020202020204" pitchFamily="34" charset="0"/>
              </a:rPr>
              <a:t>Contents </a:t>
            </a:r>
            <a:endParaRPr kumimoji="1" lang="zh-CN" altLang="en-US" sz="2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01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021B4B40-8EBA-DCAB-A5AB-9F581AE83913}"/>
              </a:ext>
            </a:extLst>
          </p:cNvPr>
          <p:cNvSpPr>
            <a:spLocks noGrp="1"/>
          </p:cNvSpPr>
          <p:nvPr>
            <p:ph type="sldNum" sz="quarter" idx="12"/>
          </p:nvPr>
        </p:nvSpPr>
        <p:spPr/>
        <p:txBody>
          <a:bodyPr/>
          <a:lstStyle/>
          <a:p>
            <a:fld id="{AFE8FE2A-CEB9-2F40-9CAA-C48A2BF7F2FA}" type="slidenum">
              <a:rPr kumimoji="1" lang="zh-CN" altLang="en-US" smtClean="0"/>
              <a:t>14</a:t>
            </a:fld>
            <a:endParaRPr kumimoji="1" lang="zh-CN" altLang="en-US"/>
          </a:p>
        </p:txBody>
      </p:sp>
      <p:sp>
        <p:nvSpPr>
          <p:cNvPr id="5" name="文本框 4">
            <a:extLst>
              <a:ext uri="{FF2B5EF4-FFF2-40B4-BE49-F238E27FC236}">
                <a16:creationId xmlns:a16="http://schemas.microsoft.com/office/drawing/2014/main" id="{DE824961-2E5F-38E3-A66D-74FF03D71232}"/>
              </a:ext>
            </a:extLst>
          </p:cNvPr>
          <p:cNvSpPr txBox="1"/>
          <p:nvPr/>
        </p:nvSpPr>
        <p:spPr>
          <a:xfrm>
            <a:off x="263148" y="175390"/>
            <a:ext cx="10811251"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2:</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Sorption thermal energy storage (ongoing) </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26A748E1-B1BA-ACF0-C13B-D4277D3E8023}"/>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7" name="图片 6">
            <a:extLst>
              <a:ext uri="{FF2B5EF4-FFF2-40B4-BE49-F238E27FC236}">
                <a16:creationId xmlns:a16="http://schemas.microsoft.com/office/drawing/2014/main" id="{43D89EA2-0B27-8884-B598-AED5FA5D7A23}"/>
              </a:ext>
            </a:extLst>
          </p:cNvPr>
          <p:cNvPicPr>
            <a:picLocks noChangeAspect="1"/>
          </p:cNvPicPr>
          <p:nvPr/>
        </p:nvPicPr>
        <p:blipFill>
          <a:blip r:embed="rId2"/>
          <a:stretch>
            <a:fillRect/>
          </a:stretch>
        </p:blipFill>
        <p:spPr>
          <a:xfrm>
            <a:off x="8969381" y="3531799"/>
            <a:ext cx="3217907" cy="3103435"/>
          </a:xfrm>
          <a:prstGeom prst="rect">
            <a:avLst/>
          </a:prstGeom>
        </p:spPr>
      </p:pic>
      <p:sp>
        <p:nvSpPr>
          <p:cNvPr id="8" name="文本框 7">
            <a:extLst>
              <a:ext uri="{FF2B5EF4-FFF2-40B4-BE49-F238E27FC236}">
                <a16:creationId xmlns:a16="http://schemas.microsoft.com/office/drawing/2014/main" id="{138282C2-4977-412B-74A9-64E996EF73FB}"/>
              </a:ext>
            </a:extLst>
          </p:cNvPr>
          <p:cNvSpPr txBox="1"/>
          <p:nvPr/>
        </p:nvSpPr>
        <p:spPr>
          <a:xfrm>
            <a:off x="6156172" y="1011774"/>
            <a:ext cx="5626418" cy="684803"/>
          </a:xfrm>
          <a:prstGeom prst="rect">
            <a:avLst/>
          </a:prstGeom>
          <a:noFill/>
        </p:spPr>
        <p:txBody>
          <a:bodyPr wrap="square">
            <a:spAutoFit/>
          </a:bodyPr>
          <a:lstStyle/>
          <a:p>
            <a:pPr>
              <a:spcAft>
                <a:spcPts val="300"/>
              </a:spcAft>
            </a:pPr>
            <a:r>
              <a:rPr kumimoji="1" lang="en-US" altLang="zh-CN" sz="18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Sorption Thermal Energy Storage</a:t>
            </a:r>
          </a:p>
          <a:p>
            <a:pPr>
              <a:spcAft>
                <a:spcPts val="300"/>
              </a:spcAft>
            </a:pPr>
            <a:endParaRPr kumimoji="1" lang="en-US" altLang="zh-CN" sz="18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grpSp>
        <p:nvGrpSpPr>
          <p:cNvPr id="12" name="组合 11">
            <a:extLst>
              <a:ext uri="{FF2B5EF4-FFF2-40B4-BE49-F238E27FC236}">
                <a16:creationId xmlns:a16="http://schemas.microsoft.com/office/drawing/2014/main" id="{3F31290B-7A5B-8FEB-ED6E-5D4F017D378C}"/>
              </a:ext>
            </a:extLst>
          </p:cNvPr>
          <p:cNvGrpSpPr/>
          <p:nvPr/>
        </p:nvGrpSpPr>
        <p:grpSpPr>
          <a:xfrm>
            <a:off x="213326" y="1038331"/>
            <a:ext cx="5469862" cy="2435150"/>
            <a:chOff x="296531" y="993851"/>
            <a:chExt cx="5469862" cy="2435150"/>
          </a:xfrm>
        </p:grpSpPr>
        <p:pic>
          <p:nvPicPr>
            <p:cNvPr id="8194" name="Picture 2">
              <a:extLst>
                <a:ext uri="{FF2B5EF4-FFF2-40B4-BE49-F238E27FC236}">
                  <a16:creationId xmlns:a16="http://schemas.microsoft.com/office/drawing/2014/main" id="{099D6AC3-D2DC-F50C-E7C3-72B9E0F05D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5387" y="993851"/>
              <a:ext cx="5301006" cy="243515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A540CF05-7C1C-662C-BCF1-8CFEB18BF983}"/>
                </a:ext>
              </a:extLst>
            </p:cNvPr>
            <p:cNvSpPr txBox="1"/>
            <p:nvPr/>
          </p:nvSpPr>
          <p:spPr>
            <a:xfrm rot="16200000">
              <a:off x="-643416" y="2288996"/>
              <a:ext cx="2079950" cy="200055"/>
            </a:xfrm>
            <a:prstGeom prst="rect">
              <a:avLst/>
            </a:prstGeom>
            <a:noFill/>
          </p:spPr>
          <p:txBody>
            <a:bodyPr wrap="square">
              <a:spAutoFit/>
            </a:bodyPr>
            <a:lstStyle/>
            <a:p>
              <a:r>
                <a:rPr lang="en-US" altLang="zh-CN" sz="700" b="1" i="0" dirty="0">
                  <a:solidFill>
                    <a:srgbClr val="222222"/>
                  </a:solidFill>
                  <a:effectLst/>
                  <a:latin typeface="Arial" panose="020B0604020202020204" pitchFamily="34" charset="0"/>
                </a:rPr>
                <a:t>ACS Energy Letters</a:t>
              </a:r>
              <a:r>
                <a:rPr lang="en-US" altLang="zh-CN" sz="700" b="0" i="0" dirty="0">
                  <a:solidFill>
                    <a:srgbClr val="222222"/>
                  </a:solidFill>
                  <a:effectLst/>
                  <a:latin typeface="Arial" panose="020B0604020202020204" pitchFamily="34" charset="0"/>
                </a:rPr>
                <a:t>, 2021, 6(5): 1795-1802.</a:t>
              </a:r>
              <a:endParaRPr lang="zh-CN" altLang="en-US" sz="700" dirty="0"/>
            </a:p>
          </p:txBody>
        </p:sp>
      </p:grpSp>
      <p:sp>
        <p:nvSpPr>
          <p:cNvPr id="13" name="文本框 12">
            <a:extLst>
              <a:ext uri="{FF2B5EF4-FFF2-40B4-BE49-F238E27FC236}">
                <a16:creationId xmlns:a16="http://schemas.microsoft.com/office/drawing/2014/main" id="{1D7B44AE-C0EF-B1DF-955C-5D7881F8BB03}"/>
              </a:ext>
            </a:extLst>
          </p:cNvPr>
          <p:cNvSpPr txBox="1"/>
          <p:nvPr/>
        </p:nvSpPr>
        <p:spPr>
          <a:xfrm>
            <a:off x="213327" y="3706841"/>
            <a:ext cx="8971345" cy="2539157"/>
          </a:xfrm>
          <a:prstGeom prst="rect">
            <a:avLst/>
          </a:prstGeom>
          <a:noFill/>
        </p:spPr>
        <p:txBody>
          <a:bodyPr wrap="square">
            <a:spAutoFit/>
          </a:bodyPr>
          <a:lstStyle/>
          <a:p>
            <a:pPr>
              <a:spcAft>
                <a:spcPts val="300"/>
              </a:spcAft>
            </a:pPr>
            <a:r>
              <a:rPr kumimoji="1" lang="en-US" altLang="zh-CN" sz="1800" b="1" dirty="0">
                <a:latin typeface="Arial" panose="020B0604020202020204" pitchFamily="34" charset="0"/>
                <a:ea typeface="Microsoft YaHei" panose="020B0503020204020204" pitchFamily="34" charset="-122"/>
                <a:cs typeface="Arial" panose="020B0604020202020204" pitchFamily="34" charset="0"/>
              </a:rPr>
              <a:t>Digital twin is</a:t>
            </a:r>
            <a:r>
              <a:rPr kumimoji="1" lang="zh-CN" altLang="en-US" sz="1800"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1800" b="1" dirty="0">
                <a:latin typeface="Arial" panose="020B0604020202020204" pitchFamily="34" charset="0"/>
                <a:ea typeface="Microsoft YaHei" panose="020B0503020204020204" pitchFamily="34" charset="-122"/>
                <a:cs typeface="Arial" panose="020B0604020202020204" pitchFamily="34" charset="0"/>
              </a:rPr>
              <a:t>important approach to guide reactor</a:t>
            </a:r>
            <a:r>
              <a:rPr kumimoji="1" lang="zh-CN" altLang="en-US" sz="1800"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1800" b="1" dirty="0">
                <a:latin typeface="Arial" panose="020B0604020202020204" pitchFamily="34" charset="0"/>
                <a:ea typeface="Microsoft YaHei" panose="020B0503020204020204" pitchFamily="34" charset="-122"/>
                <a:cs typeface="Arial" panose="020B0604020202020204" pitchFamily="34" charset="0"/>
              </a:rPr>
              <a:t>optimization</a:t>
            </a:r>
            <a:r>
              <a:rPr kumimoji="1" lang="zh-CN" altLang="en-US" sz="1800"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1800" b="1" dirty="0">
                <a:latin typeface="Arial" panose="020B0604020202020204" pitchFamily="34" charset="0"/>
                <a:ea typeface="Microsoft YaHei" panose="020B0503020204020204" pitchFamily="34" charset="-122"/>
                <a:cs typeface="Arial" panose="020B0604020202020204" pitchFamily="34" charset="0"/>
              </a:rPr>
              <a:t>and</a:t>
            </a:r>
            <a:r>
              <a:rPr kumimoji="1" lang="zh-CN" altLang="en-US" sz="1800"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1800" b="1" dirty="0">
                <a:latin typeface="Arial" panose="020B0604020202020204" pitchFamily="34" charset="0"/>
                <a:ea typeface="Microsoft YaHei" panose="020B0503020204020204" pitchFamily="34" charset="-122"/>
                <a:cs typeface="Arial" panose="020B0604020202020204" pitchFamily="34" charset="0"/>
              </a:rPr>
              <a:t>design</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 </a:t>
            </a:r>
            <a:r>
              <a:rPr kumimoji="1" lang="zh-CN" altLang="en-US" sz="1800"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1800" b="1" dirty="0">
                <a:latin typeface="Arial" panose="020B0604020202020204" pitchFamily="34" charset="0"/>
                <a:ea typeface="Microsoft YaHei" panose="020B0503020204020204" pitchFamily="34" charset="-122"/>
                <a:cs typeface="Arial" panose="020B0604020202020204" pitchFamily="34" charset="0"/>
              </a:rPr>
              <a:t>However, there are some challenges:</a:t>
            </a:r>
          </a:p>
          <a:p>
            <a:pPr marL="285750" indent="-285750" algn="just">
              <a:spcAft>
                <a:spcPts val="300"/>
              </a:spcAft>
              <a:buFont typeface="Arial" panose="020B0604020202020204" pitchFamily="34" charset="0"/>
              <a:buChar char="•"/>
            </a:pPr>
            <a:r>
              <a:rPr kumimoji="1" lang="en-US" altLang="zh-CN" dirty="0">
                <a:latin typeface="Arial" panose="020B0604020202020204" pitchFamily="34" charset="0"/>
                <a:ea typeface="Microsoft YaHei" panose="020B0503020204020204" pitchFamily="34" charset="-122"/>
                <a:cs typeface="Arial" panose="020B0604020202020204" pitchFamily="34" charset="0"/>
              </a:rPr>
              <a:t>Reactor scale pore structure: Including ~10,000 beads</a:t>
            </a:r>
          </a:p>
          <a:p>
            <a:pPr marL="285750" indent="-285750" algn="just">
              <a:spcAft>
                <a:spcPts val="300"/>
              </a:spcAft>
              <a:buFont typeface="Arial" panose="020B0604020202020204" pitchFamily="34" charset="0"/>
              <a:buChar char="•"/>
            </a:pPr>
            <a:r>
              <a:rPr kumimoji="1" lang="en-US" altLang="zh-CN" dirty="0">
                <a:latin typeface="Arial" panose="020B0604020202020204" pitchFamily="34" charset="0"/>
                <a:ea typeface="Microsoft YaHei" panose="020B0503020204020204" pitchFamily="34" charset="-122"/>
                <a:cs typeface="Arial" panose="020B0604020202020204" pitchFamily="34" charset="0"/>
              </a:rPr>
              <a:t>A gap of time resolution between reaction and transport</a:t>
            </a:r>
          </a:p>
          <a:p>
            <a:pPr marL="742950" lvl="1" indent="-285750" algn="just">
              <a:spcAft>
                <a:spcPts val="300"/>
              </a:spcAft>
              <a:buFont typeface="Arial" panose="020B0604020202020204" pitchFamily="34" charset="0"/>
              <a:buChar char="•"/>
            </a:pPr>
            <a:r>
              <a:rPr kumimoji="1" lang="en-US" altLang="zh-CN" dirty="0">
                <a:latin typeface="Arial" panose="020B0604020202020204" pitchFamily="34" charset="0"/>
                <a:ea typeface="Microsoft YaHei" panose="020B0503020204020204" pitchFamily="34" charset="-122"/>
                <a:cs typeface="Arial" panose="020B0604020202020204" pitchFamily="34" charset="0"/>
              </a:rPr>
              <a:t>Nano second</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latin typeface="Arial" panose="020B0604020202020204" pitchFamily="34" charset="0"/>
                <a:ea typeface="Microsoft YaHei" panose="020B0503020204020204" pitchFamily="34" charset="-122"/>
                <a:cs typeface="Arial" panose="020B0604020202020204" pitchFamily="34" charset="0"/>
              </a:rPr>
              <a:t>for kinetic</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latin typeface="Arial" panose="020B0604020202020204" pitchFamily="34" charset="0"/>
                <a:ea typeface="Microsoft YaHei" panose="020B0503020204020204" pitchFamily="34" charset="-122"/>
                <a:cs typeface="Arial" panose="020B0604020202020204" pitchFamily="34" charset="0"/>
              </a:rPr>
              <a:t>model</a:t>
            </a:r>
          </a:p>
          <a:p>
            <a:pPr marL="742950" lvl="1" indent="-285750" algn="just">
              <a:spcAft>
                <a:spcPts val="300"/>
              </a:spcAft>
              <a:buFont typeface="Arial" panose="020B0604020202020204" pitchFamily="34" charset="0"/>
              <a:buChar char="•"/>
            </a:pPr>
            <a:r>
              <a:rPr kumimoji="1" lang="en-US" altLang="zh-CN" dirty="0">
                <a:latin typeface="Arial" panose="020B0604020202020204" pitchFamily="34" charset="0"/>
                <a:ea typeface="Microsoft YaHei" panose="020B0503020204020204" pitchFamily="34" charset="-122"/>
                <a:cs typeface="Arial" panose="020B0604020202020204" pitchFamily="34" charset="0"/>
              </a:rPr>
              <a:t>Second</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latin typeface="Arial" panose="020B0604020202020204" pitchFamily="34" charset="0"/>
                <a:ea typeface="Microsoft YaHei" panose="020B0503020204020204" pitchFamily="34" charset="-122"/>
                <a:cs typeface="Arial" panose="020B0604020202020204" pitchFamily="34" charset="0"/>
              </a:rPr>
              <a:t>for</a:t>
            </a:r>
            <a:r>
              <a:rPr kumimoji="1" lang="zh-CN" altLang="en-US"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dirty="0">
                <a:latin typeface="Arial" panose="020B0604020202020204" pitchFamily="34" charset="0"/>
                <a:ea typeface="Microsoft YaHei" panose="020B0503020204020204" pitchFamily="34" charset="-122"/>
                <a:cs typeface="Arial" panose="020B0604020202020204" pitchFamily="34" charset="0"/>
              </a:rPr>
              <a:t>transport</a:t>
            </a:r>
          </a:p>
          <a:p>
            <a:pPr marL="285750" indent="-285750">
              <a:spcAft>
                <a:spcPts val="3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Non-</a:t>
            </a:r>
            <a:r>
              <a:rPr lang="en-US" altLang="zh-CN" dirty="0" err="1">
                <a:latin typeface="Arial" panose="020B0604020202020204" pitchFamily="34" charset="0"/>
                <a:cs typeface="Arial" panose="020B0604020202020204" pitchFamily="34" charset="0"/>
              </a:rPr>
              <a:t>Fickian</a:t>
            </a:r>
            <a:r>
              <a:rPr lang="en-US" altLang="zh-CN" dirty="0">
                <a:latin typeface="Arial" panose="020B0604020202020204" pitchFamily="34" charset="0"/>
                <a:cs typeface="Arial" panose="020B0604020202020204" pitchFamily="34" charset="0"/>
              </a:rPr>
              <a:t> transport</a:t>
            </a:r>
          </a:p>
          <a:p>
            <a:pPr marL="285750" indent="-285750">
              <a:spcAft>
                <a:spcPts val="300"/>
              </a:spcAft>
              <a:buFont typeface="Arial" panose="020B0604020202020204" pitchFamily="34" charset="0"/>
              <a:buChar char="•"/>
            </a:pP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07C942AD-F8D8-F72B-29D9-52315FF3FDFA}"/>
              </a:ext>
            </a:extLst>
          </p:cNvPr>
          <p:cNvSpPr txBox="1"/>
          <p:nvPr/>
        </p:nvSpPr>
        <p:spPr>
          <a:xfrm>
            <a:off x="213326" y="6360285"/>
            <a:ext cx="10099073" cy="400110"/>
          </a:xfrm>
          <a:prstGeom prst="rect">
            <a:avLst/>
          </a:prstGeom>
          <a:noFill/>
        </p:spPr>
        <p:txBody>
          <a:bodyPr wrap="square">
            <a:spAutoFit/>
          </a:bodyPr>
          <a:lstStyle/>
          <a:p>
            <a:pPr algn="just">
              <a:spcAft>
                <a:spcPts val="300"/>
              </a:spcAft>
            </a:pP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DNM could be used to make a pore-scale digital twin to guide design for reactor.</a:t>
            </a:r>
          </a:p>
        </p:txBody>
      </p:sp>
      <p:sp>
        <p:nvSpPr>
          <p:cNvPr id="16" name="下箭头 15">
            <a:extLst>
              <a:ext uri="{FF2B5EF4-FFF2-40B4-BE49-F238E27FC236}">
                <a16:creationId xmlns:a16="http://schemas.microsoft.com/office/drawing/2014/main" id="{547EF878-C3B2-455B-364C-E8815EE30FED}"/>
              </a:ext>
            </a:extLst>
          </p:cNvPr>
          <p:cNvSpPr/>
          <p:nvPr/>
        </p:nvSpPr>
        <p:spPr>
          <a:xfrm>
            <a:off x="3115890" y="5785601"/>
            <a:ext cx="347133" cy="459031"/>
          </a:xfrm>
          <a:prstGeom prst="down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a:extLst>
              <a:ext uri="{FF2B5EF4-FFF2-40B4-BE49-F238E27FC236}">
                <a16:creationId xmlns:a16="http://schemas.microsoft.com/office/drawing/2014/main" id="{5701D2A9-B09B-790B-A695-E884899F8E44}"/>
              </a:ext>
            </a:extLst>
          </p:cNvPr>
          <p:cNvSpPr txBox="1"/>
          <p:nvPr/>
        </p:nvSpPr>
        <p:spPr>
          <a:xfrm>
            <a:off x="6329470" y="1696577"/>
            <a:ext cx="4416279" cy="1315745"/>
          </a:xfrm>
          <a:prstGeom prst="rect">
            <a:avLst/>
          </a:prstGeom>
          <a:noFill/>
        </p:spPr>
        <p:txBody>
          <a:bodyPr wrap="square">
            <a:spAutoFit/>
          </a:bodyPr>
          <a:lstStyle/>
          <a:p>
            <a:pPr marL="285750" indent="-285750">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Flexibility,</a:t>
            </a:r>
          </a:p>
          <a:p>
            <a:pPr marL="285750" indent="-285750">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Efficient energy storage,</a:t>
            </a:r>
          </a:p>
          <a:p>
            <a:pPr marL="285750" indent="-285750">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High thermal storage density, </a:t>
            </a:r>
          </a:p>
          <a:p>
            <a:pPr marL="285750" indent="-285750">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Low environmental impact, </a:t>
            </a:r>
          </a:p>
        </p:txBody>
      </p:sp>
    </p:spTree>
    <p:extLst>
      <p:ext uri="{BB962C8B-B14F-4D97-AF65-F5344CB8AC3E}">
        <p14:creationId xmlns:p14="http://schemas.microsoft.com/office/powerpoint/2010/main" val="1721109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37450539-DD2B-8C41-77EB-FC65DB4F086B}"/>
              </a:ext>
            </a:extLst>
          </p:cNvPr>
          <p:cNvSpPr txBox="1"/>
          <p:nvPr/>
        </p:nvSpPr>
        <p:spPr>
          <a:xfrm>
            <a:off x="1362578" y="4008289"/>
            <a:ext cx="2010818" cy="369332"/>
          </a:xfrm>
          <a:prstGeom prst="rect">
            <a:avLst/>
          </a:prstGeom>
          <a:noFill/>
        </p:spPr>
        <p:txBody>
          <a:bodyPr wrap="square">
            <a:spAutoFit/>
          </a:bodyPr>
          <a:lstStyle/>
          <a:p>
            <a:r>
              <a:rPr lang="en-US" altLang="zh-CN" b="1" dirty="0">
                <a:solidFill>
                  <a:srgbClr val="C00000"/>
                </a:solidFill>
                <a:latin typeface="Arial" panose="020B0604020202020204" pitchFamily="34" charset="0"/>
                <a:ea typeface="DengXian" panose="02010600030101010101" pitchFamily="2" charset="-122"/>
              </a:rPr>
              <a:t>Reaction </a:t>
            </a:r>
            <a:r>
              <a:rPr lang="en-US" altLang="zh-CN" sz="1800" b="1" dirty="0">
                <a:solidFill>
                  <a:srgbClr val="C00000"/>
                </a:solidFill>
                <a:effectLst/>
                <a:latin typeface="Arial" panose="020B0604020202020204" pitchFamily="34" charset="0"/>
                <a:ea typeface="DengXian" panose="02010600030101010101" pitchFamily="2" charset="-122"/>
              </a:rPr>
              <a:t>level</a:t>
            </a:r>
            <a:r>
              <a:rPr lang="zh-CN" altLang="zh-CN" b="1" dirty="0">
                <a:solidFill>
                  <a:srgbClr val="C00000"/>
                </a:solidFill>
                <a:effectLst/>
              </a:rPr>
              <a:t> </a:t>
            </a:r>
            <a:endParaRPr lang="zh-CN" altLang="en-US" b="1" dirty="0">
              <a:solidFill>
                <a:srgbClr val="C00000"/>
              </a:solidFill>
            </a:endParaRPr>
          </a:p>
        </p:txBody>
      </p:sp>
      <p:pic>
        <p:nvPicPr>
          <p:cNvPr id="93" name="图片 92">
            <a:extLst>
              <a:ext uri="{FF2B5EF4-FFF2-40B4-BE49-F238E27FC236}">
                <a16:creationId xmlns:a16="http://schemas.microsoft.com/office/drawing/2014/main" id="{7750528A-522A-D85F-1D55-38714BBDF5C7}"/>
              </a:ext>
            </a:extLst>
          </p:cNvPr>
          <p:cNvPicPr>
            <a:picLocks noChangeAspect="1"/>
          </p:cNvPicPr>
          <p:nvPr/>
        </p:nvPicPr>
        <p:blipFill>
          <a:blip r:embed="rId3"/>
          <a:stretch>
            <a:fillRect/>
          </a:stretch>
        </p:blipFill>
        <p:spPr>
          <a:xfrm>
            <a:off x="7099146" y="181365"/>
            <a:ext cx="2400638" cy="2177899"/>
          </a:xfrm>
          <a:prstGeom prst="rect">
            <a:avLst/>
          </a:prstGeom>
        </p:spPr>
      </p:pic>
      <p:pic>
        <p:nvPicPr>
          <p:cNvPr id="57" name="图片 56">
            <a:extLst>
              <a:ext uri="{FF2B5EF4-FFF2-40B4-BE49-F238E27FC236}">
                <a16:creationId xmlns:a16="http://schemas.microsoft.com/office/drawing/2014/main" id="{942501F4-7C52-5785-8A6B-2B83DE6BA79A}"/>
              </a:ext>
            </a:extLst>
          </p:cNvPr>
          <p:cNvPicPr>
            <a:picLocks noChangeAspect="1"/>
          </p:cNvPicPr>
          <p:nvPr/>
        </p:nvPicPr>
        <p:blipFill>
          <a:blip r:embed="rId4"/>
          <a:stretch>
            <a:fillRect/>
          </a:stretch>
        </p:blipFill>
        <p:spPr>
          <a:xfrm>
            <a:off x="1502630" y="4177386"/>
            <a:ext cx="2316205" cy="2024071"/>
          </a:xfrm>
          <a:prstGeom prst="rect">
            <a:avLst/>
          </a:prstGeom>
        </p:spPr>
      </p:pic>
      <p:pic>
        <p:nvPicPr>
          <p:cNvPr id="58" name="图片 57">
            <a:extLst>
              <a:ext uri="{FF2B5EF4-FFF2-40B4-BE49-F238E27FC236}">
                <a16:creationId xmlns:a16="http://schemas.microsoft.com/office/drawing/2014/main" id="{3D3788C8-3BCA-631A-9E3F-BB13D896C0B4}"/>
              </a:ext>
            </a:extLst>
          </p:cNvPr>
          <p:cNvPicPr>
            <a:picLocks noChangeAspect="1"/>
          </p:cNvPicPr>
          <p:nvPr/>
        </p:nvPicPr>
        <p:blipFill>
          <a:blip r:embed="rId5"/>
          <a:stretch>
            <a:fillRect/>
          </a:stretch>
        </p:blipFill>
        <p:spPr>
          <a:xfrm>
            <a:off x="3541109" y="3328326"/>
            <a:ext cx="2010821" cy="1600203"/>
          </a:xfrm>
          <a:prstGeom prst="rect">
            <a:avLst/>
          </a:prstGeom>
        </p:spPr>
      </p:pic>
      <p:pic>
        <p:nvPicPr>
          <p:cNvPr id="59" name="图片 58">
            <a:extLst>
              <a:ext uri="{FF2B5EF4-FFF2-40B4-BE49-F238E27FC236}">
                <a16:creationId xmlns:a16="http://schemas.microsoft.com/office/drawing/2014/main" id="{1F132E2C-622A-7F3C-1517-961CBF548218}"/>
              </a:ext>
            </a:extLst>
          </p:cNvPr>
          <p:cNvPicPr>
            <a:picLocks noChangeAspect="1"/>
          </p:cNvPicPr>
          <p:nvPr/>
        </p:nvPicPr>
        <p:blipFill>
          <a:blip r:embed="rId6"/>
          <a:stretch>
            <a:fillRect/>
          </a:stretch>
        </p:blipFill>
        <p:spPr>
          <a:xfrm>
            <a:off x="5065248" y="1590444"/>
            <a:ext cx="1336261" cy="1844261"/>
          </a:xfrm>
          <a:prstGeom prst="rect">
            <a:avLst/>
          </a:prstGeom>
        </p:spPr>
      </p:pic>
      <p:grpSp>
        <p:nvGrpSpPr>
          <p:cNvPr id="68" name="组合 67">
            <a:extLst>
              <a:ext uri="{FF2B5EF4-FFF2-40B4-BE49-F238E27FC236}">
                <a16:creationId xmlns:a16="http://schemas.microsoft.com/office/drawing/2014/main" id="{4D515F81-F11D-1741-F270-0BE12AAA1C3D}"/>
              </a:ext>
            </a:extLst>
          </p:cNvPr>
          <p:cNvGrpSpPr/>
          <p:nvPr/>
        </p:nvGrpSpPr>
        <p:grpSpPr>
          <a:xfrm rot="21354697">
            <a:off x="2767871" y="4422440"/>
            <a:ext cx="1202690" cy="490747"/>
            <a:chOff x="3130737" y="4986323"/>
            <a:chExt cx="1202690" cy="490747"/>
          </a:xfrm>
        </p:grpSpPr>
        <p:sp>
          <p:nvSpPr>
            <p:cNvPr id="60" name="椭圆 59">
              <a:extLst>
                <a:ext uri="{FF2B5EF4-FFF2-40B4-BE49-F238E27FC236}">
                  <a16:creationId xmlns:a16="http://schemas.microsoft.com/office/drawing/2014/main" id="{418EB512-024E-7D14-BC35-DCC6ED93C215}"/>
                </a:ext>
              </a:extLst>
            </p:cNvPr>
            <p:cNvSpPr>
              <a:spLocks noChangeAspect="1"/>
            </p:cNvSpPr>
            <p:nvPr/>
          </p:nvSpPr>
          <p:spPr>
            <a:xfrm>
              <a:off x="4189427" y="4986323"/>
              <a:ext cx="144000" cy="1440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任意形状 60">
              <a:extLst>
                <a:ext uri="{FF2B5EF4-FFF2-40B4-BE49-F238E27FC236}">
                  <a16:creationId xmlns:a16="http://schemas.microsoft.com/office/drawing/2014/main" id="{E56C8FFD-5548-E91D-DF5F-581E38B45816}"/>
                </a:ext>
              </a:extLst>
            </p:cNvPr>
            <p:cNvSpPr/>
            <p:nvPr/>
          </p:nvSpPr>
          <p:spPr>
            <a:xfrm>
              <a:off x="3130737" y="5097399"/>
              <a:ext cx="1093509" cy="379671"/>
            </a:xfrm>
            <a:custGeom>
              <a:avLst/>
              <a:gdLst>
                <a:gd name="connsiteX0" fmla="*/ 1046375 w 1046375"/>
                <a:gd name="connsiteY0" fmla="*/ 0 h 358218"/>
                <a:gd name="connsiteX1" fmla="*/ 650449 w 1046375"/>
                <a:gd name="connsiteY1" fmla="*/ 320511 h 358218"/>
                <a:gd name="connsiteX2" fmla="*/ 0 w 1046375"/>
                <a:gd name="connsiteY2" fmla="*/ 339365 h 358218"/>
              </a:gdLst>
              <a:ahLst/>
              <a:cxnLst>
                <a:cxn ang="0">
                  <a:pos x="connsiteX0" y="connsiteY0"/>
                </a:cxn>
                <a:cxn ang="0">
                  <a:pos x="connsiteX1" y="connsiteY1"/>
                </a:cxn>
                <a:cxn ang="0">
                  <a:pos x="connsiteX2" y="connsiteY2"/>
                </a:cxn>
              </a:cxnLst>
              <a:rect l="l" t="t" r="r" b="b"/>
              <a:pathLst>
                <a:path w="1046375" h="358218">
                  <a:moveTo>
                    <a:pt x="1046375" y="0"/>
                  </a:moveTo>
                  <a:cubicBezTo>
                    <a:pt x="935610" y="131975"/>
                    <a:pt x="824845" y="263950"/>
                    <a:pt x="650449" y="320511"/>
                  </a:cubicBezTo>
                  <a:cubicBezTo>
                    <a:pt x="476053" y="377072"/>
                    <a:pt x="238026" y="358218"/>
                    <a:pt x="0" y="339365"/>
                  </a:cubicBezTo>
                </a:path>
              </a:pathLst>
            </a:custGeom>
            <a:noFill/>
            <a:ln w="28575" cmpd="sng">
              <a:solidFill>
                <a:srgbClr val="C00000"/>
              </a:solidFill>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2" name="组合 61">
            <a:extLst>
              <a:ext uri="{FF2B5EF4-FFF2-40B4-BE49-F238E27FC236}">
                <a16:creationId xmlns:a16="http://schemas.microsoft.com/office/drawing/2014/main" id="{201F8020-660E-9173-2D09-980E3ECB9ACC}"/>
              </a:ext>
            </a:extLst>
          </p:cNvPr>
          <p:cNvGrpSpPr/>
          <p:nvPr/>
        </p:nvGrpSpPr>
        <p:grpSpPr>
          <a:xfrm rot="945308">
            <a:off x="4593361" y="2669349"/>
            <a:ext cx="1526644" cy="864324"/>
            <a:chOff x="2086399" y="4984477"/>
            <a:chExt cx="1615316" cy="1105879"/>
          </a:xfrm>
        </p:grpSpPr>
        <p:sp>
          <p:nvSpPr>
            <p:cNvPr id="63" name="椭圆 62">
              <a:extLst>
                <a:ext uri="{FF2B5EF4-FFF2-40B4-BE49-F238E27FC236}">
                  <a16:creationId xmlns:a16="http://schemas.microsoft.com/office/drawing/2014/main" id="{3A331950-C364-E3B4-B29D-236244AC5614}"/>
                </a:ext>
              </a:extLst>
            </p:cNvPr>
            <p:cNvSpPr>
              <a:spLocks/>
            </p:cNvSpPr>
            <p:nvPr/>
          </p:nvSpPr>
          <p:spPr>
            <a:xfrm>
              <a:off x="3375473" y="4984477"/>
              <a:ext cx="152364" cy="18424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任意形状 63">
              <a:extLst>
                <a:ext uri="{FF2B5EF4-FFF2-40B4-BE49-F238E27FC236}">
                  <a16:creationId xmlns:a16="http://schemas.microsoft.com/office/drawing/2014/main" id="{05035824-0FE8-5E99-C5DD-6D94FD3F150B}"/>
                </a:ext>
              </a:extLst>
            </p:cNvPr>
            <p:cNvSpPr/>
            <p:nvPr/>
          </p:nvSpPr>
          <p:spPr>
            <a:xfrm rot="19373413">
              <a:off x="2086399" y="5710685"/>
              <a:ext cx="1615316" cy="379671"/>
            </a:xfrm>
            <a:custGeom>
              <a:avLst/>
              <a:gdLst>
                <a:gd name="connsiteX0" fmla="*/ 1046375 w 1046375"/>
                <a:gd name="connsiteY0" fmla="*/ 0 h 358218"/>
                <a:gd name="connsiteX1" fmla="*/ 650449 w 1046375"/>
                <a:gd name="connsiteY1" fmla="*/ 320511 h 358218"/>
                <a:gd name="connsiteX2" fmla="*/ 0 w 1046375"/>
                <a:gd name="connsiteY2" fmla="*/ 339365 h 358218"/>
              </a:gdLst>
              <a:ahLst/>
              <a:cxnLst>
                <a:cxn ang="0">
                  <a:pos x="connsiteX0" y="connsiteY0"/>
                </a:cxn>
                <a:cxn ang="0">
                  <a:pos x="connsiteX1" y="connsiteY1"/>
                </a:cxn>
                <a:cxn ang="0">
                  <a:pos x="connsiteX2" y="connsiteY2"/>
                </a:cxn>
              </a:cxnLst>
              <a:rect l="l" t="t" r="r" b="b"/>
              <a:pathLst>
                <a:path w="1046375" h="358218">
                  <a:moveTo>
                    <a:pt x="1046375" y="0"/>
                  </a:moveTo>
                  <a:cubicBezTo>
                    <a:pt x="935610" y="131975"/>
                    <a:pt x="824845" y="263950"/>
                    <a:pt x="650449" y="320511"/>
                  </a:cubicBezTo>
                  <a:cubicBezTo>
                    <a:pt x="476053" y="377072"/>
                    <a:pt x="238026" y="358218"/>
                    <a:pt x="0" y="339365"/>
                  </a:cubicBezTo>
                </a:path>
              </a:pathLst>
            </a:custGeom>
            <a:noFill/>
            <a:ln w="28575" cmpd="sng">
              <a:solidFill>
                <a:srgbClr val="C00000"/>
              </a:solidFill>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5" name="组合 64">
            <a:extLst>
              <a:ext uri="{FF2B5EF4-FFF2-40B4-BE49-F238E27FC236}">
                <a16:creationId xmlns:a16="http://schemas.microsoft.com/office/drawing/2014/main" id="{9D7095A0-0CB5-EE87-582A-31815C57D9BA}"/>
              </a:ext>
            </a:extLst>
          </p:cNvPr>
          <p:cNvGrpSpPr/>
          <p:nvPr/>
        </p:nvGrpSpPr>
        <p:grpSpPr>
          <a:xfrm rot="827474">
            <a:off x="6386980" y="1245376"/>
            <a:ext cx="1334553" cy="787185"/>
            <a:chOff x="2041674" y="4984478"/>
            <a:chExt cx="1667150" cy="1068502"/>
          </a:xfrm>
        </p:grpSpPr>
        <p:sp>
          <p:nvSpPr>
            <p:cNvPr id="66" name="椭圆 65">
              <a:extLst>
                <a:ext uri="{FF2B5EF4-FFF2-40B4-BE49-F238E27FC236}">
                  <a16:creationId xmlns:a16="http://schemas.microsoft.com/office/drawing/2014/main" id="{3E5DEA85-CC57-A76C-7F5A-AA72E48F9C11}"/>
                </a:ext>
              </a:extLst>
            </p:cNvPr>
            <p:cNvSpPr>
              <a:spLocks/>
            </p:cNvSpPr>
            <p:nvPr/>
          </p:nvSpPr>
          <p:spPr>
            <a:xfrm>
              <a:off x="3375474" y="4984478"/>
              <a:ext cx="179888" cy="19546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任意形状 66">
              <a:extLst>
                <a:ext uri="{FF2B5EF4-FFF2-40B4-BE49-F238E27FC236}">
                  <a16:creationId xmlns:a16="http://schemas.microsoft.com/office/drawing/2014/main" id="{D8EB8F4D-C9EF-6BCD-B010-43293C4A54BB}"/>
                </a:ext>
              </a:extLst>
            </p:cNvPr>
            <p:cNvSpPr/>
            <p:nvPr/>
          </p:nvSpPr>
          <p:spPr>
            <a:xfrm rot="19373413">
              <a:off x="2041674" y="5673309"/>
              <a:ext cx="1667150" cy="379671"/>
            </a:xfrm>
            <a:custGeom>
              <a:avLst/>
              <a:gdLst>
                <a:gd name="connsiteX0" fmla="*/ 1046375 w 1046375"/>
                <a:gd name="connsiteY0" fmla="*/ 0 h 358218"/>
                <a:gd name="connsiteX1" fmla="*/ 650449 w 1046375"/>
                <a:gd name="connsiteY1" fmla="*/ 320511 h 358218"/>
                <a:gd name="connsiteX2" fmla="*/ 0 w 1046375"/>
                <a:gd name="connsiteY2" fmla="*/ 339365 h 358218"/>
              </a:gdLst>
              <a:ahLst/>
              <a:cxnLst>
                <a:cxn ang="0">
                  <a:pos x="connsiteX0" y="connsiteY0"/>
                </a:cxn>
                <a:cxn ang="0">
                  <a:pos x="connsiteX1" y="connsiteY1"/>
                </a:cxn>
                <a:cxn ang="0">
                  <a:pos x="connsiteX2" y="connsiteY2"/>
                </a:cxn>
              </a:cxnLst>
              <a:rect l="l" t="t" r="r" b="b"/>
              <a:pathLst>
                <a:path w="1046375" h="358218">
                  <a:moveTo>
                    <a:pt x="1046375" y="0"/>
                  </a:moveTo>
                  <a:cubicBezTo>
                    <a:pt x="935610" y="131975"/>
                    <a:pt x="824845" y="263950"/>
                    <a:pt x="650449" y="320511"/>
                  </a:cubicBezTo>
                  <a:cubicBezTo>
                    <a:pt x="476053" y="377072"/>
                    <a:pt x="238026" y="358218"/>
                    <a:pt x="0" y="339365"/>
                  </a:cubicBezTo>
                </a:path>
              </a:pathLst>
            </a:custGeom>
            <a:noFill/>
            <a:ln w="28575" cmpd="sng">
              <a:solidFill>
                <a:srgbClr val="C00000"/>
              </a:solidFill>
              <a:headEnd type="none" w="med" len="med"/>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cxnSp>
        <p:nvCxnSpPr>
          <p:cNvPr id="3" name="直线箭头连接符 2">
            <a:extLst>
              <a:ext uri="{FF2B5EF4-FFF2-40B4-BE49-F238E27FC236}">
                <a16:creationId xmlns:a16="http://schemas.microsoft.com/office/drawing/2014/main" id="{1480B225-41FE-E140-3A84-8E66C49B388F}"/>
              </a:ext>
            </a:extLst>
          </p:cNvPr>
          <p:cNvCxnSpPr>
            <a:cxnSpLocks/>
          </p:cNvCxnSpPr>
          <p:nvPr/>
        </p:nvCxnSpPr>
        <p:spPr>
          <a:xfrm>
            <a:off x="1060716" y="6256042"/>
            <a:ext cx="9548017" cy="0"/>
          </a:xfrm>
          <a:prstGeom prst="straightConnector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 name="直线箭头连接符 5">
            <a:extLst>
              <a:ext uri="{FF2B5EF4-FFF2-40B4-BE49-F238E27FC236}">
                <a16:creationId xmlns:a16="http://schemas.microsoft.com/office/drawing/2014/main" id="{3792BFB8-ACEA-7AC5-50B2-ABB055B3CC4C}"/>
              </a:ext>
            </a:extLst>
          </p:cNvPr>
          <p:cNvCxnSpPr>
            <a:cxnSpLocks/>
          </p:cNvCxnSpPr>
          <p:nvPr/>
        </p:nvCxnSpPr>
        <p:spPr>
          <a:xfrm flipV="1">
            <a:off x="1210178" y="770467"/>
            <a:ext cx="2938" cy="5611849"/>
          </a:xfrm>
          <a:prstGeom prst="straightConnector1">
            <a:avLst/>
          </a:prstGeom>
          <a:ln w="28575">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nvGrpSpPr>
          <p:cNvPr id="15" name="组合 14">
            <a:extLst>
              <a:ext uri="{FF2B5EF4-FFF2-40B4-BE49-F238E27FC236}">
                <a16:creationId xmlns:a16="http://schemas.microsoft.com/office/drawing/2014/main" id="{DDAAF89F-756C-C9BF-3280-C0AA0B9A3759}"/>
              </a:ext>
            </a:extLst>
          </p:cNvPr>
          <p:cNvGrpSpPr/>
          <p:nvPr/>
        </p:nvGrpSpPr>
        <p:grpSpPr>
          <a:xfrm>
            <a:off x="2316245" y="6129768"/>
            <a:ext cx="5595870" cy="256997"/>
            <a:chOff x="2900445" y="6112842"/>
            <a:chExt cx="5595870" cy="256997"/>
          </a:xfrm>
        </p:grpSpPr>
        <p:cxnSp>
          <p:nvCxnSpPr>
            <p:cNvPr id="9" name="直线连接符 8">
              <a:extLst>
                <a:ext uri="{FF2B5EF4-FFF2-40B4-BE49-F238E27FC236}">
                  <a16:creationId xmlns:a16="http://schemas.microsoft.com/office/drawing/2014/main" id="{43FAB103-654C-C991-78F1-EB9B52710BCE}"/>
                </a:ext>
              </a:extLst>
            </p:cNvPr>
            <p:cNvCxnSpPr>
              <a:cxnSpLocks/>
            </p:cNvCxnSpPr>
            <p:nvPr/>
          </p:nvCxnSpPr>
          <p:spPr>
            <a:xfrm>
              <a:off x="2900445" y="6117291"/>
              <a:ext cx="0" cy="25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线连接符 9">
              <a:extLst>
                <a:ext uri="{FF2B5EF4-FFF2-40B4-BE49-F238E27FC236}">
                  <a16:creationId xmlns:a16="http://schemas.microsoft.com/office/drawing/2014/main" id="{8C65A0A2-B39D-411E-5722-7C147B2D627A}"/>
                </a:ext>
              </a:extLst>
            </p:cNvPr>
            <p:cNvCxnSpPr>
              <a:cxnSpLocks/>
            </p:cNvCxnSpPr>
            <p:nvPr/>
          </p:nvCxnSpPr>
          <p:spPr>
            <a:xfrm>
              <a:off x="4218730" y="6117291"/>
              <a:ext cx="0" cy="25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线连接符 10">
              <a:extLst>
                <a:ext uri="{FF2B5EF4-FFF2-40B4-BE49-F238E27FC236}">
                  <a16:creationId xmlns:a16="http://schemas.microsoft.com/office/drawing/2014/main" id="{C92BE14D-1CA7-38F8-986F-5D7BB70D44E5}"/>
                </a:ext>
              </a:extLst>
            </p:cNvPr>
            <p:cNvCxnSpPr>
              <a:cxnSpLocks/>
            </p:cNvCxnSpPr>
            <p:nvPr/>
          </p:nvCxnSpPr>
          <p:spPr>
            <a:xfrm>
              <a:off x="5537015" y="6117291"/>
              <a:ext cx="0" cy="25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线连接符 11">
              <a:extLst>
                <a:ext uri="{FF2B5EF4-FFF2-40B4-BE49-F238E27FC236}">
                  <a16:creationId xmlns:a16="http://schemas.microsoft.com/office/drawing/2014/main" id="{F2912A34-D785-0E65-03CD-426856A0E44B}"/>
                </a:ext>
              </a:extLst>
            </p:cNvPr>
            <p:cNvCxnSpPr>
              <a:cxnSpLocks/>
            </p:cNvCxnSpPr>
            <p:nvPr/>
          </p:nvCxnSpPr>
          <p:spPr>
            <a:xfrm>
              <a:off x="6855300" y="6117291"/>
              <a:ext cx="0" cy="25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线连接符 12">
              <a:extLst>
                <a:ext uri="{FF2B5EF4-FFF2-40B4-BE49-F238E27FC236}">
                  <a16:creationId xmlns:a16="http://schemas.microsoft.com/office/drawing/2014/main" id="{94C7B494-A654-B7AC-77A2-0514C30CDDDE}"/>
                </a:ext>
              </a:extLst>
            </p:cNvPr>
            <p:cNvCxnSpPr>
              <a:cxnSpLocks/>
            </p:cNvCxnSpPr>
            <p:nvPr/>
          </p:nvCxnSpPr>
          <p:spPr>
            <a:xfrm>
              <a:off x="8496315" y="6112842"/>
              <a:ext cx="0" cy="25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组合 15">
            <a:extLst>
              <a:ext uri="{FF2B5EF4-FFF2-40B4-BE49-F238E27FC236}">
                <a16:creationId xmlns:a16="http://schemas.microsoft.com/office/drawing/2014/main" id="{399DE8F4-C07D-3D05-E09A-08E6574E18B5}"/>
              </a:ext>
            </a:extLst>
          </p:cNvPr>
          <p:cNvGrpSpPr/>
          <p:nvPr/>
        </p:nvGrpSpPr>
        <p:grpSpPr>
          <a:xfrm rot="16200000">
            <a:off x="-1095485" y="3300309"/>
            <a:ext cx="4611824" cy="252548"/>
            <a:chOff x="2900445" y="6117291"/>
            <a:chExt cx="5273141" cy="252548"/>
          </a:xfrm>
        </p:grpSpPr>
        <p:cxnSp>
          <p:nvCxnSpPr>
            <p:cNvPr id="17" name="直线连接符 16">
              <a:extLst>
                <a:ext uri="{FF2B5EF4-FFF2-40B4-BE49-F238E27FC236}">
                  <a16:creationId xmlns:a16="http://schemas.microsoft.com/office/drawing/2014/main" id="{6B958FE8-7052-0189-5391-3BE1D41033A3}"/>
                </a:ext>
              </a:extLst>
            </p:cNvPr>
            <p:cNvCxnSpPr>
              <a:cxnSpLocks/>
            </p:cNvCxnSpPr>
            <p:nvPr/>
          </p:nvCxnSpPr>
          <p:spPr>
            <a:xfrm>
              <a:off x="2900445" y="6117291"/>
              <a:ext cx="0" cy="25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线连接符 17">
              <a:extLst>
                <a:ext uri="{FF2B5EF4-FFF2-40B4-BE49-F238E27FC236}">
                  <a16:creationId xmlns:a16="http://schemas.microsoft.com/office/drawing/2014/main" id="{ACA77428-5F0C-E5FC-6DC7-3E7D80A6FBFC}"/>
                </a:ext>
              </a:extLst>
            </p:cNvPr>
            <p:cNvCxnSpPr>
              <a:cxnSpLocks/>
            </p:cNvCxnSpPr>
            <p:nvPr/>
          </p:nvCxnSpPr>
          <p:spPr>
            <a:xfrm>
              <a:off x="4218730" y="6117291"/>
              <a:ext cx="0" cy="25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线连接符 18">
              <a:extLst>
                <a:ext uri="{FF2B5EF4-FFF2-40B4-BE49-F238E27FC236}">
                  <a16:creationId xmlns:a16="http://schemas.microsoft.com/office/drawing/2014/main" id="{563A06E3-5FCB-352E-BC61-590C226839B7}"/>
                </a:ext>
              </a:extLst>
            </p:cNvPr>
            <p:cNvCxnSpPr>
              <a:cxnSpLocks/>
            </p:cNvCxnSpPr>
            <p:nvPr/>
          </p:nvCxnSpPr>
          <p:spPr>
            <a:xfrm>
              <a:off x="5537015" y="6117291"/>
              <a:ext cx="0" cy="25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线连接符 19">
              <a:extLst>
                <a:ext uri="{FF2B5EF4-FFF2-40B4-BE49-F238E27FC236}">
                  <a16:creationId xmlns:a16="http://schemas.microsoft.com/office/drawing/2014/main" id="{BBAB4790-7BEF-9C68-6F04-D6162371BBB7}"/>
                </a:ext>
              </a:extLst>
            </p:cNvPr>
            <p:cNvCxnSpPr>
              <a:cxnSpLocks/>
            </p:cNvCxnSpPr>
            <p:nvPr/>
          </p:nvCxnSpPr>
          <p:spPr>
            <a:xfrm>
              <a:off x="6855300" y="6117291"/>
              <a:ext cx="0" cy="25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线连接符 20">
              <a:extLst>
                <a:ext uri="{FF2B5EF4-FFF2-40B4-BE49-F238E27FC236}">
                  <a16:creationId xmlns:a16="http://schemas.microsoft.com/office/drawing/2014/main" id="{BD48363C-237C-A87E-C23E-56D8F6607D7A}"/>
                </a:ext>
              </a:extLst>
            </p:cNvPr>
            <p:cNvCxnSpPr>
              <a:cxnSpLocks/>
            </p:cNvCxnSpPr>
            <p:nvPr/>
          </p:nvCxnSpPr>
          <p:spPr>
            <a:xfrm>
              <a:off x="8173586" y="6117291"/>
              <a:ext cx="0" cy="25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文本框 21">
            <a:extLst>
              <a:ext uri="{FF2B5EF4-FFF2-40B4-BE49-F238E27FC236}">
                <a16:creationId xmlns:a16="http://schemas.microsoft.com/office/drawing/2014/main" id="{5A1C20BD-C14D-3742-E1A1-8CE7D8A3DF05}"/>
              </a:ext>
            </a:extLst>
          </p:cNvPr>
          <p:cNvSpPr txBox="1"/>
          <p:nvPr/>
        </p:nvSpPr>
        <p:spPr>
          <a:xfrm>
            <a:off x="4525764" y="6569580"/>
            <a:ext cx="1799206" cy="338554"/>
          </a:xfrm>
          <a:prstGeom prst="rect">
            <a:avLst/>
          </a:prstGeom>
          <a:noFill/>
        </p:spPr>
        <p:txBody>
          <a:bodyPr wrap="square" rtlCol="0">
            <a:spAutoFit/>
          </a:bodyPr>
          <a:lstStyle/>
          <a:p>
            <a:r>
              <a:rPr kumimoji="1" lang="en-US" altLang="zh-CN" sz="1600" b="1" i="1" dirty="0">
                <a:latin typeface="Arial" panose="020B0604020202020204" pitchFamily="34" charset="0"/>
                <a:cs typeface="Arial" panose="020B0604020202020204" pitchFamily="34" charset="0"/>
              </a:rPr>
              <a:t>Temporal</a:t>
            </a:r>
            <a:r>
              <a:rPr kumimoji="1" lang="zh-CN" altLang="en-US" sz="1600" b="1" i="1" dirty="0">
                <a:latin typeface="Arial" panose="020B0604020202020204" pitchFamily="34" charset="0"/>
                <a:cs typeface="Arial" panose="020B0604020202020204" pitchFamily="34" charset="0"/>
              </a:rPr>
              <a:t> </a:t>
            </a:r>
            <a:r>
              <a:rPr kumimoji="1" lang="en-US" altLang="zh-CN" sz="1600" b="1" i="1" dirty="0">
                <a:latin typeface="Arial" panose="020B0604020202020204" pitchFamily="34" charset="0"/>
                <a:cs typeface="Arial" panose="020B0604020202020204" pitchFamily="34" charset="0"/>
              </a:rPr>
              <a:t>scale</a:t>
            </a:r>
            <a:endParaRPr kumimoji="1" lang="zh-CN" altLang="en-US" sz="1600" b="1" i="1"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CFCC7F0D-0355-DB9C-3529-F18DECA8B098}"/>
              </a:ext>
            </a:extLst>
          </p:cNvPr>
          <p:cNvSpPr txBox="1"/>
          <p:nvPr/>
        </p:nvSpPr>
        <p:spPr>
          <a:xfrm>
            <a:off x="2160916" y="6292350"/>
            <a:ext cx="500943" cy="369332"/>
          </a:xfrm>
          <a:prstGeom prst="rect">
            <a:avLst/>
          </a:prstGeom>
          <a:noFill/>
        </p:spPr>
        <p:txBody>
          <a:bodyPr wrap="square" rtlCol="0">
            <a:spAutoFit/>
          </a:bodyPr>
          <a:lstStyle/>
          <a:p>
            <a:r>
              <a:rPr kumimoji="1" lang="en-US" altLang="zh-CN" i="1" dirty="0">
                <a:latin typeface="Arial" panose="020B0604020202020204" pitchFamily="34" charset="0"/>
                <a:cs typeface="Arial" panose="020B0604020202020204" pitchFamily="34" charset="0"/>
              </a:rPr>
              <a:t>ns</a:t>
            </a:r>
            <a:endParaRPr kumimoji="1" lang="zh-CN" altLang="en-US" i="1"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C66ACB56-6791-F6D2-DE2C-607D55504229}"/>
              </a:ext>
            </a:extLst>
          </p:cNvPr>
          <p:cNvSpPr txBox="1"/>
          <p:nvPr/>
        </p:nvSpPr>
        <p:spPr>
          <a:xfrm>
            <a:off x="3487495" y="6292350"/>
            <a:ext cx="500943" cy="369332"/>
          </a:xfrm>
          <a:prstGeom prst="rect">
            <a:avLst/>
          </a:prstGeom>
          <a:noFill/>
        </p:spPr>
        <p:txBody>
          <a:bodyPr wrap="square" rtlCol="0">
            <a:spAutoFit/>
          </a:bodyPr>
          <a:lstStyle/>
          <a:p>
            <a:r>
              <a:rPr kumimoji="1" lang="en-US" altLang="zh-CN" i="1" dirty="0" err="1">
                <a:latin typeface="Arial" panose="020B0604020202020204" pitchFamily="34" charset="0"/>
                <a:cs typeface="Arial" panose="020B0604020202020204" pitchFamily="34" charset="0"/>
              </a:rPr>
              <a:t>μs</a:t>
            </a:r>
            <a:endParaRPr kumimoji="1" lang="zh-CN" altLang="en-US" i="1"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5EF9144C-26F0-D806-37EE-75DE4BC35EAD}"/>
              </a:ext>
            </a:extLst>
          </p:cNvPr>
          <p:cNvSpPr txBox="1"/>
          <p:nvPr/>
        </p:nvSpPr>
        <p:spPr>
          <a:xfrm>
            <a:off x="4814074" y="6292350"/>
            <a:ext cx="500943" cy="369332"/>
          </a:xfrm>
          <a:prstGeom prst="rect">
            <a:avLst/>
          </a:prstGeom>
          <a:noFill/>
        </p:spPr>
        <p:txBody>
          <a:bodyPr wrap="square" rtlCol="0">
            <a:spAutoFit/>
          </a:bodyPr>
          <a:lstStyle/>
          <a:p>
            <a:r>
              <a:rPr kumimoji="1" lang="en-US" altLang="zh-CN" i="1" dirty="0" err="1">
                <a:latin typeface="Arial" panose="020B0604020202020204" pitchFamily="34" charset="0"/>
                <a:cs typeface="Arial" panose="020B0604020202020204" pitchFamily="34" charset="0"/>
              </a:rPr>
              <a:t>ms</a:t>
            </a:r>
            <a:endParaRPr kumimoji="1" lang="zh-CN" altLang="en-US" i="1" dirty="0">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0F649875-A53C-7127-9A0F-6EA4B81AF7C6}"/>
              </a:ext>
            </a:extLst>
          </p:cNvPr>
          <p:cNvSpPr txBox="1"/>
          <p:nvPr/>
        </p:nvSpPr>
        <p:spPr>
          <a:xfrm>
            <a:off x="6140654" y="6292350"/>
            <a:ext cx="500943" cy="369332"/>
          </a:xfrm>
          <a:prstGeom prst="rect">
            <a:avLst/>
          </a:prstGeom>
          <a:noFill/>
        </p:spPr>
        <p:txBody>
          <a:bodyPr wrap="square" rtlCol="0">
            <a:spAutoFit/>
          </a:bodyPr>
          <a:lstStyle/>
          <a:p>
            <a:r>
              <a:rPr kumimoji="1" lang="en-US" altLang="zh-CN" i="1" dirty="0">
                <a:latin typeface="Arial" panose="020B0604020202020204" pitchFamily="34" charset="0"/>
                <a:cs typeface="Arial" panose="020B0604020202020204" pitchFamily="34" charset="0"/>
              </a:rPr>
              <a:t>s</a:t>
            </a:r>
            <a:endParaRPr kumimoji="1" lang="zh-CN" altLang="en-US" i="1" dirty="0">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E6C56141-D57F-FEEA-F279-22FFFC9EA004}"/>
              </a:ext>
            </a:extLst>
          </p:cNvPr>
          <p:cNvSpPr txBox="1"/>
          <p:nvPr/>
        </p:nvSpPr>
        <p:spPr>
          <a:xfrm>
            <a:off x="7589385" y="6292350"/>
            <a:ext cx="738925" cy="369332"/>
          </a:xfrm>
          <a:prstGeom prst="rect">
            <a:avLst/>
          </a:prstGeom>
          <a:noFill/>
        </p:spPr>
        <p:txBody>
          <a:bodyPr wrap="square" rtlCol="0">
            <a:spAutoFit/>
          </a:bodyPr>
          <a:lstStyle/>
          <a:p>
            <a:r>
              <a:rPr kumimoji="1" lang="en-US" altLang="zh-CN" i="1" dirty="0">
                <a:latin typeface="Arial" panose="020B0604020202020204" pitchFamily="34" charset="0"/>
                <a:cs typeface="Arial" panose="020B0604020202020204" pitchFamily="34" charset="0"/>
              </a:rPr>
              <a:t>hour</a:t>
            </a:r>
            <a:endParaRPr kumimoji="1" lang="zh-CN" altLang="en-US" i="1"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E0BD5EC6-BAA1-FA23-28D0-F2303D915945}"/>
              </a:ext>
            </a:extLst>
          </p:cNvPr>
          <p:cNvSpPr txBox="1"/>
          <p:nvPr/>
        </p:nvSpPr>
        <p:spPr>
          <a:xfrm>
            <a:off x="613465" y="5547907"/>
            <a:ext cx="500943" cy="369332"/>
          </a:xfrm>
          <a:prstGeom prst="rect">
            <a:avLst/>
          </a:prstGeom>
          <a:noFill/>
        </p:spPr>
        <p:txBody>
          <a:bodyPr wrap="square" rtlCol="0">
            <a:spAutoFit/>
          </a:bodyPr>
          <a:lstStyle/>
          <a:p>
            <a:r>
              <a:rPr kumimoji="1" lang="en-US" altLang="zh-CN" i="1" dirty="0">
                <a:latin typeface="Arial" panose="020B0604020202020204" pitchFamily="34" charset="0"/>
                <a:cs typeface="Arial" panose="020B0604020202020204" pitchFamily="34" charset="0"/>
              </a:rPr>
              <a:t>nm</a:t>
            </a:r>
            <a:endParaRPr kumimoji="1" lang="zh-CN" altLang="en-US" i="1" dirty="0">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476298D8-76BC-D861-A25C-2C359D9B2485}"/>
              </a:ext>
            </a:extLst>
          </p:cNvPr>
          <p:cNvSpPr txBox="1"/>
          <p:nvPr/>
        </p:nvSpPr>
        <p:spPr>
          <a:xfrm>
            <a:off x="613465" y="4370005"/>
            <a:ext cx="500943" cy="369332"/>
          </a:xfrm>
          <a:prstGeom prst="rect">
            <a:avLst/>
          </a:prstGeom>
          <a:noFill/>
        </p:spPr>
        <p:txBody>
          <a:bodyPr wrap="square" rtlCol="0">
            <a:spAutoFit/>
          </a:bodyPr>
          <a:lstStyle/>
          <a:p>
            <a:r>
              <a:rPr kumimoji="1" lang="en-US" altLang="zh-CN" i="1" dirty="0" err="1">
                <a:latin typeface="Arial" panose="020B0604020202020204" pitchFamily="34" charset="0"/>
                <a:cs typeface="Arial" panose="020B0604020202020204" pitchFamily="34" charset="0"/>
              </a:rPr>
              <a:t>μm</a:t>
            </a:r>
            <a:endParaRPr kumimoji="1" lang="zh-CN" altLang="en-US" i="1" dirty="0">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8FC51279-5DE3-85DF-D62C-E1F9BD4EDB90}"/>
              </a:ext>
            </a:extLst>
          </p:cNvPr>
          <p:cNvSpPr txBox="1"/>
          <p:nvPr/>
        </p:nvSpPr>
        <p:spPr>
          <a:xfrm>
            <a:off x="559646" y="3214813"/>
            <a:ext cx="608580" cy="369332"/>
          </a:xfrm>
          <a:prstGeom prst="rect">
            <a:avLst/>
          </a:prstGeom>
          <a:noFill/>
        </p:spPr>
        <p:txBody>
          <a:bodyPr wrap="square" rtlCol="0">
            <a:spAutoFit/>
          </a:bodyPr>
          <a:lstStyle/>
          <a:p>
            <a:r>
              <a:rPr kumimoji="1" lang="en-US" altLang="zh-CN" i="1" dirty="0">
                <a:latin typeface="Arial" panose="020B0604020202020204" pitchFamily="34" charset="0"/>
                <a:cs typeface="Arial" panose="020B0604020202020204" pitchFamily="34" charset="0"/>
              </a:rPr>
              <a:t>mm</a:t>
            </a:r>
            <a:endParaRPr kumimoji="1" lang="zh-CN" altLang="en-US" i="1" dirty="0">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69133DCF-624B-5EDC-DF77-96A54049E0C4}"/>
              </a:ext>
            </a:extLst>
          </p:cNvPr>
          <p:cNvSpPr txBox="1"/>
          <p:nvPr/>
        </p:nvSpPr>
        <p:spPr>
          <a:xfrm>
            <a:off x="559646" y="2085649"/>
            <a:ext cx="608580" cy="369332"/>
          </a:xfrm>
          <a:prstGeom prst="rect">
            <a:avLst/>
          </a:prstGeom>
          <a:noFill/>
        </p:spPr>
        <p:txBody>
          <a:bodyPr wrap="square" rtlCol="0">
            <a:spAutoFit/>
          </a:bodyPr>
          <a:lstStyle/>
          <a:p>
            <a:r>
              <a:rPr kumimoji="1" lang="en-US" altLang="zh-CN" i="1" dirty="0">
                <a:latin typeface="Arial" panose="020B0604020202020204" pitchFamily="34" charset="0"/>
                <a:cs typeface="Arial" panose="020B0604020202020204" pitchFamily="34" charset="0"/>
              </a:rPr>
              <a:t>cm</a:t>
            </a:r>
            <a:endParaRPr kumimoji="1" lang="zh-CN" altLang="en-US" i="1" dirty="0">
              <a:latin typeface="Arial" panose="020B060402020202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00183850-1823-758E-8B11-D777B3745307}"/>
              </a:ext>
            </a:extLst>
          </p:cNvPr>
          <p:cNvSpPr txBox="1"/>
          <p:nvPr/>
        </p:nvSpPr>
        <p:spPr>
          <a:xfrm>
            <a:off x="559646" y="939473"/>
            <a:ext cx="608580" cy="369332"/>
          </a:xfrm>
          <a:prstGeom prst="rect">
            <a:avLst/>
          </a:prstGeom>
          <a:noFill/>
        </p:spPr>
        <p:txBody>
          <a:bodyPr wrap="square" rtlCol="0">
            <a:spAutoFit/>
          </a:bodyPr>
          <a:lstStyle/>
          <a:p>
            <a:r>
              <a:rPr kumimoji="1" lang="en-US" altLang="zh-CN" i="1" dirty="0">
                <a:latin typeface="Arial" panose="020B0604020202020204" pitchFamily="34" charset="0"/>
                <a:cs typeface="Arial" panose="020B0604020202020204" pitchFamily="34" charset="0"/>
              </a:rPr>
              <a:t>m</a:t>
            </a:r>
            <a:endParaRPr kumimoji="1" lang="zh-CN" altLang="en-US" i="1" dirty="0">
              <a:latin typeface="Arial" panose="020B0604020202020204" pitchFamily="34" charset="0"/>
              <a:cs typeface="Arial" panose="020B0604020202020204" pitchFamily="34" charset="0"/>
            </a:endParaRPr>
          </a:p>
        </p:txBody>
      </p:sp>
      <p:sp>
        <p:nvSpPr>
          <p:cNvPr id="33" name="文本框 32">
            <a:extLst>
              <a:ext uri="{FF2B5EF4-FFF2-40B4-BE49-F238E27FC236}">
                <a16:creationId xmlns:a16="http://schemas.microsoft.com/office/drawing/2014/main" id="{D55ACC12-CE63-6BD9-ABA2-F9923C4D9F24}"/>
              </a:ext>
            </a:extLst>
          </p:cNvPr>
          <p:cNvSpPr txBox="1"/>
          <p:nvPr/>
        </p:nvSpPr>
        <p:spPr>
          <a:xfrm rot="16200000">
            <a:off x="-460289" y="3261612"/>
            <a:ext cx="1799206" cy="338554"/>
          </a:xfrm>
          <a:prstGeom prst="rect">
            <a:avLst/>
          </a:prstGeom>
          <a:noFill/>
        </p:spPr>
        <p:txBody>
          <a:bodyPr wrap="square" rtlCol="0">
            <a:spAutoFit/>
          </a:bodyPr>
          <a:lstStyle/>
          <a:p>
            <a:r>
              <a:rPr kumimoji="1" lang="en-US" altLang="zh-CN" sz="1600" b="1" i="1" dirty="0">
                <a:latin typeface="Arial" panose="020B0604020202020204" pitchFamily="34" charset="0"/>
                <a:cs typeface="Arial" panose="020B0604020202020204" pitchFamily="34" charset="0"/>
              </a:rPr>
              <a:t>Spatial</a:t>
            </a:r>
            <a:r>
              <a:rPr kumimoji="1" lang="zh-CN" altLang="en-US" sz="1600" b="1" i="1" dirty="0">
                <a:latin typeface="Arial" panose="020B0604020202020204" pitchFamily="34" charset="0"/>
                <a:cs typeface="Arial" panose="020B0604020202020204" pitchFamily="34" charset="0"/>
              </a:rPr>
              <a:t> </a:t>
            </a:r>
            <a:r>
              <a:rPr kumimoji="1" lang="en-US" altLang="zh-CN" sz="1600" b="1" i="1" dirty="0">
                <a:latin typeface="Arial" panose="020B0604020202020204" pitchFamily="34" charset="0"/>
                <a:cs typeface="Arial" panose="020B0604020202020204" pitchFamily="34" charset="0"/>
              </a:rPr>
              <a:t>scale</a:t>
            </a:r>
            <a:endParaRPr kumimoji="1" lang="zh-CN" altLang="en-US" sz="1600" b="1" i="1" dirty="0">
              <a:latin typeface="Arial" panose="020B0604020202020204" pitchFamily="34" charset="0"/>
              <a:cs typeface="Arial" panose="020B0604020202020204" pitchFamily="34" charset="0"/>
            </a:endParaRPr>
          </a:p>
        </p:txBody>
      </p:sp>
      <p:grpSp>
        <p:nvGrpSpPr>
          <p:cNvPr id="44" name="组合 43">
            <a:extLst>
              <a:ext uri="{FF2B5EF4-FFF2-40B4-BE49-F238E27FC236}">
                <a16:creationId xmlns:a16="http://schemas.microsoft.com/office/drawing/2014/main" id="{B7DF372D-A28D-3C05-0E2B-A6948822A422}"/>
              </a:ext>
            </a:extLst>
          </p:cNvPr>
          <p:cNvGrpSpPr/>
          <p:nvPr/>
        </p:nvGrpSpPr>
        <p:grpSpPr>
          <a:xfrm>
            <a:off x="7502640" y="2413429"/>
            <a:ext cx="4532194" cy="2177900"/>
            <a:chOff x="7211633" y="2443590"/>
            <a:chExt cx="4532194" cy="2177900"/>
          </a:xfrm>
        </p:grpSpPr>
        <p:sp>
          <p:nvSpPr>
            <p:cNvPr id="41" name="矩形标注 40">
              <a:extLst>
                <a:ext uri="{FF2B5EF4-FFF2-40B4-BE49-F238E27FC236}">
                  <a16:creationId xmlns:a16="http://schemas.microsoft.com/office/drawing/2014/main" id="{0D67965C-22D4-80F6-0D36-69F0C4F0DB59}"/>
                </a:ext>
              </a:extLst>
            </p:cNvPr>
            <p:cNvSpPr/>
            <p:nvPr/>
          </p:nvSpPr>
          <p:spPr>
            <a:xfrm>
              <a:off x="7211633" y="2486826"/>
              <a:ext cx="4505854" cy="2134664"/>
            </a:xfrm>
            <a:prstGeom prst="wedgeRectCallout">
              <a:avLst>
                <a:gd name="adj1" fmla="val -98677"/>
                <a:gd name="adj2" fmla="val 8838"/>
              </a:avLst>
            </a:prstGeom>
            <a:solidFill>
              <a:srgbClr val="DEEBF7">
                <a:alpha val="5098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F13C993-1942-1D05-000A-6526E9F84B65}"/>
                    </a:ext>
                  </a:extLst>
                </p:cNvPr>
                <p:cNvSpPr txBox="1"/>
                <p:nvPr/>
              </p:nvSpPr>
              <p:spPr>
                <a:xfrm>
                  <a:off x="7392847" y="3130132"/>
                  <a:ext cx="3861320" cy="45070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zh-CN" altLang="en-US" sz="1200" b="1" i="1" smtClean="0">
                                <a:solidFill>
                                  <a:schemeClr val="tx1"/>
                                </a:solidFill>
                                <a:latin typeface="Cambria Math" panose="02040503050406030204" pitchFamily="18" charset="0"/>
                              </a:rPr>
                            </m:ctrlPr>
                          </m:fPr>
                          <m:num>
                            <m:r>
                              <a:rPr lang="zh-CN" altLang="en-US" sz="1200" b="1" i="1">
                                <a:solidFill>
                                  <a:schemeClr val="tx1"/>
                                </a:solidFill>
                                <a:latin typeface="Cambria Math" panose="02040503050406030204" pitchFamily="18" charset="0"/>
                              </a:rPr>
                              <m:t>𝛛</m:t>
                            </m:r>
                            <m:d>
                              <m:dPr>
                                <m:ctrlPr>
                                  <a:rPr lang="zh-CN" altLang="en-US" sz="1200" b="1" i="1">
                                    <a:solidFill>
                                      <a:schemeClr val="tx1"/>
                                    </a:solidFill>
                                    <a:latin typeface="Cambria Math" panose="02040503050406030204" pitchFamily="18" charset="0"/>
                                  </a:rPr>
                                </m:ctrlPr>
                              </m:dPr>
                              <m:e>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𝒘</m:t>
                                    </m:r>
                                  </m:e>
                                  <m:sub>
                                    <m:r>
                                      <a:rPr lang="zh-CN" altLang="en-US" sz="1200" b="1" i="1">
                                        <a:solidFill>
                                          <a:schemeClr val="tx1"/>
                                        </a:solidFill>
                                        <a:latin typeface="Cambria Math" panose="02040503050406030204" pitchFamily="18" charset="0"/>
                                      </a:rPr>
                                      <m:t>𝒘</m:t>
                                    </m:r>
                                  </m:sub>
                                </m:sSub>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𝑽</m:t>
                                    </m:r>
                                  </m:e>
                                  <m:sub>
                                    <m:r>
                                      <a:rPr lang="zh-CN" altLang="en-US" sz="1200" b="1" i="1">
                                        <a:solidFill>
                                          <a:schemeClr val="tx1"/>
                                        </a:solidFill>
                                        <a:latin typeface="Cambria Math" panose="02040503050406030204" pitchFamily="18" charset="0"/>
                                      </a:rPr>
                                      <m:t>𝒗</m:t>
                                    </m:r>
                                  </m:sub>
                                </m:sSub>
                              </m:e>
                            </m:d>
                          </m:num>
                          <m:den>
                            <m:r>
                              <a:rPr lang="zh-CN" altLang="en-US" sz="1200" b="1" i="0">
                                <a:solidFill>
                                  <a:schemeClr val="tx1"/>
                                </a:solidFill>
                                <a:latin typeface="Cambria Math" panose="02040503050406030204" pitchFamily="18" charset="0"/>
                              </a:rPr>
                              <m:t>𝛛</m:t>
                            </m:r>
                            <m:r>
                              <a:rPr lang="zh-CN" altLang="en-US" sz="1200" b="1" i="1">
                                <a:solidFill>
                                  <a:schemeClr val="tx1"/>
                                </a:solidFill>
                                <a:latin typeface="Cambria Math" panose="02040503050406030204" pitchFamily="18" charset="0"/>
                              </a:rPr>
                              <m:t>𝒕</m:t>
                            </m:r>
                          </m:den>
                        </m:f>
                        <m:r>
                          <a:rPr lang="zh-CN" altLang="en-US" sz="1200" b="1" i="0">
                            <a:solidFill>
                              <a:schemeClr val="tx1"/>
                            </a:solidFill>
                            <a:latin typeface="Cambria Math" panose="02040503050406030204" pitchFamily="18" charset="0"/>
                          </a:rPr>
                          <m:t>+</m:t>
                        </m:r>
                        <m:r>
                          <a:rPr lang="zh-CN" altLang="en-US" sz="1200" b="1" i="0">
                            <a:solidFill>
                              <a:schemeClr val="tx1"/>
                            </a:solidFill>
                            <a:latin typeface="Cambria Math" panose="02040503050406030204" pitchFamily="18" charset="0"/>
                          </a:rPr>
                          <m:t>𝛁</m:t>
                        </m:r>
                        <m:d>
                          <m:dPr>
                            <m:ctrlPr>
                              <a:rPr lang="zh-CN" altLang="en-US" sz="1200" b="1" i="1">
                                <a:solidFill>
                                  <a:schemeClr val="tx1"/>
                                </a:solidFill>
                                <a:latin typeface="Cambria Math" panose="02040503050406030204" pitchFamily="18" charset="0"/>
                              </a:rPr>
                            </m:ctrlPr>
                          </m:dPr>
                          <m:e>
                            <m:r>
                              <a:rPr lang="zh-CN" altLang="en-US" sz="1200" b="1" i="1">
                                <a:solidFill>
                                  <a:schemeClr val="tx1"/>
                                </a:solidFill>
                                <a:latin typeface="Cambria Math" panose="02040503050406030204" pitchFamily="18" charset="0"/>
                              </a:rPr>
                              <m:t>𝒗</m:t>
                            </m:r>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𝒘</m:t>
                                </m:r>
                              </m:e>
                              <m:sub>
                                <m:r>
                                  <a:rPr lang="zh-CN" altLang="en-US" sz="1200" b="1" i="1">
                                    <a:solidFill>
                                      <a:schemeClr val="tx1"/>
                                    </a:solidFill>
                                    <a:latin typeface="Cambria Math" panose="02040503050406030204" pitchFamily="18" charset="0"/>
                                  </a:rPr>
                                  <m:t>𝒘</m:t>
                                </m:r>
                              </m:sub>
                            </m:sSub>
                          </m:e>
                        </m:d>
                        <m:r>
                          <a:rPr lang="zh-CN" altLang="en-US" sz="1200" b="1" i="0">
                            <a:solidFill>
                              <a:schemeClr val="tx1"/>
                            </a:solidFill>
                            <a:latin typeface="Cambria Math" panose="02040503050406030204" pitchFamily="18" charset="0"/>
                          </a:rPr>
                          <m:t>−</m:t>
                        </m:r>
                        <m:r>
                          <a:rPr lang="zh-CN" altLang="en-US" sz="1200" b="1" i="0">
                            <a:solidFill>
                              <a:schemeClr val="tx1"/>
                            </a:solidFill>
                            <a:latin typeface="Cambria Math" panose="02040503050406030204" pitchFamily="18" charset="0"/>
                          </a:rPr>
                          <m:t>𝛁</m:t>
                        </m:r>
                        <m:r>
                          <a:rPr lang="zh-CN" altLang="en-US" sz="1200" b="1" i="0">
                            <a:solidFill>
                              <a:schemeClr val="tx1"/>
                            </a:solidFill>
                            <a:latin typeface="Cambria Math" panose="02040503050406030204" pitchFamily="18" charset="0"/>
                          </a:rPr>
                          <m:t>∙</m:t>
                        </m:r>
                        <m:d>
                          <m:dPr>
                            <m:ctrlPr>
                              <a:rPr lang="zh-CN" altLang="en-US" sz="1200" b="1" i="1">
                                <a:solidFill>
                                  <a:schemeClr val="tx1"/>
                                </a:solidFill>
                                <a:latin typeface="Cambria Math" panose="02040503050406030204" pitchFamily="18" charset="0"/>
                              </a:rPr>
                            </m:ctrlPr>
                          </m:dPr>
                          <m:e>
                            <m:r>
                              <a:rPr lang="zh-CN" altLang="en-US" sz="1200" b="1" i="1">
                                <a:solidFill>
                                  <a:schemeClr val="tx1"/>
                                </a:solidFill>
                                <a:latin typeface="Cambria Math" panose="02040503050406030204" pitchFamily="18" charset="0"/>
                              </a:rPr>
                              <m:t>𝑫</m:t>
                            </m:r>
                            <m:r>
                              <a:rPr lang="zh-CN" altLang="en-US" sz="1200" b="1" i="0">
                                <a:solidFill>
                                  <a:schemeClr val="tx1"/>
                                </a:solidFill>
                                <a:latin typeface="Cambria Math" panose="02040503050406030204" pitchFamily="18" charset="0"/>
                              </a:rPr>
                              <m:t>𝛁</m:t>
                            </m:r>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𝒘</m:t>
                                </m:r>
                              </m:e>
                              <m:sub>
                                <m:r>
                                  <a:rPr lang="zh-CN" altLang="en-US" sz="1200" b="1" i="1">
                                    <a:solidFill>
                                      <a:schemeClr val="tx1"/>
                                    </a:solidFill>
                                    <a:latin typeface="Cambria Math" panose="02040503050406030204" pitchFamily="18" charset="0"/>
                                  </a:rPr>
                                  <m:t>𝒘</m:t>
                                </m:r>
                              </m:sub>
                            </m:sSub>
                          </m:e>
                        </m:d>
                        <m:r>
                          <a:rPr lang="zh-CN" altLang="en-US" sz="1200" b="1" i="0">
                            <a:solidFill>
                              <a:schemeClr val="tx1"/>
                            </a:solidFill>
                            <a:latin typeface="Cambria Math" panose="02040503050406030204" pitchFamily="18" charset="0"/>
                          </a:rPr>
                          <m:t>=</m:t>
                        </m:r>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𝝆</m:t>
                            </m:r>
                          </m:e>
                          <m:sub>
                            <m:r>
                              <a:rPr lang="zh-CN" altLang="en-US" sz="1200" b="1" i="1">
                                <a:solidFill>
                                  <a:schemeClr val="tx1"/>
                                </a:solidFill>
                                <a:latin typeface="Cambria Math" panose="02040503050406030204" pitchFamily="18" charset="0"/>
                              </a:rPr>
                              <m:t>𝒔</m:t>
                            </m:r>
                          </m:sub>
                        </m:sSub>
                        <m:f>
                          <m:fPr>
                            <m:ctrlPr>
                              <a:rPr lang="zh-CN" altLang="en-US" sz="1200" b="1" i="1">
                                <a:solidFill>
                                  <a:schemeClr val="tx1"/>
                                </a:solidFill>
                                <a:latin typeface="Cambria Math" panose="02040503050406030204" pitchFamily="18" charset="0"/>
                              </a:rPr>
                            </m:ctrlPr>
                          </m:fPr>
                          <m:num>
                            <m:r>
                              <a:rPr lang="zh-CN" altLang="en-US" sz="1200" b="1" i="0">
                                <a:solidFill>
                                  <a:schemeClr val="tx1"/>
                                </a:solidFill>
                                <a:latin typeface="Cambria Math" panose="02040503050406030204" pitchFamily="18" charset="0"/>
                              </a:rPr>
                              <m:t>𝛛</m:t>
                            </m:r>
                            <m:r>
                              <a:rPr lang="zh-CN" altLang="en-US" sz="1200" b="1" i="1">
                                <a:solidFill>
                                  <a:schemeClr val="tx1"/>
                                </a:solidFill>
                                <a:latin typeface="Cambria Math" panose="02040503050406030204" pitchFamily="18" charset="0"/>
                              </a:rPr>
                              <m:t>𝒒</m:t>
                            </m:r>
                          </m:num>
                          <m:den>
                            <m:r>
                              <a:rPr lang="zh-CN" altLang="en-US" sz="1200" b="1" i="0">
                                <a:solidFill>
                                  <a:schemeClr val="tx1"/>
                                </a:solidFill>
                                <a:latin typeface="Cambria Math" panose="02040503050406030204" pitchFamily="18" charset="0"/>
                              </a:rPr>
                              <m:t>𝛛</m:t>
                            </m:r>
                            <m:r>
                              <a:rPr lang="zh-CN" altLang="en-US" sz="1200" b="1" i="1">
                                <a:solidFill>
                                  <a:schemeClr val="tx1"/>
                                </a:solidFill>
                                <a:latin typeface="Cambria Math" panose="02040503050406030204" pitchFamily="18" charset="0"/>
                              </a:rPr>
                              <m:t>𝒕</m:t>
                            </m:r>
                          </m:den>
                        </m:f>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𝑴</m:t>
                            </m:r>
                          </m:e>
                          <m:sub>
                            <m:r>
                              <a:rPr lang="zh-CN" altLang="en-US" sz="1200" b="1" i="1">
                                <a:solidFill>
                                  <a:schemeClr val="tx1"/>
                                </a:solidFill>
                                <a:latin typeface="Cambria Math" panose="02040503050406030204" pitchFamily="18" charset="0"/>
                              </a:rPr>
                              <m:t>𝒘</m:t>
                            </m:r>
                          </m:sub>
                        </m:sSub>
                        <m:r>
                          <a:rPr lang="zh-CN" altLang="en-US" sz="1200" b="1" i="1" smtClean="0">
                            <a:solidFill>
                              <a:schemeClr val="tx1"/>
                            </a:solidFill>
                            <a:latin typeface="Cambria Math" panose="02040503050406030204" pitchFamily="18" charset="0"/>
                          </a:rPr>
                          <m:t> </m:t>
                        </m:r>
                      </m:oMath>
                    </m:oMathPara>
                  </a14:m>
                  <a:endParaRPr lang="zh-CN" altLang="en-US" sz="1200" b="1" dirty="0">
                    <a:solidFill>
                      <a:schemeClr val="tx1"/>
                    </a:solidFill>
                  </a:endParaRPr>
                </a:p>
              </p:txBody>
            </p:sp>
          </mc:Choice>
          <mc:Fallback xmlns="">
            <p:sp>
              <p:nvSpPr>
                <p:cNvPr id="34" name="文本框 33">
                  <a:extLst>
                    <a:ext uri="{FF2B5EF4-FFF2-40B4-BE49-F238E27FC236}">
                      <a16:creationId xmlns:a16="http://schemas.microsoft.com/office/drawing/2014/main" id="{EF13C993-1942-1D05-000A-6526E9F84B65}"/>
                    </a:ext>
                  </a:extLst>
                </p:cNvPr>
                <p:cNvSpPr txBox="1">
                  <a:spLocks noRot="1" noChangeAspect="1" noMove="1" noResize="1" noEditPoints="1" noAdjustHandles="1" noChangeArrowheads="1" noChangeShapeType="1" noTextEdit="1"/>
                </p:cNvSpPr>
                <p:nvPr/>
              </p:nvSpPr>
              <p:spPr>
                <a:xfrm>
                  <a:off x="7392847" y="3130132"/>
                  <a:ext cx="3861320" cy="450701"/>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DCFEB105-A8D9-F7AA-16EE-01B149880515}"/>
                    </a:ext>
                  </a:extLst>
                </p:cNvPr>
                <p:cNvSpPr txBox="1"/>
                <p:nvPr/>
              </p:nvSpPr>
              <p:spPr>
                <a:xfrm>
                  <a:off x="7393974" y="3595090"/>
                  <a:ext cx="3726756" cy="47949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zh-CN" altLang="en-US" sz="1200" b="1" i="1" smtClean="0">
                                <a:solidFill>
                                  <a:schemeClr val="tx1"/>
                                </a:solidFill>
                                <a:latin typeface="Cambria Math" panose="02040503050406030204" pitchFamily="18" charset="0"/>
                              </a:rPr>
                            </m:ctrlPr>
                          </m:fPr>
                          <m:num>
                            <m:r>
                              <a:rPr lang="zh-CN" altLang="en-US" sz="1200" b="1" i="1">
                                <a:solidFill>
                                  <a:schemeClr val="tx1"/>
                                </a:solidFill>
                                <a:latin typeface="Cambria Math" panose="02040503050406030204" pitchFamily="18" charset="0"/>
                              </a:rPr>
                              <m:t>𝛛</m:t>
                            </m:r>
                            <m:d>
                              <m:dPr>
                                <m:ctrlPr>
                                  <a:rPr lang="zh-CN" altLang="en-US" sz="1200" b="1" i="1">
                                    <a:solidFill>
                                      <a:schemeClr val="tx1"/>
                                    </a:solidFill>
                                    <a:latin typeface="Cambria Math" panose="02040503050406030204" pitchFamily="18" charset="0"/>
                                  </a:rPr>
                                </m:ctrlPr>
                              </m:dPr>
                              <m:e>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𝝆</m:t>
                                    </m:r>
                                  </m:e>
                                  <m:sub>
                                    <m:r>
                                      <a:rPr lang="zh-CN" altLang="en-US" sz="1200" b="1" i="1">
                                        <a:solidFill>
                                          <a:schemeClr val="tx1"/>
                                        </a:solidFill>
                                        <a:latin typeface="Cambria Math" panose="02040503050406030204" pitchFamily="18" charset="0"/>
                                      </a:rPr>
                                      <m:t>𝒔</m:t>
                                    </m:r>
                                  </m:sub>
                                </m:sSub>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𝒄</m:t>
                                    </m:r>
                                  </m:e>
                                  <m:sub>
                                    <m:r>
                                      <a:rPr lang="zh-CN" altLang="en-US" sz="1200" b="1" i="1">
                                        <a:solidFill>
                                          <a:schemeClr val="tx1"/>
                                        </a:solidFill>
                                        <a:latin typeface="Cambria Math" panose="02040503050406030204" pitchFamily="18" charset="0"/>
                                      </a:rPr>
                                      <m:t>𝒑</m:t>
                                    </m:r>
                                    <m:r>
                                      <a:rPr lang="zh-CN" altLang="en-US" sz="1200" b="1" i="0">
                                        <a:solidFill>
                                          <a:schemeClr val="tx1"/>
                                        </a:solidFill>
                                        <a:latin typeface="Cambria Math" panose="02040503050406030204" pitchFamily="18" charset="0"/>
                                      </a:rPr>
                                      <m:t>,</m:t>
                                    </m:r>
                                    <m:r>
                                      <a:rPr lang="zh-CN" altLang="en-US" sz="1200" b="1" i="1">
                                        <a:solidFill>
                                          <a:schemeClr val="tx1"/>
                                        </a:solidFill>
                                        <a:latin typeface="Cambria Math" panose="02040503050406030204" pitchFamily="18" charset="0"/>
                                      </a:rPr>
                                      <m:t>𝒔</m:t>
                                    </m:r>
                                  </m:sub>
                                </m:sSub>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𝑻</m:t>
                                    </m:r>
                                  </m:e>
                                  <m:sub>
                                    <m:r>
                                      <a:rPr lang="zh-CN" altLang="en-US" sz="1200" b="1" i="1">
                                        <a:solidFill>
                                          <a:schemeClr val="tx1"/>
                                        </a:solidFill>
                                        <a:latin typeface="Cambria Math" panose="02040503050406030204" pitchFamily="18" charset="0"/>
                                      </a:rPr>
                                      <m:t>𝒔</m:t>
                                    </m:r>
                                  </m:sub>
                                </m:sSub>
                              </m:e>
                            </m:d>
                          </m:num>
                          <m:den>
                            <m:r>
                              <a:rPr lang="zh-CN" altLang="en-US" sz="1200" b="1" i="0">
                                <a:solidFill>
                                  <a:schemeClr val="tx1"/>
                                </a:solidFill>
                                <a:latin typeface="Cambria Math" panose="02040503050406030204" pitchFamily="18" charset="0"/>
                              </a:rPr>
                              <m:t>𝛛</m:t>
                            </m:r>
                            <m:r>
                              <a:rPr lang="zh-CN" altLang="en-US" sz="1200" b="1" i="1">
                                <a:solidFill>
                                  <a:schemeClr val="tx1"/>
                                </a:solidFill>
                                <a:latin typeface="Cambria Math" panose="02040503050406030204" pitchFamily="18" charset="0"/>
                              </a:rPr>
                              <m:t>𝒕</m:t>
                            </m:r>
                          </m:den>
                        </m:f>
                        <m:r>
                          <a:rPr lang="zh-CN" altLang="en-US" sz="1200" b="1" i="0">
                            <a:solidFill>
                              <a:schemeClr val="tx1"/>
                            </a:solidFill>
                            <a:latin typeface="Cambria Math" panose="02040503050406030204" pitchFamily="18" charset="0"/>
                          </a:rPr>
                          <m:t>−</m:t>
                        </m:r>
                        <m:r>
                          <a:rPr lang="zh-CN" altLang="en-US" sz="1200" b="1" i="0">
                            <a:solidFill>
                              <a:schemeClr val="tx1"/>
                            </a:solidFill>
                            <a:latin typeface="Cambria Math" panose="02040503050406030204" pitchFamily="18" charset="0"/>
                          </a:rPr>
                          <m:t>𝛁</m:t>
                        </m:r>
                        <m:r>
                          <a:rPr lang="zh-CN" altLang="en-US" sz="1200" b="1" i="0">
                            <a:solidFill>
                              <a:schemeClr val="tx1"/>
                            </a:solidFill>
                            <a:latin typeface="Cambria Math" panose="02040503050406030204" pitchFamily="18" charset="0"/>
                          </a:rPr>
                          <m:t>∙</m:t>
                        </m:r>
                        <m:d>
                          <m:dPr>
                            <m:ctrlPr>
                              <a:rPr lang="zh-CN" altLang="en-US" sz="1200" b="1" i="1">
                                <a:solidFill>
                                  <a:schemeClr val="tx1"/>
                                </a:solidFill>
                                <a:latin typeface="Cambria Math" panose="02040503050406030204" pitchFamily="18" charset="0"/>
                              </a:rPr>
                            </m:ctrlPr>
                          </m:dPr>
                          <m:e>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𝝀</m:t>
                                </m:r>
                              </m:e>
                              <m:sub>
                                <m:r>
                                  <a:rPr lang="zh-CN" altLang="en-US" sz="1200" b="1" i="1">
                                    <a:solidFill>
                                      <a:schemeClr val="tx1"/>
                                    </a:solidFill>
                                    <a:latin typeface="Cambria Math" panose="02040503050406030204" pitchFamily="18" charset="0"/>
                                  </a:rPr>
                                  <m:t>𝒔</m:t>
                                </m:r>
                              </m:sub>
                            </m:sSub>
                            <m:r>
                              <a:rPr lang="zh-CN" altLang="en-US" sz="1200" b="1" i="0">
                                <a:solidFill>
                                  <a:schemeClr val="tx1"/>
                                </a:solidFill>
                                <a:latin typeface="Cambria Math" panose="02040503050406030204" pitchFamily="18" charset="0"/>
                              </a:rPr>
                              <m:t>𝛁</m:t>
                            </m:r>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𝑻</m:t>
                                </m:r>
                              </m:e>
                              <m:sub>
                                <m:r>
                                  <a:rPr lang="zh-CN" altLang="en-US" sz="1200" b="1" i="1">
                                    <a:solidFill>
                                      <a:schemeClr val="tx1"/>
                                    </a:solidFill>
                                    <a:latin typeface="Cambria Math" panose="02040503050406030204" pitchFamily="18" charset="0"/>
                                  </a:rPr>
                                  <m:t>𝒔</m:t>
                                </m:r>
                              </m:sub>
                            </m:sSub>
                          </m:e>
                        </m:d>
                        <m:r>
                          <a:rPr lang="zh-CN" altLang="en-US" sz="1200" b="1" i="0">
                            <a:solidFill>
                              <a:schemeClr val="tx1"/>
                            </a:solidFill>
                            <a:latin typeface="Cambria Math" panose="02040503050406030204" pitchFamily="18" charset="0"/>
                          </a:rPr>
                          <m:t>−</m:t>
                        </m:r>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𝒉</m:t>
                            </m:r>
                          </m:e>
                          <m:sub>
                            <m:r>
                              <a:rPr lang="zh-CN" altLang="en-US" sz="1200" b="1" i="1">
                                <a:solidFill>
                                  <a:schemeClr val="tx1"/>
                                </a:solidFill>
                                <a:latin typeface="Cambria Math" panose="02040503050406030204" pitchFamily="18" charset="0"/>
                              </a:rPr>
                              <m:t>𝒔𝒇</m:t>
                            </m:r>
                          </m:sub>
                        </m:sSub>
                        <m:d>
                          <m:dPr>
                            <m:ctrlPr>
                              <a:rPr lang="zh-CN" altLang="en-US" sz="1200" b="1" i="1">
                                <a:solidFill>
                                  <a:schemeClr val="tx1"/>
                                </a:solidFill>
                                <a:latin typeface="Cambria Math" panose="02040503050406030204" pitchFamily="18" charset="0"/>
                              </a:rPr>
                            </m:ctrlPr>
                          </m:dPr>
                          <m:e>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𝑻</m:t>
                                </m:r>
                              </m:e>
                              <m:sub>
                                <m:r>
                                  <a:rPr lang="zh-CN" altLang="en-US" sz="1200" b="1" i="1">
                                    <a:solidFill>
                                      <a:schemeClr val="tx1"/>
                                    </a:solidFill>
                                    <a:latin typeface="Cambria Math" panose="02040503050406030204" pitchFamily="18" charset="0"/>
                                  </a:rPr>
                                  <m:t>𝒇</m:t>
                                </m:r>
                              </m:sub>
                            </m:sSub>
                            <m:r>
                              <a:rPr lang="zh-CN" altLang="en-US" sz="1200" b="1" i="0">
                                <a:solidFill>
                                  <a:schemeClr val="tx1"/>
                                </a:solidFill>
                                <a:latin typeface="Cambria Math" panose="02040503050406030204" pitchFamily="18" charset="0"/>
                              </a:rPr>
                              <m:t>−</m:t>
                            </m:r>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𝑻</m:t>
                                </m:r>
                              </m:e>
                              <m:sub>
                                <m:r>
                                  <a:rPr lang="zh-CN" altLang="en-US" sz="1200" b="1" i="1">
                                    <a:solidFill>
                                      <a:schemeClr val="tx1"/>
                                    </a:solidFill>
                                    <a:latin typeface="Cambria Math" panose="02040503050406030204" pitchFamily="18" charset="0"/>
                                  </a:rPr>
                                  <m:t>𝒔</m:t>
                                </m:r>
                              </m:sub>
                            </m:sSub>
                          </m:e>
                        </m:d>
                        <m:r>
                          <a:rPr lang="zh-CN" altLang="en-US" sz="1200" b="1" i="0">
                            <a:solidFill>
                              <a:schemeClr val="tx1"/>
                            </a:solidFill>
                            <a:latin typeface="Cambria Math" panose="02040503050406030204" pitchFamily="18" charset="0"/>
                          </a:rPr>
                          <m:t>=</m:t>
                        </m:r>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𝝆</m:t>
                            </m:r>
                          </m:e>
                          <m:sub>
                            <m:r>
                              <a:rPr lang="zh-CN" altLang="en-US" sz="1200" b="1" i="1">
                                <a:solidFill>
                                  <a:schemeClr val="tx1"/>
                                </a:solidFill>
                                <a:latin typeface="Cambria Math" panose="02040503050406030204" pitchFamily="18" charset="0"/>
                              </a:rPr>
                              <m:t>𝒔</m:t>
                            </m:r>
                          </m:sub>
                        </m:sSub>
                        <m:f>
                          <m:fPr>
                            <m:ctrlPr>
                              <a:rPr lang="zh-CN" altLang="en-US" sz="1200" b="1" i="1">
                                <a:solidFill>
                                  <a:schemeClr val="tx1"/>
                                </a:solidFill>
                                <a:latin typeface="Cambria Math" panose="02040503050406030204" pitchFamily="18" charset="0"/>
                              </a:rPr>
                            </m:ctrlPr>
                          </m:fPr>
                          <m:num>
                            <m:r>
                              <a:rPr lang="zh-CN" altLang="en-US" sz="1200" b="1" i="0">
                                <a:solidFill>
                                  <a:schemeClr val="tx1"/>
                                </a:solidFill>
                                <a:latin typeface="Cambria Math" panose="02040503050406030204" pitchFamily="18" charset="0"/>
                              </a:rPr>
                              <m:t>𝛛</m:t>
                            </m:r>
                            <m:r>
                              <a:rPr lang="zh-CN" altLang="en-US" sz="1200" b="1" i="1">
                                <a:solidFill>
                                  <a:schemeClr val="tx1"/>
                                </a:solidFill>
                                <a:latin typeface="Cambria Math" panose="02040503050406030204" pitchFamily="18" charset="0"/>
                              </a:rPr>
                              <m:t>𝒒</m:t>
                            </m:r>
                          </m:num>
                          <m:den>
                            <m:r>
                              <a:rPr lang="zh-CN" altLang="en-US" sz="1200" b="1" i="0">
                                <a:solidFill>
                                  <a:schemeClr val="tx1"/>
                                </a:solidFill>
                                <a:latin typeface="Cambria Math" panose="02040503050406030204" pitchFamily="18" charset="0"/>
                              </a:rPr>
                              <m:t>𝛛</m:t>
                            </m:r>
                            <m:r>
                              <a:rPr lang="zh-CN" altLang="en-US" sz="1200" b="1" i="1">
                                <a:solidFill>
                                  <a:schemeClr val="tx1"/>
                                </a:solidFill>
                                <a:latin typeface="Cambria Math" panose="02040503050406030204" pitchFamily="18" charset="0"/>
                              </a:rPr>
                              <m:t>𝒕</m:t>
                            </m:r>
                          </m:den>
                        </m:f>
                        <m:r>
                          <a:rPr lang="zh-CN" altLang="en-US" sz="1200" b="1" i="0">
                            <a:solidFill>
                              <a:schemeClr val="tx1"/>
                            </a:solidFill>
                            <a:latin typeface="Cambria Math" panose="02040503050406030204" pitchFamily="18" charset="0"/>
                          </a:rPr>
                          <m:t>∆</m:t>
                        </m:r>
                        <m:r>
                          <a:rPr lang="zh-CN" altLang="en-US" sz="1200" b="1" i="1">
                            <a:solidFill>
                              <a:schemeClr val="tx1"/>
                            </a:solidFill>
                            <a:latin typeface="Cambria Math" panose="02040503050406030204" pitchFamily="18" charset="0"/>
                          </a:rPr>
                          <m:t>𝑯</m:t>
                        </m:r>
                      </m:oMath>
                    </m:oMathPara>
                  </a14:m>
                  <a:endParaRPr lang="zh-CN" altLang="en-US" sz="1200" b="1" dirty="0">
                    <a:solidFill>
                      <a:schemeClr val="tx1"/>
                    </a:solidFill>
                  </a:endParaRPr>
                </a:p>
              </p:txBody>
            </p:sp>
          </mc:Choice>
          <mc:Fallback xmlns="">
            <p:sp>
              <p:nvSpPr>
                <p:cNvPr id="35" name="文本框 34">
                  <a:extLst>
                    <a:ext uri="{FF2B5EF4-FFF2-40B4-BE49-F238E27FC236}">
                      <a16:creationId xmlns:a16="http://schemas.microsoft.com/office/drawing/2014/main" id="{DCFEB105-A8D9-F7AA-16EE-01B149880515}"/>
                    </a:ext>
                  </a:extLst>
                </p:cNvPr>
                <p:cNvSpPr txBox="1">
                  <a:spLocks noRot="1" noChangeAspect="1" noMove="1" noResize="1" noEditPoints="1" noAdjustHandles="1" noChangeArrowheads="1" noChangeShapeType="1" noTextEdit="1"/>
                </p:cNvSpPr>
                <p:nvPr/>
              </p:nvSpPr>
              <p:spPr>
                <a:xfrm>
                  <a:off x="7393974" y="3595090"/>
                  <a:ext cx="3726756" cy="479490"/>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0279E8FB-E6AD-1D12-C572-F0449D37773E}"/>
                    </a:ext>
                  </a:extLst>
                </p:cNvPr>
                <p:cNvSpPr txBox="1"/>
                <p:nvPr/>
              </p:nvSpPr>
              <p:spPr>
                <a:xfrm>
                  <a:off x="7405406" y="4086530"/>
                  <a:ext cx="4338421" cy="48045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f>
                          <m:fPr>
                            <m:ctrlPr>
                              <a:rPr lang="zh-CN" altLang="en-US" sz="1200" b="1" i="1" smtClean="0">
                                <a:solidFill>
                                  <a:schemeClr val="tx1"/>
                                </a:solidFill>
                                <a:latin typeface="Cambria Math" panose="02040503050406030204" pitchFamily="18" charset="0"/>
                              </a:rPr>
                            </m:ctrlPr>
                          </m:fPr>
                          <m:num>
                            <m:r>
                              <a:rPr lang="zh-CN" altLang="en-US" sz="1200" b="1" i="1">
                                <a:solidFill>
                                  <a:schemeClr val="tx1"/>
                                </a:solidFill>
                                <a:latin typeface="Cambria Math" panose="02040503050406030204" pitchFamily="18" charset="0"/>
                              </a:rPr>
                              <m:t>𝛛</m:t>
                            </m:r>
                            <m:d>
                              <m:dPr>
                                <m:ctrlPr>
                                  <a:rPr lang="zh-CN" altLang="en-US" sz="1200" b="1" i="1">
                                    <a:solidFill>
                                      <a:schemeClr val="tx1"/>
                                    </a:solidFill>
                                    <a:latin typeface="Cambria Math" panose="02040503050406030204" pitchFamily="18" charset="0"/>
                                  </a:rPr>
                                </m:ctrlPr>
                              </m:dPr>
                              <m:e>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𝝆</m:t>
                                    </m:r>
                                  </m:e>
                                  <m:sub>
                                    <m:r>
                                      <a:rPr lang="zh-CN" altLang="en-US" sz="1200" b="1" i="1">
                                        <a:solidFill>
                                          <a:schemeClr val="tx1"/>
                                        </a:solidFill>
                                        <a:latin typeface="Cambria Math" panose="02040503050406030204" pitchFamily="18" charset="0"/>
                                      </a:rPr>
                                      <m:t>𝒇</m:t>
                                    </m:r>
                                  </m:sub>
                                </m:sSub>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𝒄</m:t>
                                    </m:r>
                                  </m:e>
                                  <m:sub>
                                    <m:r>
                                      <a:rPr lang="zh-CN" altLang="en-US" sz="1200" b="1" i="1">
                                        <a:solidFill>
                                          <a:schemeClr val="tx1"/>
                                        </a:solidFill>
                                        <a:latin typeface="Cambria Math" panose="02040503050406030204" pitchFamily="18" charset="0"/>
                                      </a:rPr>
                                      <m:t>𝒑</m:t>
                                    </m:r>
                                    <m:r>
                                      <a:rPr lang="zh-CN" altLang="en-US" sz="1200" b="1" i="0">
                                        <a:solidFill>
                                          <a:schemeClr val="tx1"/>
                                        </a:solidFill>
                                        <a:latin typeface="Cambria Math" panose="02040503050406030204" pitchFamily="18" charset="0"/>
                                      </a:rPr>
                                      <m:t>,</m:t>
                                    </m:r>
                                    <m:r>
                                      <a:rPr lang="zh-CN" altLang="en-US" sz="1200" b="1" i="1">
                                        <a:solidFill>
                                          <a:schemeClr val="tx1"/>
                                        </a:solidFill>
                                        <a:latin typeface="Cambria Math" panose="02040503050406030204" pitchFamily="18" charset="0"/>
                                      </a:rPr>
                                      <m:t>𝒇</m:t>
                                    </m:r>
                                  </m:sub>
                                </m:sSub>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𝑻</m:t>
                                    </m:r>
                                  </m:e>
                                  <m:sub>
                                    <m:r>
                                      <a:rPr lang="zh-CN" altLang="en-US" sz="1200" b="1" i="1">
                                        <a:solidFill>
                                          <a:schemeClr val="tx1"/>
                                        </a:solidFill>
                                        <a:latin typeface="Cambria Math" panose="02040503050406030204" pitchFamily="18" charset="0"/>
                                      </a:rPr>
                                      <m:t>𝒇</m:t>
                                    </m:r>
                                  </m:sub>
                                </m:sSub>
                              </m:e>
                            </m:d>
                          </m:num>
                          <m:den>
                            <m:r>
                              <a:rPr lang="zh-CN" altLang="en-US" sz="1200" b="1" i="0">
                                <a:solidFill>
                                  <a:schemeClr val="tx1"/>
                                </a:solidFill>
                                <a:latin typeface="Cambria Math" panose="02040503050406030204" pitchFamily="18" charset="0"/>
                              </a:rPr>
                              <m:t>𝛛</m:t>
                            </m:r>
                            <m:r>
                              <a:rPr lang="zh-CN" altLang="en-US" sz="1200" b="1" i="1">
                                <a:solidFill>
                                  <a:schemeClr val="tx1"/>
                                </a:solidFill>
                                <a:latin typeface="Cambria Math" panose="02040503050406030204" pitchFamily="18" charset="0"/>
                              </a:rPr>
                              <m:t>𝒕</m:t>
                            </m:r>
                          </m:den>
                        </m:f>
                        <m:r>
                          <a:rPr lang="zh-CN" altLang="en-US" sz="1200" b="1" i="0">
                            <a:solidFill>
                              <a:schemeClr val="tx1"/>
                            </a:solidFill>
                            <a:latin typeface="Cambria Math" panose="02040503050406030204" pitchFamily="18" charset="0"/>
                          </a:rPr>
                          <m:t>+</m:t>
                        </m:r>
                        <m:r>
                          <a:rPr lang="zh-CN" altLang="en-US" sz="1200" b="1" i="0">
                            <a:solidFill>
                              <a:schemeClr val="tx1"/>
                            </a:solidFill>
                            <a:latin typeface="Cambria Math" panose="02040503050406030204" pitchFamily="18" charset="0"/>
                          </a:rPr>
                          <m:t>𝛁</m:t>
                        </m:r>
                        <m:d>
                          <m:dPr>
                            <m:ctrlPr>
                              <a:rPr lang="zh-CN" altLang="en-US" sz="1200" b="1" i="1">
                                <a:solidFill>
                                  <a:schemeClr val="tx1"/>
                                </a:solidFill>
                                <a:latin typeface="Cambria Math" panose="02040503050406030204" pitchFamily="18" charset="0"/>
                              </a:rPr>
                            </m:ctrlPr>
                          </m:dPr>
                          <m:e>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𝝆</m:t>
                                </m:r>
                              </m:e>
                              <m:sub>
                                <m:r>
                                  <a:rPr lang="zh-CN" altLang="en-US" sz="1200" b="1" i="1">
                                    <a:solidFill>
                                      <a:schemeClr val="tx1"/>
                                    </a:solidFill>
                                    <a:latin typeface="Cambria Math" panose="02040503050406030204" pitchFamily="18" charset="0"/>
                                  </a:rPr>
                                  <m:t>𝒇</m:t>
                                </m:r>
                              </m:sub>
                            </m:sSub>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𝒄</m:t>
                                </m:r>
                              </m:e>
                              <m:sub>
                                <m:r>
                                  <a:rPr lang="zh-CN" altLang="en-US" sz="1200" b="1" i="1">
                                    <a:solidFill>
                                      <a:schemeClr val="tx1"/>
                                    </a:solidFill>
                                    <a:latin typeface="Cambria Math" panose="02040503050406030204" pitchFamily="18" charset="0"/>
                                  </a:rPr>
                                  <m:t>𝒑</m:t>
                                </m:r>
                                <m:r>
                                  <a:rPr lang="zh-CN" altLang="en-US" sz="1200" b="1" i="0">
                                    <a:solidFill>
                                      <a:schemeClr val="tx1"/>
                                    </a:solidFill>
                                    <a:latin typeface="Cambria Math" panose="02040503050406030204" pitchFamily="18" charset="0"/>
                                  </a:rPr>
                                  <m:t>,</m:t>
                                </m:r>
                                <m:r>
                                  <a:rPr lang="zh-CN" altLang="en-US" sz="1200" b="1" i="1">
                                    <a:solidFill>
                                      <a:schemeClr val="tx1"/>
                                    </a:solidFill>
                                    <a:latin typeface="Cambria Math" panose="02040503050406030204" pitchFamily="18" charset="0"/>
                                  </a:rPr>
                                  <m:t>𝒇</m:t>
                                </m:r>
                              </m:sub>
                            </m:sSub>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𝑻</m:t>
                                </m:r>
                              </m:e>
                              <m:sub>
                                <m:r>
                                  <a:rPr lang="zh-CN" altLang="en-US" sz="1200" b="1" i="1">
                                    <a:solidFill>
                                      <a:schemeClr val="tx1"/>
                                    </a:solidFill>
                                    <a:latin typeface="Cambria Math" panose="02040503050406030204" pitchFamily="18" charset="0"/>
                                  </a:rPr>
                                  <m:t>𝒇</m:t>
                                </m:r>
                              </m:sub>
                            </m:sSub>
                            <m:r>
                              <a:rPr lang="zh-CN" altLang="en-US" sz="1200" b="1" i="1">
                                <a:solidFill>
                                  <a:schemeClr val="tx1"/>
                                </a:solidFill>
                                <a:latin typeface="Cambria Math" panose="02040503050406030204" pitchFamily="18" charset="0"/>
                              </a:rPr>
                              <m:t>𝒗</m:t>
                            </m:r>
                          </m:e>
                        </m:d>
                        <m:r>
                          <a:rPr lang="zh-CN" altLang="en-US" sz="1200" b="1" i="0">
                            <a:solidFill>
                              <a:schemeClr val="tx1"/>
                            </a:solidFill>
                            <a:latin typeface="Cambria Math" panose="02040503050406030204" pitchFamily="18" charset="0"/>
                          </a:rPr>
                          <m:t>−</m:t>
                        </m:r>
                        <m:r>
                          <a:rPr lang="zh-CN" altLang="en-US" sz="1200" b="1" i="0">
                            <a:solidFill>
                              <a:schemeClr val="tx1"/>
                            </a:solidFill>
                            <a:latin typeface="Cambria Math" panose="02040503050406030204" pitchFamily="18" charset="0"/>
                          </a:rPr>
                          <m:t>𝛁</m:t>
                        </m:r>
                        <m:r>
                          <a:rPr lang="zh-CN" altLang="en-US" sz="1200" b="1" i="0">
                            <a:solidFill>
                              <a:schemeClr val="tx1"/>
                            </a:solidFill>
                            <a:latin typeface="Cambria Math" panose="02040503050406030204" pitchFamily="18" charset="0"/>
                          </a:rPr>
                          <m:t>∙</m:t>
                        </m:r>
                        <m:d>
                          <m:dPr>
                            <m:ctrlPr>
                              <a:rPr lang="zh-CN" altLang="en-US" sz="1200" b="1" i="1">
                                <a:solidFill>
                                  <a:schemeClr val="tx1"/>
                                </a:solidFill>
                                <a:latin typeface="Cambria Math" panose="02040503050406030204" pitchFamily="18" charset="0"/>
                              </a:rPr>
                            </m:ctrlPr>
                          </m:dPr>
                          <m:e>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𝝀</m:t>
                                </m:r>
                              </m:e>
                              <m:sub>
                                <m:r>
                                  <a:rPr lang="zh-CN" altLang="en-US" sz="1200" b="1" i="1">
                                    <a:solidFill>
                                      <a:schemeClr val="tx1"/>
                                    </a:solidFill>
                                    <a:latin typeface="Cambria Math" panose="02040503050406030204" pitchFamily="18" charset="0"/>
                                  </a:rPr>
                                  <m:t>𝒇</m:t>
                                </m:r>
                              </m:sub>
                            </m:sSub>
                            <m:r>
                              <a:rPr lang="zh-CN" altLang="en-US" sz="1200" b="1" i="0">
                                <a:solidFill>
                                  <a:schemeClr val="tx1"/>
                                </a:solidFill>
                                <a:latin typeface="Cambria Math" panose="02040503050406030204" pitchFamily="18" charset="0"/>
                              </a:rPr>
                              <m:t>𝛁</m:t>
                            </m:r>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𝑻</m:t>
                                </m:r>
                              </m:e>
                              <m:sub>
                                <m:r>
                                  <a:rPr lang="zh-CN" altLang="en-US" sz="1200" b="1" i="1">
                                    <a:solidFill>
                                      <a:schemeClr val="tx1"/>
                                    </a:solidFill>
                                    <a:latin typeface="Cambria Math" panose="02040503050406030204" pitchFamily="18" charset="0"/>
                                  </a:rPr>
                                  <m:t>𝒇</m:t>
                                </m:r>
                              </m:sub>
                            </m:sSub>
                          </m:e>
                        </m:d>
                        <m:r>
                          <a:rPr lang="zh-CN" altLang="en-US" sz="1200" b="1" i="0">
                            <a:solidFill>
                              <a:schemeClr val="tx1"/>
                            </a:solidFill>
                            <a:latin typeface="Cambria Math" panose="02040503050406030204" pitchFamily="18" charset="0"/>
                          </a:rPr>
                          <m:t>−</m:t>
                        </m:r>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𝒉</m:t>
                            </m:r>
                          </m:e>
                          <m:sub>
                            <m:r>
                              <a:rPr lang="zh-CN" altLang="en-US" sz="1200" b="1" i="1">
                                <a:solidFill>
                                  <a:schemeClr val="tx1"/>
                                </a:solidFill>
                                <a:latin typeface="Cambria Math" panose="02040503050406030204" pitchFamily="18" charset="0"/>
                              </a:rPr>
                              <m:t>𝒔𝒇</m:t>
                            </m:r>
                          </m:sub>
                        </m:sSub>
                        <m:d>
                          <m:dPr>
                            <m:ctrlPr>
                              <a:rPr lang="zh-CN" altLang="en-US" sz="1200" b="1" i="1">
                                <a:solidFill>
                                  <a:schemeClr val="tx1"/>
                                </a:solidFill>
                                <a:latin typeface="Cambria Math" panose="02040503050406030204" pitchFamily="18" charset="0"/>
                              </a:rPr>
                            </m:ctrlPr>
                          </m:dPr>
                          <m:e>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𝑻</m:t>
                                </m:r>
                              </m:e>
                              <m:sub>
                                <m:r>
                                  <a:rPr lang="zh-CN" altLang="en-US" sz="1200" b="1" i="1">
                                    <a:solidFill>
                                      <a:schemeClr val="tx1"/>
                                    </a:solidFill>
                                    <a:latin typeface="Cambria Math" panose="02040503050406030204" pitchFamily="18" charset="0"/>
                                  </a:rPr>
                                  <m:t>𝒔</m:t>
                                </m:r>
                              </m:sub>
                            </m:sSub>
                            <m:r>
                              <a:rPr lang="zh-CN" altLang="en-US" sz="1200" b="1" i="0">
                                <a:solidFill>
                                  <a:schemeClr val="tx1"/>
                                </a:solidFill>
                                <a:latin typeface="Cambria Math" panose="02040503050406030204" pitchFamily="18" charset="0"/>
                              </a:rPr>
                              <m:t>−</m:t>
                            </m:r>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𝑻</m:t>
                                </m:r>
                              </m:e>
                              <m:sub>
                                <m:r>
                                  <a:rPr lang="zh-CN" altLang="en-US" sz="1200" b="1" i="1">
                                    <a:solidFill>
                                      <a:schemeClr val="tx1"/>
                                    </a:solidFill>
                                    <a:latin typeface="Cambria Math" panose="02040503050406030204" pitchFamily="18" charset="0"/>
                                  </a:rPr>
                                  <m:t>𝒇</m:t>
                                </m:r>
                              </m:sub>
                            </m:sSub>
                          </m:e>
                        </m:d>
                        <m:r>
                          <a:rPr lang="zh-CN" altLang="en-US" sz="1200" b="1" i="0">
                            <a:solidFill>
                              <a:schemeClr val="tx1"/>
                            </a:solidFill>
                            <a:latin typeface="Cambria Math" panose="02040503050406030204" pitchFamily="18" charset="0"/>
                          </a:rPr>
                          <m:t>=</m:t>
                        </m:r>
                        <m:r>
                          <a:rPr lang="zh-CN" altLang="en-US" sz="1200" b="1" i="0">
                            <a:solidFill>
                              <a:schemeClr val="tx1"/>
                            </a:solidFill>
                            <a:latin typeface="Cambria Math" panose="02040503050406030204" pitchFamily="18" charset="0"/>
                          </a:rPr>
                          <m:t>𝟎</m:t>
                        </m:r>
                      </m:oMath>
                    </m:oMathPara>
                  </a14:m>
                  <a:endParaRPr lang="zh-CN" altLang="en-US" sz="1200" b="1" dirty="0">
                    <a:solidFill>
                      <a:schemeClr val="tx1"/>
                    </a:solidFill>
                  </a:endParaRPr>
                </a:p>
              </p:txBody>
            </p:sp>
          </mc:Choice>
          <mc:Fallback xmlns="">
            <p:sp>
              <p:nvSpPr>
                <p:cNvPr id="36" name="文本框 35">
                  <a:extLst>
                    <a:ext uri="{FF2B5EF4-FFF2-40B4-BE49-F238E27FC236}">
                      <a16:creationId xmlns:a16="http://schemas.microsoft.com/office/drawing/2014/main" id="{0279E8FB-E6AD-1D12-C572-F0449D37773E}"/>
                    </a:ext>
                  </a:extLst>
                </p:cNvPr>
                <p:cNvSpPr txBox="1">
                  <a:spLocks noRot="1" noChangeAspect="1" noMove="1" noResize="1" noEditPoints="1" noAdjustHandles="1" noChangeArrowheads="1" noChangeShapeType="1" noTextEdit="1"/>
                </p:cNvSpPr>
                <p:nvPr/>
              </p:nvSpPr>
              <p:spPr>
                <a:xfrm>
                  <a:off x="7405406" y="4086530"/>
                  <a:ext cx="4338421" cy="480453"/>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8A418D5A-5D35-E1BC-AB46-E4AEA11D0BF4}"/>
                    </a:ext>
                  </a:extLst>
                </p:cNvPr>
                <p:cNvSpPr txBox="1"/>
                <p:nvPr/>
              </p:nvSpPr>
              <p:spPr>
                <a:xfrm>
                  <a:off x="7444515" y="2750006"/>
                  <a:ext cx="1455194" cy="370935"/>
                </a:xfrm>
                <a:prstGeom prst="rect">
                  <a:avLst/>
                </a:prstGeom>
                <a:noFill/>
              </p:spPr>
              <p:txBody>
                <a:bodyPr wrap="square">
                  <a:spAutoFit/>
                </a:bodyPr>
                <a:lstStyle/>
                <a:p>
                  <a14:m>
                    <m:oMath xmlns:m="http://schemas.openxmlformats.org/officeDocument/2006/math">
                      <m:nary>
                        <m:naryPr>
                          <m:chr m:val="∑"/>
                          <m:limLoc m:val="undOvr"/>
                          <m:ctrlPr>
                            <a:rPr lang="zh-CN" altLang="en-US" sz="1200" b="1" i="1" smtClean="0">
                              <a:solidFill>
                                <a:schemeClr val="tx1"/>
                              </a:solidFill>
                              <a:latin typeface="Cambria Math" panose="02040503050406030204" pitchFamily="18" charset="0"/>
                            </a:rPr>
                          </m:ctrlPr>
                        </m:naryPr>
                        <m:sub>
                          <m:r>
                            <a:rPr lang="zh-CN" altLang="en-US" sz="1200" b="1" i="1">
                              <a:solidFill>
                                <a:schemeClr val="tx1"/>
                              </a:solidFill>
                              <a:latin typeface="Cambria Math" panose="02040503050406030204" pitchFamily="18" charset="0"/>
                            </a:rPr>
                            <m:t>𝒋</m:t>
                          </m:r>
                          <m:r>
                            <a:rPr lang="zh-CN" altLang="en-US" sz="1200" b="1" i="0">
                              <a:solidFill>
                                <a:schemeClr val="tx1"/>
                              </a:solidFill>
                              <a:latin typeface="Cambria Math" panose="02040503050406030204" pitchFamily="18" charset="0"/>
                            </a:rPr>
                            <m:t>=</m:t>
                          </m:r>
                          <m:r>
                            <a:rPr lang="zh-CN" altLang="en-US" sz="1200" b="1" i="0">
                              <a:solidFill>
                                <a:schemeClr val="tx1"/>
                              </a:solidFill>
                              <a:latin typeface="Cambria Math" panose="02040503050406030204" pitchFamily="18" charset="0"/>
                            </a:rPr>
                            <m:t>𝟏</m:t>
                          </m:r>
                        </m:sub>
                        <m:sup>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𝑵</m:t>
                              </m:r>
                            </m:e>
                            <m:sub>
                              <m:r>
                                <a:rPr lang="zh-CN" altLang="en-US" sz="1200" b="1" i="1">
                                  <a:solidFill>
                                    <a:schemeClr val="tx1"/>
                                  </a:solidFill>
                                  <a:latin typeface="Cambria Math" panose="02040503050406030204" pitchFamily="18" charset="0"/>
                                </a:rPr>
                                <m:t>𝒋</m:t>
                              </m:r>
                            </m:sub>
                          </m:sSub>
                        </m:sup>
                        <m:e>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𝒒</m:t>
                              </m:r>
                            </m:e>
                            <m:sub>
                              <m:r>
                                <a:rPr lang="zh-CN" altLang="en-US" sz="1200" b="1" i="1">
                                  <a:solidFill>
                                    <a:schemeClr val="tx1"/>
                                  </a:solidFill>
                                  <a:latin typeface="Cambria Math" panose="02040503050406030204" pitchFamily="18" charset="0"/>
                                </a:rPr>
                                <m:t>𝒊𝒋</m:t>
                              </m:r>
                            </m:sub>
                          </m:sSub>
                          <m:sSub>
                            <m:sSubPr>
                              <m:ctrlPr>
                                <a:rPr lang="zh-CN" altLang="en-US" sz="1200" b="1" i="1">
                                  <a:solidFill>
                                    <a:schemeClr val="tx1"/>
                                  </a:solidFill>
                                  <a:latin typeface="Cambria Math" panose="02040503050406030204" pitchFamily="18" charset="0"/>
                                </a:rPr>
                              </m:ctrlPr>
                            </m:sSubPr>
                            <m:e>
                              <m:r>
                                <a:rPr lang="zh-CN" altLang="en-US" sz="1200" b="1" i="1">
                                  <a:solidFill>
                                    <a:schemeClr val="tx1"/>
                                  </a:solidFill>
                                  <a:latin typeface="Cambria Math" panose="02040503050406030204" pitchFamily="18" charset="0"/>
                                </a:rPr>
                                <m:t>𝝆</m:t>
                              </m:r>
                            </m:e>
                            <m:sub>
                              <m:r>
                                <a:rPr lang="zh-CN" altLang="en-US" sz="1200" b="1" i="1">
                                  <a:solidFill>
                                    <a:schemeClr val="tx1"/>
                                  </a:solidFill>
                                  <a:latin typeface="Cambria Math" panose="02040503050406030204" pitchFamily="18" charset="0"/>
                                </a:rPr>
                                <m:t>𝒇</m:t>
                              </m:r>
                            </m:sub>
                          </m:sSub>
                        </m:e>
                      </m:nary>
                      <m:r>
                        <a:rPr lang="zh-CN" altLang="en-US" sz="1200" b="1" i="0">
                          <a:solidFill>
                            <a:schemeClr val="tx1"/>
                          </a:solidFill>
                          <a:latin typeface="Cambria Math" panose="02040503050406030204" pitchFamily="18" charset="0"/>
                        </a:rPr>
                        <m:t>=</m:t>
                      </m:r>
                      <m:r>
                        <a:rPr lang="zh-CN" altLang="en-US" sz="1200" b="1" i="0">
                          <a:solidFill>
                            <a:schemeClr val="tx1"/>
                          </a:solidFill>
                          <a:latin typeface="Cambria Math" panose="02040503050406030204" pitchFamily="18" charset="0"/>
                        </a:rPr>
                        <m:t>𝟎</m:t>
                      </m:r>
                    </m:oMath>
                  </a14:m>
                  <a:r>
                    <a:rPr lang="zh-CN" altLang="en-US" sz="1200" b="1" dirty="0">
                      <a:solidFill>
                        <a:schemeClr val="tx1"/>
                      </a:solidFill>
                    </a:rPr>
                    <a:t> </a:t>
                  </a:r>
                </a:p>
              </p:txBody>
            </p:sp>
          </mc:Choice>
          <mc:Fallback xmlns="">
            <p:sp>
              <p:nvSpPr>
                <p:cNvPr id="37" name="文本框 36">
                  <a:extLst>
                    <a:ext uri="{FF2B5EF4-FFF2-40B4-BE49-F238E27FC236}">
                      <a16:creationId xmlns:a16="http://schemas.microsoft.com/office/drawing/2014/main" id="{8A418D5A-5D35-E1BC-AB46-E4AEA11D0BF4}"/>
                    </a:ext>
                  </a:extLst>
                </p:cNvPr>
                <p:cNvSpPr txBox="1">
                  <a:spLocks noRot="1" noChangeAspect="1" noMove="1" noResize="1" noEditPoints="1" noAdjustHandles="1" noChangeArrowheads="1" noChangeShapeType="1" noTextEdit="1"/>
                </p:cNvSpPr>
                <p:nvPr/>
              </p:nvSpPr>
              <p:spPr>
                <a:xfrm>
                  <a:off x="7444515" y="2750006"/>
                  <a:ext cx="1455194" cy="370935"/>
                </a:xfrm>
                <a:prstGeom prst="rect">
                  <a:avLst/>
                </a:prstGeom>
                <a:blipFill>
                  <a:blip r:embed="rId10"/>
                  <a:stretch>
                    <a:fillRect l="-13043" t="-60000" b="-103333"/>
                  </a:stretch>
                </a:blipFill>
              </p:spPr>
              <p:txBody>
                <a:bodyPr/>
                <a:lstStyle/>
                <a:p>
                  <a:r>
                    <a:rPr lang="zh-CN" altLang="en-US">
                      <a:noFill/>
                    </a:rPr>
                    <a:t> </a:t>
                  </a:r>
                </a:p>
              </p:txBody>
            </p:sp>
          </mc:Fallback>
        </mc:AlternateContent>
        <p:sp>
          <p:nvSpPr>
            <p:cNvPr id="40" name="左大括号 39">
              <a:extLst>
                <a:ext uri="{FF2B5EF4-FFF2-40B4-BE49-F238E27FC236}">
                  <a16:creationId xmlns:a16="http://schemas.microsoft.com/office/drawing/2014/main" id="{2C022E57-DE44-9EF5-8FC9-D1CC5E499BE0}"/>
                </a:ext>
              </a:extLst>
            </p:cNvPr>
            <p:cNvSpPr/>
            <p:nvPr/>
          </p:nvSpPr>
          <p:spPr>
            <a:xfrm>
              <a:off x="7338456" y="2882894"/>
              <a:ext cx="133903" cy="1647789"/>
            </a:xfrm>
            <a:prstGeom prst="leftBrace">
              <a:avLst>
                <a:gd name="adj1" fmla="val 17217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42" name="文本框 41">
              <a:extLst>
                <a:ext uri="{FF2B5EF4-FFF2-40B4-BE49-F238E27FC236}">
                  <a16:creationId xmlns:a16="http://schemas.microsoft.com/office/drawing/2014/main" id="{E5B50B89-FB13-7859-599F-D070337580EA}"/>
                </a:ext>
              </a:extLst>
            </p:cNvPr>
            <p:cNvSpPr txBox="1"/>
            <p:nvPr/>
          </p:nvSpPr>
          <p:spPr>
            <a:xfrm>
              <a:off x="8162371" y="2443590"/>
              <a:ext cx="2604378" cy="369332"/>
            </a:xfrm>
            <a:prstGeom prst="rect">
              <a:avLst/>
            </a:prstGeom>
            <a:noFill/>
          </p:spPr>
          <p:txBody>
            <a:bodyPr wrap="square" rtlCol="0">
              <a:spAutoFit/>
            </a:bodyPr>
            <a:lstStyle/>
            <a:p>
              <a:pPr algn="ctr"/>
              <a:r>
                <a:rPr kumimoji="1" lang="en-US" altLang="zh-CN" b="1" dirty="0">
                  <a:latin typeface="Arial" panose="020B0604020202020204" pitchFamily="34" charset="0"/>
                  <a:cs typeface="Arial" panose="020B0604020202020204" pitchFamily="34" charset="0"/>
                </a:rPr>
                <a:t>Transport</a:t>
              </a:r>
              <a:r>
                <a:rPr kumimoji="1" lang="zh-CN" altLang="en-US" b="1" dirty="0">
                  <a:latin typeface="Arial" panose="020B0604020202020204" pitchFamily="34" charset="0"/>
                  <a:cs typeface="Arial" panose="020B0604020202020204" pitchFamily="34" charset="0"/>
                </a:rPr>
                <a:t> </a:t>
              </a:r>
              <a:r>
                <a:rPr kumimoji="1" lang="en-US" altLang="zh-CN" b="1" dirty="0">
                  <a:latin typeface="Arial" panose="020B0604020202020204" pitchFamily="34" charset="0"/>
                  <a:cs typeface="Arial" panose="020B0604020202020204" pitchFamily="34" charset="0"/>
                </a:rPr>
                <a:t>model</a:t>
              </a:r>
              <a:endParaRPr kumimoji="1" lang="zh-CN" altLang="en-US" b="1" dirty="0">
                <a:latin typeface="Arial" panose="020B0604020202020204" pitchFamily="34" charset="0"/>
                <a:cs typeface="Arial" panose="020B0604020202020204" pitchFamily="34" charset="0"/>
              </a:endParaRPr>
            </a:p>
          </p:txBody>
        </p:sp>
      </p:grpSp>
      <p:grpSp>
        <p:nvGrpSpPr>
          <p:cNvPr id="39" name="组合 38">
            <a:extLst>
              <a:ext uri="{FF2B5EF4-FFF2-40B4-BE49-F238E27FC236}">
                <a16:creationId xmlns:a16="http://schemas.microsoft.com/office/drawing/2014/main" id="{1C8290B3-61F3-FBC0-4F9B-25BA156438FA}"/>
              </a:ext>
            </a:extLst>
          </p:cNvPr>
          <p:cNvGrpSpPr/>
          <p:nvPr/>
        </p:nvGrpSpPr>
        <p:grpSpPr>
          <a:xfrm>
            <a:off x="3884853" y="4546515"/>
            <a:ext cx="3002321" cy="1461429"/>
            <a:chOff x="4134622" y="4645495"/>
            <a:chExt cx="3002321" cy="1461429"/>
          </a:xfrm>
        </p:grpSpPr>
        <p:sp>
          <p:nvSpPr>
            <p:cNvPr id="14" name="矩形标注 13">
              <a:extLst>
                <a:ext uri="{FF2B5EF4-FFF2-40B4-BE49-F238E27FC236}">
                  <a16:creationId xmlns:a16="http://schemas.microsoft.com/office/drawing/2014/main" id="{2B7DE7D4-1852-D6A1-67A5-1B5102C676F6}"/>
                </a:ext>
              </a:extLst>
            </p:cNvPr>
            <p:cNvSpPr/>
            <p:nvPr/>
          </p:nvSpPr>
          <p:spPr>
            <a:xfrm>
              <a:off x="4223151" y="4645495"/>
              <a:ext cx="2913792" cy="1449807"/>
            </a:xfrm>
            <a:prstGeom prst="wedgeRectCallout">
              <a:avLst>
                <a:gd name="adj1" fmla="val -94303"/>
                <a:gd name="adj2" fmla="val 3652"/>
              </a:avLst>
            </a:prstGeom>
            <a:solidFill>
              <a:srgbClr val="FBE5D6">
                <a:alpha val="51373"/>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ABD3488C-B411-F270-FF04-59D199FA7330}"/>
                    </a:ext>
                  </a:extLst>
                </p:cNvPr>
                <p:cNvSpPr txBox="1"/>
                <p:nvPr/>
              </p:nvSpPr>
              <p:spPr>
                <a:xfrm>
                  <a:off x="5084851" y="4649217"/>
                  <a:ext cx="1919437" cy="1457707"/>
                </a:xfrm>
                <a:prstGeom prst="rect">
                  <a:avLst/>
                </a:prstGeom>
                <a:noFill/>
                <a:ln>
                  <a:noFill/>
                </a:ln>
              </p:spPr>
              <p:txBody>
                <a:bodyPr wrap="square">
                  <a:spAutoFit/>
                </a:bodyPr>
                <a:lstStyle/>
                <a:p>
                  <a:pPr/>
                  <a14:m>
                    <m:oMathPara xmlns:m="http://schemas.openxmlformats.org/officeDocument/2006/math">
                      <m:oMathParaPr>
                        <m:jc m:val="left"/>
                      </m:oMathParaPr>
                      <m:oMath xmlns:m="http://schemas.openxmlformats.org/officeDocument/2006/math">
                        <m:d>
                          <m:dPr>
                            <m:begChr m:val="{"/>
                            <m:endChr m:val=""/>
                            <m:ctrlPr>
                              <a:rPr lang="zh-CN" altLang="en-US" sz="1400" b="1" i="1" smtClean="0">
                                <a:solidFill>
                                  <a:schemeClr val="tx1"/>
                                </a:solidFill>
                                <a:latin typeface="Cambria Math" panose="02040503050406030204" pitchFamily="18" charset="0"/>
                              </a:rPr>
                            </m:ctrlPr>
                          </m:dPr>
                          <m:e>
                            <m:eqArr>
                              <m:eqArrPr>
                                <m:ctrlPr>
                                  <a:rPr lang="zh-CN" altLang="en-US" sz="1400" b="1" i="1">
                                    <a:solidFill>
                                      <a:schemeClr val="tx1"/>
                                    </a:solidFill>
                                    <a:latin typeface="Cambria Math" panose="02040503050406030204" pitchFamily="18" charset="0"/>
                                  </a:rPr>
                                </m:ctrlPr>
                              </m:eqArrPr>
                              <m:e>
                                <m:r>
                                  <a:rPr lang="zh-CN" altLang="en-US" sz="1400" b="1">
                                    <a:solidFill>
                                      <a:schemeClr val="tx1"/>
                                    </a:solidFill>
                                    <a:latin typeface="Cambria Math" panose="02040503050406030204" pitchFamily="18" charset="0"/>
                                  </a:rPr>
                                  <m:t>&amp;</m:t>
                                </m:r>
                                <m:f>
                                  <m:fPr>
                                    <m:ctrlPr>
                                      <a:rPr lang="zh-CN" altLang="en-US" sz="1400" b="1" i="1">
                                        <a:solidFill>
                                          <a:schemeClr val="tx1"/>
                                        </a:solidFill>
                                        <a:latin typeface="Cambria Math" panose="02040503050406030204" pitchFamily="18" charset="0"/>
                                      </a:rPr>
                                    </m:ctrlPr>
                                  </m:fPr>
                                  <m:num>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𝒒</m:t>
                                    </m:r>
                                  </m:num>
                                  <m:den>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𝒕</m:t>
                                    </m:r>
                                  </m:den>
                                </m:f>
                                <m:r>
                                  <a:rPr lang="zh-CN" altLang="en-US" sz="1400" b="1" i="0">
                                    <a:solidFill>
                                      <a:schemeClr val="tx1"/>
                                    </a:solidFill>
                                    <a:latin typeface="Cambria Math" panose="02040503050406030204" pitchFamily="18" charset="0"/>
                                  </a:rPr>
                                  <m:t>=</m:t>
                                </m:r>
                                <m:sSubSup>
                                  <m:sSubSupPr>
                                    <m:ctrlPr>
                                      <a:rPr lang="zh-CN" altLang="en-US" sz="1400" b="1" i="1">
                                        <a:solidFill>
                                          <a:schemeClr val="tx1"/>
                                        </a:solidFill>
                                        <a:latin typeface="Cambria Math" panose="02040503050406030204" pitchFamily="18" charset="0"/>
                                      </a:rPr>
                                    </m:ctrlPr>
                                  </m:sSubSupPr>
                                  <m:e>
                                    <m:r>
                                      <a:rPr lang="zh-CN" altLang="en-US" sz="1400" b="1" i="1">
                                        <a:solidFill>
                                          <a:schemeClr val="tx1"/>
                                        </a:solidFill>
                                        <a:latin typeface="Cambria Math" panose="02040503050406030204" pitchFamily="18" charset="0"/>
                                      </a:rPr>
                                      <m:t>𝒌</m:t>
                                    </m:r>
                                  </m:e>
                                  <m:sub>
                                    <m:r>
                                      <a:rPr lang="zh-CN" altLang="en-US" sz="1400" b="1" i="1">
                                        <a:solidFill>
                                          <a:schemeClr val="tx1"/>
                                        </a:solidFill>
                                        <a:latin typeface="Cambria Math" panose="02040503050406030204" pitchFamily="18" charset="0"/>
                                      </a:rPr>
                                      <m:t>𝑳𝑫𝑭</m:t>
                                    </m:r>
                                  </m:sub>
                                  <m:sup>
                                    <m:r>
                                      <a:rPr lang="zh-CN" altLang="en-US" sz="1400" b="1" i="0">
                                        <a:solidFill>
                                          <a:schemeClr val="tx1"/>
                                        </a:solidFill>
                                        <a:latin typeface="Cambria Math" panose="02040503050406030204" pitchFamily="18" charset="0"/>
                                      </a:rPr>
                                      <m:t>∗</m:t>
                                    </m:r>
                                  </m:sup>
                                </m:sSubSup>
                                <m:d>
                                  <m:dPr>
                                    <m:ctrlPr>
                                      <a:rPr lang="zh-CN" altLang="en-US" sz="1400" b="1" i="1">
                                        <a:solidFill>
                                          <a:schemeClr val="tx1"/>
                                        </a:solidFill>
                                        <a:latin typeface="Cambria Math" panose="02040503050406030204" pitchFamily="18" charset="0"/>
                                      </a:rPr>
                                    </m:ctrlPr>
                                  </m:dPr>
                                  <m:e>
                                    <m:sSup>
                                      <m:sSupPr>
                                        <m:ctrlPr>
                                          <a:rPr lang="zh-CN" altLang="en-US" sz="1400" b="1" i="1">
                                            <a:solidFill>
                                              <a:schemeClr val="tx1"/>
                                            </a:solidFill>
                                            <a:latin typeface="Cambria Math" panose="02040503050406030204" pitchFamily="18" charset="0"/>
                                          </a:rPr>
                                        </m:ctrlPr>
                                      </m:sSupPr>
                                      <m:e>
                                        <m:r>
                                          <a:rPr lang="zh-CN" altLang="en-US" sz="1400" b="1" i="1">
                                            <a:solidFill>
                                              <a:schemeClr val="tx1"/>
                                            </a:solidFill>
                                            <a:latin typeface="Cambria Math" panose="02040503050406030204" pitchFamily="18" charset="0"/>
                                          </a:rPr>
                                          <m:t>𝒒</m:t>
                                        </m:r>
                                      </m:e>
                                      <m:sup>
                                        <m:r>
                                          <a:rPr lang="zh-CN" altLang="en-US" sz="1400" b="1" i="0">
                                            <a:solidFill>
                                              <a:schemeClr val="tx1"/>
                                            </a:solidFill>
                                            <a:latin typeface="Cambria Math" panose="02040503050406030204" pitchFamily="18" charset="0"/>
                                          </a:rPr>
                                          <m:t>∗</m:t>
                                        </m:r>
                                      </m:sup>
                                    </m:sSup>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𝒒</m:t>
                                    </m:r>
                                  </m:e>
                                </m:d>
                              </m:e>
                              <m:e>
                                <m:r>
                                  <a:rPr lang="zh-CN" altLang="en-US" sz="1400" b="1" i="0">
                                    <a:solidFill>
                                      <a:schemeClr val="tx1"/>
                                    </a:solidFill>
                                    <a:latin typeface="Cambria Math" panose="02040503050406030204" pitchFamily="18" charset="0"/>
                                  </a:rPr>
                                  <m:t>&amp;</m:t>
                                </m:r>
                                <m:sSub>
                                  <m:sSubPr>
                                    <m:ctrlPr>
                                      <a:rPr lang="zh-CN" altLang="en-US" sz="1400" b="1" i="1">
                                        <a:solidFill>
                                          <a:schemeClr val="tx1"/>
                                        </a:solidFill>
                                        <a:latin typeface="Cambria Math" panose="02040503050406030204" pitchFamily="18" charset="0"/>
                                      </a:rPr>
                                    </m:ctrlPr>
                                  </m:sSubPr>
                                  <m:e>
                                    <m:r>
                                      <a:rPr lang="zh-CN" altLang="en-US" sz="1400" b="1" i="1">
                                        <a:solidFill>
                                          <a:schemeClr val="tx1"/>
                                        </a:solidFill>
                                        <a:latin typeface="Cambria Math" panose="02040503050406030204" pitchFamily="18" charset="0"/>
                                      </a:rPr>
                                      <m:t>𝑽</m:t>
                                    </m:r>
                                  </m:e>
                                  <m:sub>
                                    <m:r>
                                      <a:rPr lang="zh-CN" altLang="en-US" sz="1400" b="1" i="1">
                                        <a:solidFill>
                                          <a:schemeClr val="tx1"/>
                                        </a:solidFill>
                                        <a:latin typeface="Cambria Math" panose="02040503050406030204" pitchFamily="18" charset="0"/>
                                      </a:rPr>
                                      <m:t>𝒗</m:t>
                                    </m:r>
                                  </m:sub>
                                </m:sSub>
                                <m:sSub>
                                  <m:sSubPr>
                                    <m:ctrlPr>
                                      <a:rPr lang="zh-CN" altLang="en-US" sz="1400" b="1" i="1">
                                        <a:solidFill>
                                          <a:schemeClr val="tx1"/>
                                        </a:solidFill>
                                        <a:latin typeface="Cambria Math" panose="02040503050406030204" pitchFamily="18" charset="0"/>
                                      </a:rPr>
                                    </m:ctrlPr>
                                  </m:sSubPr>
                                  <m:e>
                                    <m:r>
                                      <a:rPr lang="zh-CN" altLang="en-US" sz="1400" b="1" i="1">
                                        <a:solidFill>
                                          <a:schemeClr val="tx1"/>
                                        </a:solidFill>
                                        <a:latin typeface="Cambria Math" panose="02040503050406030204" pitchFamily="18" charset="0"/>
                                      </a:rPr>
                                      <m:t>𝝆</m:t>
                                    </m:r>
                                  </m:e>
                                  <m:sub>
                                    <m:r>
                                      <a:rPr lang="zh-CN" altLang="en-US" sz="1400" b="1" i="1">
                                        <a:solidFill>
                                          <a:schemeClr val="tx1"/>
                                        </a:solidFill>
                                        <a:latin typeface="Cambria Math" panose="02040503050406030204" pitchFamily="18" charset="0"/>
                                      </a:rPr>
                                      <m:t>𝒇</m:t>
                                    </m:r>
                                  </m:sub>
                                </m:sSub>
                                <m:f>
                                  <m:fPr>
                                    <m:ctrlPr>
                                      <a:rPr lang="zh-CN" altLang="en-US" sz="1400" b="1" i="1">
                                        <a:solidFill>
                                          <a:schemeClr val="tx1"/>
                                        </a:solidFill>
                                        <a:latin typeface="Cambria Math" panose="02040503050406030204" pitchFamily="18" charset="0"/>
                                      </a:rPr>
                                    </m:ctrlPr>
                                  </m:fPr>
                                  <m:num>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𝒘</m:t>
                                    </m:r>
                                  </m:num>
                                  <m:den>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𝒕</m:t>
                                    </m:r>
                                  </m:den>
                                </m:f>
                                <m:r>
                                  <a:rPr lang="zh-CN" altLang="en-US" sz="1400" b="1" i="0">
                                    <a:solidFill>
                                      <a:schemeClr val="tx1"/>
                                    </a:solidFill>
                                    <a:latin typeface="Cambria Math" panose="02040503050406030204" pitchFamily="18" charset="0"/>
                                  </a:rPr>
                                  <m:t>=</m:t>
                                </m:r>
                                <m:sSub>
                                  <m:sSubPr>
                                    <m:ctrlPr>
                                      <a:rPr lang="zh-CN" altLang="en-US" sz="1400" b="1" i="1">
                                        <a:solidFill>
                                          <a:schemeClr val="tx1"/>
                                        </a:solidFill>
                                        <a:latin typeface="Cambria Math" panose="02040503050406030204" pitchFamily="18" charset="0"/>
                                      </a:rPr>
                                    </m:ctrlPr>
                                  </m:sSubPr>
                                  <m:e>
                                    <m:r>
                                      <a:rPr lang="zh-CN" altLang="en-US" sz="1400" b="1" i="1">
                                        <a:solidFill>
                                          <a:schemeClr val="tx1"/>
                                        </a:solidFill>
                                        <a:latin typeface="Cambria Math" panose="02040503050406030204" pitchFamily="18" charset="0"/>
                                      </a:rPr>
                                      <m:t>𝑽</m:t>
                                    </m:r>
                                  </m:e>
                                  <m:sub>
                                    <m:r>
                                      <a:rPr lang="zh-CN" altLang="en-US" sz="1400" b="1" i="1">
                                        <a:solidFill>
                                          <a:schemeClr val="tx1"/>
                                        </a:solidFill>
                                        <a:latin typeface="Cambria Math" panose="02040503050406030204" pitchFamily="18" charset="0"/>
                                      </a:rPr>
                                      <m:t>𝒔</m:t>
                                    </m:r>
                                  </m:sub>
                                </m:sSub>
                                <m:sSub>
                                  <m:sSubPr>
                                    <m:ctrlPr>
                                      <a:rPr lang="zh-CN" altLang="en-US" sz="1400" b="1" i="1">
                                        <a:solidFill>
                                          <a:schemeClr val="tx1"/>
                                        </a:solidFill>
                                        <a:latin typeface="Cambria Math" panose="02040503050406030204" pitchFamily="18" charset="0"/>
                                      </a:rPr>
                                    </m:ctrlPr>
                                  </m:sSubPr>
                                  <m:e>
                                    <m:r>
                                      <a:rPr lang="zh-CN" altLang="en-US" sz="1400" b="1" i="1">
                                        <a:solidFill>
                                          <a:schemeClr val="tx1"/>
                                        </a:solidFill>
                                        <a:latin typeface="Cambria Math" panose="02040503050406030204" pitchFamily="18" charset="0"/>
                                      </a:rPr>
                                      <m:t>𝝆</m:t>
                                    </m:r>
                                  </m:e>
                                  <m:sub>
                                    <m:r>
                                      <a:rPr lang="zh-CN" altLang="en-US" sz="1400" b="1" i="1">
                                        <a:solidFill>
                                          <a:schemeClr val="tx1"/>
                                        </a:solidFill>
                                        <a:latin typeface="Cambria Math" panose="02040503050406030204" pitchFamily="18" charset="0"/>
                                      </a:rPr>
                                      <m:t>𝒔</m:t>
                                    </m:r>
                                  </m:sub>
                                </m:sSub>
                                <m:f>
                                  <m:fPr>
                                    <m:ctrlPr>
                                      <a:rPr lang="zh-CN" altLang="en-US" sz="1400" b="1" i="1">
                                        <a:solidFill>
                                          <a:schemeClr val="tx1"/>
                                        </a:solidFill>
                                        <a:latin typeface="Cambria Math" panose="02040503050406030204" pitchFamily="18" charset="0"/>
                                      </a:rPr>
                                    </m:ctrlPr>
                                  </m:fPr>
                                  <m:num>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𝒒</m:t>
                                    </m:r>
                                  </m:num>
                                  <m:den>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𝒕</m:t>
                                    </m:r>
                                  </m:den>
                                </m:f>
                                <m:sSub>
                                  <m:sSubPr>
                                    <m:ctrlPr>
                                      <a:rPr lang="zh-CN" altLang="en-US" sz="1400" b="1" i="1">
                                        <a:solidFill>
                                          <a:schemeClr val="tx1"/>
                                        </a:solidFill>
                                        <a:latin typeface="Cambria Math" panose="02040503050406030204" pitchFamily="18" charset="0"/>
                                      </a:rPr>
                                    </m:ctrlPr>
                                  </m:sSubPr>
                                  <m:e>
                                    <m:r>
                                      <a:rPr lang="zh-CN" altLang="en-US" sz="1400" b="1" i="1">
                                        <a:solidFill>
                                          <a:schemeClr val="tx1"/>
                                        </a:solidFill>
                                        <a:latin typeface="Cambria Math" panose="02040503050406030204" pitchFamily="18" charset="0"/>
                                      </a:rPr>
                                      <m:t>𝑴</m:t>
                                    </m:r>
                                  </m:e>
                                  <m:sub>
                                    <m:r>
                                      <a:rPr lang="zh-CN" altLang="en-US" sz="1400" b="1" i="1">
                                        <a:solidFill>
                                          <a:schemeClr val="tx1"/>
                                        </a:solidFill>
                                        <a:latin typeface="Cambria Math" panose="02040503050406030204" pitchFamily="18" charset="0"/>
                                      </a:rPr>
                                      <m:t>𝒘</m:t>
                                    </m:r>
                                  </m:sub>
                                </m:sSub>
                              </m:e>
                              <m:e>
                                <m:r>
                                  <a:rPr lang="zh-CN" altLang="en-US" sz="1400" b="1" i="0">
                                    <a:solidFill>
                                      <a:schemeClr val="tx1"/>
                                    </a:solidFill>
                                    <a:latin typeface="Cambria Math" panose="02040503050406030204" pitchFamily="18" charset="0"/>
                                  </a:rPr>
                                  <m:t>&amp;</m:t>
                                </m:r>
                                <m:sSub>
                                  <m:sSubPr>
                                    <m:ctrlPr>
                                      <a:rPr lang="zh-CN" altLang="en-US" sz="1400" b="1" i="1">
                                        <a:solidFill>
                                          <a:schemeClr val="tx1"/>
                                        </a:solidFill>
                                        <a:latin typeface="Cambria Math" panose="02040503050406030204" pitchFamily="18" charset="0"/>
                                      </a:rPr>
                                    </m:ctrlPr>
                                  </m:sSubPr>
                                  <m:e>
                                    <m:r>
                                      <a:rPr lang="zh-CN" altLang="en-US" sz="1400" b="1" i="1">
                                        <a:solidFill>
                                          <a:schemeClr val="tx1"/>
                                        </a:solidFill>
                                        <a:latin typeface="Cambria Math" panose="02040503050406030204" pitchFamily="18" charset="0"/>
                                      </a:rPr>
                                      <m:t>𝝆</m:t>
                                    </m:r>
                                  </m:e>
                                  <m:sub>
                                    <m:r>
                                      <a:rPr lang="zh-CN" altLang="en-US" sz="1400" b="1" i="1">
                                        <a:solidFill>
                                          <a:schemeClr val="tx1"/>
                                        </a:solidFill>
                                        <a:latin typeface="Cambria Math" panose="02040503050406030204" pitchFamily="18" charset="0"/>
                                      </a:rPr>
                                      <m:t>𝒔</m:t>
                                    </m:r>
                                  </m:sub>
                                </m:sSub>
                                <m:sSub>
                                  <m:sSubPr>
                                    <m:ctrlPr>
                                      <a:rPr lang="zh-CN" altLang="en-US" sz="1400" b="1" i="1">
                                        <a:solidFill>
                                          <a:schemeClr val="tx1"/>
                                        </a:solidFill>
                                        <a:latin typeface="Cambria Math" panose="02040503050406030204" pitchFamily="18" charset="0"/>
                                      </a:rPr>
                                    </m:ctrlPr>
                                  </m:sSubPr>
                                  <m:e>
                                    <m:r>
                                      <a:rPr lang="zh-CN" altLang="en-US" sz="1400" b="1" i="1">
                                        <a:solidFill>
                                          <a:schemeClr val="tx1"/>
                                        </a:solidFill>
                                        <a:latin typeface="Cambria Math" panose="02040503050406030204" pitchFamily="18" charset="0"/>
                                      </a:rPr>
                                      <m:t>𝒄</m:t>
                                    </m:r>
                                  </m:e>
                                  <m:sub>
                                    <m:r>
                                      <a:rPr lang="zh-CN" altLang="en-US" sz="1400" b="1" i="1">
                                        <a:solidFill>
                                          <a:schemeClr val="tx1"/>
                                        </a:solidFill>
                                        <a:latin typeface="Cambria Math" panose="02040503050406030204" pitchFamily="18" charset="0"/>
                                      </a:rPr>
                                      <m:t>𝒑</m:t>
                                    </m:r>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𝒔</m:t>
                                    </m:r>
                                  </m:sub>
                                </m:sSub>
                                <m:f>
                                  <m:fPr>
                                    <m:ctrlPr>
                                      <a:rPr lang="zh-CN" altLang="en-US" sz="1400" b="1" i="1">
                                        <a:solidFill>
                                          <a:schemeClr val="tx1"/>
                                        </a:solidFill>
                                        <a:latin typeface="Cambria Math" panose="02040503050406030204" pitchFamily="18" charset="0"/>
                                      </a:rPr>
                                    </m:ctrlPr>
                                  </m:fPr>
                                  <m:num>
                                    <m:r>
                                      <a:rPr lang="zh-CN" altLang="en-US" sz="1400" b="1" i="0">
                                        <a:solidFill>
                                          <a:schemeClr val="tx1"/>
                                        </a:solidFill>
                                        <a:latin typeface="Cambria Math" panose="02040503050406030204" pitchFamily="18" charset="0"/>
                                      </a:rPr>
                                      <m:t>𝛛</m:t>
                                    </m:r>
                                    <m:sSub>
                                      <m:sSubPr>
                                        <m:ctrlPr>
                                          <a:rPr lang="zh-CN" altLang="en-US" sz="1400" b="1" i="1">
                                            <a:solidFill>
                                              <a:schemeClr val="tx1"/>
                                            </a:solidFill>
                                            <a:latin typeface="Cambria Math" panose="02040503050406030204" pitchFamily="18" charset="0"/>
                                          </a:rPr>
                                        </m:ctrlPr>
                                      </m:sSubPr>
                                      <m:e>
                                        <m:r>
                                          <a:rPr lang="zh-CN" altLang="en-US" sz="1400" b="1" i="1">
                                            <a:solidFill>
                                              <a:schemeClr val="tx1"/>
                                            </a:solidFill>
                                            <a:latin typeface="Cambria Math" panose="02040503050406030204" pitchFamily="18" charset="0"/>
                                          </a:rPr>
                                          <m:t>𝑻</m:t>
                                        </m:r>
                                      </m:e>
                                      <m:sub>
                                        <m:r>
                                          <a:rPr lang="zh-CN" altLang="en-US" sz="1400" b="1" i="1">
                                            <a:solidFill>
                                              <a:schemeClr val="tx1"/>
                                            </a:solidFill>
                                            <a:latin typeface="Cambria Math" panose="02040503050406030204" pitchFamily="18" charset="0"/>
                                          </a:rPr>
                                          <m:t>𝒔</m:t>
                                        </m:r>
                                      </m:sub>
                                    </m:sSub>
                                  </m:num>
                                  <m:den>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𝒕</m:t>
                                    </m:r>
                                  </m:den>
                                </m:f>
                                <m:r>
                                  <a:rPr lang="zh-CN" altLang="en-US" sz="1400" b="1" i="0">
                                    <a:solidFill>
                                      <a:schemeClr val="tx1"/>
                                    </a:solidFill>
                                    <a:latin typeface="Cambria Math" panose="02040503050406030204" pitchFamily="18" charset="0"/>
                                  </a:rPr>
                                  <m:t>=</m:t>
                                </m:r>
                                <m:sSub>
                                  <m:sSubPr>
                                    <m:ctrlPr>
                                      <a:rPr lang="zh-CN" altLang="en-US" sz="1400" b="1" i="1">
                                        <a:solidFill>
                                          <a:schemeClr val="tx1"/>
                                        </a:solidFill>
                                        <a:latin typeface="Cambria Math" panose="02040503050406030204" pitchFamily="18" charset="0"/>
                                      </a:rPr>
                                    </m:ctrlPr>
                                  </m:sSubPr>
                                  <m:e>
                                    <m:r>
                                      <a:rPr lang="zh-CN" altLang="en-US" sz="1400" b="1" i="1">
                                        <a:solidFill>
                                          <a:schemeClr val="tx1"/>
                                        </a:solidFill>
                                        <a:latin typeface="Cambria Math" panose="02040503050406030204" pitchFamily="18" charset="0"/>
                                      </a:rPr>
                                      <m:t>𝝆</m:t>
                                    </m:r>
                                  </m:e>
                                  <m:sub>
                                    <m:r>
                                      <a:rPr lang="zh-CN" altLang="en-US" sz="1400" b="1" i="1">
                                        <a:solidFill>
                                          <a:schemeClr val="tx1"/>
                                        </a:solidFill>
                                        <a:latin typeface="Cambria Math" panose="02040503050406030204" pitchFamily="18" charset="0"/>
                                      </a:rPr>
                                      <m:t>𝒔</m:t>
                                    </m:r>
                                  </m:sub>
                                </m:sSub>
                                <m:f>
                                  <m:fPr>
                                    <m:ctrlPr>
                                      <a:rPr lang="zh-CN" altLang="en-US" sz="1400" b="1" i="1">
                                        <a:solidFill>
                                          <a:schemeClr val="tx1"/>
                                        </a:solidFill>
                                        <a:latin typeface="Cambria Math" panose="02040503050406030204" pitchFamily="18" charset="0"/>
                                      </a:rPr>
                                    </m:ctrlPr>
                                  </m:fPr>
                                  <m:num>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𝒒</m:t>
                                    </m:r>
                                  </m:num>
                                  <m:den>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𝒕</m:t>
                                    </m:r>
                                  </m:den>
                                </m:f>
                                <m:r>
                                  <a:rPr lang="zh-CN" altLang="en-US" sz="1400" b="1" i="0">
                                    <a:solidFill>
                                      <a:schemeClr val="tx1"/>
                                    </a:solidFill>
                                    <a:latin typeface="Cambria Math" panose="02040503050406030204" pitchFamily="18" charset="0"/>
                                  </a:rPr>
                                  <m:t>∆</m:t>
                                </m:r>
                                <m:r>
                                  <a:rPr lang="zh-CN" altLang="en-US" sz="1400" b="1" i="1">
                                    <a:solidFill>
                                      <a:schemeClr val="tx1"/>
                                    </a:solidFill>
                                    <a:latin typeface="Cambria Math" panose="02040503050406030204" pitchFamily="18" charset="0"/>
                                  </a:rPr>
                                  <m:t>𝑯</m:t>
                                </m:r>
                              </m:e>
                            </m:eqArr>
                          </m:e>
                        </m:d>
                      </m:oMath>
                    </m:oMathPara>
                  </a14:m>
                  <a:endParaRPr lang="zh-CN" altLang="en-US" sz="1400" b="1" dirty="0">
                    <a:solidFill>
                      <a:schemeClr val="tx1"/>
                    </a:solidFill>
                  </a:endParaRPr>
                </a:p>
              </p:txBody>
            </p:sp>
          </mc:Choice>
          <mc:Fallback xmlns="">
            <p:sp>
              <p:nvSpPr>
                <p:cNvPr id="38" name="文本框 37">
                  <a:extLst>
                    <a:ext uri="{FF2B5EF4-FFF2-40B4-BE49-F238E27FC236}">
                      <a16:creationId xmlns:a16="http://schemas.microsoft.com/office/drawing/2014/main" id="{ABD3488C-B411-F270-FF04-59D199FA7330}"/>
                    </a:ext>
                  </a:extLst>
                </p:cNvPr>
                <p:cNvSpPr txBox="1">
                  <a:spLocks noRot="1" noChangeAspect="1" noMove="1" noResize="1" noEditPoints="1" noAdjustHandles="1" noChangeArrowheads="1" noChangeShapeType="1" noTextEdit="1"/>
                </p:cNvSpPr>
                <p:nvPr/>
              </p:nvSpPr>
              <p:spPr>
                <a:xfrm>
                  <a:off x="5084851" y="4649217"/>
                  <a:ext cx="1919437" cy="1457707"/>
                </a:xfrm>
                <a:prstGeom prst="rect">
                  <a:avLst/>
                </a:prstGeom>
                <a:blipFill>
                  <a:blip r:embed="rId11"/>
                  <a:stretch>
                    <a:fillRect r="-7237"/>
                  </a:stretch>
                </a:blipFill>
                <a:ln>
                  <a:noFill/>
                </a:ln>
              </p:spPr>
              <p:txBody>
                <a:bodyPr/>
                <a:lstStyle/>
                <a:p>
                  <a:r>
                    <a:rPr lang="zh-CN" altLang="en-US">
                      <a:noFill/>
                    </a:rPr>
                    <a:t> </a:t>
                  </a:r>
                </a:p>
              </p:txBody>
            </p:sp>
          </mc:Fallback>
        </mc:AlternateContent>
        <p:sp>
          <p:nvSpPr>
            <p:cNvPr id="43" name="文本框 42">
              <a:extLst>
                <a:ext uri="{FF2B5EF4-FFF2-40B4-BE49-F238E27FC236}">
                  <a16:creationId xmlns:a16="http://schemas.microsoft.com/office/drawing/2014/main" id="{9C92732D-1C43-8F79-B256-2DC7368FB503}"/>
                </a:ext>
              </a:extLst>
            </p:cNvPr>
            <p:cNvSpPr txBox="1"/>
            <p:nvPr/>
          </p:nvSpPr>
          <p:spPr>
            <a:xfrm>
              <a:off x="4134622" y="4801410"/>
              <a:ext cx="1224262" cy="1200329"/>
            </a:xfrm>
            <a:prstGeom prst="rect">
              <a:avLst/>
            </a:prstGeom>
            <a:noFill/>
          </p:spPr>
          <p:txBody>
            <a:bodyPr wrap="square" rtlCol="0">
              <a:spAutoFit/>
            </a:bodyPr>
            <a:lstStyle/>
            <a:p>
              <a:pPr algn="ctr"/>
              <a:r>
                <a:rPr kumimoji="1" lang="en-US" altLang="zh-CN" b="1" dirty="0">
                  <a:latin typeface="Arial" panose="020B0604020202020204" pitchFamily="34" charset="0"/>
                  <a:cs typeface="Arial" panose="020B0604020202020204" pitchFamily="34" charset="0"/>
                </a:rPr>
                <a:t>Mean-field</a:t>
              </a:r>
            </a:p>
            <a:p>
              <a:pPr algn="ctr"/>
              <a:r>
                <a:rPr kumimoji="1" lang="en-US" altLang="zh-CN" b="1" dirty="0">
                  <a:latin typeface="Arial" panose="020B0604020202020204" pitchFamily="34" charset="0"/>
                  <a:cs typeface="Arial" panose="020B0604020202020204" pitchFamily="34" charset="0"/>
                </a:rPr>
                <a:t>Kinetic</a:t>
              </a:r>
              <a:r>
                <a:rPr kumimoji="1" lang="zh-CN" altLang="en-US" b="1" dirty="0">
                  <a:latin typeface="Arial" panose="020B0604020202020204" pitchFamily="34" charset="0"/>
                  <a:cs typeface="Arial" panose="020B0604020202020204" pitchFamily="34" charset="0"/>
                </a:rPr>
                <a:t> </a:t>
              </a:r>
              <a:r>
                <a:rPr kumimoji="1" lang="en-US" altLang="zh-CN" b="1" dirty="0">
                  <a:latin typeface="Arial" panose="020B0604020202020204" pitchFamily="34" charset="0"/>
                  <a:cs typeface="Arial" panose="020B0604020202020204" pitchFamily="34" charset="0"/>
                </a:rPr>
                <a:t>model</a:t>
              </a:r>
              <a:endParaRPr kumimoji="1" lang="zh-CN" altLang="en-US" b="1" dirty="0">
                <a:latin typeface="Arial" panose="020B0604020202020204" pitchFamily="34" charset="0"/>
                <a:cs typeface="Arial" panose="020B0604020202020204" pitchFamily="34" charset="0"/>
              </a:endParaRPr>
            </a:p>
          </p:txBody>
        </p:sp>
      </p:grpSp>
      <p:sp>
        <p:nvSpPr>
          <p:cNvPr id="2" name="文本框 1">
            <a:extLst>
              <a:ext uri="{FF2B5EF4-FFF2-40B4-BE49-F238E27FC236}">
                <a16:creationId xmlns:a16="http://schemas.microsoft.com/office/drawing/2014/main" id="{B0A9DA26-617D-2830-509A-BB08950A1FE6}"/>
              </a:ext>
            </a:extLst>
          </p:cNvPr>
          <p:cNvSpPr txBox="1"/>
          <p:nvPr/>
        </p:nvSpPr>
        <p:spPr>
          <a:xfrm>
            <a:off x="263149" y="175390"/>
            <a:ext cx="4775382"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2:</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A multi-scale problem</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4" name="Straight Connector 27">
            <a:extLst>
              <a:ext uri="{FF2B5EF4-FFF2-40B4-BE49-F238E27FC236}">
                <a16:creationId xmlns:a16="http://schemas.microsoft.com/office/drawing/2014/main" id="{4CC42430-A85D-CB1E-7855-438BA84FAF14}"/>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45" name="左弧形箭头 44">
            <a:extLst>
              <a:ext uri="{FF2B5EF4-FFF2-40B4-BE49-F238E27FC236}">
                <a16:creationId xmlns:a16="http://schemas.microsoft.com/office/drawing/2014/main" id="{4F3AB71B-4C30-CADB-B287-A4ADB54655E8}"/>
              </a:ext>
            </a:extLst>
          </p:cNvPr>
          <p:cNvSpPr/>
          <p:nvPr/>
        </p:nvSpPr>
        <p:spPr>
          <a:xfrm rot="13908857">
            <a:off x="2941236" y="1281200"/>
            <a:ext cx="973108" cy="2864575"/>
          </a:xfrm>
          <a:prstGeom prst="curvedLeftArrow">
            <a:avLst>
              <a:gd name="adj1" fmla="val 21329"/>
              <a:gd name="adj2" fmla="val 50000"/>
              <a:gd name="adj3" fmla="val 44016"/>
            </a:avLst>
          </a:prstGeom>
          <a:solidFill>
            <a:srgbClr val="EF788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46" name="文本框 45">
            <a:extLst>
              <a:ext uri="{FF2B5EF4-FFF2-40B4-BE49-F238E27FC236}">
                <a16:creationId xmlns:a16="http://schemas.microsoft.com/office/drawing/2014/main" id="{07F8DB3F-6B7C-0E3C-BE75-B5694035ED11}"/>
              </a:ext>
            </a:extLst>
          </p:cNvPr>
          <p:cNvSpPr txBox="1"/>
          <p:nvPr/>
        </p:nvSpPr>
        <p:spPr>
          <a:xfrm rot="19189341">
            <a:off x="1663520" y="2240119"/>
            <a:ext cx="1949532" cy="461665"/>
          </a:xfrm>
          <a:prstGeom prst="rect">
            <a:avLst/>
          </a:prstGeom>
          <a:noFill/>
        </p:spPr>
        <p:txBody>
          <a:bodyPr wrap="square" rtlCol="0">
            <a:spAutoFit/>
          </a:bodyPr>
          <a:lstStyle/>
          <a:p>
            <a:r>
              <a:rPr kumimoji="1" lang="en-US" altLang="zh-CN" sz="2400" b="1" dirty="0">
                <a:solidFill>
                  <a:srgbClr val="C00000"/>
                </a:solidFill>
                <a:latin typeface="Arial" panose="020B0604020202020204" pitchFamily="34" charset="0"/>
                <a:cs typeface="Arial" panose="020B0604020202020204" pitchFamily="34" charset="0"/>
              </a:rPr>
              <a:t>Upscaling</a:t>
            </a:r>
            <a:r>
              <a:rPr kumimoji="1" lang="zh-CN" altLang="en-US" sz="2400" b="1" dirty="0">
                <a:solidFill>
                  <a:srgbClr val="C00000"/>
                </a:solidFill>
                <a:latin typeface="Arial" panose="020B0604020202020204" pitchFamily="34" charset="0"/>
                <a:cs typeface="Arial" panose="020B0604020202020204" pitchFamily="34" charset="0"/>
              </a:rPr>
              <a:t> </a:t>
            </a:r>
            <a:r>
              <a:rPr kumimoji="1" lang="en-US" altLang="zh-CN" sz="2400" b="1" dirty="0">
                <a:solidFill>
                  <a:srgbClr val="C00000"/>
                </a:solidFill>
                <a:latin typeface="Arial" panose="020B0604020202020204" pitchFamily="34" charset="0"/>
                <a:cs typeface="Arial" panose="020B0604020202020204" pitchFamily="34" charset="0"/>
              </a:rPr>
              <a:t>?</a:t>
            </a:r>
            <a:endParaRPr kumimoji="1" lang="zh-CN" altLang="en-US" sz="2400" b="1" dirty="0">
              <a:solidFill>
                <a:srgbClr val="C00000"/>
              </a:solidFill>
              <a:latin typeface="Arial" panose="020B0604020202020204" pitchFamily="34" charset="0"/>
              <a:cs typeface="Arial" panose="020B0604020202020204" pitchFamily="34" charset="0"/>
            </a:endParaRPr>
          </a:p>
        </p:txBody>
      </p:sp>
      <p:pic>
        <p:nvPicPr>
          <p:cNvPr id="50" name="图片 49">
            <a:extLst>
              <a:ext uri="{FF2B5EF4-FFF2-40B4-BE49-F238E27FC236}">
                <a16:creationId xmlns:a16="http://schemas.microsoft.com/office/drawing/2014/main" id="{F0956522-CB4B-1951-CC94-1D3BD2FD4D7F}"/>
              </a:ext>
            </a:extLst>
          </p:cNvPr>
          <p:cNvPicPr>
            <a:picLocks noChangeAspect="1"/>
          </p:cNvPicPr>
          <p:nvPr/>
        </p:nvPicPr>
        <p:blipFill>
          <a:blip r:embed="rId12"/>
          <a:stretch>
            <a:fillRect/>
          </a:stretch>
        </p:blipFill>
        <p:spPr>
          <a:xfrm>
            <a:off x="1339228" y="688857"/>
            <a:ext cx="3296052" cy="2593614"/>
          </a:xfrm>
          <a:prstGeom prst="rect">
            <a:avLst/>
          </a:prstGeom>
        </p:spPr>
      </p:pic>
      <p:sp>
        <p:nvSpPr>
          <p:cNvPr id="7" name="文本框 6">
            <a:extLst>
              <a:ext uri="{FF2B5EF4-FFF2-40B4-BE49-F238E27FC236}">
                <a16:creationId xmlns:a16="http://schemas.microsoft.com/office/drawing/2014/main" id="{791C71EB-D010-F23C-910D-1AA61426EA6E}"/>
              </a:ext>
            </a:extLst>
          </p:cNvPr>
          <p:cNvSpPr txBox="1"/>
          <p:nvPr/>
        </p:nvSpPr>
        <p:spPr>
          <a:xfrm>
            <a:off x="9190716" y="1890824"/>
            <a:ext cx="1711825" cy="369332"/>
          </a:xfrm>
          <a:prstGeom prst="rect">
            <a:avLst/>
          </a:prstGeom>
          <a:noFill/>
        </p:spPr>
        <p:txBody>
          <a:bodyPr wrap="square">
            <a:spAutoFit/>
          </a:bodyPr>
          <a:lstStyle/>
          <a:p>
            <a:r>
              <a:rPr lang="en-US" altLang="zh-CN" b="1" dirty="0">
                <a:solidFill>
                  <a:srgbClr val="C00000"/>
                </a:solidFill>
                <a:latin typeface="Arial" panose="020B0604020202020204" pitchFamily="34" charset="0"/>
                <a:ea typeface="DengXian" panose="02010600030101010101" pitchFamily="2" charset="-122"/>
              </a:rPr>
              <a:t>R</a:t>
            </a:r>
            <a:r>
              <a:rPr lang="en-US" altLang="zh-CN" sz="1800" b="1" dirty="0">
                <a:solidFill>
                  <a:srgbClr val="C00000"/>
                </a:solidFill>
                <a:effectLst/>
                <a:latin typeface="Arial" panose="020B0604020202020204" pitchFamily="34" charset="0"/>
                <a:ea typeface="DengXian" panose="02010600030101010101" pitchFamily="2" charset="-122"/>
              </a:rPr>
              <a:t>eactor level</a:t>
            </a:r>
            <a:r>
              <a:rPr lang="zh-CN" altLang="zh-CN" b="1" dirty="0">
                <a:solidFill>
                  <a:srgbClr val="C00000"/>
                </a:solidFill>
                <a:effectLst/>
              </a:rPr>
              <a:t> </a:t>
            </a:r>
            <a:endParaRPr lang="zh-CN" altLang="en-US" b="1" dirty="0">
              <a:solidFill>
                <a:srgbClr val="C00000"/>
              </a:solidFill>
            </a:endParaRPr>
          </a:p>
        </p:txBody>
      </p:sp>
      <p:sp>
        <p:nvSpPr>
          <p:cNvPr id="48" name="文本框 47">
            <a:extLst>
              <a:ext uri="{FF2B5EF4-FFF2-40B4-BE49-F238E27FC236}">
                <a16:creationId xmlns:a16="http://schemas.microsoft.com/office/drawing/2014/main" id="{7A77988B-1DF6-82D5-9E13-B6E1F3F2835B}"/>
              </a:ext>
            </a:extLst>
          </p:cNvPr>
          <p:cNvSpPr txBox="1"/>
          <p:nvPr/>
        </p:nvSpPr>
        <p:spPr>
          <a:xfrm>
            <a:off x="7004288" y="5042755"/>
            <a:ext cx="5187711" cy="646331"/>
          </a:xfrm>
          <a:prstGeom prst="rect">
            <a:avLst/>
          </a:prstGeom>
          <a:noFill/>
        </p:spPr>
        <p:txBody>
          <a:bodyPr wrap="square">
            <a:spAutoFit/>
          </a:bodyPr>
          <a:lstStyle/>
          <a:p>
            <a:r>
              <a:rPr lang="en-US" altLang="zh-CN" b="1" dirty="0">
                <a:solidFill>
                  <a:srgbClr val="C00000"/>
                </a:solidFill>
                <a:effectLst/>
                <a:latin typeface="Arial" panose="020B0604020202020204" pitchFamily="34" charset="0"/>
                <a:ea typeface="DengXian" panose="02010600030101010101" pitchFamily="2" charset="-122"/>
              </a:rPr>
              <a:t>Dual Network Model can be a potential tool to address this challenge.</a:t>
            </a:r>
            <a:r>
              <a:rPr lang="zh-CN" altLang="zh-CN" b="1" dirty="0">
                <a:solidFill>
                  <a:srgbClr val="C00000"/>
                </a:solidFill>
                <a:effectLst/>
              </a:rPr>
              <a:t> </a:t>
            </a:r>
            <a:endParaRPr lang="en-US" altLang="zh-CN" b="1" dirty="0">
              <a:solidFill>
                <a:srgbClr val="C00000"/>
              </a:solidFill>
              <a:effectLst/>
            </a:endParaRPr>
          </a:p>
        </p:txBody>
      </p:sp>
    </p:spTree>
    <p:custDataLst>
      <p:tags r:id="rId1"/>
    </p:custDataLst>
    <p:extLst>
      <p:ext uri="{BB962C8B-B14F-4D97-AF65-F5344CB8AC3E}">
        <p14:creationId xmlns:p14="http://schemas.microsoft.com/office/powerpoint/2010/main" val="32923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linds(horizontal)">
                                      <p:cBhvr>
                                        <p:cTn id="17" dur="500"/>
                                        <p:tgtEl>
                                          <p:spTgt spid="50"/>
                                        </p:tgtEl>
                                      </p:cBhvr>
                                    </p:animEffect>
                                  </p:childTnLst>
                                </p:cTn>
                              </p:par>
                              <p:par>
                                <p:cTn id="18" presetID="3"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linds(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C34B39C-F0B4-CE92-8F5B-7BBD9FA1485B}"/>
              </a:ext>
            </a:extLst>
          </p:cNvPr>
          <p:cNvSpPr>
            <a:spLocks noGrp="1"/>
          </p:cNvSpPr>
          <p:nvPr>
            <p:ph type="sldNum" sz="quarter" idx="12"/>
          </p:nvPr>
        </p:nvSpPr>
        <p:spPr/>
        <p:txBody>
          <a:bodyPr/>
          <a:lstStyle/>
          <a:p>
            <a:fld id="{AFE8FE2A-CEB9-2F40-9CAA-C48A2BF7F2FA}" type="slidenum">
              <a:rPr kumimoji="1" lang="zh-CN" altLang="en-US" smtClean="0"/>
              <a:t>16</a:t>
            </a:fld>
            <a:endParaRPr kumimoji="1" lang="zh-CN" altLang="en-US"/>
          </a:p>
        </p:txBody>
      </p:sp>
      <p:sp>
        <p:nvSpPr>
          <p:cNvPr id="5" name="文本框 4">
            <a:extLst>
              <a:ext uri="{FF2B5EF4-FFF2-40B4-BE49-F238E27FC236}">
                <a16:creationId xmlns:a16="http://schemas.microsoft.com/office/drawing/2014/main" id="{1C373C9A-0C9F-3379-9AB3-3DB6AFC7EA42}"/>
              </a:ext>
            </a:extLst>
          </p:cNvPr>
          <p:cNvSpPr txBox="1"/>
          <p:nvPr/>
        </p:nvSpPr>
        <p:spPr>
          <a:xfrm>
            <a:off x="263149" y="175390"/>
            <a:ext cx="4775382"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2:</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Model</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validation</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BB966E92-11D2-1585-9E23-47CA57FF7E52}"/>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7" name="文本框 6">
            <a:extLst>
              <a:ext uri="{FF2B5EF4-FFF2-40B4-BE49-F238E27FC236}">
                <a16:creationId xmlns:a16="http://schemas.microsoft.com/office/drawing/2014/main" id="{8F69A2FD-AB9D-757C-664B-7C75DC07B469}"/>
              </a:ext>
            </a:extLst>
          </p:cNvPr>
          <p:cNvSpPr txBox="1"/>
          <p:nvPr/>
        </p:nvSpPr>
        <p:spPr>
          <a:xfrm>
            <a:off x="293884" y="4487500"/>
            <a:ext cx="6121447" cy="2031325"/>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Case</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description:</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13X</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Zeolite bead</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diameter: 2 mm</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Entrance velocity: 0.21 m/s</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Entrance temperature: 293.15 K</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Initial temperature: 291.35 K</a:t>
            </a:r>
          </a:p>
          <a:p>
            <a:pPr marL="285750" indent="-285750">
              <a:buFont typeface="Arial" panose="020B0604020202020204" pitchFamily="34" charset="0"/>
              <a:buChar char="•"/>
            </a:pPr>
            <a:r>
              <a:rPr kumimoji="1" lang="en-US" altLang="zh-CN" sz="1800" dirty="0">
                <a:solidFill>
                  <a:srgbClr val="C00000"/>
                </a:solidFill>
                <a:latin typeface="Arial"/>
                <a:ea typeface="等线"/>
                <a:cs typeface="Arial"/>
              </a:rPr>
              <a:t>Processes: one-step reaction &amp; heat and mass transfer</a:t>
            </a:r>
          </a:p>
          <a:p>
            <a:pPr marL="285750" indent="-285750">
              <a:buFont typeface="Arial" panose="020B0604020202020204" pitchFamily="34" charset="0"/>
              <a:buChar char="•"/>
            </a:pPr>
            <a:endParaRPr kumimoji="1" lang="zh-CN" altLang="en-US" dirty="0">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56E03063-2841-2CA3-D4BE-264AACD3067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742612" y="1081164"/>
            <a:ext cx="1469452" cy="3522446"/>
          </a:xfrm>
          <a:prstGeom prst="rect">
            <a:avLst/>
          </a:prstGeom>
        </p:spPr>
      </p:pic>
      <p:pic>
        <p:nvPicPr>
          <p:cNvPr id="10" name="图片 9">
            <a:extLst>
              <a:ext uri="{FF2B5EF4-FFF2-40B4-BE49-F238E27FC236}">
                <a16:creationId xmlns:a16="http://schemas.microsoft.com/office/drawing/2014/main" id="{79319134-A003-BF5C-4490-631195045755}"/>
              </a:ext>
            </a:extLst>
          </p:cNvPr>
          <p:cNvPicPr>
            <a:picLocks noChangeAspect="1"/>
          </p:cNvPicPr>
          <p:nvPr/>
        </p:nvPicPr>
        <p:blipFill>
          <a:blip r:embed="rId3"/>
          <a:stretch>
            <a:fillRect/>
          </a:stretch>
        </p:blipFill>
        <p:spPr>
          <a:xfrm>
            <a:off x="263149" y="1197274"/>
            <a:ext cx="5508477" cy="3290226"/>
          </a:xfrm>
          <a:prstGeom prst="rect">
            <a:avLst/>
          </a:prstGeom>
        </p:spPr>
      </p:pic>
      <p:sp>
        <p:nvSpPr>
          <p:cNvPr id="12" name="文本框 11">
            <a:extLst>
              <a:ext uri="{FF2B5EF4-FFF2-40B4-BE49-F238E27FC236}">
                <a16:creationId xmlns:a16="http://schemas.microsoft.com/office/drawing/2014/main" id="{14FB89F0-E6FE-790E-5115-89F5AFFC80A0}"/>
              </a:ext>
            </a:extLst>
          </p:cNvPr>
          <p:cNvSpPr txBox="1"/>
          <p:nvPr/>
        </p:nvSpPr>
        <p:spPr>
          <a:xfrm>
            <a:off x="131197" y="592738"/>
            <a:ext cx="11797652" cy="646331"/>
          </a:xfrm>
          <a:prstGeom prst="rect">
            <a:avLst/>
          </a:prstGeom>
          <a:noFill/>
        </p:spPr>
        <p:txBody>
          <a:bodyPr wrap="square">
            <a:spAutoFit/>
          </a:bodyPr>
          <a:lstStyle/>
          <a:p>
            <a:pPr algn="just">
              <a:spcAft>
                <a:spcPts val="600"/>
              </a:spcAft>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A bead pack structure has been fabricated which is similar to the experiment from Gao et al 2023. The local temperature has been studied in this case </a:t>
            </a:r>
            <a:r>
              <a:rPr lang="en-US" altLang="zh-CN" b="1" dirty="0"/>
              <a:t>(We consider pore structure</a:t>
            </a:r>
            <a:r>
              <a:rPr lang="zh-CN" altLang="en-US" b="1" dirty="0"/>
              <a:t> </a:t>
            </a:r>
            <a:r>
              <a:rPr lang="en-US" altLang="zh-CN" b="1" dirty="0"/>
              <a:t>formed by</a:t>
            </a:r>
            <a:r>
              <a:rPr lang="zh-CN" altLang="en-US" b="1" dirty="0"/>
              <a:t> </a:t>
            </a:r>
            <a:r>
              <a:rPr lang="en-US" altLang="zh-CN" b="1" dirty="0"/>
              <a:t>packing).</a:t>
            </a:r>
            <a:endParaRPr lang="zh-CN" altLang="en-US" b="1" dirty="0"/>
          </a:p>
        </p:txBody>
      </p:sp>
      <p:sp>
        <p:nvSpPr>
          <p:cNvPr id="13" name="矩形 12">
            <a:extLst>
              <a:ext uri="{FF2B5EF4-FFF2-40B4-BE49-F238E27FC236}">
                <a16:creationId xmlns:a16="http://schemas.microsoft.com/office/drawing/2014/main" id="{3F040B18-702C-9A45-40CA-0D320553EC9C}"/>
              </a:ext>
            </a:extLst>
          </p:cNvPr>
          <p:cNvSpPr/>
          <p:nvPr/>
        </p:nvSpPr>
        <p:spPr>
          <a:xfrm>
            <a:off x="4319972" y="1998133"/>
            <a:ext cx="778934" cy="1430867"/>
          </a:xfrm>
          <a:prstGeom prst="rect">
            <a:avLst/>
          </a:prstGeom>
          <a:solidFill>
            <a:srgbClr val="F2F2F2">
              <a:alpha val="2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6" name="直线连接符 15">
            <a:extLst>
              <a:ext uri="{FF2B5EF4-FFF2-40B4-BE49-F238E27FC236}">
                <a16:creationId xmlns:a16="http://schemas.microsoft.com/office/drawing/2014/main" id="{27B3346A-9C01-749C-0403-FC8443D933DC}"/>
              </a:ext>
            </a:extLst>
          </p:cNvPr>
          <p:cNvCxnSpPr>
            <a:stCxn id="13" idx="0"/>
          </p:cNvCxnSpPr>
          <p:nvPr/>
        </p:nvCxnSpPr>
        <p:spPr>
          <a:xfrm flipV="1">
            <a:off x="4709439" y="1177513"/>
            <a:ext cx="1242628" cy="8206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线连接符 16">
            <a:extLst>
              <a:ext uri="{FF2B5EF4-FFF2-40B4-BE49-F238E27FC236}">
                <a16:creationId xmlns:a16="http://schemas.microsoft.com/office/drawing/2014/main" id="{095EAEC2-0E1C-A6B2-5D22-47750CE6E450}"/>
              </a:ext>
            </a:extLst>
          </p:cNvPr>
          <p:cNvCxnSpPr>
            <a:cxnSpLocks/>
            <a:stCxn id="13" idx="2"/>
          </p:cNvCxnSpPr>
          <p:nvPr/>
        </p:nvCxnSpPr>
        <p:spPr>
          <a:xfrm>
            <a:off x="4709439" y="3429000"/>
            <a:ext cx="1132561" cy="939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C01EDDC5-7F8A-C671-29F3-A7494706C488}"/>
              </a:ext>
            </a:extLst>
          </p:cNvPr>
          <p:cNvSpPr txBox="1"/>
          <p:nvPr/>
        </p:nvSpPr>
        <p:spPr>
          <a:xfrm>
            <a:off x="7212064" y="1194751"/>
            <a:ext cx="4534459" cy="1754326"/>
          </a:xfrm>
          <a:prstGeom prst="rect">
            <a:avLst/>
          </a:prstGeom>
          <a:noFill/>
        </p:spPr>
        <p:txBody>
          <a:bodyPr wrap="square">
            <a:spAutoFit/>
          </a:bodyPr>
          <a:lstStyle/>
          <a:p>
            <a:r>
              <a:rPr kumimoji="1" lang="en-US" altLang="zh-CN" dirty="0">
                <a:latin typeface="Arial" panose="020B0604020202020204" pitchFamily="34" charset="0"/>
                <a:cs typeface="Arial" panose="020B0604020202020204" pitchFamily="34" charset="0"/>
              </a:rPr>
              <a:t>Work domain:</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Physical size: 0.1 × 0.025 × 0.025 m</a:t>
            </a:r>
            <a:r>
              <a:rPr kumimoji="1" lang="en-US" altLang="zh-CN" baseline="30000" dirty="0">
                <a:latin typeface="Arial" panose="020B0604020202020204" pitchFamily="34" charset="0"/>
                <a:cs typeface="Arial" panose="020B0604020202020204" pitchFamily="34" charset="0"/>
              </a:rPr>
              <a:t>3</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Image size: 2000 × 500 × 500 Voxels</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Resolution: 50 </a:t>
            </a:r>
            <a:r>
              <a:rPr kumimoji="1" lang="en-US" altLang="zh-CN" dirty="0" err="1">
                <a:latin typeface="Arial" panose="020B0604020202020204" pitchFamily="34" charset="0"/>
                <a:cs typeface="Arial" panose="020B0604020202020204" pitchFamily="34" charset="0"/>
              </a:rPr>
              <a:t>μm</a:t>
            </a:r>
            <a:endParaRPr kumimoji="1" lang="en-US" altLang="zh-C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Porosity: 33.1%</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Network: </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21,326</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nodes &amp; 154,246 links</a:t>
            </a:r>
          </a:p>
        </p:txBody>
      </p:sp>
      <p:pic>
        <p:nvPicPr>
          <p:cNvPr id="23" name="图片 22">
            <a:extLst>
              <a:ext uri="{FF2B5EF4-FFF2-40B4-BE49-F238E27FC236}">
                <a16:creationId xmlns:a16="http://schemas.microsoft.com/office/drawing/2014/main" id="{D005DA18-F59E-CECC-EA69-7CA06AD7528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01997" y="2903188"/>
            <a:ext cx="4923926" cy="3692944"/>
          </a:xfrm>
          <a:prstGeom prst="rect">
            <a:avLst/>
          </a:prstGeom>
        </p:spPr>
      </p:pic>
      <p:sp>
        <p:nvSpPr>
          <p:cNvPr id="25" name="文本框 24">
            <a:extLst>
              <a:ext uri="{FF2B5EF4-FFF2-40B4-BE49-F238E27FC236}">
                <a16:creationId xmlns:a16="http://schemas.microsoft.com/office/drawing/2014/main" id="{09A8BF79-3D0A-45DD-E2EC-8FFB0DF2A2A7}"/>
              </a:ext>
            </a:extLst>
          </p:cNvPr>
          <p:cNvSpPr txBox="1"/>
          <p:nvPr/>
        </p:nvSpPr>
        <p:spPr>
          <a:xfrm>
            <a:off x="293884" y="6235107"/>
            <a:ext cx="11342572" cy="369332"/>
          </a:xfrm>
          <a:prstGeom prst="rect">
            <a:avLst/>
          </a:prstGeom>
          <a:noFill/>
        </p:spPr>
        <p:txBody>
          <a:bodyPr wrap="square">
            <a:spAutoFit/>
          </a:bodyPr>
          <a:lstStyle/>
          <a:p>
            <a:pPr algn="just">
              <a:spcAft>
                <a:spcPts val="600"/>
              </a:spcAft>
            </a:pPr>
            <a:r>
              <a:rPr kumimoji="1" lang="en-US" altLang="zh-CN" b="1" dirty="0">
                <a:solidFill>
                  <a:srgbClr val="C00000"/>
                </a:solidFill>
                <a:latin typeface="Arial" panose="020B0604020202020204" pitchFamily="34" charset="0"/>
                <a:ea typeface="Microsoft YaHei" panose="020B0503020204020204" pitchFamily="34" charset="-122"/>
                <a:cs typeface="Arial" panose="020B0604020202020204" pitchFamily="34" charset="0"/>
              </a:rPr>
              <a:t>The prediction using our model has better match with the experimental data</a:t>
            </a:r>
            <a:r>
              <a:rPr kumimoji="1" lang="zh-CN" altLang="en-US"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solidFill>
                  <a:srgbClr val="C00000"/>
                </a:solidFill>
                <a:latin typeface="Arial" panose="020B0604020202020204" pitchFamily="34" charset="0"/>
                <a:ea typeface="Microsoft YaHei" panose="020B0503020204020204" pitchFamily="34" charset="-122"/>
                <a:cs typeface="Arial" panose="020B0604020202020204" pitchFamily="34" charset="0"/>
              </a:rPr>
              <a:t>than</a:t>
            </a:r>
            <a:r>
              <a:rPr kumimoji="1" lang="zh-CN" altLang="en-US"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solidFill>
                  <a:srgbClr val="C00000"/>
                </a:solidFill>
                <a:latin typeface="Arial" panose="020B0604020202020204" pitchFamily="34" charset="0"/>
                <a:ea typeface="Microsoft YaHei" panose="020B0503020204020204" pitchFamily="34" charset="-122"/>
                <a:cs typeface="Arial" panose="020B0604020202020204" pitchFamily="34" charset="0"/>
              </a:rPr>
              <a:t>continuum</a:t>
            </a:r>
            <a:r>
              <a:rPr kumimoji="1" lang="zh-CN" altLang="en-US"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solidFill>
                  <a:srgbClr val="C00000"/>
                </a:solidFill>
                <a:latin typeface="Arial" panose="020B0604020202020204" pitchFamily="34" charset="0"/>
                <a:ea typeface="Microsoft YaHei" panose="020B0503020204020204" pitchFamily="34" charset="-122"/>
                <a:cs typeface="Arial" panose="020B0604020202020204" pitchFamily="34" charset="0"/>
              </a:rPr>
              <a:t>model.</a:t>
            </a:r>
          </a:p>
        </p:txBody>
      </p:sp>
    </p:spTree>
    <p:extLst>
      <p:ext uri="{BB962C8B-B14F-4D97-AF65-F5344CB8AC3E}">
        <p14:creationId xmlns:p14="http://schemas.microsoft.com/office/powerpoint/2010/main" val="270911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0932401-9137-755E-E9ED-576FAC16D119}"/>
              </a:ext>
            </a:extLst>
          </p:cNvPr>
          <p:cNvSpPr>
            <a:spLocks noGrp="1"/>
          </p:cNvSpPr>
          <p:nvPr>
            <p:ph type="sldNum" sz="quarter" idx="12"/>
          </p:nvPr>
        </p:nvSpPr>
        <p:spPr/>
        <p:txBody>
          <a:bodyPr/>
          <a:lstStyle/>
          <a:p>
            <a:fld id="{AFE8FE2A-CEB9-2F40-9CAA-C48A2BF7F2FA}" type="slidenum">
              <a:rPr kumimoji="1" lang="zh-CN" altLang="en-US" smtClean="0"/>
              <a:t>17</a:t>
            </a:fld>
            <a:endParaRPr kumimoji="1" lang="zh-CN" altLang="en-US"/>
          </a:p>
        </p:txBody>
      </p:sp>
      <p:sp>
        <p:nvSpPr>
          <p:cNvPr id="5" name="文本框 4">
            <a:extLst>
              <a:ext uri="{FF2B5EF4-FFF2-40B4-BE49-F238E27FC236}">
                <a16:creationId xmlns:a16="http://schemas.microsoft.com/office/drawing/2014/main" id="{6967EB27-89F9-F974-2F07-0C92B503ADB2}"/>
              </a:ext>
            </a:extLst>
          </p:cNvPr>
          <p:cNvSpPr txBox="1"/>
          <p:nvPr/>
        </p:nvSpPr>
        <p:spPr>
          <a:xfrm>
            <a:off x="263149" y="175390"/>
            <a:ext cx="4775382"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2:</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Design</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of</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reactor</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E35B4DE3-A580-E815-F4F9-9511F7A5836E}"/>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59" name="文本框 158">
            <a:extLst>
              <a:ext uri="{FF2B5EF4-FFF2-40B4-BE49-F238E27FC236}">
                <a16:creationId xmlns:a16="http://schemas.microsoft.com/office/drawing/2014/main" id="{F22E668B-B3AE-3AB2-A459-5CC0FFB5A940}"/>
              </a:ext>
            </a:extLst>
          </p:cNvPr>
          <p:cNvSpPr txBox="1"/>
          <p:nvPr/>
        </p:nvSpPr>
        <p:spPr>
          <a:xfrm>
            <a:off x="332542" y="3420637"/>
            <a:ext cx="11526915" cy="2646878"/>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kumimoji="1" lang="en-US" altLang="zh-CN" dirty="0">
                <a:latin typeface="Arial" panose="020B0604020202020204" pitchFamily="34" charset="0"/>
                <a:cs typeface="Arial" panose="020B0604020202020204" pitchFamily="34" charset="0"/>
                <a:sym typeface="Wingdings" pitchFamily="2" charset="2"/>
              </a:rPr>
              <a:t>In chemical engineering, optimizing the spatial distribution</a:t>
            </a:r>
            <a:r>
              <a:rPr kumimoji="1" lang="zh-CN" altLang="en-US" dirty="0">
                <a:latin typeface="Arial" panose="020B0604020202020204" pitchFamily="34" charset="0"/>
                <a:cs typeface="Arial" panose="020B0604020202020204" pitchFamily="34" charset="0"/>
                <a:sym typeface="Wingdings" pitchFamily="2" charset="2"/>
              </a:rPr>
              <a:t> </a:t>
            </a:r>
            <a:r>
              <a:rPr kumimoji="1" lang="en-US" altLang="zh-CN" dirty="0">
                <a:latin typeface="Arial" panose="020B0604020202020204" pitchFamily="34" charset="0"/>
                <a:cs typeface="Arial" panose="020B0604020202020204" pitchFamily="34" charset="0"/>
                <a:sym typeface="Wingdings" pitchFamily="2" charset="2"/>
              </a:rPr>
              <a:t>or</a:t>
            </a:r>
            <a:r>
              <a:rPr kumimoji="1" lang="zh-CN" altLang="en-US" dirty="0">
                <a:latin typeface="Arial" panose="020B0604020202020204" pitchFamily="34" charset="0"/>
                <a:cs typeface="Arial" panose="020B0604020202020204" pitchFamily="34" charset="0"/>
                <a:sym typeface="Wingdings" pitchFamily="2" charset="2"/>
              </a:rPr>
              <a:t> </a:t>
            </a:r>
            <a:r>
              <a:rPr kumimoji="1" lang="en-US" altLang="zh-CN" dirty="0">
                <a:latin typeface="Arial" panose="020B0604020202020204" pitchFamily="34" charset="0"/>
                <a:cs typeface="Arial" panose="020B0604020202020204" pitchFamily="34" charset="0"/>
                <a:sym typeface="Wingdings" pitchFamily="2" charset="2"/>
              </a:rPr>
              <a:t>load of sorbent</a:t>
            </a:r>
            <a:r>
              <a:rPr kumimoji="1" lang="zh-CN" altLang="en-US" dirty="0">
                <a:latin typeface="Arial" panose="020B0604020202020204" pitchFamily="34" charset="0"/>
                <a:cs typeface="Arial" panose="020B0604020202020204" pitchFamily="34" charset="0"/>
                <a:sym typeface="Wingdings" pitchFamily="2" charset="2"/>
              </a:rPr>
              <a:t> </a:t>
            </a:r>
            <a:r>
              <a:rPr kumimoji="1" lang="en-US" altLang="zh-CN" dirty="0">
                <a:latin typeface="Arial" panose="020B0604020202020204" pitchFamily="34" charset="0"/>
                <a:cs typeface="Arial" panose="020B0604020202020204" pitchFamily="34" charset="0"/>
                <a:sym typeface="Wingdings" pitchFamily="2" charset="2"/>
              </a:rPr>
              <a:t>enables efficient reactor operation.</a:t>
            </a:r>
          </a:p>
          <a:p>
            <a:pPr marL="285750" indent="-285750" algn="just">
              <a:spcBef>
                <a:spcPts val="600"/>
              </a:spcBef>
              <a:spcAft>
                <a:spcPts val="600"/>
              </a:spcAft>
              <a:buFont typeface="Arial" panose="020B0604020202020204" pitchFamily="34" charset="0"/>
              <a:buChar char="•"/>
            </a:pPr>
            <a:r>
              <a:rPr kumimoji="1" lang="en-US" altLang="zh-CN" dirty="0">
                <a:latin typeface="Arial" panose="020B0604020202020204" pitchFamily="34" charset="0"/>
                <a:cs typeface="Arial" panose="020B0604020202020204" pitchFamily="34" charset="0"/>
                <a:sym typeface="Wingdings" pitchFamily="2" charset="2"/>
              </a:rPr>
              <a:t>In this work, we can use model to set a part of particles are sorbent, it can simulate different load</a:t>
            </a:r>
            <a:r>
              <a:rPr kumimoji="1" lang="zh-CN" altLang="en-US" dirty="0">
                <a:latin typeface="Arial" panose="020B0604020202020204" pitchFamily="34" charset="0"/>
                <a:cs typeface="Arial" panose="020B0604020202020204" pitchFamily="34" charset="0"/>
                <a:sym typeface="Wingdings" pitchFamily="2" charset="2"/>
              </a:rPr>
              <a:t> </a:t>
            </a:r>
            <a:r>
              <a:rPr kumimoji="1" lang="en-US" altLang="zh-CN" dirty="0">
                <a:latin typeface="Arial" panose="020B0604020202020204" pitchFamily="34" charset="0"/>
                <a:cs typeface="Arial" panose="020B0604020202020204" pitchFamily="34" charset="0"/>
                <a:sym typeface="Wingdings" pitchFamily="2" charset="2"/>
              </a:rPr>
              <a:t>with</a:t>
            </a:r>
            <a:r>
              <a:rPr kumimoji="1" lang="zh-CN" altLang="en-US" dirty="0">
                <a:latin typeface="Arial" panose="020B0604020202020204" pitchFamily="34" charset="0"/>
                <a:cs typeface="Arial" panose="020B0604020202020204" pitchFamily="34" charset="0"/>
                <a:sym typeface="Wingdings" pitchFamily="2" charset="2"/>
              </a:rPr>
              <a:t> </a:t>
            </a:r>
            <a:r>
              <a:rPr kumimoji="1" lang="en-US" altLang="zh-CN" dirty="0">
                <a:latin typeface="Arial" panose="020B0604020202020204" pitchFamily="34" charset="0"/>
                <a:cs typeface="Arial" panose="020B0604020202020204" pitchFamily="34" charset="0"/>
                <a:sym typeface="Wingdings" pitchFamily="2" charset="2"/>
              </a:rPr>
              <a:t>active</a:t>
            </a:r>
            <a:r>
              <a:rPr kumimoji="1" lang="zh-CN" altLang="en-US" dirty="0">
                <a:latin typeface="Arial" panose="020B0604020202020204" pitchFamily="34" charset="0"/>
                <a:cs typeface="Arial" panose="020B0604020202020204" pitchFamily="34" charset="0"/>
                <a:sym typeface="Wingdings" pitchFamily="2" charset="2"/>
              </a:rPr>
              <a:t> </a:t>
            </a:r>
            <a:r>
              <a:rPr kumimoji="1" lang="en-US" altLang="zh-CN" dirty="0">
                <a:latin typeface="Arial" panose="020B0604020202020204" pitchFamily="34" charset="0"/>
                <a:cs typeface="Arial" panose="020B0604020202020204" pitchFamily="34" charset="0"/>
                <a:sym typeface="Wingdings" pitchFamily="2" charset="2"/>
              </a:rPr>
              <a:t>sorbent in packed</a:t>
            </a:r>
            <a:r>
              <a:rPr kumimoji="1" lang="zh-CN" altLang="en-US" dirty="0">
                <a:latin typeface="Arial" panose="020B0604020202020204" pitchFamily="34" charset="0"/>
                <a:cs typeface="Arial" panose="020B0604020202020204" pitchFamily="34" charset="0"/>
                <a:sym typeface="Wingdings" pitchFamily="2" charset="2"/>
              </a:rPr>
              <a:t> </a:t>
            </a:r>
            <a:r>
              <a:rPr kumimoji="1" lang="en-US" altLang="zh-CN" dirty="0">
                <a:latin typeface="Arial" panose="020B0604020202020204" pitchFamily="34" charset="0"/>
                <a:cs typeface="Arial" panose="020B0604020202020204" pitchFamily="34" charset="0"/>
                <a:sym typeface="Wingdings" pitchFamily="2" charset="2"/>
              </a:rPr>
              <a:t>bed.</a:t>
            </a:r>
          </a:p>
          <a:p>
            <a:pPr marL="285750" indent="-285750" algn="just">
              <a:spcBef>
                <a:spcPts val="600"/>
              </a:spcBef>
              <a:spcAft>
                <a:spcPts val="600"/>
              </a:spcAft>
              <a:buFont typeface="Arial" panose="020B0604020202020204" pitchFamily="34" charset="0"/>
              <a:buChar char="•"/>
            </a:pPr>
            <a:r>
              <a:rPr kumimoji="1" lang="en-US" altLang="zh-CN" dirty="0">
                <a:latin typeface="Arial" panose="020B0604020202020204" pitchFamily="34" charset="0"/>
                <a:cs typeface="Arial" panose="020B0604020202020204" pitchFamily="34" charset="0"/>
                <a:sym typeface="Wingdings" pitchFamily="2" charset="2"/>
              </a:rPr>
              <a:t>We are exploring the correlation between </a:t>
            </a:r>
            <a:r>
              <a:rPr kumimoji="1" lang="en-US" altLang="zh-CN" b="1" dirty="0">
                <a:solidFill>
                  <a:srgbClr val="C00000"/>
                </a:solidFill>
                <a:latin typeface="Arial" panose="020B0604020202020204" pitchFamily="34" charset="0"/>
                <a:cs typeface="Arial" panose="020B0604020202020204" pitchFamily="34" charset="0"/>
                <a:sym typeface="Wingdings" pitchFamily="2" charset="2"/>
              </a:rPr>
              <a:t>load of active particles and heat and mass transport.</a:t>
            </a:r>
          </a:p>
          <a:p>
            <a:pPr marL="285750" indent="-285750" algn="just">
              <a:spcBef>
                <a:spcPts val="600"/>
              </a:spcBef>
              <a:spcAft>
                <a:spcPts val="600"/>
              </a:spcAft>
              <a:buFont typeface="Arial" panose="020B0604020202020204" pitchFamily="34" charset="0"/>
              <a:buChar char="•"/>
            </a:pPr>
            <a:r>
              <a:rPr kumimoji="1" lang="en-US" altLang="zh-CN" b="1" dirty="0">
                <a:solidFill>
                  <a:srgbClr val="C00000"/>
                </a:solidFill>
                <a:latin typeface="Arial" panose="020B0604020202020204" pitchFamily="34" charset="0"/>
                <a:cs typeface="Arial" panose="020B0604020202020204" pitchFamily="34" charset="0"/>
                <a:sym typeface="Wingdings" pitchFamily="2" charset="2"/>
              </a:rPr>
              <a:t>Comparing</a:t>
            </a:r>
            <a:r>
              <a:rPr kumimoji="1" lang="zh-CN" altLang="en-US" b="1" dirty="0">
                <a:solidFill>
                  <a:srgbClr val="C00000"/>
                </a:solidFill>
                <a:latin typeface="Arial" panose="020B0604020202020204" pitchFamily="34" charset="0"/>
                <a:cs typeface="Arial" panose="020B0604020202020204" pitchFamily="34" charset="0"/>
                <a:sym typeface="Wingdings" pitchFamily="2" charset="2"/>
              </a:rPr>
              <a:t> </a:t>
            </a:r>
            <a:r>
              <a:rPr kumimoji="1" lang="en-US" altLang="zh-CN" b="1" dirty="0">
                <a:solidFill>
                  <a:srgbClr val="C00000"/>
                </a:solidFill>
                <a:latin typeface="Arial" panose="020B0604020202020204" pitchFamily="34" charset="0"/>
                <a:cs typeface="Arial" panose="020B0604020202020204" pitchFamily="34" charset="0"/>
                <a:sym typeface="Wingdings" pitchFamily="2" charset="2"/>
              </a:rPr>
              <a:t>a</a:t>
            </a:r>
            <a:r>
              <a:rPr kumimoji="1" lang="zh-CN" altLang="en-US" b="1" dirty="0">
                <a:solidFill>
                  <a:srgbClr val="C00000"/>
                </a:solidFill>
                <a:latin typeface="Arial" panose="020B0604020202020204" pitchFamily="34" charset="0"/>
                <a:cs typeface="Arial" panose="020B0604020202020204" pitchFamily="34" charset="0"/>
                <a:sym typeface="Wingdings" pitchFamily="2" charset="2"/>
              </a:rPr>
              <a:t> </a:t>
            </a:r>
            <a:r>
              <a:rPr kumimoji="1" lang="en-US" altLang="zh-CN" b="1" dirty="0">
                <a:solidFill>
                  <a:srgbClr val="C00000"/>
                </a:solidFill>
                <a:latin typeface="Arial" panose="020B0604020202020204" pitchFamily="34" charset="0"/>
                <a:cs typeface="Arial" panose="020B0604020202020204" pitchFamily="34" charset="0"/>
                <a:sym typeface="Wingdings" pitchFamily="2" charset="2"/>
              </a:rPr>
              <a:t>continuum</a:t>
            </a:r>
            <a:r>
              <a:rPr kumimoji="1" lang="zh-CN" altLang="en-US" b="1" dirty="0">
                <a:solidFill>
                  <a:srgbClr val="C00000"/>
                </a:solidFill>
                <a:latin typeface="Arial" panose="020B0604020202020204" pitchFamily="34" charset="0"/>
                <a:cs typeface="Arial" panose="020B0604020202020204" pitchFamily="34" charset="0"/>
                <a:sym typeface="Wingdings" pitchFamily="2" charset="2"/>
              </a:rPr>
              <a:t> </a:t>
            </a:r>
            <a:r>
              <a:rPr kumimoji="1" lang="en-US" altLang="zh-CN" b="1" dirty="0">
                <a:solidFill>
                  <a:srgbClr val="C00000"/>
                </a:solidFill>
                <a:latin typeface="Arial" panose="020B0604020202020204" pitchFamily="34" charset="0"/>
                <a:cs typeface="Arial" panose="020B0604020202020204" pitchFamily="34" charset="0"/>
                <a:sym typeface="Wingdings" pitchFamily="2" charset="2"/>
              </a:rPr>
              <a:t>model, we can provide a pore-scale perspective in this system. </a:t>
            </a:r>
          </a:p>
          <a:p>
            <a:pPr marL="285750" indent="-285750" algn="just">
              <a:spcBef>
                <a:spcPts val="600"/>
              </a:spcBef>
              <a:spcAft>
                <a:spcPts val="600"/>
              </a:spcAft>
              <a:buFont typeface="Arial" panose="020B0604020202020204" pitchFamily="34" charset="0"/>
              <a:buChar char="•"/>
            </a:pPr>
            <a:endParaRPr kumimoji="1" lang="en-US" altLang="zh-CN" dirty="0">
              <a:latin typeface="Arial" panose="020B0604020202020204" pitchFamily="34" charset="0"/>
              <a:cs typeface="Arial" panose="020B0604020202020204" pitchFamily="34" charset="0"/>
              <a:sym typeface="Wingdings" pitchFamily="2" charset="2"/>
            </a:endParaRPr>
          </a:p>
        </p:txBody>
      </p:sp>
      <p:grpSp>
        <p:nvGrpSpPr>
          <p:cNvPr id="19" name="组合 18">
            <a:extLst>
              <a:ext uri="{FF2B5EF4-FFF2-40B4-BE49-F238E27FC236}">
                <a16:creationId xmlns:a16="http://schemas.microsoft.com/office/drawing/2014/main" id="{01C52CF9-A0AE-A151-5D3E-32C639241475}"/>
              </a:ext>
            </a:extLst>
          </p:cNvPr>
          <p:cNvGrpSpPr/>
          <p:nvPr/>
        </p:nvGrpSpPr>
        <p:grpSpPr>
          <a:xfrm>
            <a:off x="4013155" y="1081336"/>
            <a:ext cx="7340645" cy="2347664"/>
            <a:chOff x="2286000" y="1035104"/>
            <a:chExt cx="7340645" cy="2347664"/>
          </a:xfrm>
        </p:grpSpPr>
        <p:sp>
          <p:nvSpPr>
            <p:cNvPr id="8" name="矩形 7">
              <a:extLst>
                <a:ext uri="{FF2B5EF4-FFF2-40B4-BE49-F238E27FC236}">
                  <a16:creationId xmlns:a16="http://schemas.microsoft.com/office/drawing/2014/main" id="{C27BCDFB-ECB4-E532-952E-81C9DE4B8D74}"/>
                </a:ext>
              </a:extLst>
            </p:cNvPr>
            <p:cNvSpPr/>
            <p:nvPr/>
          </p:nvSpPr>
          <p:spPr>
            <a:xfrm>
              <a:off x="4534288" y="1988446"/>
              <a:ext cx="3122393" cy="613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a:latin typeface="Arial" panose="020B0604020202020204" pitchFamily="34" charset="0"/>
                <a:cs typeface="Arial" panose="020B0604020202020204" pitchFamily="34" charset="0"/>
              </a:endParaRPr>
            </a:p>
          </p:txBody>
        </p:sp>
        <p:cxnSp>
          <p:nvCxnSpPr>
            <p:cNvPr id="9" name="直线箭头连接符 8">
              <a:extLst>
                <a:ext uri="{FF2B5EF4-FFF2-40B4-BE49-F238E27FC236}">
                  <a16:creationId xmlns:a16="http://schemas.microsoft.com/office/drawing/2014/main" id="{83268663-BAB6-B0B2-42E0-256ECBD2BAF5}"/>
                </a:ext>
              </a:extLst>
            </p:cNvPr>
            <p:cNvCxnSpPr/>
            <p:nvPr/>
          </p:nvCxnSpPr>
          <p:spPr>
            <a:xfrm>
              <a:off x="4534288" y="2980503"/>
              <a:ext cx="2978331"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BCA266BD-C446-28BA-4F12-34DE22FB8449}"/>
                </a:ext>
              </a:extLst>
            </p:cNvPr>
            <p:cNvSpPr txBox="1"/>
            <p:nvPr/>
          </p:nvSpPr>
          <p:spPr>
            <a:xfrm>
              <a:off x="2815431" y="2295423"/>
              <a:ext cx="1613263" cy="369332"/>
            </a:xfrm>
            <a:prstGeom prst="rect">
              <a:avLst/>
            </a:prstGeom>
            <a:noFill/>
          </p:spPr>
          <p:txBody>
            <a:bodyPr wrap="square">
              <a:spAutoFit/>
            </a:bodyPr>
            <a:lstStyle/>
            <a:p>
              <a:r>
                <a:rPr kumimoji="1" lang="en-US" altLang="zh-CN" dirty="0">
                  <a:latin typeface="Arial" panose="020B0604020202020204" pitchFamily="34" charset="0"/>
                  <a:cs typeface="Arial" panose="020B0604020202020204" pitchFamily="34" charset="0"/>
                </a:rPr>
                <a:t>Flow direction </a:t>
              </a:r>
            </a:p>
          </p:txBody>
        </p:sp>
        <p:sp>
          <p:nvSpPr>
            <p:cNvPr id="11" name="右箭头 10">
              <a:extLst>
                <a:ext uri="{FF2B5EF4-FFF2-40B4-BE49-F238E27FC236}">
                  <a16:creationId xmlns:a16="http://schemas.microsoft.com/office/drawing/2014/main" id="{7412B5F0-8CE4-FAE0-A0B1-16A982CC4106}"/>
                </a:ext>
              </a:extLst>
            </p:cNvPr>
            <p:cNvSpPr/>
            <p:nvPr/>
          </p:nvSpPr>
          <p:spPr>
            <a:xfrm>
              <a:off x="3516472" y="2107759"/>
              <a:ext cx="666206" cy="19415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2ECF359-72A8-38A7-2A12-711575CE251E}"/>
                </a:ext>
              </a:extLst>
            </p:cNvPr>
            <p:cNvSpPr txBox="1"/>
            <p:nvPr/>
          </p:nvSpPr>
          <p:spPr>
            <a:xfrm>
              <a:off x="2286000" y="1035104"/>
              <a:ext cx="5120365" cy="646331"/>
            </a:xfrm>
            <a:prstGeom prst="rect">
              <a:avLst/>
            </a:prstGeom>
            <a:noFill/>
          </p:spPr>
          <p:txBody>
            <a:bodyPr wrap="square">
              <a:spAutoFit/>
            </a:bodyPr>
            <a:lstStyle/>
            <a:p>
              <a:r>
                <a:rPr kumimoji="1" lang="en-US" altLang="zh-CN" dirty="0">
                  <a:latin typeface="Arial" panose="020B0604020202020204" pitchFamily="34" charset="0"/>
                  <a:cs typeface="Arial" panose="020B0604020202020204" pitchFamily="34" charset="0"/>
                </a:rPr>
                <a:t>Uniform (random)</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distribution:</a:t>
              </a:r>
            </a:p>
            <a:p>
              <a:r>
                <a:rPr kumimoji="1" lang="en-US" altLang="zh-CN" dirty="0">
                  <a:latin typeface="Arial" panose="020B0604020202020204" pitchFamily="34" charset="0"/>
                  <a:cs typeface="Arial" panose="020B0604020202020204" pitchFamily="34" charset="0"/>
                </a:rPr>
                <a:t>–</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load</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of</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active sorbent 30%, 50%, 70%, 90% :</a:t>
              </a:r>
            </a:p>
          </p:txBody>
        </p:sp>
        <p:sp>
          <p:nvSpPr>
            <p:cNvPr id="13" name="椭圆 12">
              <a:extLst>
                <a:ext uri="{FF2B5EF4-FFF2-40B4-BE49-F238E27FC236}">
                  <a16:creationId xmlns:a16="http://schemas.microsoft.com/office/drawing/2014/main" id="{29370C69-8914-66C6-8F60-A0F0BBDCF06C}"/>
                </a:ext>
              </a:extLst>
            </p:cNvPr>
            <p:cNvSpPr/>
            <p:nvPr/>
          </p:nvSpPr>
          <p:spPr>
            <a:xfrm>
              <a:off x="4557196"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4" name="椭圆 13">
              <a:extLst>
                <a:ext uri="{FF2B5EF4-FFF2-40B4-BE49-F238E27FC236}">
                  <a16:creationId xmlns:a16="http://schemas.microsoft.com/office/drawing/2014/main" id="{6991074D-C77A-DD67-E9F7-D1C02C4A4BA1}"/>
                </a:ext>
              </a:extLst>
            </p:cNvPr>
            <p:cNvSpPr/>
            <p:nvPr/>
          </p:nvSpPr>
          <p:spPr>
            <a:xfrm>
              <a:off x="4537892" y="220061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5" name="椭圆 14">
              <a:extLst>
                <a:ext uri="{FF2B5EF4-FFF2-40B4-BE49-F238E27FC236}">
                  <a16:creationId xmlns:a16="http://schemas.microsoft.com/office/drawing/2014/main" id="{C3FFE9D1-D56A-BDC6-7234-C2B245B52166}"/>
                </a:ext>
              </a:extLst>
            </p:cNvPr>
            <p:cNvSpPr/>
            <p:nvPr/>
          </p:nvSpPr>
          <p:spPr>
            <a:xfrm>
              <a:off x="4557196"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6" name="椭圆 15">
              <a:extLst>
                <a:ext uri="{FF2B5EF4-FFF2-40B4-BE49-F238E27FC236}">
                  <a16:creationId xmlns:a16="http://schemas.microsoft.com/office/drawing/2014/main" id="{785D7CF4-638B-CB74-E79E-9CEA93BBDDB1}"/>
                </a:ext>
              </a:extLst>
            </p:cNvPr>
            <p:cNvSpPr/>
            <p:nvPr/>
          </p:nvSpPr>
          <p:spPr>
            <a:xfrm>
              <a:off x="4814261" y="207010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7" name="椭圆 16">
              <a:extLst>
                <a:ext uri="{FF2B5EF4-FFF2-40B4-BE49-F238E27FC236}">
                  <a16:creationId xmlns:a16="http://schemas.microsoft.com/office/drawing/2014/main" id="{9A96D292-CC0F-F23B-24E2-BB3F683B6569}"/>
                </a:ext>
              </a:extLst>
            </p:cNvPr>
            <p:cNvSpPr/>
            <p:nvPr/>
          </p:nvSpPr>
          <p:spPr>
            <a:xfrm>
              <a:off x="4734103" y="222831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8" name="椭圆 17">
              <a:extLst>
                <a:ext uri="{FF2B5EF4-FFF2-40B4-BE49-F238E27FC236}">
                  <a16:creationId xmlns:a16="http://schemas.microsoft.com/office/drawing/2014/main" id="{BC23B74A-C9F7-48DD-5853-2A2541FCF7D0}"/>
                </a:ext>
              </a:extLst>
            </p:cNvPr>
            <p:cNvSpPr/>
            <p:nvPr/>
          </p:nvSpPr>
          <p:spPr>
            <a:xfrm>
              <a:off x="4779627"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0" name="椭圆 19">
              <a:extLst>
                <a:ext uri="{FF2B5EF4-FFF2-40B4-BE49-F238E27FC236}">
                  <a16:creationId xmlns:a16="http://schemas.microsoft.com/office/drawing/2014/main" id="{E67CC9AE-4C30-BA8E-6505-4F430BFD444C}"/>
                </a:ext>
              </a:extLst>
            </p:cNvPr>
            <p:cNvSpPr/>
            <p:nvPr/>
          </p:nvSpPr>
          <p:spPr>
            <a:xfrm>
              <a:off x="7448794"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1" name="椭圆 20">
              <a:extLst>
                <a:ext uri="{FF2B5EF4-FFF2-40B4-BE49-F238E27FC236}">
                  <a16:creationId xmlns:a16="http://schemas.microsoft.com/office/drawing/2014/main" id="{9A5A120F-6CAA-F231-F724-844163B6C82D}"/>
                </a:ext>
              </a:extLst>
            </p:cNvPr>
            <p:cNvSpPr/>
            <p:nvPr/>
          </p:nvSpPr>
          <p:spPr>
            <a:xfrm>
              <a:off x="7454034" y="2209396"/>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2" name="椭圆 21">
              <a:extLst>
                <a:ext uri="{FF2B5EF4-FFF2-40B4-BE49-F238E27FC236}">
                  <a16:creationId xmlns:a16="http://schemas.microsoft.com/office/drawing/2014/main" id="{EFDDF71F-63B3-9F50-8658-AEF023304E2A}"/>
                </a:ext>
              </a:extLst>
            </p:cNvPr>
            <p:cNvSpPr/>
            <p:nvPr/>
          </p:nvSpPr>
          <p:spPr>
            <a:xfrm>
              <a:off x="7283395" y="240666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3" name="椭圆 22">
              <a:extLst>
                <a:ext uri="{FF2B5EF4-FFF2-40B4-BE49-F238E27FC236}">
                  <a16:creationId xmlns:a16="http://schemas.microsoft.com/office/drawing/2014/main" id="{ED583D63-F8F0-BF21-5C82-B4BC96E77009}"/>
                </a:ext>
              </a:extLst>
            </p:cNvPr>
            <p:cNvSpPr/>
            <p:nvPr/>
          </p:nvSpPr>
          <p:spPr>
            <a:xfrm>
              <a:off x="5002058"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4" name="椭圆 23">
              <a:extLst>
                <a:ext uri="{FF2B5EF4-FFF2-40B4-BE49-F238E27FC236}">
                  <a16:creationId xmlns:a16="http://schemas.microsoft.com/office/drawing/2014/main" id="{93DEF1F1-0991-A8FF-554C-66227747F667}"/>
                </a:ext>
              </a:extLst>
            </p:cNvPr>
            <p:cNvSpPr/>
            <p:nvPr/>
          </p:nvSpPr>
          <p:spPr>
            <a:xfrm>
              <a:off x="4937011" y="222831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5" name="椭圆 24">
              <a:extLst>
                <a:ext uri="{FF2B5EF4-FFF2-40B4-BE49-F238E27FC236}">
                  <a16:creationId xmlns:a16="http://schemas.microsoft.com/office/drawing/2014/main" id="{37049312-8AC9-FCA3-17DC-0477181FE4CE}"/>
                </a:ext>
              </a:extLst>
            </p:cNvPr>
            <p:cNvSpPr/>
            <p:nvPr/>
          </p:nvSpPr>
          <p:spPr>
            <a:xfrm>
              <a:off x="5002058" y="241183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6" name="椭圆 25">
              <a:extLst>
                <a:ext uri="{FF2B5EF4-FFF2-40B4-BE49-F238E27FC236}">
                  <a16:creationId xmlns:a16="http://schemas.microsoft.com/office/drawing/2014/main" id="{00AF14DC-2112-DD09-89AB-13DCBC5E2F4D}"/>
                </a:ext>
              </a:extLst>
            </p:cNvPr>
            <p:cNvSpPr/>
            <p:nvPr/>
          </p:nvSpPr>
          <p:spPr>
            <a:xfrm>
              <a:off x="5224489"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7" name="椭圆 26">
              <a:extLst>
                <a:ext uri="{FF2B5EF4-FFF2-40B4-BE49-F238E27FC236}">
                  <a16:creationId xmlns:a16="http://schemas.microsoft.com/office/drawing/2014/main" id="{07604BC6-A48D-B162-D4EE-0BA37ABB9098}"/>
                </a:ext>
              </a:extLst>
            </p:cNvPr>
            <p:cNvSpPr/>
            <p:nvPr/>
          </p:nvSpPr>
          <p:spPr>
            <a:xfrm>
              <a:off x="5142011" y="225731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8" name="椭圆 27">
              <a:extLst>
                <a:ext uri="{FF2B5EF4-FFF2-40B4-BE49-F238E27FC236}">
                  <a16:creationId xmlns:a16="http://schemas.microsoft.com/office/drawing/2014/main" id="{439326BA-B060-9267-4242-DD71675416B5}"/>
                </a:ext>
              </a:extLst>
            </p:cNvPr>
            <p:cNvSpPr/>
            <p:nvPr/>
          </p:nvSpPr>
          <p:spPr>
            <a:xfrm>
              <a:off x="5224489"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9" name="椭圆 28">
              <a:extLst>
                <a:ext uri="{FF2B5EF4-FFF2-40B4-BE49-F238E27FC236}">
                  <a16:creationId xmlns:a16="http://schemas.microsoft.com/office/drawing/2014/main" id="{3E7CCD58-A63D-3A4B-2C2C-B02149B11D63}"/>
                </a:ext>
              </a:extLst>
            </p:cNvPr>
            <p:cNvSpPr/>
            <p:nvPr/>
          </p:nvSpPr>
          <p:spPr>
            <a:xfrm>
              <a:off x="7003937"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30" name="椭圆 29">
              <a:extLst>
                <a:ext uri="{FF2B5EF4-FFF2-40B4-BE49-F238E27FC236}">
                  <a16:creationId xmlns:a16="http://schemas.microsoft.com/office/drawing/2014/main" id="{AC439F59-B54B-4C94-D2F3-2037F6CB3F10}"/>
                </a:ext>
              </a:extLst>
            </p:cNvPr>
            <p:cNvSpPr/>
            <p:nvPr/>
          </p:nvSpPr>
          <p:spPr>
            <a:xfrm>
              <a:off x="7003937" y="2194687"/>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31" name="椭圆 30">
              <a:extLst>
                <a:ext uri="{FF2B5EF4-FFF2-40B4-BE49-F238E27FC236}">
                  <a16:creationId xmlns:a16="http://schemas.microsoft.com/office/drawing/2014/main" id="{20628DA3-74DC-5DAB-172F-5B629B185981}"/>
                </a:ext>
              </a:extLst>
            </p:cNvPr>
            <p:cNvSpPr/>
            <p:nvPr/>
          </p:nvSpPr>
          <p:spPr>
            <a:xfrm>
              <a:off x="6924031" y="24082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32" name="椭圆 31">
              <a:extLst>
                <a:ext uri="{FF2B5EF4-FFF2-40B4-BE49-F238E27FC236}">
                  <a16:creationId xmlns:a16="http://schemas.microsoft.com/office/drawing/2014/main" id="{50A5AAFF-027C-D34C-F623-0B2129826768}"/>
                </a:ext>
              </a:extLst>
            </p:cNvPr>
            <p:cNvSpPr/>
            <p:nvPr/>
          </p:nvSpPr>
          <p:spPr>
            <a:xfrm>
              <a:off x="7226368"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33" name="椭圆 32">
              <a:extLst>
                <a:ext uri="{FF2B5EF4-FFF2-40B4-BE49-F238E27FC236}">
                  <a16:creationId xmlns:a16="http://schemas.microsoft.com/office/drawing/2014/main" id="{4D851702-F65A-AAFE-D552-012AA94FDAFD}"/>
                </a:ext>
              </a:extLst>
            </p:cNvPr>
            <p:cNvSpPr/>
            <p:nvPr/>
          </p:nvSpPr>
          <p:spPr>
            <a:xfrm>
              <a:off x="7226368" y="219468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34" name="椭圆 33">
              <a:extLst>
                <a:ext uri="{FF2B5EF4-FFF2-40B4-BE49-F238E27FC236}">
                  <a16:creationId xmlns:a16="http://schemas.microsoft.com/office/drawing/2014/main" id="{3716D853-EF32-A815-BB43-9C342DFCDA2B}"/>
                </a:ext>
              </a:extLst>
            </p:cNvPr>
            <p:cNvSpPr/>
            <p:nvPr/>
          </p:nvSpPr>
          <p:spPr>
            <a:xfrm>
              <a:off x="7110103" y="239150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35" name="文本框 34">
              <a:extLst>
                <a:ext uri="{FF2B5EF4-FFF2-40B4-BE49-F238E27FC236}">
                  <a16:creationId xmlns:a16="http://schemas.microsoft.com/office/drawing/2014/main" id="{EEFAAE19-04D1-A41F-511C-85EAFE39925F}"/>
                </a:ext>
              </a:extLst>
            </p:cNvPr>
            <p:cNvSpPr txBox="1"/>
            <p:nvPr/>
          </p:nvSpPr>
          <p:spPr>
            <a:xfrm>
              <a:off x="5625400" y="3013436"/>
              <a:ext cx="796106" cy="369332"/>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0.1 m</a:t>
              </a:r>
              <a:endParaRPr kumimoji="1" lang="zh-CN" altLang="en-US" dirty="0">
                <a:latin typeface="Arial" panose="020B0604020202020204" pitchFamily="34" charset="0"/>
                <a:cs typeface="Arial" panose="020B0604020202020204" pitchFamily="34" charset="0"/>
              </a:endParaRPr>
            </a:p>
          </p:txBody>
        </p:sp>
        <p:cxnSp>
          <p:nvCxnSpPr>
            <p:cNvPr id="36" name="直线箭头连接符 35">
              <a:extLst>
                <a:ext uri="{FF2B5EF4-FFF2-40B4-BE49-F238E27FC236}">
                  <a16:creationId xmlns:a16="http://schemas.microsoft.com/office/drawing/2014/main" id="{F9D23FBA-5AC8-BDDF-4C9E-BEA6E6915C86}"/>
                </a:ext>
              </a:extLst>
            </p:cNvPr>
            <p:cNvCxnSpPr>
              <a:cxnSpLocks/>
            </p:cNvCxnSpPr>
            <p:nvPr/>
          </p:nvCxnSpPr>
          <p:spPr>
            <a:xfrm>
              <a:off x="7762278" y="1967519"/>
              <a:ext cx="0" cy="66879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CF4750B6-A130-0953-38DA-EFA51B9DE1E1}"/>
                </a:ext>
              </a:extLst>
            </p:cNvPr>
            <p:cNvSpPr txBox="1"/>
            <p:nvPr/>
          </p:nvSpPr>
          <p:spPr>
            <a:xfrm rot="5400000">
              <a:off x="7429545" y="2190021"/>
              <a:ext cx="1034799" cy="369332"/>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0.025 m</a:t>
              </a:r>
              <a:endParaRPr kumimoji="1" lang="zh-CN" altLang="en-US" dirty="0">
                <a:latin typeface="Arial" panose="020B0604020202020204" pitchFamily="34" charset="0"/>
                <a:cs typeface="Arial" panose="020B0604020202020204" pitchFamily="34" charset="0"/>
              </a:endParaRPr>
            </a:p>
          </p:txBody>
        </p:sp>
        <p:sp>
          <p:nvSpPr>
            <p:cNvPr id="83" name="文本框 82">
              <a:extLst>
                <a:ext uri="{FF2B5EF4-FFF2-40B4-BE49-F238E27FC236}">
                  <a16:creationId xmlns:a16="http://schemas.microsoft.com/office/drawing/2014/main" id="{A2DF1B9A-31F6-9BF3-A65E-C1666E846A2C}"/>
                </a:ext>
              </a:extLst>
            </p:cNvPr>
            <p:cNvSpPr txBox="1"/>
            <p:nvPr/>
          </p:nvSpPr>
          <p:spPr>
            <a:xfrm>
              <a:off x="5165992" y="2644104"/>
              <a:ext cx="1631579" cy="369332"/>
            </a:xfrm>
            <a:prstGeom prst="rect">
              <a:avLst/>
            </a:prstGeom>
            <a:noFill/>
          </p:spPr>
          <p:txBody>
            <a:bodyPr wrap="square">
              <a:spAutoFit/>
            </a:bodyPr>
            <a:lstStyle/>
            <a:p>
              <a:pPr algn="ctr"/>
              <a:r>
                <a:rPr kumimoji="1" lang="en-US" altLang="zh-CN" dirty="0">
                  <a:latin typeface="Arial" panose="020B0604020202020204" pitchFamily="34" charset="0"/>
                  <a:cs typeface="Arial" panose="020B0604020202020204" pitchFamily="34" charset="0"/>
                </a:rPr>
                <a:t>Packed</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bed</a:t>
              </a:r>
            </a:p>
          </p:txBody>
        </p:sp>
        <p:sp>
          <p:nvSpPr>
            <p:cNvPr id="85" name="椭圆 84">
              <a:extLst>
                <a:ext uri="{FF2B5EF4-FFF2-40B4-BE49-F238E27FC236}">
                  <a16:creationId xmlns:a16="http://schemas.microsoft.com/office/drawing/2014/main" id="{21277BCE-A962-815E-AA43-B646EC5CD4E2}"/>
                </a:ext>
              </a:extLst>
            </p:cNvPr>
            <p:cNvSpPr/>
            <p:nvPr/>
          </p:nvSpPr>
          <p:spPr>
            <a:xfrm>
              <a:off x="6600668" y="209849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6" name="椭圆 85">
              <a:extLst>
                <a:ext uri="{FF2B5EF4-FFF2-40B4-BE49-F238E27FC236}">
                  <a16:creationId xmlns:a16="http://schemas.microsoft.com/office/drawing/2014/main" id="{2AD80664-FF5C-04CC-FB18-B4BB30A675E1}"/>
                </a:ext>
              </a:extLst>
            </p:cNvPr>
            <p:cNvSpPr/>
            <p:nvPr/>
          </p:nvSpPr>
          <p:spPr>
            <a:xfrm>
              <a:off x="6463892" y="223640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7" name="椭圆 86">
              <a:extLst>
                <a:ext uri="{FF2B5EF4-FFF2-40B4-BE49-F238E27FC236}">
                  <a16:creationId xmlns:a16="http://schemas.microsoft.com/office/drawing/2014/main" id="{CFB0581A-37D3-CA92-89E2-3C90E281B815}"/>
                </a:ext>
              </a:extLst>
            </p:cNvPr>
            <p:cNvSpPr/>
            <p:nvPr/>
          </p:nvSpPr>
          <p:spPr>
            <a:xfrm>
              <a:off x="6559075"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8" name="椭圆 87">
              <a:extLst>
                <a:ext uri="{FF2B5EF4-FFF2-40B4-BE49-F238E27FC236}">
                  <a16:creationId xmlns:a16="http://schemas.microsoft.com/office/drawing/2014/main" id="{483AAA76-A3A7-BC9E-0E1A-C205583FCB5D}"/>
                </a:ext>
              </a:extLst>
            </p:cNvPr>
            <p:cNvSpPr/>
            <p:nvPr/>
          </p:nvSpPr>
          <p:spPr>
            <a:xfrm>
              <a:off x="6114213"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9" name="椭圆 88">
              <a:extLst>
                <a:ext uri="{FF2B5EF4-FFF2-40B4-BE49-F238E27FC236}">
                  <a16:creationId xmlns:a16="http://schemas.microsoft.com/office/drawing/2014/main" id="{19EB56E9-9CA8-B987-94B5-7283AE253548}"/>
                </a:ext>
              </a:extLst>
            </p:cNvPr>
            <p:cNvSpPr/>
            <p:nvPr/>
          </p:nvSpPr>
          <p:spPr>
            <a:xfrm>
              <a:off x="6038871" y="2223964"/>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0" name="椭圆 89">
              <a:extLst>
                <a:ext uri="{FF2B5EF4-FFF2-40B4-BE49-F238E27FC236}">
                  <a16:creationId xmlns:a16="http://schemas.microsoft.com/office/drawing/2014/main" id="{2EB00349-D82D-6FF7-3DA9-9BC9AC641F0F}"/>
                </a:ext>
              </a:extLst>
            </p:cNvPr>
            <p:cNvSpPr/>
            <p:nvPr/>
          </p:nvSpPr>
          <p:spPr>
            <a:xfrm>
              <a:off x="6114213"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1" name="椭圆 90">
              <a:extLst>
                <a:ext uri="{FF2B5EF4-FFF2-40B4-BE49-F238E27FC236}">
                  <a16:creationId xmlns:a16="http://schemas.microsoft.com/office/drawing/2014/main" id="{09B94907-D83E-101E-9456-8480C3279B42}"/>
                </a:ext>
              </a:extLst>
            </p:cNvPr>
            <p:cNvSpPr/>
            <p:nvPr/>
          </p:nvSpPr>
          <p:spPr>
            <a:xfrm>
              <a:off x="6326277" y="201121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2" name="椭圆 91">
              <a:extLst>
                <a:ext uri="{FF2B5EF4-FFF2-40B4-BE49-F238E27FC236}">
                  <a16:creationId xmlns:a16="http://schemas.microsoft.com/office/drawing/2014/main" id="{0E910D94-067F-D59E-31BA-362BBB5E883A}"/>
                </a:ext>
              </a:extLst>
            </p:cNvPr>
            <p:cNvSpPr/>
            <p:nvPr/>
          </p:nvSpPr>
          <p:spPr>
            <a:xfrm>
              <a:off x="6252951" y="2205423"/>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3" name="椭圆 92">
              <a:extLst>
                <a:ext uri="{FF2B5EF4-FFF2-40B4-BE49-F238E27FC236}">
                  <a16:creationId xmlns:a16="http://schemas.microsoft.com/office/drawing/2014/main" id="{F2BE3FDB-41D9-72ED-1D8C-935A85D7BBFB}"/>
                </a:ext>
              </a:extLst>
            </p:cNvPr>
            <p:cNvSpPr/>
            <p:nvPr/>
          </p:nvSpPr>
          <p:spPr>
            <a:xfrm>
              <a:off x="6318329" y="241183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4" name="椭圆 93">
              <a:extLst>
                <a:ext uri="{FF2B5EF4-FFF2-40B4-BE49-F238E27FC236}">
                  <a16:creationId xmlns:a16="http://schemas.microsoft.com/office/drawing/2014/main" id="{D69856E6-0FE4-A25A-8B59-B1774236B584}"/>
                </a:ext>
              </a:extLst>
            </p:cNvPr>
            <p:cNvSpPr/>
            <p:nvPr/>
          </p:nvSpPr>
          <p:spPr>
            <a:xfrm>
              <a:off x="5891782"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5" name="椭圆 94">
              <a:extLst>
                <a:ext uri="{FF2B5EF4-FFF2-40B4-BE49-F238E27FC236}">
                  <a16:creationId xmlns:a16="http://schemas.microsoft.com/office/drawing/2014/main" id="{E43F9F51-3FA9-3771-FDD1-DAD019274EB3}"/>
                </a:ext>
              </a:extLst>
            </p:cNvPr>
            <p:cNvSpPr/>
            <p:nvPr/>
          </p:nvSpPr>
          <p:spPr>
            <a:xfrm>
              <a:off x="5860418" y="2223964"/>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6" name="椭圆 95">
              <a:extLst>
                <a:ext uri="{FF2B5EF4-FFF2-40B4-BE49-F238E27FC236}">
                  <a16:creationId xmlns:a16="http://schemas.microsoft.com/office/drawing/2014/main" id="{1ED6DB46-2C6D-DCCE-1A5A-4EE7AF106998}"/>
                </a:ext>
              </a:extLst>
            </p:cNvPr>
            <p:cNvSpPr/>
            <p:nvPr/>
          </p:nvSpPr>
          <p:spPr>
            <a:xfrm>
              <a:off x="5891782"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7" name="椭圆 96">
              <a:extLst>
                <a:ext uri="{FF2B5EF4-FFF2-40B4-BE49-F238E27FC236}">
                  <a16:creationId xmlns:a16="http://schemas.microsoft.com/office/drawing/2014/main" id="{B36AFD0B-F148-6345-26FD-5DC8EC56265D}"/>
                </a:ext>
              </a:extLst>
            </p:cNvPr>
            <p:cNvSpPr/>
            <p:nvPr/>
          </p:nvSpPr>
          <p:spPr>
            <a:xfrm>
              <a:off x="5446920"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8" name="椭圆 97">
              <a:extLst>
                <a:ext uri="{FF2B5EF4-FFF2-40B4-BE49-F238E27FC236}">
                  <a16:creationId xmlns:a16="http://schemas.microsoft.com/office/drawing/2014/main" id="{50312FA2-12A9-B434-7E94-3D623F509738}"/>
                </a:ext>
              </a:extLst>
            </p:cNvPr>
            <p:cNvSpPr/>
            <p:nvPr/>
          </p:nvSpPr>
          <p:spPr>
            <a:xfrm>
              <a:off x="5334683" y="215403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9" name="椭圆 98">
              <a:extLst>
                <a:ext uri="{FF2B5EF4-FFF2-40B4-BE49-F238E27FC236}">
                  <a16:creationId xmlns:a16="http://schemas.microsoft.com/office/drawing/2014/main" id="{8A90D5FF-D878-1487-2E77-590D8D1ECA33}"/>
                </a:ext>
              </a:extLst>
            </p:cNvPr>
            <p:cNvSpPr/>
            <p:nvPr/>
          </p:nvSpPr>
          <p:spPr>
            <a:xfrm>
              <a:off x="5446920"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0" name="椭圆 99">
              <a:extLst>
                <a:ext uri="{FF2B5EF4-FFF2-40B4-BE49-F238E27FC236}">
                  <a16:creationId xmlns:a16="http://schemas.microsoft.com/office/drawing/2014/main" id="{05A336EC-24DE-2812-B603-0D15EFCC27C7}"/>
                </a:ext>
              </a:extLst>
            </p:cNvPr>
            <p:cNvSpPr/>
            <p:nvPr/>
          </p:nvSpPr>
          <p:spPr>
            <a:xfrm>
              <a:off x="5705033" y="212191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1" name="椭圆 100">
              <a:extLst>
                <a:ext uri="{FF2B5EF4-FFF2-40B4-BE49-F238E27FC236}">
                  <a16:creationId xmlns:a16="http://schemas.microsoft.com/office/drawing/2014/main" id="{64E38CA9-E7C7-03FE-D1C7-701D51F8ED96}"/>
                </a:ext>
              </a:extLst>
            </p:cNvPr>
            <p:cNvSpPr/>
            <p:nvPr/>
          </p:nvSpPr>
          <p:spPr>
            <a:xfrm>
              <a:off x="5550035" y="2236903"/>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2" name="椭圆 101">
              <a:extLst>
                <a:ext uri="{FF2B5EF4-FFF2-40B4-BE49-F238E27FC236}">
                  <a16:creationId xmlns:a16="http://schemas.microsoft.com/office/drawing/2014/main" id="{868E7B89-48DF-7D11-1FD6-3D25D4936D48}"/>
                </a:ext>
              </a:extLst>
            </p:cNvPr>
            <p:cNvSpPr/>
            <p:nvPr/>
          </p:nvSpPr>
          <p:spPr>
            <a:xfrm>
              <a:off x="5669351" y="241183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3" name="椭圆 102">
              <a:extLst>
                <a:ext uri="{FF2B5EF4-FFF2-40B4-BE49-F238E27FC236}">
                  <a16:creationId xmlns:a16="http://schemas.microsoft.com/office/drawing/2014/main" id="{06DDE319-A524-8E21-0488-6D97BCF8D21D}"/>
                </a:ext>
              </a:extLst>
            </p:cNvPr>
            <p:cNvSpPr/>
            <p:nvPr/>
          </p:nvSpPr>
          <p:spPr>
            <a:xfrm>
              <a:off x="6781506"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4" name="椭圆 103">
              <a:extLst>
                <a:ext uri="{FF2B5EF4-FFF2-40B4-BE49-F238E27FC236}">
                  <a16:creationId xmlns:a16="http://schemas.microsoft.com/office/drawing/2014/main" id="{C98E1401-C921-124F-F64F-E86757753431}"/>
                </a:ext>
              </a:extLst>
            </p:cNvPr>
            <p:cNvSpPr/>
            <p:nvPr/>
          </p:nvSpPr>
          <p:spPr>
            <a:xfrm>
              <a:off x="6781506" y="2194687"/>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5" name="椭圆 104">
              <a:extLst>
                <a:ext uri="{FF2B5EF4-FFF2-40B4-BE49-F238E27FC236}">
                  <a16:creationId xmlns:a16="http://schemas.microsoft.com/office/drawing/2014/main" id="{44B66F13-1683-7A21-7971-1505CD4A7A2D}"/>
                </a:ext>
              </a:extLst>
            </p:cNvPr>
            <p:cNvSpPr/>
            <p:nvPr/>
          </p:nvSpPr>
          <p:spPr>
            <a:xfrm>
              <a:off x="6743412" y="2383534"/>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2" name="矩形 1">
              <a:extLst>
                <a:ext uri="{FF2B5EF4-FFF2-40B4-BE49-F238E27FC236}">
                  <a16:creationId xmlns:a16="http://schemas.microsoft.com/office/drawing/2014/main" id="{EE63BE4B-7128-B9D7-79A1-ADC40A735E3A}"/>
                </a:ext>
              </a:extLst>
            </p:cNvPr>
            <p:cNvSpPr/>
            <p:nvPr/>
          </p:nvSpPr>
          <p:spPr>
            <a:xfrm>
              <a:off x="7406365" y="1186399"/>
              <a:ext cx="2220280" cy="17998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b="1" dirty="0">
                  <a:solidFill>
                    <a:schemeClr val="tx1"/>
                  </a:solidFill>
                  <a:latin typeface="Arial" panose="020B0604020202020204" pitchFamily="34" charset="0"/>
                  <a:cs typeface="Arial" panose="020B0604020202020204" pitchFamily="34" charset="0"/>
                </a:rPr>
                <a:t>Sorbent bead</a:t>
              </a:r>
              <a:r>
                <a:rPr kumimoji="1" lang="zh-CN" altLang="en-US" sz="1200" b="1" dirty="0">
                  <a:solidFill>
                    <a:schemeClr val="tx1"/>
                  </a:solidFill>
                  <a:latin typeface="Arial" panose="020B0604020202020204" pitchFamily="34" charset="0"/>
                  <a:cs typeface="Arial" panose="020B0604020202020204" pitchFamily="34" charset="0"/>
                </a:rPr>
                <a:t> </a:t>
              </a:r>
            </a:p>
          </p:txBody>
        </p:sp>
        <p:sp>
          <p:nvSpPr>
            <p:cNvPr id="3" name="矩形 2">
              <a:extLst>
                <a:ext uri="{FF2B5EF4-FFF2-40B4-BE49-F238E27FC236}">
                  <a16:creationId xmlns:a16="http://schemas.microsoft.com/office/drawing/2014/main" id="{84FA5F6E-1801-B6B5-49F9-700C2653763F}"/>
                </a:ext>
              </a:extLst>
            </p:cNvPr>
            <p:cNvSpPr/>
            <p:nvPr/>
          </p:nvSpPr>
          <p:spPr>
            <a:xfrm>
              <a:off x="7406365" y="1466205"/>
              <a:ext cx="2220280" cy="17998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b="1" dirty="0">
                  <a:solidFill>
                    <a:schemeClr val="tx1"/>
                  </a:solidFill>
                  <a:latin typeface="Arial" panose="020B0604020202020204" pitchFamily="34" charset="0"/>
                  <a:cs typeface="Arial" panose="020B0604020202020204" pitchFamily="34" charset="0"/>
                </a:rPr>
                <a:t>bead</a:t>
              </a:r>
              <a:endParaRPr kumimoji="1" lang="zh-CN" altLang="en-US" sz="1200" b="1" dirty="0">
                <a:solidFill>
                  <a:schemeClr val="tx1"/>
                </a:solidFill>
                <a:latin typeface="Arial" panose="020B0604020202020204" pitchFamily="34" charset="0"/>
                <a:cs typeface="Arial" panose="020B0604020202020204" pitchFamily="34" charset="0"/>
              </a:endParaRPr>
            </a:p>
          </p:txBody>
        </p:sp>
        <p:sp>
          <p:nvSpPr>
            <p:cNvPr id="7" name="椭圆 6">
              <a:extLst>
                <a:ext uri="{FF2B5EF4-FFF2-40B4-BE49-F238E27FC236}">
                  <a16:creationId xmlns:a16="http://schemas.microsoft.com/office/drawing/2014/main" id="{24D116D6-AF37-5EF6-479E-144ADD4725FB}"/>
                </a:ext>
              </a:extLst>
            </p:cNvPr>
            <p:cNvSpPr/>
            <p:nvPr/>
          </p:nvSpPr>
          <p:spPr>
            <a:xfrm>
              <a:off x="7470145" y="2418941"/>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pic>
        <p:nvPicPr>
          <p:cNvPr id="38" name="图片 37">
            <a:extLst>
              <a:ext uri="{FF2B5EF4-FFF2-40B4-BE49-F238E27FC236}">
                <a16:creationId xmlns:a16="http://schemas.microsoft.com/office/drawing/2014/main" id="{83EAE491-2D11-F9A2-EC8E-635F394E24E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6200000">
            <a:off x="1489212" y="56037"/>
            <a:ext cx="1742672" cy="4177385"/>
          </a:xfrm>
          <a:prstGeom prst="rect">
            <a:avLst/>
          </a:prstGeom>
        </p:spPr>
      </p:pic>
      <p:sp>
        <p:nvSpPr>
          <p:cNvPr id="39" name="右箭头 38">
            <a:extLst>
              <a:ext uri="{FF2B5EF4-FFF2-40B4-BE49-F238E27FC236}">
                <a16:creationId xmlns:a16="http://schemas.microsoft.com/office/drawing/2014/main" id="{9DAE1D8F-71CF-D782-AEE8-0489A6406316}"/>
              </a:ext>
            </a:extLst>
          </p:cNvPr>
          <p:cNvSpPr/>
          <p:nvPr/>
        </p:nvSpPr>
        <p:spPr>
          <a:xfrm>
            <a:off x="4282463" y="1950462"/>
            <a:ext cx="309051" cy="6754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155246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2677C8BB-2A08-6B51-7150-585162F9D7D3}"/>
              </a:ext>
            </a:extLst>
          </p:cNvPr>
          <p:cNvSpPr>
            <a:spLocks noGrp="1"/>
          </p:cNvSpPr>
          <p:nvPr>
            <p:ph type="sldNum" sz="quarter" idx="12"/>
          </p:nvPr>
        </p:nvSpPr>
        <p:spPr/>
        <p:txBody>
          <a:bodyPr/>
          <a:lstStyle/>
          <a:p>
            <a:fld id="{AFE8FE2A-CEB9-2F40-9CAA-C48A2BF7F2FA}" type="slidenum">
              <a:rPr kumimoji="1" lang="zh-CN" altLang="en-US" smtClean="0"/>
              <a:t>18</a:t>
            </a:fld>
            <a:endParaRPr kumimoji="1" lang="zh-CN" altLang="en-US"/>
          </a:p>
        </p:txBody>
      </p:sp>
      <p:sp>
        <p:nvSpPr>
          <p:cNvPr id="5" name="文本框 4">
            <a:extLst>
              <a:ext uri="{FF2B5EF4-FFF2-40B4-BE49-F238E27FC236}">
                <a16:creationId xmlns:a16="http://schemas.microsoft.com/office/drawing/2014/main" id="{6FA0D2F4-8A8F-8ED4-6932-49F215DEFF0C}"/>
              </a:ext>
            </a:extLst>
          </p:cNvPr>
          <p:cNvSpPr txBox="1"/>
          <p:nvPr/>
        </p:nvSpPr>
        <p:spPr>
          <a:xfrm>
            <a:off x="263149" y="175390"/>
            <a:ext cx="4169151"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2:</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Results</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and</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d</a:t>
            </a:r>
            <a:r>
              <a:rPr kumimoji="1" lang="en-US" altLang="zh-CN" sz="2000" b="1">
                <a:solidFill>
                  <a:srgbClr val="C00000"/>
                </a:solidFill>
                <a:latin typeface="Arial" panose="020B0604020202020204" pitchFamily="34" charset="0"/>
                <a:ea typeface="Microsoft YaHei" panose="020B0503020204020204" pitchFamily="34" charset="-122"/>
                <a:cs typeface="Arial" panose="020B0604020202020204" pitchFamily="34" charset="0"/>
              </a:rPr>
              <a:t>iscussion</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46E20131-F120-CF22-A8A5-0FCADF3AE2F7}"/>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7" name="图片 6">
            <a:extLst>
              <a:ext uri="{FF2B5EF4-FFF2-40B4-BE49-F238E27FC236}">
                <a16:creationId xmlns:a16="http://schemas.microsoft.com/office/drawing/2014/main" id="{2EBF8B82-BDD8-0BE3-7BFE-C0AF2DF6D2DA}"/>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63149" y="726085"/>
            <a:ext cx="4320000" cy="2160000"/>
          </a:xfrm>
          <a:prstGeom prst="rect">
            <a:avLst/>
          </a:prstGeom>
        </p:spPr>
      </p:pic>
      <p:pic>
        <p:nvPicPr>
          <p:cNvPr id="8" name="图片 7">
            <a:extLst>
              <a:ext uri="{FF2B5EF4-FFF2-40B4-BE49-F238E27FC236}">
                <a16:creationId xmlns:a16="http://schemas.microsoft.com/office/drawing/2014/main" id="{DA945DBB-F462-9EBA-846F-E7850365831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327629" y="2876921"/>
            <a:ext cx="1847592" cy="3695186"/>
          </a:xfrm>
          <a:prstGeom prst="rect">
            <a:avLst/>
          </a:prstGeom>
        </p:spPr>
      </p:pic>
      <p:pic>
        <p:nvPicPr>
          <p:cNvPr id="9" name="图片 8">
            <a:extLst>
              <a:ext uri="{FF2B5EF4-FFF2-40B4-BE49-F238E27FC236}">
                <a16:creationId xmlns:a16="http://schemas.microsoft.com/office/drawing/2014/main" id="{EF53DD7C-9F47-B60F-C67A-C84F027F7B1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13333" y="2911174"/>
            <a:ext cx="1826231" cy="1826231"/>
          </a:xfrm>
          <a:prstGeom prst="rect">
            <a:avLst/>
          </a:prstGeom>
        </p:spPr>
      </p:pic>
      <p:pic>
        <p:nvPicPr>
          <p:cNvPr id="10" name="图片 9">
            <a:extLst>
              <a:ext uri="{FF2B5EF4-FFF2-40B4-BE49-F238E27FC236}">
                <a16:creationId xmlns:a16="http://schemas.microsoft.com/office/drawing/2014/main" id="{A28D82FF-427B-EDA8-D21F-E19E62C881C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19182" y="4742865"/>
            <a:ext cx="1829242" cy="1829242"/>
          </a:xfrm>
          <a:prstGeom prst="rect">
            <a:avLst/>
          </a:prstGeom>
        </p:spPr>
      </p:pic>
      <p:sp>
        <p:nvSpPr>
          <p:cNvPr id="63" name="文本框 62">
            <a:extLst>
              <a:ext uri="{FF2B5EF4-FFF2-40B4-BE49-F238E27FC236}">
                <a16:creationId xmlns:a16="http://schemas.microsoft.com/office/drawing/2014/main" id="{004281F6-0F09-9412-7FFD-06FBD0530079}"/>
              </a:ext>
            </a:extLst>
          </p:cNvPr>
          <p:cNvSpPr txBox="1"/>
          <p:nvPr/>
        </p:nvSpPr>
        <p:spPr>
          <a:xfrm>
            <a:off x="4753193" y="2880714"/>
            <a:ext cx="7309841" cy="3447098"/>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Fig (a) shows the reactor outlet temperature, indicating different peak times for various curves. </a:t>
            </a:r>
          </a:p>
          <a:p>
            <a:pPr marL="285750" indent="-285750" algn="just">
              <a:spcAft>
                <a:spcPts val="600"/>
              </a:spcAft>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The peak for the low load case occurs earlier and has a lower value than the others. </a:t>
            </a:r>
          </a:p>
          <a:p>
            <a:pPr marL="285750" indent="-285750" algn="just">
              <a:spcAft>
                <a:spcPts val="600"/>
              </a:spcAft>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The temperature rising rate for the low load case is higher than that of the others.</a:t>
            </a:r>
          </a:p>
          <a:p>
            <a:pPr marL="285750" indent="-285750" algn="just">
              <a:spcAft>
                <a:spcPts val="600"/>
              </a:spcAft>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In Fig (b-c), we observe that the pressure drop decreases with the load increase, and the active area of sorbent increases as the load rises.</a:t>
            </a:r>
          </a:p>
          <a:p>
            <a:pPr marL="285750" indent="-285750" algn="just">
              <a:spcAft>
                <a:spcPts val="600"/>
              </a:spcAft>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In Fig (d), the high load case exhibits a wider temperature range, as high load releases more energy at t = 1,500 s.</a:t>
            </a:r>
          </a:p>
        </p:txBody>
      </p:sp>
      <p:cxnSp>
        <p:nvCxnSpPr>
          <p:cNvPr id="65" name="直线连接符 64">
            <a:extLst>
              <a:ext uri="{FF2B5EF4-FFF2-40B4-BE49-F238E27FC236}">
                <a16:creationId xmlns:a16="http://schemas.microsoft.com/office/drawing/2014/main" id="{55649663-0B6F-3273-B462-A27F30F924E0}"/>
              </a:ext>
            </a:extLst>
          </p:cNvPr>
          <p:cNvCxnSpPr/>
          <p:nvPr/>
        </p:nvCxnSpPr>
        <p:spPr>
          <a:xfrm flipV="1">
            <a:off x="2703007" y="3044651"/>
            <a:ext cx="1520144" cy="19447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直线连接符 65">
            <a:extLst>
              <a:ext uri="{FF2B5EF4-FFF2-40B4-BE49-F238E27FC236}">
                <a16:creationId xmlns:a16="http://schemas.microsoft.com/office/drawing/2014/main" id="{DA5D57FE-CA15-9000-F894-0176FE093F2F}"/>
              </a:ext>
            </a:extLst>
          </p:cNvPr>
          <p:cNvCxnSpPr>
            <a:cxnSpLocks/>
          </p:cNvCxnSpPr>
          <p:nvPr/>
        </p:nvCxnSpPr>
        <p:spPr>
          <a:xfrm>
            <a:off x="2743142" y="6131915"/>
            <a:ext cx="1296295" cy="11271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036CF9F7-91D0-A47A-D3EB-2C6EE8D75CBD}"/>
              </a:ext>
            </a:extLst>
          </p:cNvPr>
          <p:cNvGrpSpPr/>
          <p:nvPr/>
        </p:nvGrpSpPr>
        <p:grpSpPr>
          <a:xfrm>
            <a:off x="5497166" y="610994"/>
            <a:ext cx="6565868" cy="2347664"/>
            <a:chOff x="2286000" y="1035104"/>
            <a:chExt cx="6565868" cy="2347664"/>
          </a:xfrm>
        </p:grpSpPr>
        <p:sp>
          <p:nvSpPr>
            <p:cNvPr id="3" name="矩形 2">
              <a:extLst>
                <a:ext uri="{FF2B5EF4-FFF2-40B4-BE49-F238E27FC236}">
                  <a16:creationId xmlns:a16="http://schemas.microsoft.com/office/drawing/2014/main" id="{5B9A15F8-52B8-92CA-A509-2A80A14EAC55}"/>
                </a:ext>
              </a:extLst>
            </p:cNvPr>
            <p:cNvSpPr/>
            <p:nvPr/>
          </p:nvSpPr>
          <p:spPr>
            <a:xfrm>
              <a:off x="4534288" y="1988446"/>
              <a:ext cx="3122393" cy="613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a:latin typeface="Arial" panose="020B0604020202020204" pitchFamily="34" charset="0"/>
                <a:cs typeface="Arial" panose="020B0604020202020204" pitchFamily="34" charset="0"/>
              </a:endParaRPr>
            </a:p>
          </p:txBody>
        </p:sp>
        <p:cxnSp>
          <p:nvCxnSpPr>
            <p:cNvPr id="64" name="直线箭头连接符 63">
              <a:extLst>
                <a:ext uri="{FF2B5EF4-FFF2-40B4-BE49-F238E27FC236}">
                  <a16:creationId xmlns:a16="http://schemas.microsoft.com/office/drawing/2014/main" id="{499175ED-15F3-0BD2-0B28-433238144F98}"/>
                </a:ext>
              </a:extLst>
            </p:cNvPr>
            <p:cNvCxnSpPr/>
            <p:nvPr/>
          </p:nvCxnSpPr>
          <p:spPr>
            <a:xfrm>
              <a:off x="4534288" y="2980503"/>
              <a:ext cx="2978331"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A7BF46FA-4883-F5D2-452A-2C8A5CC64380}"/>
                </a:ext>
              </a:extLst>
            </p:cNvPr>
            <p:cNvSpPr txBox="1"/>
            <p:nvPr/>
          </p:nvSpPr>
          <p:spPr>
            <a:xfrm>
              <a:off x="2815431" y="2295423"/>
              <a:ext cx="1613263" cy="369332"/>
            </a:xfrm>
            <a:prstGeom prst="rect">
              <a:avLst/>
            </a:prstGeom>
            <a:noFill/>
          </p:spPr>
          <p:txBody>
            <a:bodyPr wrap="square">
              <a:spAutoFit/>
            </a:bodyPr>
            <a:lstStyle/>
            <a:p>
              <a:r>
                <a:rPr kumimoji="1" lang="en-US" altLang="zh-CN" dirty="0">
                  <a:latin typeface="Arial" panose="020B0604020202020204" pitchFamily="34" charset="0"/>
                  <a:cs typeface="Arial" panose="020B0604020202020204" pitchFamily="34" charset="0"/>
                </a:rPr>
                <a:t>Flow direction </a:t>
              </a:r>
            </a:p>
          </p:txBody>
        </p:sp>
        <p:sp>
          <p:nvSpPr>
            <p:cNvPr id="68" name="右箭头 67">
              <a:extLst>
                <a:ext uri="{FF2B5EF4-FFF2-40B4-BE49-F238E27FC236}">
                  <a16:creationId xmlns:a16="http://schemas.microsoft.com/office/drawing/2014/main" id="{B336FAF7-1355-B839-3B5A-0AABD2C17017}"/>
                </a:ext>
              </a:extLst>
            </p:cNvPr>
            <p:cNvSpPr/>
            <p:nvPr/>
          </p:nvSpPr>
          <p:spPr>
            <a:xfrm>
              <a:off x="3516472" y="2107759"/>
              <a:ext cx="666206" cy="19415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69" name="文本框 68">
              <a:extLst>
                <a:ext uri="{FF2B5EF4-FFF2-40B4-BE49-F238E27FC236}">
                  <a16:creationId xmlns:a16="http://schemas.microsoft.com/office/drawing/2014/main" id="{152F82AE-91E5-8E55-901A-3618C5E970C0}"/>
                </a:ext>
              </a:extLst>
            </p:cNvPr>
            <p:cNvSpPr txBox="1"/>
            <p:nvPr/>
          </p:nvSpPr>
          <p:spPr>
            <a:xfrm>
              <a:off x="2286000" y="1035104"/>
              <a:ext cx="5120365" cy="646331"/>
            </a:xfrm>
            <a:prstGeom prst="rect">
              <a:avLst/>
            </a:prstGeom>
            <a:noFill/>
          </p:spPr>
          <p:txBody>
            <a:bodyPr wrap="square">
              <a:spAutoFit/>
            </a:bodyPr>
            <a:lstStyle/>
            <a:p>
              <a:r>
                <a:rPr kumimoji="1" lang="en-US" altLang="zh-CN" dirty="0">
                  <a:latin typeface="Arial" panose="020B0604020202020204" pitchFamily="34" charset="0"/>
                  <a:cs typeface="Arial" panose="020B0604020202020204" pitchFamily="34" charset="0"/>
                </a:rPr>
                <a:t>Uniform (random)</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distribution:</a:t>
              </a:r>
            </a:p>
            <a:p>
              <a:r>
                <a:rPr kumimoji="1" lang="en-US" altLang="zh-CN" dirty="0">
                  <a:latin typeface="Arial" panose="020B0604020202020204" pitchFamily="34" charset="0"/>
                  <a:cs typeface="Arial" panose="020B0604020202020204" pitchFamily="34" charset="0"/>
                </a:rPr>
                <a:t>–</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load</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of</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active sorbent 30%, 50%, 70%, 90% :</a:t>
              </a:r>
            </a:p>
          </p:txBody>
        </p:sp>
        <p:sp>
          <p:nvSpPr>
            <p:cNvPr id="70" name="椭圆 69">
              <a:extLst>
                <a:ext uri="{FF2B5EF4-FFF2-40B4-BE49-F238E27FC236}">
                  <a16:creationId xmlns:a16="http://schemas.microsoft.com/office/drawing/2014/main" id="{BDFE4022-0E66-73B8-FCF7-EB2F1ACCD99E}"/>
                </a:ext>
              </a:extLst>
            </p:cNvPr>
            <p:cNvSpPr/>
            <p:nvPr/>
          </p:nvSpPr>
          <p:spPr>
            <a:xfrm>
              <a:off x="4557196"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1" name="椭圆 70">
              <a:extLst>
                <a:ext uri="{FF2B5EF4-FFF2-40B4-BE49-F238E27FC236}">
                  <a16:creationId xmlns:a16="http://schemas.microsoft.com/office/drawing/2014/main" id="{8CFBD61C-304B-5B01-970F-2D7B8F6C6469}"/>
                </a:ext>
              </a:extLst>
            </p:cNvPr>
            <p:cNvSpPr/>
            <p:nvPr/>
          </p:nvSpPr>
          <p:spPr>
            <a:xfrm>
              <a:off x="4537892" y="220061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2" name="椭圆 71">
              <a:extLst>
                <a:ext uri="{FF2B5EF4-FFF2-40B4-BE49-F238E27FC236}">
                  <a16:creationId xmlns:a16="http://schemas.microsoft.com/office/drawing/2014/main" id="{472EADB9-BC4C-40D1-602D-AEE6C063B9E4}"/>
                </a:ext>
              </a:extLst>
            </p:cNvPr>
            <p:cNvSpPr/>
            <p:nvPr/>
          </p:nvSpPr>
          <p:spPr>
            <a:xfrm>
              <a:off x="4557196"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3" name="椭圆 72">
              <a:extLst>
                <a:ext uri="{FF2B5EF4-FFF2-40B4-BE49-F238E27FC236}">
                  <a16:creationId xmlns:a16="http://schemas.microsoft.com/office/drawing/2014/main" id="{3DC5EEEA-97CB-8E92-3B0B-7E6D43A8BC2E}"/>
                </a:ext>
              </a:extLst>
            </p:cNvPr>
            <p:cNvSpPr/>
            <p:nvPr/>
          </p:nvSpPr>
          <p:spPr>
            <a:xfrm>
              <a:off x="4814261" y="207010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4" name="椭圆 73">
              <a:extLst>
                <a:ext uri="{FF2B5EF4-FFF2-40B4-BE49-F238E27FC236}">
                  <a16:creationId xmlns:a16="http://schemas.microsoft.com/office/drawing/2014/main" id="{212BB18A-119B-6F1F-1A01-79037C90ED8E}"/>
                </a:ext>
              </a:extLst>
            </p:cNvPr>
            <p:cNvSpPr/>
            <p:nvPr/>
          </p:nvSpPr>
          <p:spPr>
            <a:xfrm>
              <a:off x="4734103" y="222831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5" name="椭圆 74">
              <a:extLst>
                <a:ext uri="{FF2B5EF4-FFF2-40B4-BE49-F238E27FC236}">
                  <a16:creationId xmlns:a16="http://schemas.microsoft.com/office/drawing/2014/main" id="{20206AEE-6871-D982-A47D-58A2F809514D}"/>
                </a:ext>
              </a:extLst>
            </p:cNvPr>
            <p:cNvSpPr/>
            <p:nvPr/>
          </p:nvSpPr>
          <p:spPr>
            <a:xfrm>
              <a:off x="4779627"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6" name="椭圆 75">
              <a:extLst>
                <a:ext uri="{FF2B5EF4-FFF2-40B4-BE49-F238E27FC236}">
                  <a16:creationId xmlns:a16="http://schemas.microsoft.com/office/drawing/2014/main" id="{16A86ACE-8F8B-F6D2-7C15-5CEE6C7424F9}"/>
                </a:ext>
              </a:extLst>
            </p:cNvPr>
            <p:cNvSpPr/>
            <p:nvPr/>
          </p:nvSpPr>
          <p:spPr>
            <a:xfrm>
              <a:off x="7448794"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7" name="椭圆 76">
              <a:extLst>
                <a:ext uri="{FF2B5EF4-FFF2-40B4-BE49-F238E27FC236}">
                  <a16:creationId xmlns:a16="http://schemas.microsoft.com/office/drawing/2014/main" id="{CEBC2004-339A-705D-AB6F-CAA9BBB1EB43}"/>
                </a:ext>
              </a:extLst>
            </p:cNvPr>
            <p:cNvSpPr/>
            <p:nvPr/>
          </p:nvSpPr>
          <p:spPr>
            <a:xfrm>
              <a:off x="7454034" y="2209396"/>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8" name="椭圆 77">
              <a:extLst>
                <a:ext uri="{FF2B5EF4-FFF2-40B4-BE49-F238E27FC236}">
                  <a16:creationId xmlns:a16="http://schemas.microsoft.com/office/drawing/2014/main" id="{864D429D-58F6-F296-B9AD-6CEFBA1FE6D9}"/>
                </a:ext>
              </a:extLst>
            </p:cNvPr>
            <p:cNvSpPr/>
            <p:nvPr/>
          </p:nvSpPr>
          <p:spPr>
            <a:xfrm>
              <a:off x="7283395" y="240666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9" name="椭圆 78">
              <a:extLst>
                <a:ext uri="{FF2B5EF4-FFF2-40B4-BE49-F238E27FC236}">
                  <a16:creationId xmlns:a16="http://schemas.microsoft.com/office/drawing/2014/main" id="{A6C9799F-5B04-AC4F-1BA3-B4D33995C49A}"/>
                </a:ext>
              </a:extLst>
            </p:cNvPr>
            <p:cNvSpPr/>
            <p:nvPr/>
          </p:nvSpPr>
          <p:spPr>
            <a:xfrm>
              <a:off x="5002058"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0" name="椭圆 79">
              <a:extLst>
                <a:ext uri="{FF2B5EF4-FFF2-40B4-BE49-F238E27FC236}">
                  <a16:creationId xmlns:a16="http://schemas.microsoft.com/office/drawing/2014/main" id="{9DD0610F-833B-0D2C-11E4-E5F435A8775A}"/>
                </a:ext>
              </a:extLst>
            </p:cNvPr>
            <p:cNvSpPr/>
            <p:nvPr/>
          </p:nvSpPr>
          <p:spPr>
            <a:xfrm>
              <a:off x="4937011" y="222831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1" name="椭圆 80">
              <a:extLst>
                <a:ext uri="{FF2B5EF4-FFF2-40B4-BE49-F238E27FC236}">
                  <a16:creationId xmlns:a16="http://schemas.microsoft.com/office/drawing/2014/main" id="{8989729B-5BB2-DFBF-6A67-AD32EC6BE54B}"/>
                </a:ext>
              </a:extLst>
            </p:cNvPr>
            <p:cNvSpPr/>
            <p:nvPr/>
          </p:nvSpPr>
          <p:spPr>
            <a:xfrm>
              <a:off x="5002058" y="241183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2" name="椭圆 81">
              <a:extLst>
                <a:ext uri="{FF2B5EF4-FFF2-40B4-BE49-F238E27FC236}">
                  <a16:creationId xmlns:a16="http://schemas.microsoft.com/office/drawing/2014/main" id="{A07A9FF8-4F50-AA7E-7032-6CE50D91AEA4}"/>
                </a:ext>
              </a:extLst>
            </p:cNvPr>
            <p:cNvSpPr/>
            <p:nvPr/>
          </p:nvSpPr>
          <p:spPr>
            <a:xfrm>
              <a:off x="5224489"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3" name="椭圆 82">
              <a:extLst>
                <a:ext uri="{FF2B5EF4-FFF2-40B4-BE49-F238E27FC236}">
                  <a16:creationId xmlns:a16="http://schemas.microsoft.com/office/drawing/2014/main" id="{B998690C-29CE-D69F-BD53-DA2C32000092}"/>
                </a:ext>
              </a:extLst>
            </p:cNvPr>
            <p:cNvSpPr/>
            <p:nvPr/>
          </p:nvSpPr>
          <p:spPr>
            <a:xfrm>
              <a:off x="5142011" y="225731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4" name="椭圆 83">
              <a:extLst>
                <a:ext uri="{FF2B5EF4-FFF2-40B4-BE49-F238E27FC236}">
                  <a16:creationId xmlns:a16="http://schemas.microsoft.com/office/drawing/2014/main" id="{56CF9B50-BBC8-BB94-1566-F8CFDE92A815}"/>
                </a:ext>
              </a:extLst>
            </p:cNvPr>
            <p:cNvSpPr/>
            <p:nvPr/>
          </p:nvSpPr>
          <p:spPr>
            <a:xfrm>
              <a:off x="5224489"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5" name="椭圆 84">
              <a:extLst>
                <a:ext uri="{FF2B5EF4-FFF2-40B4-BE49-F238E27FC236}">
                  <a16:creationId xmlns:a16="http://schemas.microsoft.com/office/drawing/2014/main" id="{6460D679-094D-95B4-1F45-F413F13B96B4}"/>
                </a:ext>
              </a:extLst>
            </p:cNvPr>
            <p:cNvSpPr/>
            <p:nvPr/>
          </p:nvSpPr>
          <p:spPr>
            <a:xfrm>
              <a:off x="7003937"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6" name="椭圆 85">
              <a:extLst>
                <a:ext uri="{FF2B5EF4-FFF2-40B4-BE49-F238E27FC236}">
                  <a16:creationId xmlns:a16="http://schemas.microsoft.com/office/drawing/2014/main" id="{6184CE31-9450-65DD-D050-C9B75A002B20}"/>
                </a:ext>
              </a:extLst>
            </p:cNvPr>
            <p:cNvSpPr/>
            <p:nvPr/>
          </p:nvSpPr>
          <p:spPr>
            <a:xfrm>
              <a:off x="7003937" y="2194687"/>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7" name="椭圆 86">
              <a:extLst>
                <a:ext uri="{FF2B5EF4-FFF2-40B4-BE49-F238E27FC236}">
                  <a16:creationId xmlns:a16="http://schemas.microsoft.com/office/drawing/2014/main" id="{A065A755-5F1A-B050-83E6-16786C0084C4}"/>
                </a:ext>
              </a:extLst>
            </p:cNvPr>
            <p:cNvSpPr/>
            <p:nvPr/>
          </p:nvSpPr>
          <p:spPr>
            <a:xfrm>
              <a:off x="6924031" y="24082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8" name="椭圆 87">
              <a:extLst>
                <a:ext uri="{FF2B5EF4-FFF2-40B4-BE49-F238E27FC236}">
                  <a16:creationId xmlns:a16="http://schemas.microsoft.com/office/drawing/2014/main" id="{E0DB32A9-90B7-155C-1CC4-43D6B1A8CFBC}"/>
                </a:ext>
              </a:extLst>
            </p:cNvPr>
            <p:cNvSpPr/>
            <p:nvPr/>
          </p:nvSpPr>
          <p:spPr>
            <a:xfrm>
              <a:off x="7226368"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9" name="椭圆 88">
              <a:extLst>
                <a:ext uri="{FF2B5EF4-FFF2-40B4-BE49-F238E27FC236}">
                  <a16:creationId xmlns:a16="http://schemas.microsoft.com/office/drawing/2014/main" id="{EFF75C18-603E-0CD3-050A-BEBB1CAF555A}"/>
                </a:ext>
              </a:extLst>
            </p:cNvPr>
            <p:cNvSpPr/>
            <p:nvPr/>
          </p:nvSpPr>
          <p:spPr>
            <a:xfrm>
              <a:off x="7226368" y="219468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0" name="椭圆 89">
              <a:extLst>
                <a:ext uri="{FF2B5EF4-FFF2-40B4-BE49-F238E27FC236}">
                  <a16:creationId xmlns:a16="http://schemas.microsoft.com/office/drawing/2014/main" id="{60B0D03D-51B3-27B2-CE6D-BF399086FBA2}"/>
                </a:ext>
              </a:extLst>
            </p:cNvPr>
            <p:cNvSpPr/>
            <p:nvPr/>
          </p:nvSpPr>
          <p:spPr>
            <a:xfrm>
              <a:off x="7110103" y="239150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1" name="文本框 90">
              <a:extLst>
                <a:ext uri="{FF2B5EF4-FFF2-40B4-BE49-F238E27FC236}">
                  <a16:creationId xmlns:a16="http://schemas.microsoft.com/office/drawing/2014/main" id="{61A93B19-37D7-04D7-A610-152E2B754436}"/>
                </a:ext>
              </a:extLst>
            </p:cNvPr>
            <p:cNvSpPr txBox="1"/>
            <p:nvPr/>
          </p:nvSpPr>
          <p:spPr>
            <a:xfrm>
              <a:off x="5625400" y="3013436"/>
              <a:ext cx="796106" cy="369332"/>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0.1 m</a:t>
              </a:r>
              <a:endParaRPr kumimoji="1" lang="zh-CN" altLang="en-US" dirty="0">
                <a:latin typeface="Arial" panose="020B0604020202020204" pitchFamily="34" charset="0"/>
                <a:cs typeface="Arial" panose="020B0604020202020204" pitchFamily="34" charset="0"/>
              </a:endParaRPr>
            </a:p>
          </p:txBody>
        </p:sp>
        <p:cxnSp>
          <p:nvCxnSpPr>
            <p:cNvPr id="92" name="直线箭头连接符 91">
              <a:extLst>
                <a:ext uri="{FF2B5EF4-FFF2-40B4-BE49-F238E27FC236}">
                  <a16:creationId xmlns:a16="http://schemas.microsoft.com/office/drawing/2014/main" id="{6AE08178-344B-CF64-629C-C52E865DF94A}"/>
                </a:ext>
              </a:extLst>
            </p:cNvPr>
            <p:cNvCxnSpPr>
              <a:cxnSpLocks/>
            </p:cNvCxnSpPr>
            <p:nvPr/>
          </p:nvCxnSpPr>
          <p:spPr>
            <a:xfrm>
              <a:off x="7762278" y="1967519"/>
              <a:ext cx="0" cy="66879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文本框 92">
              <a:extLst>
                <a:ext uri="{FF2B5EF4-FFF2-40B4-BE49-F238E27FC236}">
                  <a16:creationId xmlns:a16="http://schemas.microsoft.com/office/drawing/2014/main" id="{C7214041-EAC9-BB80-7AE8-427625FBD913}"/>
                </a:ext>
              </a:extLst>
            </p:cNvPr>
            <p:cNvSpPr txBox="1"/>
            <p:nvPr/>
          </p:nvSpPr>
          <p:spPr>
            <a:xfrm rot="5400000">
              <a:off x="7429545" y="2190021"/>
              <a:ext cx="1034799" cy="369332"/>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0.025 m</a:t>
              </a:r>
              <a:endParaRPr kumimoji="1" lang="zh-CN" altLang="en-US" dirty="0">
                <a:latin typeface="Arial" panose="020B0604020202020204" pitchFamily="34" charset="0"/>
                <a:cs typeface="Arial" panose="020B0604020202020204" pitchFamily="34" charset="0"/>
              </a:endParaRPr>
            </a:p>
          </p:txBody>
        </p:sp>
        <p:sp>
          <p:nvSpPr>
            <p:cNvPr id="94" name="文本框 93">
              <a:extLst>
                <a:ext uri="{FF2B5EF4-FFF2-40B4-BE49-F238E27FC236}">
                  <a16:creationId xmlns:a16="http://schemas.microsoft.com/office/drawing/2014/main" id="{2951071F-CA5F-D3B6-7034-236D4F8D3A05}"/>
                </a:ext>
              </a:extLst>
            </p:cNvPr>
            <p:cNvSpPr txBox="1"/>
            <p:nvPr/>
          </p:nvSpPr>
          <p:spPr>
            <a:xfrm>
              <a:off x="5165992" y="2644104"/>
              <a:ext cx="1631579" cy="369332"/>
            </a:xfrm>
            <a:prstGeom prst="rect">
              <a:avLst/>
            </a:prstGeom>
            <a:noFill/>
          </p:spPr>
          <p:txBody>
            <a:bodyPr wrap="square">
              <a:spAutoFit/>
            </a:bodyPr>
            <a:lstStyle/>
            <a:p>
              <a:pPr algn="ctr"/>
              <a:r>
                <a:rPr kumimoji="1" lang="en-US" altLang="zh-CN" dirty="0">
                  <a:latin typeface="Arial" panose="020B0604020202020204" pitchFamily="34" charset="0"/>
                  <a:cs typeface="Arial" panose="020B0604020202020204" pitchFamily="34" charset="0"/>
                </a:rPr>
                <a:t>Packed</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bed</a:t>
              </a:r>
            </a:p>
          </p:txBody>
        </p:sp>
        <p:sp>
          <p:nvSpPr>
            <p:cNvPr id="95" name="椭圆 94">
              <a:extLst>
                <a:ext uri="{FF2B5EF4-FFF2-40B4-BE49-F238E27FC236}">
                  <a16:creationId xmlns:a16="http://schemas.microsoft.com/office/drawing/2014/main" id="{2C83E665-B8B3-D6EE-A59A-7F564FF50A88}"/>
                </a:ext>
              </a:extLst>
            </p:cNvPr>
            <p:cNvSpPr/>
            <p:nvPr/>
          </p:nvSpPr>
          <p:spPr>
            <a:xfrm>
              <a:off x="6600668" y="209849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6" name="椭圆 95">
              <a:extLst>
                <a:ext uri="{FF2B5EF4-FFF2-40B4-BE49-F238E27FC236}">
                  <a16:creationId xmlns:a16="http://schemas.microsoft.com/office/drawing/2014/main" id="{C3F3C23A-3A4B-B83A-4ED4-F902FBEAD412}"/>
                </a:ext>
              </a:extLst>
            </p:cNvPr>
            <p:cNvSpPr/>
            <p:nvPr/>
          </p:nvSpPr>
          <p:spPr>
            <a:xfrm>
              <a:off x="6463892" y="223640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7" name="椭圆 96">
              <a:extLst>
                <a:ext uri="{FF2B5EF4-FFF2-40B4-BE49-F238E27FC236}">
                  <a16:creationId xmlns:a16="http://schemas.microsoft.com/office/drawing/2014/main" id="{06A64C1B-A281-7860-0C34-0EA91F971847}"/>
                </a:ext>
              </a:extLst>
            </p:cNvPr>
            <p:cNvSpPr/>
            <p:nvPr/>
          </p:nvSpPr>
          <p:spPr>
            <a:xfrm>
              <a:off x="6559075"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8" name="椭圆 97">
              <a:extLst>
                <a:ext uri="{FF2B5EF4-FFF2-40B4-BE49-F238E27FC236}">
                  <a16:creationId xmlns:a16="http://schemas.microsoft.com/office/drawing/2014/main" id="{47C6D56A-21F0-FACF-E397-E8D577104526}"/>
                </a:ext>
              </a:extLst>
            </p:cNvPr>
            <p:cNvSpPr/>
            <p:nvPr/>
          </p:nvSpPr>
          <p:spPr>
            <a:xfrm>
              <a:off x="6114213"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9" name="椭圆 98">
              <a:extLst>
                <a:ext uri="{FF2B5EF4-FFF2-40B4-BE49-F238E27FC236}">
                  <a16:creationId xmlns:a16="http://schemas.microsoft.com/office/drawing/2014/main" id="{4CEA1E6E-7D8E-6B19-CF54-73CE625D5EC1}"/>
                </a:ext>
              </a:extLst>
            </p:cNvPr>
            <p:cNvSpPr/>
            <p:nvPr/>
          </p:nvSpPr>
          <p:spPr>
            <a:xfrm>
              <a:off x="6038871" y="2223964"/>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0" name="椭圆 99">
              <a:extLst>
                <a:ext uri="{FF2B5EF4-FFF2-40B4-BE49-F238E27FC236}">
                  <a16:creationId xmlns:a16="http://schemas.microsoft.com/office/drawing/2014/main" id="{C0BC20F4-CBA1-82A1-6FB9-04F2E5140735}"/>
                </a:ext>
              </a:extLst>
            </p:cNvPr>
            <p:cNvSpPr/>
            <p:nvPr/>
          </p:nvSpPr>
          <p:spPr>
            <a:xfrm>
              <a:off x="6114213"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1" name="椭圆 100">
              <a:extLst>
                <a:ext uri="{FF2B5EF4-FFF2-40B4-BE49-F238E27FC236}">
                  <a16:creationId xmlns:a16="http://schemas.microsoft.com/office/drawing/2014/main" id="{B83757F8-CFDB-E29D-4A49-1652FD3C20B3}"/>
                </a:ext>
              </a:extLst>
            </p:cNvPr>
            <p:cNvSpPr/>
            <p:nvPr/>
          </p:nvSpPr>
          <p:spPr>
            <a:xfrm>
              <a:off x="6326277" y="201121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2" name="椭圆 101">
              <a:extLst>
                <a:ext uri="{FF2B5EF4-FFF2-40B4-BE49-F238E27FC236}">
                  <a16:creationId xmlns:a16="http://schemas.microsoft.com/office/drawing/2014/main" id="{D8F29749-FAE3-F6A1-884F-1C6CC2D21CEF}"/>
                </a:ext>
              </a:extLst>
            </p:cNvPr>
            <p:cNvSpPr/>
            <p:nvPr/>
          </p:nvSpPr>
          <p:spPr>
            <a:xfrm>
              <a:off x="6252951" y="2205423"/>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3" name="椭圆 102">
              <a:extLst>
                <a:ext uri="{FF2B5EF4-FFF2-40B4-BE49-F238E27FC236}">
                  <a16:creationId xmlns:a16="http://schemas.microsoft.com/office/drawing/2014/main" id="{E3A828BD-856E-334E-E2C4-95B0A6F163E1}"/>
                </a:ext>
              </a:extLst>
            </p:cNvPr>
            <p:cNvSpPr/>
            <p:nvPr/>
          </p:nvSpPr>
          <p:spPr>
            <a:xfrm>
              <a:off x="6318329" y="241183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4" name="椭圆 103">
              <a:extLst>
                <a:ext uri="{FF2B5EF4-FFF2-40B4-BE49-F238E27FC236}">
                  <a16:creationId xmlns:a16="http://schemas.microsoft.com/office/drawing/2014/main" id="{38EB10DB-5C9A-399F-794E-63AD5833750F}"/>
                </a:ext>
              </a:extLst>
            </p:cNvPr>
            <p:cNvSpPr/>
            <p:nvPr/>
          </p:nvSpPr>
          <p:spPr>
            <a:xfrm>
              <a:off x="5891782"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5" name="椭圆 104">
              <a:extLst>
                <a:ext uri="{FF2B5EF4-FFF2-40B4-BE49-F238E27FC236}">
                  <a16:creationId xmlns:a16="http://schemas.microsoft.com/office/drawing/2014/main" id="{E8E20D8C-99B5-8C11-4AFF-8DA43CBFE3C1}"/>
                </a:ext>
              </a:extLst>
            </p:cNvPr>
            <p:cNvSpPr/>
            <p:nvPr/>
          </p:nvSpPr>
          <p:spPr>
            <a:xfrm>
              <a:off x="5860418" y="2223964"/>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6" name="椭圆 105">
              <a:extLst>
                <a:ext uri="{FF2B5EF4-FFF2-40B4-BE49-F238E27FC236}">
                  <a16:creationId xmlns:a16="http://schemas.microsoft.com/office/drawing/2014/main" id="{70A5B674-DC86-D9B1-3CDF-F4DCE421A56A}"/>
                </a:ext>
              </a:extLst>
            </p:cNvPr>
            <p:cNvSpPr/>
            <p:nvPr/>
          </p:nvSpPr>
          <p:spPr>
            <a:xfrm>
              <a:off x="5891782"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7" name="椭圆 106">
              <a:extLst>
                <a:ext uri="{FF2B5EF4-FFF2-40B4-BE49-F238E27FC236}">
                  <a16:creationId xmlns:a16="http://schemas.microsoft.com/office/drawing/2014/main" id="{62BE4B63-BB1B-7256-8D95-2EF3BFCBE588}"/>
                </a:ext>
              </a:extLst>
            </p:cNvPr>
            <p:cNvSpPr/>
            <p:nvPr/>
          </p:nvSpPr>
          <p:spPr>
            <a:xfrm>
              <a:off x="5446920"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8" name="椭圆 107">
              <a:extLst>
                <a:ext uri="{FF2B5EF4-FFF2-40B4-BE49-F238E27FC236}">
                  <a16:creationId xmlns:a16="http://schemas.microsoft.com/office/drawing/2014/main" id="{BD19735D-CA1C-0A8F-D303-0096F981E166}"/>
                </a:ext>
              </a:extLst>
            </p:cNvPr>
            <p:cNvSpPr/>
            <p:nvPr/>
          </p:nvSpPr>
          <p:spPr>
            <a:xfrm>
              <a:off x="5334683" y="215403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9" name="椭圆 108">
              <a:extLst>
                <a:ext uri="{FF2B5EF4-FFF2-40B4-BE49-F238E27FC236}">
                  <a16:creationId xmlns:a16="http://schemas.microsoft.com/office/drawing/2014/main" id="{4EA2FAB3-B6EE-47C1-ABF7-91F65DC00579}"/>
                </a:ext>
              </a:extLst>
            </p:cNvPr>
            <p:cNvSpPr/>
            <p:nvPr/>
          </p:nvSpPr>
          <p:spPr>
            <a:xfrm>
              <a:off x="5446920"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0" name="椭圆 109">
              <a:extLst>
                <a:ext uri="{FF2B5EF4-FFF2-40B4-BE49-F238E27FC236}">
                  <a16:creationId xmlns:a16="http://schemas.microsoft.com/office/drawing/2014/main" id="{05C1BB95-4B96-3646-7129-11C812CD000E}"/>
                </a:ext>
              </a:extLst>
            </p:cNvPr>
            <p:cNvSpPr/>
            <p:nvPr/>
          </p:nvSpPr>
          <p:spPr>
            <a:xfrm>
              <a:off x="5705033" y="212191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1" name="椭圆 110">
              <a:extLst>
                <a:ext uri="{FF2B5EF4-FFF2-40B4-BE49-F238E27FC236}">
                  <a16:creationId xmlns:a16="http://schemas.microsoft.com/office/drawing/2014/main" id="{DDD733CE-4BE8-F13E-9BBF-9E7810638BFA}"/>
                </a:ext>
              </a:extLst>
            </p:cNvPr>
            <p:cNvSpPr/>
            <p:nvPr/>
          </p:nvSpPr>
          <p:spPr>
            <a:xfrm>
              <a:off x="5550035" y="2236903"/>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2" name="椭圆 111">
              <a:extLst>
                <a:ext uri="{FF2B5EF4-FFF2-40B4-BE49-F238E27FC236}">
                  <a16:creationId xmlns:a16="http://schemas.microsoft.com/office/drawing/2014/main" id="{42CFD10D-37CB-E51E-17BB-54FB26548A10}"/>
                </a:ext>
              </a:extLst>
            </p:cNvPr>
            <p:cNvSpPr/>
            <p:nvPr/>
          </p:nvSpPr>
          <p:spPr>
            <a:xfrm>
              <a:off x="5669351" y="241183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3" name="椭圆 112">
              <a:extLst>
                <a:ext uri="{FF2B5EF4-FFF2-40B4-BE49-F238E27FC236}">
                  <a16:creationId xmlns:a16="http://schemas.microsoft.com/office/drawing/2014/main" id="{FE636BAD-B8C1-213B-BF6F-94AC68E80680}"/>
                </a:ext>
              </a:extLst>
            </p:cNvPr>
            <p:cNvSpPr/>
            <p:nvPr/>
          </p:nvSpPr>
          <p:spPr>
            <a:xfrm>
              <a:off x="6781506"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4" name="椭圆 113">
              <a:extLst>
                <a:ext uri="{FF2B5EF4-FFF2-40B4-BE49-F238E27FC236}">
                  <a16:creationId xmlns:a16="http://schemas.microsoft.com/office/drawing/2014/main" id="{C21C90F4-7B7D-BBF7-D08E-7BD0CC15C24A}"/>
                </a:ext>
              </a:extLst>
            </p:cNvPr>
            <p:cNvSpPr/>
            <p:nvPr/>
          </p:nvSpPr>
          <p:spPr>
            <a:xfrm>
              <a:off x="6781506" y="2194687"/>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5" name="椭圆 114">
              <a:extLst>
                <a:ext uri="{FF2B5EF4-FFF2-40B4-BE49-F238E27FC236}">
                  <a16:creationId xmlns:a16="http://schemas.microsoft.com/office/drawing/2014/main" id="{0EDA13BE-110A-B10E-D89B-1AE23BD968B7}"/>
                </a:ext>
              </a:extLst>
            </p:cNvPr>
            <p:cNvSpPr/>
            <p:nvPr/>
          </p:nvSpPr>
          <p:spPr>
            <a:xfrm>
              <a:off x="6743412" y="2383534"/>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6" name="矩形 115">
              <a:extLst>
                <a:ext uri="{FF2B5EF4-FFF2-40B4-BE49-F238E27FC236}">
                  <a16:creationId xmlns:a16="http://schemas.microsoft.com/office/drawing/2014/main" id="{579DC122-F5AE-8E36-FAEF-733C113CC9E3}"/>
                </a:ext>
              </a:extLst>
            </p:cNvPr>
            <p:cNvSpPr/>
            <p:nvPr/>
          </p:nvSpPr>
          <p:spPr>
            <a:xfrm>
              <a:off x="3983933" y="1658653"/>
              <a:ext cx="2220280" cy="17998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b="1" dirty="0">
                  <a:solidFill>
                    <a:schemeClr val="tx1"/>
                  </a:solidFill>
                  <a:latin typeface="Arial" panose="020B0604020202020204" pitchFamily="34" charset="0"/>
                  <a:cs typeface="Arial" panose="020B0604020202020204" pitchFamily="34" charset="0"/>
                </a:rPr>
                <a:t>Sorbent bead</a:t>
              </a:r>
              <a:r>
                <a:rPr kumimoji="1" lang="zh-CN" altLang="en-US" sz="1200" b="1" dirty="0">
                  <a:solidFill>
                    <a:schemeClr val="tx1"/>
                  </a:solidFill>
                  <a:latin typeface="Arial" panose="020B0604020202020204" pitchFamily="34" charset="0"/>
                  <a:cs typeface="Arial" panose="020B0604020202020204" pitchFamily="34" charset="0"/>
                </a:rPr>
                <a:t> </a:t>
              </a:r>
            </a:p>
          </p:txBody>
        </p:sp>
        <p:sp>
          <p:nvSpPr>
            <p:cNvPr id="117" name="矩形 116">
              <a:extLst>
                <a:ext uri="{FF2B5EF4-FFF2-40B4-BE49-F238E27FC236}">
                  <a16:creationId xmlns:a16="http://schemas.microsoft.com/office/drawing/2014/main" id="{075B6F88-C761-AA58-67C1-44429EA6B9CB}"/>
                </a:ext>
              </a:extLst>
            </p:cNvPr>
            <p:cNvSpPr/>
            <p:nvPr/>
          </p:nvSpPr>
          <p:spPr>
            <a:xfrm>
              <a:off x="6631588" y="1659093"/>
              <a:ext cx="2220280" cy="17998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b="1" dirty="0">
                  <a:solidFill>
                    <a:schemeClr val="tx1"/>
                  </a:solidFill>
                  <a:latin typeface="Arial" panose="020B0604020202020204" pitchFamily="34" charset="0"/>
                  <a:cs typeface="Arial" panose="020B0604020202020204" pitchFamily="34" charset="0"/>
                </a:rPr>
                <a:t>bead</a:t>
              </a:r>
              <a:endParaRPr kumimoji="1" lang="zh-CN" altLang="en-US" sz="1200" b="1" dirty="0">
                <a:solidFill>
                  <a:schemeClr val="tx1"/>
                </a:solidFill>
                <a:latin typeface="Arial" panose="020B0604020202020204" pitchFamily="34" charset="0"/>
                <a:cs typeface="Arial" panose="020B0604020202020204" pitchFamily="34" charset="0"/>
              </a:endParaRPr>
            </a:p>
          </p:txBody>
        </p:sp>
        <p:sp>
          <p:nvSpPr>
            <p:cNvPr id="118" name="椭圆 117">
              <a:extLst>
                <a:ext uri="{FF2B5EF4-FFF2-40B4-BE49-F238E27FC236}">
                  <a16:creationId xmlns:a16="http://schemas.microsoft.com/office/drawing/2014/main" id="{08B06BF2-0C85-C8B2-6751-DC4C317A1BDC}"/>
                </a:ext>
              </a:extLst>
            </p:cNvPr>
            <p:cNvSpPr/>
            <p:nvPr/>
          </p:nvSpPr>
          <p:spPr>
            <a:xfrm>
              <a:off x="7470145" y="2418941"/>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sp>
        <p:nvSpPr>
          <p:cNvPr id="120" name="文本框 119">
            <a:extLst>
              <a:ext uri="{FF2B5EF4-FFF2-40B4-BE49-F238E27FC236}">
                <a16:creationId xmlns:a16="http://schemas.microsoft.com/office/drawing/2014/main" id="{EA418FF1-DA5E-86ED-F166-80226940BAAB}"/>
              </a:ext>
            </a:extLst>
          </p:cNvPr>
          <p:cNvSpPr txBox="1"/>
          <p:nvPr/>
        </p:nvSpPr>
        <p:spPr>
          <a:xfrm>
            <a:off x="697855" y="2212205"/>
            <a:ext cx="520700" cy="369332"/>
          </a:xfrm>
          <a:prstGeom prst="rect">
            <a:avLst/>
          </a:prstGeom>
          <a:noFill/>
        </p:spPr>
        <p:txBody>
          <a:bodyPr wrap="square">
            <a:spAutoFit/>
          </a:bodyPr>
          <a:lstStyle/>
          <a:p>
            <a:r>
              <a:rPr kumimoji="1" lang="en-US" altLang="zh-CN" dirty="0">
                <a:latin typeface="Arial" panose="020B0604020202020204" pitchFamily="34" charset="0"/>
                <a:cs typeface="Arial" panose="020B0604020202020204" pitchFamily="34" charset="0"/>
              </a:rPr>
              <a:t>(a) </a:t>
            </a:r>
            <a:endParaRPr lang="zh-CN" altLang="en-US" dirty="0"/>
          </a:p>
        </p:txBody>
      </p:sp>
      <p:sp>
        <p:nvSpPr>
          <p:cNvPr id="121" name="文本框 120">
            <a:extLst>
              <a:ext uri="{FF2B5EF4-FFF2-40B4-BE49-F238E27FC236}">
                <a16:creationId xmlns:a16="http://schemas.microsoft.com/office/drawing/2014/main" id="{DA482EE1-8299-4F02-EC42-DA1DB1DD4B87}"/>
              </a:ext>
            </a:extLst>
          </p:cNvPr>
          <p:cNvSpPr txBox="1"/>
          <p:nvPr/>
        </p:nvSpPr>
        <p:spPr>
          <a:xfrm>
            <a:off x="653507" y="4090956"/>
            <a:ext cx="520700" cy="369332"/>
          </a:xfrm>
          <a:prstGeom prst="rect">
            <a:avLst/>
          </a:prstGeom>
          <a:noFill/>
        </p:spPr>
        <p:txBody>
          <a:bodyPr wrap="square">
            <a:spAutoFit/>
          </a:bodyPr>
          <a:lstStyle/>
          <a:p>
            <a:r>
              <a:rPr kumimoji="1" lang="en-US" altLang="zh-CN" dirty="0">
                <a:latin typeface="Arial" panose="020B0604020202020204" pitchFamily="34" charset="0"/>
                <a:cs typeface="Arial" panose="020B0604020202020204" pitchFamily="34" charset="0"/>
              </a:rPr>
              <a:t>(b) </a:t>
            </a:r>
            <a:endParaRPr lang="zh-CN" altLang="en-US" dirty="0"/>
          </a:p>
        </p:txBody>
      </p:sp>
      <p:sp>
        <p:nvSpPr>
          <p:cNvPr id="122" name="文本框 121">
            <a:extLst>
              <a:ext uri="{FF2B5EF4-FFF2-40B4-BE49-F238E27FC236}">
                <a16:creationId xmlns:a16="http://schemas.microsoft.com/office/drawing/2014/main" id="{ECF49835-9762-1CF3-2A73-1503C2E7803E}"/>
              </a:ext>
            </a:extLst>
          </p:cNvPr>
          <p:cNvSpPr txBox="1"/>
          <p:nvPr/>
        </p:nvSpPr>
        <p:spPr>
          <a:xfrm>
            <a:off x="653507" y="5943091"/>
            <a:ext cx="521345" cy="369332"/>
          </a:xfrm>
          <a:prstGeom prst="rect">
            <a:avLst/>
          </a:prstGeom>
          <a:noFill/>
        </p:spPr>
        <p:txBody>
          <a:bodyPr wrap="square">
            <a:spAutoFit/>
          </a:bodyPr>
          <a:lstStyle/>
          <a:p>
            <a:r>
              <a:rPr kumimoji="1" lang="en-US" altLang="zh-CN" dirty="0">
                <a:latin typeface="Arial" panose="020B0604020202020204" pitchFamily="34" charset="0"/>
                <a:cs typeface="Arial" panose="020B0604020202020204" pitchFamily="34" charset="0"/>
              </a:rPr>
              <a:t>(c) </a:t>
            </a:r>
            <a:endParaRPr lang="zh-CN" altLang="en-US" dirty="0"/>
          </a:p>
        </p:txBody>
      </p:sp>
      <p:sp>
        <p:nvSpPr>
          <p:cNvPr id="123" name="文本框 122">
            <a:extLst>
              <a:ext uri="{FF2B5EF4-FFF2-40B4-BE49-F238E27FC236}">
                <a16:creationId xmlns:a16="http://schemas.microsoft.com/office/drawing/2014/main" id="{21EBDAE2-D9DB-1D42-E2A5-02AA400A6724}"/>
              </a:ext>
            </a:extLst>
          </p:cNvPr>
          <p:cNvSpPr txBox="1"/>
          <p:nvPr/>
        </p:nvSpPr>
        <p:spPr>
          <a:xfrm>
            <a:off x="2583904" y="5917187"/>
            <a:ext cx="520700" cy="369332"/>
          </a:xfrm>
          <a:prstGeom prst="rect">
            <a:avLst/>
          </a:prstGeom>
          <a:noFill/>
        </p:spPr>
        <p:txBody>
          <a:bodyPr wrap="square">
            <a:spAutoFit/>
          </a:bodyPr>
          <a:lstStyle/>
          <a:p>
            <a:r>
              <a:rPr kumimoji="1" lang="en-US" altLang="zh-CN" dirty="0">
                <a:latin typeface="Arial" panose="020B0604020202020204" pitchFamily="34" charset="0"/>
                <a:cs typeface="Arial" panose="020B0604020202020204" pitchFamily="34" charset="0"/>
              </a:rPr>
              <a:t>(d) </a:t>
            </a:r>
            <a:endParaRPr lang="zh-CN" altLang="en-US" dirty="0"/>
          </a:p>
        </p:txBody>
      </p:sp>
    </p:spTree>
    <p:extLst>
      <p:ext uri="{BB962C8B-B14F-4D97-AF65-F5344CB8AC3E}">
        <p14:creationId xmlns:p14="http://schemas.microsoft.com/office/powerpoint/2010/main" val="1107430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197E248-C84E-965F-F2E0-97AC4A0B4C52}"/>
              </a:ext>
            </a:extLst>
          </p:cNvPr>
          <p:cNvSpPr>
            <a:spLocks noGrp="1"/>
          </p:cNvSpPr>
          <p:nvPr>
            <p:ph type="sldNum" sz="quarter" idx="12"/>
          </p:nvPr>
        </p:nvSpPr>
        <p:spPr/>
        <p:txBody>
          <a:bodyPr/>
          <a:lstStyle/>
          <a:p>
            <a:fld id="{AFE8FE2A-CEB9-2F40-9CAA-C48A2BF7F2FA}" type="slidenum">
              <a:rPr kumimoji="1" lang="zh-CN" altLang="en-US" smtClean="0"/>
              <a:t>19</a:t>
            </a:fld>
            <a:endParaRPr kumimoji="1" lang="zh-CN" altLang="en-US"/>
          </a:p>
        </p:txBody>
      </p:sp>
      <p:sp>
        <p:nvSpPr>
          <p:cNvPr id="5" name="文本框 4">
            <a:extLst>
              <a:ext uri="{FF2B5EF4-FFF2-40B4-BE49-F238E27FC236}">
                <a16:creationId xmlns:a16="http://schemas.microsoft.com/office/drawing/2014/main" id="{DCC115DF-92F7-783A-A728-4EF8B94E8E4E}"/>
              </a:ext>
            </a:extLst>
          </p:cNvPr>
          <p:cNvSpPr txBox="1"/>
          <p:nvPr/>
        </p:nvSpPr>
        <p:spPr>
          <a:xfrm>
            <a:off x="263149" y="175390"/>
            <a:ext cx="4116346"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2:</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Results</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and</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Discussion</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442029F4-39B2-3628-09AC-3B247FE8D482}"/>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8" name="图片 7">
            <a:extLst>
              <a:ext uri="{FF2B5EF4-FFF2-40B4-BE49-F238E27FC236}">
                <a16:creationId xmlns:a16="http://schemas.microsoft.com/office/drawing/2014/main" id="{468EBD90-4BE0-D88E-5A53-AFC3DA2F6129}"/>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325272" y="681285"/>
            <a:ext cx="2880000" cy="2160000"/>
          </a:xfrm>
          <a:prstGeom prst="rect">
            <a:avLst/>
          </a:prstGeom>
        </p:spPr>
      </p:pic>
      <p:pic>
        <p:nvPicPr>
          <p:cNvPr id="9" name="图片 8">
            <a:extLst>
              <a:ext uri="{FF2B5EF4-FFF2-40B4-BE49-F238E27FC236}">
                <a16:creationId xmlns:a16="http://schemas.microsoft.com/office/drawing/2014/main" id="{B876A342-2B8B-A43A-7E66-7C26DB4C1A2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25270" y="2581818"/>
            <a:ext cx="2880000" cy="2160000"/>
          </a:xfrm>
          <a:prstGeom prst="rect">
            <a:avLst/>
          </a:prstGeom>
        </p:spPr>
      </p:pic>
      <p:pic>
        <p:nvPicPr>
          <p:cNvPr id="10" name="图片 9">
            <a:extLst>
              <a:ext uri="{FF2B5EF4-FFF2-40B4-BE49-F238E27FC236}">
                <a16:creationId xmlns:a16="http://schemas.microsoft.com/office/drawing/2014/main" id="{B7842FE5-8ACA-9C5D-985A-7608FC6D59D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63149" y="4476020"/>
            <a:ext cx="2942120" cy="2206590"/>
          </a:xfrm>
          <a:prstGeom prst="rect">
            <a:avLst/>
          </a:prstGeom>
        </p:spPr>
      </p:pic>
      <p:pic>
        <p:nvPicPr>
          <p:cNvPr id="11" name="图片 10">
            <a:extLst>
              <a:ext uri="{FF2B5EF4-FFF2-40B4-BE49-F238E27FC236}">
                <a16:creationId xmlns:a16="http://schemas.microsoft.com/office/drawing/2014/main" id="{DC4FBBBF-F38C-B2E0-83AE-BC9D119CDFF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267391" y="681285"/>
            <a:ext cx="2160000" cy="2160000"/>
          </a:xfrm>
          <a:prstGeom prst="rect">
            <a:avLst/>
          </a:prstGeom>
        </p:spPr>
      </p:pic>
      <p:pic>
        <p:nvPicPr>
          <p:cNvPr id="12" name="图片 11">
            <a:extLst>
              <a:ext uri="{FF2B5EF4-FFF2-40B4-BE49-F238E27FC236}">
                <a16:creationId xmlns:a16="http://schemas.microsoft.com/office/drawing/2014/main" id="{F7ECA7F4-800B-2176-D1C5-C086AF0DFFBE}"/>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267391" y="2605114"/>
            <a:ext cx="2160000" cy="2160000"/>
          </a:xfrm>
          <a:prstGeom prst="rect">
            <a:avLst/>
          </a:prstGeom>
        </p:spPr>
      </p:pic>
      <p:pic>
        <p:nvPicPr>
          <p:cNvPr id="13" name="图片 12">
            <a:extLst>
              <a:ext uri="{FF2B5EF4-FFF2-40B4-BE49-F238E27FC236}">
                <a16:creationId xmlns:a16="http://schemas.microsoft.com/office/drawing/2014/main" id="{BEFC8919-70DD-024C-29F4-29C9F9D8195D}"/>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3329510" y="4505139"/>
            <a:ext cx="2160000" cy="2160000"/>
          </a:xfrm>
          <a:prstGeom prst="rect">
            <a:avLst/>
          </a:prstGeom>
        </p:spPr>
      </p:pic>
      <p:sp>
        <p:nvSpPr>
          <p:cNvPr id="66" name="文本框 65">
            <a:extLst>
              <a:ext uri="{FF2B5EF4-FFF2-40B4-BE49-F238E27FC236}">
                <a16:creationId xmlns:a16="http://schemas.microsoft.com/office/drawing/2014/main" id="{B1016EE8-0D78-2B29-AEEF-5D9BF395A7F0}"/>
              </a:ext>
            </a:extLst>
          </p:cNvPr>
          <p:cNvSpPr txBox="1"/>
          <p:nvPr/>
        </p:nvSpPr>
        <p:spPr>
          <a:xfrm>
            <a:off x="5497166" y="2887086"/>
            <a:ext cx="6431679" cy="2893100"/>
          </a:xfrm>
          <a:prstGeom prst="rect">
            <a:avLst/>
          </a:prstGeom>
          <a:noFill/>
        </p:spPr>
        <p:txBody>
          <a:bodyPr wrap="square" rtlCol="0">
            <a:spAutoFit/>
          </a:bodyPr>
          <a:lstStyle/>
          <a:p>
            <a:pPr marL="285750" indent="-285750" algn="just">
              <a:spcBef>
                <a:spcPts val="600"/>
              </a:spcBef>
              <a:spcAft>
                <a:spcPts val="600"/>
              </a:spcAft>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In Fig(a-c), we plot the vapor concentration</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(t = 1,500s) in the pore as a function of distance along the flow direction, and obtain the average value curve (red curves). </a:t>
            </a:r>
          </a:p>
          <a:p>
            <a:pPr marL="285750" indent="-285750" algn="just">
              <a:spcBef>
                <a:spcPts val="600"/>
              </a:spcBef>
              <a:spcAft>
                <a:spcPts val="600"/>
              </a:spcAft>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The</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local concentration has a wide range, deviating from the average value.</a:t>
            </a:r>
          </a:p>
          <a:p>
            <a:pPr marL="285750" indent="-285750" algn="just">
              <a:spcBef>
                <a:spcPts val="600"/>
              </a:spcBef>
              <a:spcAft>
                <a:spcPts val="600"/>
              </a:spcAft>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The 2D kernel density estimate (KDE) of Fig(d-f), were used to clearly demonstrate the deviation between the pore concentration and the average value. It means that the local concentration is uneven</a:t>
            </a:r>
          </a:p>
        </p:txBody>
      </p:sp>
      <p:grpSp>
        <p:nvGrpSpPr>
          <p:cNvPr id="2" name="组合 1">
            <a:extLst>
              <a:ext uri="{FF2B5EF4-FFF2-40B4-BE49-F238E27FC236}">
                <a16:creationId xmlns:a16="http://schemas.microsoft.com/office/drawing/2014/main" id="{A699DCA7-787B-47B6-4543-F27DD3A08819}"/>
              </a:ext>
            </a:extLst>
          </p:cNvPr>
          <p:cNvGrpSpPr/>
          <p:nvPr/>
        </p:nvGrpSpPr>
        <p:grpSpPr>
          <a:xfrm>
            <a:off x="5497166" y="610994"/>
            <a:ext cx="6565868" cy="2347664"/>
            <a:chOff x="2286000" y="1035104"/>
            <a:chExt cx="6565868" cy="2347664"/>
          </a:xfrm>
        </p:grpSpPr>
        <p:sp>
          <p:nvSpPr>
            <p:cNvPr id="3" name="矩形 2">
              <a:extLst>
                <a:ext uri="{FF2B5EF4-FFF2-40B4-BE49-F238E27FC236}">
                  <a16:creationId xmlns:a16="http://schemas.microsoft.com/office/drawing/2014/main" id="{7AA2B634-8FA8-1C8D-C9C4-D1A13900889B}"/>
                </a:ext>
              </a:extLst>
            </p:cNvPr>
            <p:cNvSpPr/>
            <p:nvPr/>
          </p:nvSpPr>
          <p:spPr>
            <a:xfrm>
              <a:off x="4534288" y="1988446"/>
              <a:ext cx="3122393" cy="613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dirty="0">
                <a:latin typeface="Arial" panose="020B0604020202020204" pitchFamily="34" charset="0"/>
                <a:cs typeface="Arial" panose="020B0604020202020204" pitchFamily="34" charset="0"/>
              </a:endParaRPr>
            </a:p>
          </p:txBody>
        </p:sp>
        <p:cxnSp>
          <p:nvCxnSpPr>
            <p:cNvPr id="7" name="直线箭头连接符 6">
              <a:extLst>
                <a:ext uri="{FF2B5EF4-FFF2-40B4-BE49-F238E27FC236}">
                  <a16:creationId xmlns:a16="http://schemas.microsoft.com/office/drawing/2014/main" id="{204BF711-157C-CFDE-15F0-B6EB4432B74B}"/>
                </a:ext>
              </a:extLst>
            </p:cNvPr>
            <p:cNvCxnSpPr/>
            <p:nvPr/>
          </p:nvCxnSpPr>
          <p:spPr>
            <a:xfrm>
              <a:off x="4534288" y="2980503"/>
              <a:ext cx="2978331"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75328F2D-DCD6-2C04-827F-15B686418DDB}"/>
                </a:ext>
              </a:extLst>
            </p:cNvPr>
            <p:cNvSpPr txBox="1"/>
            <p:nvPr/>
          </p:nvSpPr>
          <p:spPr>
            <a:xfrm>
              <a:off x="2815431" y="2295423"/>
              <a:ext cx="1613263" cy="369332"/>
            </a:xfrm>
            <a:prstGeom prst="rect">
              <a:avLst/>
            </a:prstGeom>
            <a:noFill/>
          </p:spPr>
          <p:txBody>
            <a:bodyPr wrap="square">
              <a:spAutoFit/>
            </a:bodyPr>
            <a:lstStyle/>
            <a:p>
              <a:r>
                <a:rPr kumimoji="1" lang="en-US" altLang="zh-CN" dirty="0">
                  <a:latin typeface="Arial" panose="020B0604020202020204" pitchFamily="34" charset="0"/>
                  <a:cs typeface="Arial" panose="020B0604020202020204" pitchFamily="34" charset="0"/>
                </a:rPr>
                <a:t>Flow direction </a:t>
              </a:r>
            </a:p>
          </p:txBody>
        </p:sp>
        <p:sp>
          <p:nvSpPr>
            <p:cNvPr id="68" name="右箭头 67">
              <a:extLst>
                <a:ext uri="{FF2B5EF4-FFF2-40B4-BE49-F238E27FC236}">
                  <a16:creationId xmlns:a16="http://schemas.microsoft.com/office/drawing/2014/main" id="{00EA0783-72AF-CF47-368E-AE4890BF0D1C}"/>
                </a:ext>
              </a:extLst>
            </p:cNvPr>
            <p:cNvSpPr/>
            <p:nvPr/>
          </p:nvSpPr>
          <p:spPr>
            <a:xfrm>
              <a:off x="3516472" y="2107759"/>
              <a:ext cx="666206" cy="19415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69" name="文本框 68">
              <a:extLst>
                <a:ext uri="{FF2B5EF4-FFF2-40B4-BE49-F238E27FC236}">
                  <a16:creationId xmlns:a16="http://schemas.microsoft.com/office/drawing/2014/main" id="{104D9D4E-7588-F657-E15B-B2B7F58430D5}"/>
                </a:ext>
              </a:extLst>
            </p:cNvPr>
            <p:cNvSpPr txBox="1"/>
            <p:nvPr/>
          </p:nvSpPr>
          <p:spPr>
            <a:xfrm>
              <a:off x="2286000" y="1035104"/>
              <a:ext cx="5120365" cy="646331"/>
            </a:xfrm>
            <a:prstGeom prst="rect">
              <a:avLst/>
            </a:prstGeom>
            <a:noFill/>
          </p:spPr>
          <p:txBody>
            <a:bodyPr wrap="square">
              <a:spAutoFit/>
            </a:bodyPr>
            <a:lstStyle/>
            <a:p>
              <a:r>
                <a:rPr kumimoji="1" lang="en-US" altLang="zh-CN" dirty="0">
                  <a:latin typeface="Arial" panose="020B0604020202020204" pitchFamily="34" charset="0"/>
                  <a:cs typeface="Arial" panose="020B0604020202020204" pitchFamily="34" charset="0"/>
                </a:rPr>
                <a:t>Uniform (random)</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distribution:</a:t>
              </a:r>
            </a:p>
            <a:p>
              <a:r>
                <a:rPr kumimoji="1" lang="en-US" altLang="zh-CN" dirty="0">
                  <a:latin typeface="Arial" panose="020B0604020202020204" pitchFamily="34" charset="0"/>
                  <a:cs typeface="Arial" panose="020B0604020202020204" pitchFamily="34" charset="0"/>
                </a:rPr>
                <a:t>–</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load</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of</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active sorbent 30%, 50%, 70%, 90% :</a:t>
              </a:r>
            </a:p>
          </p:txBody>
        </p:sp>
        <p:sp>
          <p:nvSpPr>
            <p:cNvPr id="70" name="椭圆 69">
              <a:extLst>
                <a:ext uri="{FF2B5EF4-FFF2-40B4-BE49-F238E27FC236}">
                  <a16:creationId xmlns:a16="http://schemas.microsoft.com/office/drawing/2014/main" id="{2E498FC3-9BBF-E85C-0EF9-48B0663BA04C}"/>
                </a:ext>
              </a:extLst>
            </p:cNvPr>
            <p:cNvSpPr/>
            <p:nvPr/>
          </p:nvSpPr>
          <p:spPr>
            <a:xfrm>
              <a:off x="4557196"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1" name="椭圆 70">
              <a:extLst>
                <a:ext uri="{FF2B5EF4-FFF2-40B4-BE49-F238E27FC236}">
                  <a16:creationId xmlns:a16="http://schemas.microsoft.com/office/drawing/2014/main" id="{3F974E48-09DE-AC12-A390-1498B53EB482}"/>
                </a:ext>
              </a:extLst>
            </p:cNvPr>
            <p:cNvSpPr/>
            <p:nvPr/>
          </p:nvSpPr>
          <p:spPr>
            <a:xfrm>
              <a:off x="4537892" y="220061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2" name="椭圆 71">
              <a:extLst>
                <a:ext uri="{FF2B5EF4-FFF2-40B4-BE49-F238E27FC236}">
                  <a16:creationId xmlns:a16="http://schemas.microsoft.com/office/drawing/2014/main" id="{1A8477A4-7EAD-E5B3-8690-082C919CA9AE}"/>
                </a:ext>
              </a:extLst>
            </p:cNvPr>
            <p:cNvSpPr/>
            <p:nvPr/>
          </p:nvSpPr>
          <p:spPr>
            <a:xfrm>
              <a:off x="4557196"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3" name="椭圆 72">
              <a:extLst>
                <a:ext uri="{FF2B5EF4-FFF2-40B4-BE49-F238E27FC236}">
                  <a16:creationId xmlns:a16="http://schemas.microsoft.com/office/drawing/2014/main" id="{C5ECC8BB-D2EE-1565-A0D7-2FDE3B8076A3}"/>
                </a:ext>
              </a:extLst>
            </p:cNvPr>
            <p:cNvSpPr/>
            <p:nvPr/>
          </p:nvSpPr>
          <p:spPr>
            <a:xfrm>
              <a:off x="4814261" y="207010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4" name="椭圆 73">
              <a:extLst>
                <a:ext uri="{FF2B5EF4-FFF2-40B4-BE49-F238E27FC236}">
                  <a16:creationId xmlns:a16="http://schemas.microsoft.com/office/drawing/2014/main" id="{241D6368-D659-F4E2-FC68-9A268645B613}"/>
                </a:ext>
              </a:extLst>
            </p:cNvPr>
            <p:cNvSpPr/>
            <p:nvPr/>
          </p:nvSpPr>
          <p:spPr>
            <a:xfrm>
              <a:off x="4734103" y="222831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5" name="椭圆 74">
              <a:extLst>
                <a:ext uri="{FF2B5EF4-FFF2-40B4-BE49-F238E27FC236}">
                  <a16:creationId xmlns:a16="http://schemas.microsoft.com/office/drawing/2014/main" id="{4B87AE36-8115-8D48-8CCD-0E0EC34DE42D}"/>
                </a:ext>
              </a:extLst>
            </p:cNvPr>
            <p:cNvSpPr/>
            <p:nvPr/>
          </p:nvSpPr>
          <p:spPr>
            <a:xfrm>
              <a:off x="4779627"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6" name="椭圆 75">
              <a:extLst>
                <a:ext uri="{FF2B5EF4-FFF2-40B4-BE49-F238E27FC236}">
                  <a16:creationId xmlns:a16="http://schemas.microsoft.com/office/drawing/2014/main" id="{4560BD85-A885-5A59-CE12-CEFDCEAA0BB4}"/>
                </a:ext>
              </a:extLst>
            </p:cNvPr>
            <p:cNvSpPr/>
            <p:nvPr/>
          </p:nvSpPr>
          <p:spPr>
            <a:xfrm>
              <a:off x="7448794"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7" name="椭圆 76">
              <a:extLst>
                <a:ext uri="{FF2B5EF4-FFF2-40B4-BE49-F238E27FC236}">
                  <a16:creationId xmlns:a16="http://schemas.microsoft.com/office/drawing/2014/main" id="{75ACBC27-84C0-6277-947A-3D9730217229}"/>
                </a:ext>
              </a:extLst>
            </p:cNvPr>
            <p:cNvSpPr/>
            <p:nvPr/>
          </p:nvSpPr>
          <p:spPr>
            <a:xfrm>
              <a:off x="7454034" y="2209396"/>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8" name="椭圆 77">
              <a:extLst>
                <a:ext uri="{FF2B5EF4-FFF2-40B4-BE49-F238E27FC236}">
                  <a16:creationId xmlns:a16="http://schemas.microsoft.com/office/drawing/2014/main" id="{19458F91-884E-5664-B681-AD2082BA4E3A}"/>
                </a:ext>
              </a:extLst>
            </p:cNvPr>
            <p:cNvSpPr/>
            <p:nvPr/>
          </p:nvSpPr>
          <p:spPr>
            <a:xfrm>
              <a:off x="7283395" y="240666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79" name="椭圆 78">
              <a:extLst>
                <a:ext uri="{FF2B5EF4-FFF2-40B4-BE49-F238E27FC236}">
                  <a16:creationId xmlns:a16="http://schemas.microsoft.com/office/drawing/2014/main" id="{7E0AA4D3-536D-4C6E-4F19-A7512AC1FA42}"/>
                </a:ext>
              </a:extLst>
            </p:cNvPr>
            <p:cNvSpPr/>
            <p:nvPr/>
          </p:nvSpPr>
          <p:spPr>
            <a:xfrm>
              <a:off x="5002058"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0" name="椭圆 79">
              <a:extLst>
                <a:ext uri="{FF2B5EF4-FFF2-40B4-BE49-F238E27FC236}">
                  <a16:creationId xmlns:a16="http://schemas.microsoft.com/office/drawing/2014/main" id="{B6284E13-586B-6649-ED81-C2D0F789B8C5}"/>
                </a:ext>
              </a:extLst>
            </p:cNvPr>
            <p:cNvSpPr/>
            <p:nvPr/>
          </p:nvSpPr>
          <p:spPr>
            <a:xfrm>
              <a:off x="4937011" y="222831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1" name="椭圆 80">
              <a:extLst>
                <a:ext uri="{FF2B5EF4-FFF2-40B4-BE49-F238E27FC236}">
                  <a16:creationId xmlns:a16="http://schemas.microsoft.com/office/drawing/2014/main" id="{EF60BF8C-BBF1-471E-F662-11D8378516AA}"/>
                </a:ext>
              </a:extLst>
            </p:cNvPr>
            <p:cNvSpPr/>
            <p:nvPr/>
          </p:nvSpPr>
          <p:spPr>
            <a:xfrm>
              <a:off x="5002058" y="241183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2" name="椭圆 81">
              <a:extLst>
                <a:ext uri="{FF2B5EF4-FFF2-40B4-BE49-F238E27FC236}">
                  <a16:creationId xmlns:a16="http://schemas.microsoft.com/office/drawing/2014/main" id="{35544A54-BAF8-5ABC-7CEB-F369CD954D07}"/>
                </a:ext>
              </a:extLst>
            </p:cNvPr>
            <p:cNvSpPr/>
            <p:nvPr/>
          </p:nvSpPr>
          <p:spPr>
            <a:xfrm>
              <a:off x="5224489"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3" name="椭圆 82">
              <a:extLst>
                <a:ext uri="{FF2B5EF4-FFF2-40B4-BE49-F238E27FC236}">
                  <a16:creationId xmlns:a16="http://schemas.microsoft.com/office/drawing/2014/main" id="{61612EEA-76C8-E654-5029-60B757D898CF}"/>
                </a:ext>
              </a:extLst>
            </p:cNvPr>
            <p:cNvSpPr/>
            <p:nvPr/>
          </p:nvSpPr>
          <p:spPr>
            <a:xfrm>
              <a:off x="5142011" y="225731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4" name="椭圆 83">
              <a:extLst>
                <a:ext uri="{FF2B5EF4-FFF2-40B4-BE49-F238E27FC236}">
                  <a16:creationId xmlns:a16="http://schemas.microsoft.com/office/drawing/2014/main" id="{F0A8E025-CAB5-31F5-1F9E-A236AE080FD6}"/>
                </a:ext>
              </a:extLst>
            </p:cNvPr>
            <p:cNvSpPr/>
            <p:nvPr/>
          </p:nvSpPr>
          <p:spPr>
            <a:xfrm>
              <a:off x="5224489"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5" name="椭圆 84">
              <a:extLst>
                <a:ext uri="{FF2B5EF4-FFF2-40B4-BE49-F238E27FC236}">
                  <a16:creationId xmlns:a16="http://schemas.microsoft.com/office/drawing/2014/main" id="{2954FFF9-5309-ABAD-AF75-66F2193D9F31}"/>
                </a:ext>
              </a:extLst>
            </p:cNvPr>
            <p:cNvSpPr/>
            <p:nvPr/>
          </p:nvSpPr>
          <p:spPr>
            <a:xfrm>
              <a:off x="7003937"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6" name="椭圆 85">
              <a:extLst>
                <a:ext uri="{FF2B5EF4-FFF2-40B4-BE49-F238E27FC236}">
                  <a16:creationId xmlns:a16="http://schemas.microsoft.com/office/drawing/2014/main" id="{FF5FA96B-F12B-1B6C-3D31-88F3B45CD726}"/>
                </a:ext>
              </a:extLst>
            </p:cNvPr>
            <p:cNvSpPr/>
            <p:nvPr/>
          </p:nvSpPr>
          <p:spPr>
            <a:xfrm>
              <a:off x="7003937" y="2194687"/>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7" name="椭圆 86">
              <a:extLst>
                <a:ext uri="{FF2B5EF4-FFF2-40B4-BE49-F238E27FC236}">
                  <a16:creationId xmlns:a16="http://schemas.microsoft.com/office/drawing/2014/main" id="{EC67024B-A237-1429-971B-2BF03D395FE1}"/>
                </a:ext>
              </a:extLst>
            </p:cNvPr>
            <p:cNvSpPr/>
            <p:nvPr/>
          </p:nvSpPr>
          <p:spPr>
            <a:xfrm>
              <a:off x="6924031" y="24082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8" name="椭圆 87">
              <a:extLst>
                <a:ext uri="{FF2B5EF4-FFF2-40B4-BE49-F238E27FC236}">
                  <a16:creationId xmlns:a16="http://schemas.microsoft.com/office/drawing/2014/main" id="{E6F0B6E0-87B3-0B5B-3999-64E3D597F532}"/>
                </a:ext>
              </a:extLst>
            </p:cNvPr>
            <p:cNvSpPr/>
            <p:nvPr/>
          </p:nvSpPr>
          <p:spPr>
            <a:xfrm>
              <a:off x="7226368"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89" name="椭圆 88">
              <a:extLst>
                <a:ext uri="{FF2B5EF4-FFF2-40B4-BE49-F238E27FC236}">
                  <a16:creationId xmlns:a16="http://schemas.microsoft.com/office/drawing/2014/main" id="{BD70EA3C-A086-4466-F928-145C468BFE51}"/>
                </a:ext>
              </a:extLst>
            </p:cNvPr>
            <p:cNvSpPr/>
            <p:nvPr/>
          </p:nvSpPr>
          <p:spPr>
            <a:xfrm>
              <a:off x="7226368" y="219468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0" name="椭圆 89">
              <a:extLst>
                <a:ext uri="{FF2B5EF4-FFF2-40B4-BE49-F238E27FC236}">
                  <a16:creationId xmlns:a16="http://schemas.microsoft.com/office/drawing/2014/main" id="{DAE7F137-D91F-498A-ECDE-40A29F74B7B7}"/>
                </a:ext>
              </a:extLst>
            </p:cNvPr>
            <p:cNvSpPr/>
            <p:nvPr/>
          </p:nvSpPr>
          <p:spPr>
            <a:xfrm>
              <a:off x="7110103" y="239150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1" name="文本框 90">
              <a:extLst>
                <a:ext uri="{FF2B5EF4-FFF2-40B4-BE49-F238E27FC236}">
                  <a16:creationId xmlns:a16="http://schemas.microsoft.com/office/drawing/2014/main" id="{887C1B6E-77B6-4D40-90AC-783CBB76A855}"/>
                </a:ext>
              </a:extLst>
            </p:cNvPr>
            <p:cNvSpPr txBox="1"/>
            <p:nvPr/>
          </p:nvSpPr>
          <p:spPr>
            <a:xfrm>
              <a:off x="5625400" y="3013436"/>
              <a:ext cx="796106" cy="369332"/>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0.1 m</a:t>
              </a:r>
              <a:endParaRPr kumimoji="1" lang="zh-CN" altLang="en-US" dirty="0">
                <a:latin typeface="Arial" panose="020B0604020202020204" pitchFamily="34" charset="0"/>
                <a:cs typeface="Arial" panose="020B0604020202020204" pitchFamily="34" charset="0"/>
              </a:endParaRPr>
            </a:p>
          </p:txBody>
        </p:sp>
        <p:cxnSp>
          <p:nvCxnSpPr>
            <p:cNvPr id="92" name="直线箭头连接符 91">
              <a:extLst>
                <a:ext uri="{FF2B5EF4-FFF2-40B4-BE49-F238E27FC236}">
                  <a16:creationId xmlns:a16="http://schemas.microsoft.com/office/drawing/2014/main" id="{8A854CFA-4C32-EDE1-E681-6F07CD626C9B}"/>
                </a:ext>
              </a:extLst>
            </p:cNvPr>
            <p:cNvCxnSpPr>
              <a:cxnSpLocks/>
            </p:cNvCxnSpPr>
            <p:nvPr/>
          </p:nvCxnSpPr>
          <p:spPr>
            <a:xfrm>
              <a:off x="7762278" y="1967519"/>
              <a:ext cx="0" cy="66879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文本框 92">
              <a:extLst>
                <a:ext uri="{FF2B5EF4-FFF2-40B4-BE49-F238E27FC236}">
                  <a16:creationId xmlns:a16="http://schemas.microsoft.com/office/drawing/2014/main" id="{D8BF6C3F-35D0-F3CD-DEB2-345E9CCA8FBB}"/>
                </a:ext>
              </a:extLst>
            </p:cNvPr>
            <p:cNvSpPr txBox="1"/>
            <p:nvPr/>
          </p:nvSpPr>
          <p:spPr>
            <a:xfrm rot="5400000">
              <a:off x="7429545" y="2190021"/>
              <a:ext cx="1034799" cy="369332"/>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0.025 m</a:t>
              </a:r>
              <a:endParaRPr kumimoji="1" lang="zh-CN" altLang="en-US" dirty="0">
                <a:latin typeface="Arial" panose="020B0604020202020204" pitchFamily="34" charset="0"/>
                <a:cs typeface="Arial" panose="020B0604020202020204" pitchFamily="34" charset="0"/>
              </a:endParaRPr>
            </a:p>
          </p:txBody>
        </p:sp>
        <p:sp>
          <p:nvSpPr>
            <p:cNvPr id="94" name="文本框 93">
              <a:extLst>
                <a:ext uri="{FF2B5EF4-FFF2-40B4-BE49-F238E27FC236}">
                  <a16:creationId xmlns:a16="http://schemas.microsoft.com/office/drawing/2014/main" id="{0AA6C693-8DD3-7465-41D1-F1203B792122}"/>
                </a:ext>
              </a:extLst>
            </p:cNvPr>
            <p:cNvSpPr txBox="1"/>
            <p:nvPr/>
          </p:nvSpPr>
          <p:spPr>
            <a:xfrm>
              <a:off x="5165992" y="2644104"/>
              <a:ext cx="1631579" cy="369332"/>
            </a:xfrm>
            <a:prstGeom prst="rect">
              <a:avLst/>
            </a:prstGeom>
            <a:noFill/>
          </p:spPr>
          <p:txBody>
            <a:bodyPr wrap="square">
              <a:spAutoFit/>
            </a:bodyPr>
            <a:lstStyle/>
            <a:p>
              <a:pPr algn="ctr"/>
              <a:r>
                <a:rPr kumimoji="1" lang="en-US" altLang="zh-CN" dirty="0">
                  <a:latin typeface="Arial" panose="020B0604020202020204" pitchFamily="34" charset="0"/>
                  <a:cs typeface="Arial" panose="020B0604020202020204" pitchFamily="34" charset="0"/>
                </a:rPr>
                <a:t>Packed</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bed</a:t>
              </a:r>
            </a:p>
          </p:txBody>
        </p:sp>
        <p:sp>
          <p:nvSpPr>
            <p:cNvPr id="95" name="椭圆 94">
              <a:extLst>
                <a:ext uri="{FF2B5EF4-FFF2-40B4-BE49-F238E27FC236}">
                  <a16:creationId xmlns:a16="http://schemas.microsoft.com/office/drawing/2014/main" id="{D2329D68-08FA-57AB-28F9-EEFFD942B6D8}"/>
                </a:ext>
              </a:extLst>
            </p:cNvPr>
            <p:cNvSpPr/>
            <p:nvPr/>
          </p:nvSpPr>
          <p:spPr>
            <a:xfrm>
              <a:off x="6600668" y="209849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6" name="椭圆 95">
              <a:extLst>
                <a:ext uri="{FF2B5EF4-FFF2-40B4-BE49-F238E27FC236}">
                  <a16:creationId xmlns:a16="http://schemas.microsoft.com/office/drawing/2014/main" id="{1FF38383-6AA6-7072-5629-905DAF095E13}"/>
                </a:ext>
              </a:extLst>
            </p:cNvPr>
            <p:cNvSpPr/>
            <p:nvPr/>
          </p:nvSpPr>
          <p:spPr>
            <a:xfrm>
              <a:off x="6463892" y="223640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7" name="椭圆 96">
              <a:extLst>
                <a:ext uri="{FF2B5EF4-FFF2-40B4-BE49-F238E27FC236}">
                  <a16:creationId xmlns:a16="http://schemas.microsoft.com/office/drawing/2014/main" id="{96872011-F214-50D3-02DC-27A3469CE2B9}"/>
                </a:ext>
              </a:extLst>
            </p:cNvPr>
            <p:cNvSpPr/>
            <p:nvPr/>
          </p:nvSpPr>
          <p:spPr>
            <a:xfrm>
              <a:off x="6559075"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8" name="椭圆 97">
              <a:extLst>
                <a:ext uri="{FF2B5EF4-FFF2-40B4-BE49-F238E27FC236}">
                  <a16:creationId xmlns:a16="http://schemas.microsoft.com/office/drawing/2014/main" id="{DF19D495-5E7E-CB7E-19A7-932067793F14}"/>
                </a:ext>
              </a:extLst>
            </p:cNvPr>
            <p:cNvSpPr/>
            <p:nvPr/>
          </p:nvSpPr>
          <p:spPr>
            <a:xfrm>
              <a:off x="6114213"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99" name="椭圆 98">
              <a:extLst>
                <a:ext uri="{FF2B5EF4-FFF2-40B4-BE49-F238E27FC236}">
                  <a16:creationId xmlns:a16="http://schemas.microsoft.com/office/drawing/2014/main" id="{3A494B7D-D7FF-9762-9165-38FD94FAA079}"/>
                </a:ext>
              </a:extLst>
            </p:cNvPr>
            <p:cNvSpPr/>
            <p:nvPr/>
          </p:nvSpPr>
          <p:spPr>
            <a:xfrm>
              <a:off x="6038871" y="2223964"/>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0" name="椭圆 99">
              <a:extLst>
                <a:ext uri="{FF2B5EF4-FFF2-40B4-BE49-F238E27FC236}">
                  <a16:creationId xmlns:a16="http://schemas.microsoft.com/office/drawing/2014/main" id="{8C70D8CA-9067-F3A8-BC5C-1871FD09C0FA}"/>
                </a:ext>
              </a:extLst>
            </p:cNvPr>
            <p:cNvSpPr/>
            <p:nvPr/>
          </p:nvSpPr>
          <p:spPr>
            <a:xfrm>
              <a:off x="6114213"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1" name="椭圆 100">
              <a:extLst>
                <a:ext uri="{FF2B5EF4-FFF2-40B4-BE49-F238E27FC236}">
                  <a16:creationId xmlns:a16="http://schemas.microsoft.com/office/drawing/2014/main" id="{B2F8E162-8E53-933F-3E24-17714596B162}"/>
                </a:ext>
              </a:extLst>
            </p:cNvPr>
            <p:cNvSpPr/>
            <p:nvPr/>
          </p:nvSpPr>
          <p:spPr>
            <a:xfrm>
              <a:off x="6326277" y="201121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2" name="椭圆 101">
              <a:extLst>
                <a:ext uri="{FF2B5EF4-FFF2-40B4-BE49-F238E27FC236}">
                  <a16:creationId xmlns:a16="http://schemas.microsoft.com/office/drawing/2014/main" id="{4B2CB70B-7A89-DEDD-EC92-E422D2F3B172}"/>
                </a:ext>
              </a:extLst>
            </p:cNvPr>
            <p:cNvSpPr/>
            <p:nvPr/>
          </p:nvSpPr>
          <p:spPr>
            <a:xfrm>
              <a:off x="6252951" y="2205423"/>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3" name="椭圆 102">
              <a:extLst>
                <a:ext uri="{FF2B5EF4-FFF2-40B4-BE49-F238E27FC236}">
                  <a16:creationId xmlns:a16="http://schemas.microsoft.com/office/drawing/2014/main" id="{0F25E7BA-A02B-8497-D56A-A94DAD08210C}"/>
                </a:ext>
              </a:extLst>
            </p:cNvPr>
            <p:cNvSpPr/>
            <p:nvPr/>
          </p:nvSpPr>
          <p:spPr>
            <a:xfrm>
              <a:off x="6318329" y="241183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4" name="椭圆 103">
              <a:extLst>
                <a:ext uri="{FF2B5EF4-FFF2-40B4-BE49-F238E27FC236}">
                  <a16:creationId xmlns:a16="http://schemas.microsoft.com/office/drawing/2014/main" id="{4C603404-84ED-BAC8-AA3C-6BABF1F5C717}"/>
                </a:ext>
              </a:extLst>
            </p:cNvPr>
            <p:cNvSpPr/>
            <p:nvPr/>
          </p:nvSpPr>
          <p:spPr>
            <a:xfrm>
              <a:off x="5891782" y="1992032"/>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5" name="椭圆 104">
              <a:extLst>
                <a:ext uri="{FF2B5EF4-FFF2-40B4-BE49-F238E27FC236}">
                  <a16:creationId xmlns:a16="http://schemas.microsoft.com/office/drawing/2014/main" id="{882A7701-531D-25E4-6A56-31E8B5A24FEC}"/>
                </a:ext>
              </a:extLst>
            </p:cNvPr>
            <p:cNvSpPr/>
            <p:nvPr/>
          </p:nvSpPr>
          <p:spPr>
            <a:xfrm>
              <a:off x="5860418" y="2223964"/>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6" name="椭圆 105">
              <a:extLst>
                <a:ext uri="{FF2B5EF4-FFF2-40B4-BE49-F238E27FC236}">
                  <a16:creationId xmlns:a16="http://schemas.microsoft.com/office/drawing/2014/main" id="{D2A82C21-14BE-EBFF-0D35-89C601D767BC}"/>
                </a:ext>
              </a:extLst>
            </p:cNvPr>
            <p:cNvSpPr/>
            <p:nvPr/>
          </p:nvSpPr>
          <p:spPr>
            <a:xfrm>
              <a:off x="5891782"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7" name="椭圆 106">
              <a:extLst>
                <a:ext uri="{FF2B5EF4-FFF2-40B4-BE49-F238E27FC236}">
                  <a16:creationId xmlns:a16="http://schemas.microsoft.com/office/drawing/2014/main" id="{40F8D88A-B7AA-8A66-70A3-78B6E252D907}"/>
                </a:ext>
              </a:extLst>
            </p:cNvPr>
            <p:cNvSpPr/>
            <p:nvPr/>
          </p:nvSpPr>
          <p:spPr>
            <a:xfrm>
              <a:off x="5446920"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8" name="椭圆 107">
              <a:extLst>
                <a:ext uri="{FF2B5EF4-FFF2-40B4-BE49-F238E27FC236}">
                  <a16:creationId xmlns:a16="http://schemas.microsoft.com/office/drawing/2014/main" id="{F004EC95-E4C7-8A53-83F7-49677ED3F0FC}"/>
                </a:ext>
              </a:extLst>
            </p:cNvPr>
            <p:cNvSpPr/>
            <p:nvPr/>
          </p:nvSpPr>
          <p:spPr>
            <a:xfrm>
              <a:off x="5334683" y="2154038"/>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09" name="椭圆 108">
              <a:extLst>
                <a:ext uri="{FF2B5EF4-FFF2-40B4-BE49-F238E27FC236}">
                  <a16:creationId xmlns:a16="http://schemas.microsoft.com/office/drawing/2014/main" id="{74FB6C66-6D98-77AD-956E-F3C5DBF7D6C3}"/>
                </a:ext>
              </a:extLst>
            </p:cNvPr>
            <p:cNvSpPr/>
            <p:nvPr/>
          </p:nvSpPr>
          <p:spPr>
            <a:xfrm>
              <a:off x="5446920" y="2411830"/>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0" name="椭圆 109">
              <a:extLst>
                <a:ext uri="{FF2B5EF4-FFF2-40B4-BE49-F238E27FC236}">
                  <a16:creationId xmlns:a16="http://schemas.microsoft.com/office/drawing/2014/main" id="{B0CDF430-8195-9230-FDCD-7565B86BC56B}"/>
                </a:ext>
              </a:extLst>
            </p:cNvPr>
            <p:cNvSpPr/>
            <p:nvPr/>
          </p:nvSpPr>
          <p:spPr>
            <a:xfrm>
              <a:off x="5705033" y="2121917"/>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1" name="椭圆 110">
              <a:extLst>
                <a:ext uri="{FF2B5EF4-FFF2-40B4-BE49-F238E27FC236}">
                  <a16:creationId xmlns:a16="http://schemas.microsoft.com/office/drawing/2014/main" id="{F4C375AA-97CF-1A30-BC5F-118DF05A0061}"/>
                </a:ext>
              </a:extLst>
            </p:cNvPr>
            <p:cNvSpPr/>
            <p:nvPr/>
          </p:nvSpPr>
          <p:spPr>
            <a:xfrm>
              <a:off x="5550035" y="2236903"/>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2" name="椭圆 111">
              <a:extLst>
                <a:ext uri="{FF2B5EF4-FFF2-40B4-BE49-F238E27FC236}">
                  <a16:creationId xmlns:a16="http://schemas.microsoft.com/office/drawing/2014/main" id="{EA05BCBD-B8F6-015A-7E3A-51385FB69805}"/>
                </a:ext>
              </a:extLst>
            </p:cNvPr>
            <p:cNvSpPr/>
            <p:nvPr/>
          </p:nvSpPr>
          <p:spPr>
            <a:xfrm>
              <a:off x="5669351" y="2411830"/>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3" name="椭圆 112">
              <a:extLst>
                <a:ext uri="{FF2B5EF4-FFF2-40B4-BE49-F238E27FC236}">
                  <a16:creationId xmlns:a16="http://schemas.microsoft.com/office/drawing/2014/main" id="{A08552C8-41C5-812E-DA0F-C48278B932F1}"/>
                </a:ext>
              </a:extLst>
            </p:cNvPr>
            <p:cNvSpPr/>
            <p:nvPr/>
          </p:nvSpPr>
          <p:spPr>
            <a:xfrm>
              <a:off x="6781506" y="1992032"/>
              <a:ext cx="180000" cy="180000"/>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4" name="椭圆 113">
              <a:extLst>
                <a:ext uri="{FF2B5EF4-FFF2-40B4-BE49-F238E27FC236}">
                  <a16:creationId xmlns:a16="http://schemas.microsoft.com/office/drawing/2014/main" id="{C593A4D2-6907-46CB-0B54-7A5044EC5DAB}"/>
                </a:ext>
              </a:extLst>
            </p:cNvPr>
            <p:cNvSpPr/>
            <p:nvPr/>
          </p:nvSpPr>
          <p:spPr>
            <a:xfrm>
              <a:off x="6781506" y="2194687"/>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5" name="椭圆 114">
              <a:extLst>
                <a:ext uri="{FF2B5EF4-FFF2-40B4-BE49-F238E27FC236}">
                  <a16:creationId xmlns:a16="http://schemas.microsoft.com/office/drawing/2014/main" id="{8A26C6AE-7BA1-657A-E821-43C515299C16}"/>
                </a:ext>
              </a:extLst>
            </p:cNvPr>
            <p:cNvSpPr/>
            <p:nvPr/>
          </p:nvSpPr>
          <p:spPr>
            <a:xfrm>
              <a:off x="6743412" y="2383534"/>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sp>
          <p:nvSpPr>
            <p:cNvPr id="116" name="矩形 115">
              <a:extLst>
                <a:ext uri="{FF2B5EF4-FFF2-40B4-BE49-F238E27FC236}">
                  <a16:creationId xmlns:a16="http://schemas.microsoft.com/office/drawing/2014/main" id="{883EA326-4F01-488E-D5B6-7E6EADAB11AB}"/>
                </a:ext>
              </a:extLst>
            </p:cNvPr>
            <p:cNvSpPr/>
            <p:nvPr/>
          </p:nvSpPr>
          <p:spPr>
            <a:xfrm>
              <a:off x="3983933" y="1658653"/>
              <a:ext cx="2220280" cy="17998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b="1" dirty="0">
                  <a:solidFill>
                    <a:schemeClr val="tx1"/>
                  </a:solidFill>
                  <a:latin typeface="Arial" panose="020B0604020202020204" pitchFamily="34" charset="0"/>
                  <a:cs typeface="Arial" panose="020B0604020202020204" pitchFamily="34" charset="0"/>
                </a:rPr>
                <a:t>Sorbent bead</a:t>
              </a:r>
              <a:r>
                <a:rPr kumimoji="1" lang="zh-CN" altLang="en-US" sz="1200" b="1" dirty="0">
                  <a:solidFill>
                    <a:schemeClr val="tx1"/>
                  </a:solidFill>
                  <a:latin typeface="Arial" panose="020B0604020202020204" pitchFamily="34" charset="0"/>
                  <a:cs typeface="Arial" panose="020B0604020202020204" pitchFamily="34" charset="0"/>
                </a:rPr>
                <a:t> </a:t>
              </a:r>
            </a:p>
          </p:txBody>
        </p:sp>
        <p:sp>
          <p:nvSpPr>
            <p:cNvPr id="117" name="矩形 116">
              <a:extLst>
                <a:ext uri="{FF2B5EF4-FFF2-40B4-BE49-F238E27FC236}">
                  <a16:creationId xmlns:a16="http://schemas.microsoft.com/office/drawing/2014/main" id="{A4BCC5DD-B2F6-F08E-637D-FCBEA7FDD83C}"/>
                </a:ext>
              </a:extLst>
            </p:cNvPr>
            <p:cNvSpPr/>
            <p:nvPr/>
          </p:nvSpPr>
          <p:spPr>
            <a:xfrm>
              <a:off x="6631588" y="1659093"/>
              <a:ext cx="2220280" cy="17998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b="1" dirty="0">
                  <a:solidFill>
                    <a:schemeClr val="tx1"/>
                  </a:solidFill>
                  <a:latin typeface="Arial" panose="020B0604020202020204" pitchFamily="34" charset="0"/>
                  <a:cs typeface="Arial" panose="020B0604020202020204" pitchFamily="34" charset="0"/>
                </a:rPr>
                <a:t>bead</a:t>
              </a:r>
              <a:endParaRPr kumimoji="1" lang="zh-CN" altLang="en-US" sz="1200" b="1" dirty="0">
                <a:solidFill>
                  <a:schemeClr val="tx1"/>
                </a:solidFill>
                <a:latin typeface="Arial" panose="020B0604020202020204" pitchFamily="34" charset="0"/>
                <a:cs typeface="Arial" panose="020B0604020202020204" pitchFamily="34" charset="0"/>
              </a:endParaRPr>
            </a:p>
          </p:txBody>
        </p:sp>
        <p:sp>
          <p:nvSpPr>
            <p:cNvPr id="118" name="椭圆 117">
              <a:extLst>
                <a:ext uri="{FF2B5EF4-FFF2-40B4-BE49-F238E27FC236}">
                  <a16:creationId xmlns:a16="http://schemas.microsoft.com/office/drawing/2014/main" id="{A6A4E395-34AB-2548-2330-7502F858D566}"/>
                </a:ext>
              </a:extLst>
            </p:cNvPr>
            <p:cNvSpPr/>
            <p:nvPr/>
          </p:nvSpPr>
          <p:spPr>
            <a:xfrm>
              <a:off x="7470145" y="2418941"/>
              <a:ext cx="180000" cy="180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cs typeface="Arial" panose="020B0604020202020204" pitchFamily="34" charset="0"/>
              </a:endParaRPr>
            </a:p>
          </p:txBody>
        </p:sp>
      </p:grpSp>
      <p:sp>
        <p:nvSpPr>
          <p:cNvPr id="119" name="文本框 118">
            <a:extLst>
              <a:ext uri="{FF2B5EF4-FFF2-40B4-BE49-F238E27FC236}">
                <a16:creationId xmlns:a16="http://schemas.microsoft.com/office/drawing/2014/main" id="{905C494F-36AC-31E3-4FAC-B4EA159F7F16}"/>
              </a:ext>
            </a:extLst>
          </p:cNvPr>
          <p:cNvSpPr txBox="1"/>
          <p:nvPr/>
        </p:nvSpPr>
        <p:spPr>
          <a:xfrm>
            <a:off x="783821" y="2058756"/>
            <a:ext cx="466794"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(a)</a:t>
            </a:r>
            <a:endParaRPr kumimoji="1" lang="zh-CN" altLang="en-US" dirty="0">
              <a:latin typeface="Arial" panose="020B0604020202020204" pitchFamily="34" charset="0"/>
              <a:cs typeface="Arial" panose="020B0604020202020204" pitchFamily="34" charset="0"/>
            </a:endParaRPr>
          </a:p>
        </p:txBody>
      </p:sp>
      <p:sp>
        <p:nvSpPr>
          <p:cNvPr id="120" name="文本框 119">
            <a:extLst>
              <a:ext uri="{FF2B5EF4-FFF2-40B4-BE49-F238E27FC236}">
                <a16:creationId xmlns:a16="http://schemas.microsoft.com/office/drawing/2014/main" id="{80F75457-DED0-05BC-3E51-0D3D95AAC0C0}"/>
              </a:ext>
            </a:extLst>
          </p:cNvPr>
          <p:cNvSpPr txBox="1"/>
          <p:nvPr/>
        </p:nvSpPr>
        <p:spPr>
          <a:xfrm>
            <a:off x="783821" y="3956225"/>
            <a:ext cx="466794"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(b)</a:t>
            </a:r>
            <a:endParaRPr kumimoji="1" lang="zh-CN" altLang="en-US" dirty="0">
              <a:latin typeface="Arial" panose="020B0604020202020204" pitchFamily="34" charset="0"/>
              <a:cs typeface="Arial" panose="020B0604020202020204" pitchFamily="34" charset="0"/>
            </a:endParaRPr>
          </a:p>
        </p:txBody>
      </p:sp>
      <p:sp>
        <p:nvSpPr>
          <p:cNvPr id="121" name="文本框 120">
            <a:extLst>
              <a:ext uri="{FF2B5EF4-FFF2-40B4-BE49-F238E27FC236}">
                <a16:creationId xmlns:a16="http://schemas.microsoft.com/office/drawing/2014/main" id="{FF0A772D-7274-F2B5-20ED-B90F2FB7204E}"/>
              </a:ext>
            </a:extLst>
          </p:cNvPr>
          <p:cNvSpPr txBox="1"/>
          <p:nvPr/>
        </p:nvSpPr>
        <p:spPr>
          <a:xfrm>
            <a:off x="783821" y="5901391"/>
            <a:ext cx="466794"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(c)</a:t>
            </a:r>
            <a:endParaRPr kumimoji="1" lang="zh-CN" altLang="en-US" dirty="0">
              <a:latin typeface="Arial" panose="020B0604020202020204" pitchFamily="34" charset="0"/>
              <a:cs typeface="Arial" panose="020B0604020202020204" pitchFamily="34" charset="0"/>
            </a:endParaRPr>
          </a:p>
        </p:txBody>
      </p:sp>
      <p:sp>
        <p:nvSpPr>
          <p:cNvPr id="122" name="文本框 121">
            <a:extLst>
              <a:ext uri="{FF2B5EF4-FFF2-40B4-BE49-F238E27FC236}">
                <a16:creationId xmlns:a16="http://schemas.microsoft.com/office/drawing/2014/main" id="{12823D98-306C-0599-7FD0-E5D953352DC7}"/>
              </a:ext>
            </a:extLst>
          </p:cNvPr>
          <p:cNvSpPr txBox="1"/>
          <p:nvPr/>
        </p:nvSpPr>
        <p:spPr>
          <a:xfrm>
            <a:off x="3663898" y="2092557"/>
            <a:ext cx="466794"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(d)</a:t>
            </a:r>
            <a:endParaRPr kumimoji="1" lang="zh-CN" altLang="en-US" dirty="0">
              <a:latin typeface="Arial" panose="020B0604020202020204" pitchFamily="34" charset="0"/>
              <a:cs typeface="Arial" panose="020B0604020202020204" pitchFamily="34" charset="0"/>
            </a:endParaRPr>
          </a:p>
        </p:txBody>
      </p:sp>
      <p:sp>
        <p:nvSpPr>
          <p:cNvPr id="123" name="文本框 122">
            <a:extLst>
              <a:ext uri="{FF2B5EF4-FFF2-40B4-BE49-F238E27FC236}">
                <a16:creationId xmlns:a16="http://schemas.microsoft.com/office/drawing/2014/main" id="{69A0DB1B-B764-E447-2142-B530E9103D55}"/>
              </a:ext>
            </a:extLst>
          </p:cNvPr>
          <p:cNvSpPr txBox="1"/>
          <p:nvPr/>
        </p:nvSpPr>
        <p:spPr>
          <a:xfrm>
            <a:off x="3663898" y="3990026"/>
            <a:ext cx="466794"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(e)</a:t>
            </a:r>
            <a:endParaRPr kumimoji="1" lang="zh-CN" altLang="en-US" dirty="0">
              <a:latin typeface="Arial" panose="020B0604020202020204" pitchFamily="34" charset="0"/>
              <a:cs typeface="Arial" panose="020B0604020202020204" pitchFamily="34" charset="0"/>
            </a:endParaRPr>
          </a:p>
        </p:txBody>
      </p:sp>
      <p:sp>
        <p:nvSpPr>
          <p:cNvPr id="124" name="文本框 123">
            <a:extLst>
              <a:ext uri="{FF2B5EF4-FFF2-40B4-BE49-F238E27FC236}">
                <a16:creationId xmlns:a16="http://schemas.microsoft.com/office/drawing/2014/main" id="{C27E5ECA-AC3E-BC82-3FE4-DBE9646E9EC7}"/>
              </a:ext>
            </a:extLst>
          </p:cNvPr>
          <p:cNvSpPr txBox="1"/>
          <p:nvPr/>
        </p:nvSpPr>
        <p:spPr>
          <a:xfrm>
            <a:off x="3663898" y="5935192"/>
            <a:ext cx="402674"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(f)</a:t>
            </a:r>
            <a:endParaRPr kumimoji="1"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995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1E6C191-4913-96FD-54E6-D70E31C388D4}"/>
              </a:ext>
            </a:extLst>
          </p:cNvPr>
          <p:cNvSpPr>
            <a:spLocks noGrp="1"/>
          </p:cNvSpPr>
          <p:nvPr>
            <p:ph type="sldNum" sz="quarter" idx="12"/>
          </p:nvPr>
        </p:nvSpPr>
        <p:spPr/>
        <p:txBody>
          <a:bodyPr/>
          <a:lstStyle/>
          <a:p>
            <a:fld id="{AFE8FE2A-CEB9-2F40-9CAA-C48A2BF7F2FA}" type="slidenum">
              <a:rPr kumimoji="1" lang="zh-CN" altLang="en-US" smtClean="0"/>
              <a:t>2</a:t>
            </a:fld>
            <a:endParaRPr kumimoji="1" lang="zh-CN" altLang="en-US"/>
          </a:p>
        </p:txBody>
      </p:sp>
      <p:sp>
        <p:nvSpPr>
          <p:cNvPr id="24" name="文本框 23">
            <a:extLst>
              <a:ext uri="{FF2B5EF4-FFF2-40B4-BE49-F238E27FC236}">
                <a16:creationId xmlns:a16="http://schemas.microsoft.com/office/drawing/2014/main" id="{C5F24589-1512-95B3-51B1-3B94A8E1326D}"/>
              </a:ext>
            </a:extLst>
          </p:cNvPr>
          <p:cNvSpPr txBox="1"/>
          <p:nvPr/>
        </p:nvSpPr>
        <p:spPr>
          <a:xfrm>
            <a:off x="263150" y="175390"/>
            <a:ext cx="5463882"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Background – Dual-Network Model</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(DNM)</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26" name="Straight Connector 27">
            <a:extLst>
              <a:ext uri="{FF2B5EF4-FFF2-40B4-BE49-F238E27FC236}">
                <a16:creationId xmlns:a16="http://schemas.microsoft.com/office/drawing/2014/main" id="{1D111882-F48D-502B-8365-3C90360F4192}"/>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6" name="文本框 35">
            <a:extLst>
              <a:ext uri="{FF2B5EF4-FFF2-40B4-BE49-F238E27FC236}">
                <a16:creationId xmlns:a16="http://schemas.microsoft.com/office/drawing/2014/main" id="{A3F79F8E-4D60-5D7C-C277-97B50F3D8EDB}"/>
              </a:ext>
            </a:extLst>
          </p:cNvPr>
          <p:cNvSpPr txBox="1"/>
          <p:nvPr/>
        </p:nvSpPr>
        <p:spPr>
          <a:xfrm>
            <a:off x="234919" y="738154"/>
            <a:ext cx="4235253" cy="369332"/>
          </a:xfrm>
          <a:prstGeom prst="rect">
            <a:avLst/>
          </a:prstGeom>
          <a:noFill/>
        </p:spPr>
        <p:txBody>
          <a:bodyPr wrap="square" rtlCol="0">
            <a:spAutoFit/>
          </a:bodyPr>
          <a:lstStyle/>
          <a:p>
            <a:pPr>
              <a:spcBef>
                <a:spcPts val="300"/>
              </a:spcBef>
              <a:spcAft>
                <a:spcPts val="300"/>
              </a:spcAft>
            </a:pPr>
            <a:r>
              <a:rPr kumimoji="1" lang="en-US" altLang="zh-CN" b="1" dirty="0">
                <a:solidFill>
                  <a:srgbClr val="C00000"/>
                </a:solidFill>
                <a:latin typeface="Microsoft YaHei" panose="020B0503020204020204" pitchFamily="34" charset="-122"/>
                <a:ea typeface="Microsoft YaHei" panose="020B0503020204020204" pitchFamily="34" charset="-122"/>
              </a:rPr>
              <a:t>Dual-network</a:t>
            </a:r>
            <a:r>
              <a:rPr kumimoji="1" lang="zh-CN" altLang="en-US" b="1" dirty="0">
                <a:solidFill>
                  <a:srgbClr val="C00000"/>
                </a:solidFill>
                <a:latin typeface="Microsoft YaHei" panose="020B0503020204020204" pitchFamily="34" charset="-122"/>
                <a:ea typeface="Microsoft YaHei" panose="020B0503020204020204" pitchFamily="34" charset="-122"/>
              </a:rPr>
              <a:t> </a:t>
            </a:r>
            <a:r>
              <a:rPr kumimoji="1" lang="en-US" altLang="zh-CN" b="1" dirty="0">
                <a:solidFill>
                  <a:srgbClr val="C00000"/>
                </a:solidFill>
                <a:latin typeface="Microsoft YaHei" panose="020B0503020204020204" pitchFamily="34" charset="-122"/>
                <a:ea typeface="Microsoft YaHei" panose="020B0503020204020204" pitchFamily="34" charset="-122"/>
              </a:rPr>
              <a:t>model</a:t>
            </a:r>
            <a:r>
              <a:rPr kumimoji="1" lang="zh-CN" altLang="en-US" b="1" dirty="0">
                <a:solidFill>
                  <a:srgbClr val="C00000"/>
                </a:solidFill>
                <a:latin typeface="Microsoft YaHei" panose="020B0503020204020204" pitchFamily="34" charset="-122"/>
                <a:ea typeface="Microsoft YaHei" panose="020B0503020204020204" pitchFamily="34" charset="-122"/>
              </a:rPr>
              <a:t> </a:t>
            </a:r>
            <a:r>
              <a:rPr kumimoji="1" lang="en-US" altLang="zh-CN" b="1" dirty="0">
                <a:solidFill>
                  <a:srgbClr val="C00000"/>
                </a:solidFill>
                <a:latin typeface="Microsoft YaHei" panose="020B0503020204020204" pitchFamily="34" charset="-122"/>
                <a:ea typeface="Microsoft YaHei" panose="020B0503020204020204" pitchFamily="34" charset="-122"/>
              </a:rPr>
              <a:t>building</a:t>
            </a:r>
            <a:endParaRPr kumimoji="1" lang="en-GB" altLang="zh-CN" b="1" dirty="0">
              <a:solidFill>
                <a:srgbClr val="C00000"/>
              </a:solidFill>
              <a:latin typeface="Microsoft YaHei" panose="020B0503020204020204" pitchFamily="34" charset="-122"/>
              <a:ea typeface="Microsoft YaHei" panose="020B0503020204020204" pitchFamily="34" charset="-122"/>
            </a:endParaRPr>
          </a:p>
        </p:txBody>
      </p:sp>
      <p:sp>
        <p:nvSpPr>
          <p:cNvPr id="37" name="圆角矩形 36">
            <a:extLst>
              <a:ext uri="{FF2B5EF4-FFF2-40B4-BE49-F238E27FC236}">
                <a16:creationId xmlns:a16="http://schemas.microsoft.com/office/drawing/2014/main" id="{F477C422-58FC-6014-C033-AC81EB7CC0AB}"/>
              </a:ext>
            </a:extLst>
          </p:cNvPr>
          <p:cNvSpPr/>
          <p:nvPr/>
        </p:nvSpPr>
        <p:spPr>
          <a:xfrm>
            <a:off x="114737" y="1117715"/>
            <a:ext cx="1946120" cy="4225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Segmentation</a:t>
            </a:r>
            <a:endParaRPr kumimoji="1" lang="zh-CN" altLang="en-US" sz="1600" b="1"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8" name="圆角矩形 37">
            <a:extLst>
              <a:ext uri="{FF2B5EF4-FFF2-40B4-BE49-F238E27FC236}">
                <a16:creationId xmlns:a16="http://schemas.microsoft.com/office/drawing/2014/main" id="{00C0CDEE-9374-9257-DA69-382D1A3B6985}"/>
              </a:ext>
            </a:extLst>
          </p:cNvPr>
          <p:cNvSpPr/>
          <p:nvPr/>
        </p:nvSpPr>
        <p:spPr>
          <a:xfrm>
            <a:off x="2122171" y="1100444"/>
            <a:ext cx="1315594" cy="457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Extraction</a:t>
            </a:r>
            <a:endParaRPr kumimoji="1" lang="zh-CN" altLang="en-US" sz="1600" b="1"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9" name="圆角矩形 38">
            <a:extLst>
              <a:ext uri="{FF2B5EF4-FFF2-40B4-BE49-F238E27FC236}">
                <a16:creationId xmlns:a16="http://schemas.microsoft.com/office/drawing/2014/main" id="{81DD7DAC-2E63-49EF-7CF3-E2D38AE47F60}"/>
              </a:ext>
            </a:extLst>
          </p:cNvPr>
          <p:cNvSpPr/>
          <p:nvPr/>
        </p:nvSpPr>
        <p:spPr>
          <a:xfrm>
            <a:off x="3749339" y="1102355"/>
            <a:ext cx="1439433" cy="4532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b="1"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Fabrication</a:t>
            </a:r>
          </a:p>
        </p:txBody>
      </p:sp>
      <p:grpSp>
        <p:nvGrpSpPr>
          <p:cNvPr id="41" name="组合 40">
            <a:extLst>
              <a:ext uri="{FF2B5EF4-FFF2-40B4-BE49-F238E27FC236}">
                <a16:creationId xmlns:a16="http://schemas.microsoft.com/office/drawing/2014/main" id="{80CD1FBC-59F4-7664-85BA-8D622A061519}"/>
              </a:ext>
            </a:extLst>
          </p:cNvPr>
          <p:cNvGrpSpPr>
            <a:grpSpLocks noChangeAspect="1"/>
          </p:cNvGrpSpPr>
          <p:nvPr/>
        </p:nvGrpSpPr>
        <p:grpSpPr>
          <a:xfrm>
            <a:off x="3441360" y="1313364"/>
            <a:ext cx="1918629" cy="1165620"/>
            <a:chOff x="1407035" y="2054623"/>
            <a:chExt cx="2212243" cy="1343997"/>
          </a:xfrm>
        </p:grpSpPr>
        <p:pic>
          <p:nvPicPr>
            <p:cNvPr id="45" name="图片 44">
              <a:extLst>
                <a:ext uri="{FF2B5EF4-FFF2-40B4-BE49-F238E27FC236}">
                  <a16:creationId xmlns:a16="http://schemas.microsoft.com/office/drawing/2014/main" id="{6A4F0071-64FC-9187-3BA5-6A2FEDC1CDA4}"/>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07035" y="2054623"/>
              <a:ext cx="2212243" cy="1343997"/>
            </a:xfrm>
            <a:prstGeom prst="rect">
              <a:avLst/>
            </a:prstGeom>
          </p:spPr>
        </p:pic>
        <p:sp>
          <p:nvSpPr>
            <p:cNvPr id="46" name="文本框 45">
              <a:extLst>
                <a:ext uri="{FF2B5EF4-FFF2-40B4-BE49-F238E27FC236}">
                  <a16:creationId xmlns:a16="http://schemas.microsoft.com/office/drawing/2014/main" id="{4A34A8D8-90E4-9D93-2EC1-C9967075F07C}"/>
                </a:ext>
              </a:extLst>
            </p:cNvPr>
            <p:cNvSpPr txBox="1"/>
            <p:nvPr/>
          </p:nvSpPr>
          <p:spPr>
            <a:xfrm>
              <a:off x="1806963" y="2617571"/>
              <a:ext cx="1188013" cy="319389"/>
            </a:xfrm>
            <a:prstGeom prst="rect">
              <a:avLst/>
            </a:prstGeom>
            <a:solidFill>
              <a:srgbClr val="D9D9D9">
                <a:alpha val="80000"/>
              </a:srgbClr>
            </a:solidFill>
          </p:spPr>
          <p:txBody>
            <a:bodyPr wrap="square" rtlCol="0">
              <a:spAutoFit/>
            </a:bodyPr>
            <a:lstStyle/>
            <a:p>
              <a:pPr algn="ctr"/>
              <a:r>
                <a:rPr kumimoji="1" lang="en-US" altLang="zh-CN" sz="1200" b="1" dirty="0">
                  <a:solidFill>
                    <a:schemeClr val="bg1"/>
                  </a:solidFill>
                  <a:latin typeface="Arial" panose="020B0604020202020204" pitchFamily="34" charset="0"/>
                  <a:cs typeface="Arial" panose="020B0604020202020204" pitchFamily="34" charset="0"/>
                </a:rPr>
                <a:t>Pore space </a:t>
              </a:r>
              <a:endParaRPr kumimoji="1" lang="zh-CN" altLang="en-US" sz="1200" b="1" dirty="0">
                <a:solidFill>
                  <a:schemeClr val="bg1"/>
                </a:solidFill>
                <a:latin typeface="Arial" panose="020B0604020202020204" pitchFamily="34" charset="0"/>
                <a:cs typeface="Arial" panose="020B0604020202020204" pitchFamily="34" charset="0"/>
              </a:endParaRPr>
            </a:p>
          </p:txBody>
        </p:sp>
      </p:grpSp>
      <p:grpSp>
        <p:nvGrpSpPr>
          <p:cNvPr id="42" name="组合 41">
            <a:extLst>
              <a:ext uri="{FF2B5EF4-FFF2-40B4-BE49-F238E27FC236}">
                <a16:creationId xmlns:a16="http://schemas.microsoft.com/office/drawing/2014/main" id="{AAB9AFA1-C1CE-1DC4-6369-C88AEE196032}"/>
              </a:ext>
            </a:extLst>
          </p:cNvPr>
          <p:cNvGrpSpPr>
            <a:grpSpLocks noChangeAspect="1"/>
          </p:cNvGrpSpPr>
          <p:nvPr/>
        </p:nvGrpSpPr>
        <p:grpSpPr>
          <a:xfrm>
            <a:off x="3349651" y="2273427"/>
            <a:ext cx="1900031" cy="1154319"/>
            <a:chOff x="998606" y="3084693"/>
            <a:chExt cx="2215760" cy="1346133"/>
          </a:xfrm>
        </p:grpSpPr>
        <p:pic>
          <p:nvPicPr>
            <p:cNvPr id="43" name="图片 42">
              <a:extLst>
                <a:ext uri="{FF2B5EF4-FFF2-40B4-BE49-F238E27FC236}">
                  <a16:creationId xmlns:a16="http://schemas.microsoft.com/office/drawing/2014/main" id="{8035FC3D-E82E-77D1-F77B-3823CF08C914}"/>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98606" y="3084693"/>
              <a:ext cx="2215760" cy="1346133"/>
            </a:xfrm>
            <a:prstGeom prst="rect">
              <a:avLst/>
            </a:prstGeom>
          </p:spPr>
        </p:pic>
        <p:sp>
          <p:nvSpPr>
            <p:cNvPr id="44" name="文本框 43">
              <a:extLst>
                <a:ext uri="{FF2B5EF4-FFF2-40B4-BE49-F238E27FC236}">
                  <a16:creationId xmlns:a16="http://schemas.microsoft.com/office/drawing/2014/main" id="{7D951B69-3B8B-B3B9-926C-6CE57C06BC3F}"/>
                </a:ext>
              </a:extLst>
            </p:cNvPr>
            <p:cNvSpPr txBox="1"/>
            <p:nvPr/>
          </p:nvSpPr>
          <p:spPr>
            <a:xfrm>
              <a:off x="1504844" y="3786204"/>
              <a:ext cx="1329418" cy="323028"/>
            </a:xfrm>
            <a:prstGeom prst="rect">
              <a:avLst/>
            </a:prstGeom>
            <a:solidFill>
              <a:srgbClr val="D9D9D9">
                <a:alpha val="80000"/>
              </a:srgbClr>
            </a:solidFill>
          </p:spPr>
          <p:txBody>
            <a:bodyPr wrap="square" rtlCol="0">
              <a:spAutoFit/>
            </a:bodyPr>
            <a:lstStyle/>
            <a:p>
              <a:pPr algn="ctr"/>
              <a:r>
                <a:rPr kumimoji="1" lang="en-US" altLang="zh-CN" sz="1200" b="1" dirty="0">
                  <a:solidFill>
                    <a:schemeClr val="bg1"/>
                  </a:solidFill>
                  <a:latin typeface="Arial" panose="020B0604020202020204" pitchFamily="34" charset="0"/>
                  <a:cs typeface="Arial" panose="020B0604020202020204" pitchFamily="34" charset="0"/>
                </a:rPr>
                <a:t>Solid</a:t>
              </a:r>
              <a:r>
                <a:rPr kumimoji="1" lang="zh-CN" altLang="en-US" sz="1200" b="1" dirty="0">
                  <a:solidFill>
                    <a:schemeClr val="bg1"/>
                  </a:solidFill>
                  <a:latin typeface="Arial" panose="020B0604020202020204" pitchFamily="34" charset="0"/>
                  <a:cs typeface="Arial" panose="020B0604020202020204" pitchFamily="34" charset="0"/>
                </a:rPr>
                <a:t> </a:t>
              </a:r>
              <a:r>
                <a:rPr kumimoji="1" lang="en-US" altLang="zh-CN" sz="1200" b="1" dirty="0">
                  <a:solidFill>
                    <a:schemeClr val="bg1"/>
                  </a:solidFill>
                  <a:latin typeface="Arial" panose="020B0604020202020204" pitchFamily="34" charset="0"/>
                  <a:cs typeface="Arial" panose="020B0604020202020204" pitchFamily="34" charset="0"/>
                </a:rPr>
                <a:t>phase </a:t>
              </a:r>
              <a:endParaRPr kumimoji="1" lang="zh-CN" altLang="en-US" sz="1200" b="1" dirty="0">
                <a:solidFill>
                  <a:schemeClr val="bg1"/>
                </a:solidFill>
                <a:latin typeface="Arial" panose="020B0604020202020204" pitchFamily="34" charset="0"/>
                <a:cs typeface="Arial" panose="020B0604020202020204" pitchFamily="34" charset="0"/>
              </a:endParaRPr>
            </a:p>
          </p:txBody>
        </p:sp>
      </p:grpSp>
      <p:pic>
        <p:nvPicPr>
          <p:cNvPr id="47" name="图片 46">
            <a:extLst>
              <a:ext uri="{FF2B5EF4-FFF2-40B4-BE49-F238E27FC236}">
                <a16:creationId xmlns:a16="http://schemas.microsoft.com/office/drawing/2014/main" id="{45B845BA-338C-0EDB-69D2-A29F235FDAF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73676" y="1916212"/>
            <a:ext cx="2127496" cy="2103217"/>
          </a:xfrm>
          <a:prstGeom prst="rect">
            <a:avLst/>
          </a:prstGeom>
        </p:spPr>
      </p:pic>
      <p:pic>
        <p:nvPicPr>
          <p:cNvPr id="49" name="图片 48">
            <a:extLst>
              <a:ext uri="{FF2B5EF4-FFF2-40B4-BE49-F238E27FC236}">
                <a16:creationId xmlns:a16="http://schemas.microsoft.com/office/drawing/2014/main" id="{2C1200A8-F649-7672-A6FF-20C6F4B111DC}"/>
              </a:ext>
            </a:extLst>
          </p:cNvPr>
          <p:cNvPicPr>
            <a:picLocks noChangeAspect="1"/>
          </p:cNvPicPr>
          <p:nvPr/>
        </p:nvPicPr>
        <p:blipFill>
          <a:blip r:embed="rId6"/>
          <a:stretch>
            <a:fillRect/>
          </a:stretch>
        </p:blipFill>
        <p:spPr>
          <a:xfrm>
            <a:off x="397262" y="1477564"/>
            <a:ext cx="1522787" cy="2026731"/>
          </a:xfrm>
          <a:prstGeom prst="rect">
            <a:avLst/>
          </a:prstGeom>
        </p:spPr>
      </p:pic>
      <p:pic>
        <p:nvPicPr>
          <p:cNvPr id="50" name="图片 49">
            <a:extLst>
              <a:ext uri="{FF2B5EF4-FFF2-40B4-BE49-F238E27FC236}">
                <a16:creationId xmlns:a16="http://schemas.microsoft.com/office/drawing/2014/main" id="{FF7304D0-9F4A-424A-48F9-31BA7D795905}"/>
              </a:ext>
            </a:extLst>
          </p:cNvPr>
          <p:cNvPicPr>
            <a:picLocks noChangeAspect="1"/>
          </p:cNvPicPr>
          <p:nvPr/>
        </p:nvPicPr>
        <p:blipFill>
          <a:blip r:embed="rId7"/>
          <a:stretch>
            <a:fillRect/>
          </a:stretch>
        </p:blipFill>
        <p:spPr>
          <a:xfrm>
            <a:off x="2142455" y="1477564"/>
            <a:ext cx="1748120" cy="2012987"/>
          </a:xfrm>
          <a:prstGeom prst="rect">
            <a:avLst/>
          </a:prstGeom>
        </p:spPr>
      </p:pic>
      <p:sp>
        <p:nvSpPr>
          <p:cNvPr id="51" name="矩形 24">
            <a:extLst>
              <a:ext uri="{FF2B5EF4-FFF2-40B4-BE49-F238E27FC236}">
                <a16:creationId xmlns:a16="http://schemas.microsoft.com/office/drawing/2014/main" id="{020CFD88-6FB2-3763-F76B-DE686CC475A3}"/>
              </a:ext>
            </a:extLst>
          </p:cNvPr>
          <p:cNvSpPr/>
          <p:nvPr/>
        </p:nvSpPr>
        <p:spPr>
          <a:xfrm>
            <a:off x="5161334" y="1010293"/>
            <a:ext cx="6175418" cy="1200329"/>
          </a:xfrm>
          <a:prstGeom prst="rect">
            <a:avLst/>
          </a:prstGeom>
          <a:solidFill>
            <a:srgbClr val="FFFFFF">
              <a:alpha val="69804"/>
            </a:srgbClr>
          </a:solidFill>
        </p:spPr>
        <p:txBody>
          <a:bodyPr wrap="square">
            <a:spAutoFit/>
          </a:bodyPr>
          <a:lstStyle/>
          <a:p>
            <a:pPr marL="285750" indent="-285750">
              <a:buFont typeface="Arial" panose="020B0604020202020204" pitchFamily="34" charset="0"/>
              <a:buChar char="•"/>
            </a:pPr>
            <a:r>
              <a:rPr kumimoji="1" lang="en-US" altLang="zh-CN" sz="1800" b="1" dirty="0">
                <a:latin typeface="Arial" panose="020B0604020202020204" pitchFamily="34" charset="0"/>
                <a:ea typeface="Microsoft YaHei" panose="020B0503020204020204" pitchFamily="34" charset="-122"/>
                <a:cs typeface="Arial" panose="020B0604020202020204" pitchFamily="34" charset="0"/>
              </a:rPr>
              <a:t>A</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n</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example</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of</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a</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packed</a:t>
            </a:r>
            <a:r>
              <a:rPr kumimoji="1" lang="zh-CN" altLang="en-US" sz="1800"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1800" b="1" dirty="0">
                <a:latin typeface="Arial" panose="020B0604020202020204" pitchFamily="34" charset="0"/>
                <a:ea typeface="Microsoft YaHei" panose="020B0503020204020204" pitchFamily="34" charset="-122"/>
                <a:cs typeface="Arial" panose="020B0604020202020204" pitchFamily="34" charset="0"/>
              </a:rPr>
              <a:t>bed</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structure</a:t>
            </a:r>
            <a:endParaRPr kumimoji="1" lang="en-US" altLang="zh-CN" sz="1800" b="1" dirty="0">
              <a:latin typeface="Arial" panose="020B0604020202020204" pitchFamily="34" charset="0"/>
              <a:ea typeface="Microsoft YaHei" panose="020B0503020204020204" pitchFamily="34" charset="-122"/>
              <a:cs typeface="Arial" panose="020B0604020202020204" pitchFamily="34" charset="0"/>
            </a:endParaRPr>
          </a:p>
          <a:p>
            <a:pPr marL="285750" indent="-285750">
              <a:buFont typeface="Arial" panose="020B0604020202020204" pitchFamily="34" charset="0"/>
              <a:buChar char="•"/>
            </a:pPr>
            <a:r>
              <a:rPr kumimoji="1" lang="en-US" altLang="zh-CN" sz="1800" b="1" dirty="0">
                <a:latin typeface="Arial" panose="020B0604020202020204" pitchFamily="34" charset="0"/>
                <a:ea typeface="Microsoft YaHei" panose="020B0503020204020204" pitchFamily="34" charset="-122"/>
                <a:cs typeface="Arial" panose="020B0604020202020204" pitchFamily="34" charset="0"/>
              </a:rPr>
              <a:t>Work</a:t>
            </a:r>
            <a:r>
              <a:rPr kumimoji="1" lang="zh-CN" altLang="en-US" sz="1800"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1800" b="1" dirty="0">
                <a:latin typeface="Arial" panose="020B0604020202020204" pitchFamily="34" charset="0"/>
                <a:ea typeface="Microsoft YaHei" panose="020B0503020204020204" pitchFamily="34" charset="-122"/>
                <a:cs typeface="Arial" panose="020B0604020202020204" pitchFamily="34" charset="0"/>
              </a:rPr>
              <a:t>domain: </a:t>
            </a:r>
            <a:r>
              <a:rPr kumimoji="1" lang="en-US" altLang="zh-CN" sz="18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10.7×5.35×59.9 mm</a:t>
            </a:r>
            <a:r>
              <a:rPr kumimoji="1" lang="en-US" altLang="zh-CN" sz="1800" b="1" baseline="30000" dirty="0">
                <a:solidFill>
                  <a:srgbClr val="C00000"/>
                </a:solidFill>
                <a:latin typeface="Arial" panose="020B0604020202020204" pitchFamily="34" charset="0"/>
                <a:ea typeface="Microsoft YaHei" panose="020B0503020204020204" pitchFamily="34" charset="-122"/>
                <a:cs typeface="Arial" panose="020B0604020202020204" pitchFamily="34" charset="0"/>
              </a:rPr>
              <a:t>3</a:t>
            </a:r>
            <a:r>
              <a:rPr kumimoji="1" lang="zh-CN" altLang="en-US" b="1" baseline="30000"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p>
          <a:p>
            <a:pPr marL="285750" indent="-285750">
              <a:buFont typeface="Arial" panose="020B0604020202020204" pitchFamily="34" charset="0"/>
              <a:buChar char="•"/>
            </a:pPr>
            <a:r>
              <a:rPr kumimoji="1" lang="en-US" altLang="zh-CN" sz="1800" b="1" dirty="0">
                <a:latin typeface="Arial" panose="020B0604020202020204" pitchFamily="34" charset="0"/>
                <a:ea typeface="微软雅黑" panose="020B0503020204020204" pitchFamily="34" charset="-122"/>
                <a:cs typeface="Arial" panose="020B0604020202020204" pitchFamily="34" charset="0"/>
              </a:rPr>
              <a:t>Nodes: </a:t>
            </a:r>
            <a:r>
              <a:rPr kumimoji="1" lang="en-US" altLang="zh-CN" sz="18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85,000 (</a:t>
            </a:r>
            <a:r>
              <a:rPr kumimoji="1" lang="en-US" altLang="zh-CN" sz="1800" b="1" dirty="0" err="1">
                <a:solidFill>
                  <a:srgbClr val="C00000"/>
                </a:solidFill>
                <a:latin typeface="Arial" panose="020B0604020202020204" pitchFamily="34" charset="0"/>
                <a:ea typeface="Microsoft YaHei" panose="020B0503020204020204" pitchFamily="34" charset="-122"/>
                <a:cs typeface="Arial" panose="020B0604020202020204" pitchFamily="34" charset="0"/>
              </a:rPr>
              <a:t>beads&amp;pores</a:t>
            </a:r>
            <a:r>
              <a:rPr kumimoji="1" lang="en-US" altLang="zh-CN" sz="18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a:t>
            </a:r>
          </a:p>
          <a:p>
            <a:pPr marL="285750" indent="-285750">
              <a:buFont typeface="Arial" panose="020B0604020202020204" pitchFamily="34" charset="0"/>
              <a:buChar char="•"/>
            </a:pPr>
            <a:r>
              <a:rPr kumimoji="1" lang="en-US" altLang="zh-CN" sz="1800" b="1" dirty="0">
                <a:latin typeface="Arial" panose="020B0604020202020204" pitchFamily="34" charset="0"/>
                <a:ea typeface="微软雅黑" panose="020B0503020204020204" pitchFamily="34" charset="-122"/>
                <a:cs typeface="Arial" panose="020B0604020202020204" pitchFamily="34" charset="0"/>
              </a:rPr>
              <a:t>Time</a:t>
            </a:r>
            <a:r>
              <a:rPr kumimoji="1" lang="en-US" altLang="zh-CN" b="1" dirty="0">
                <a:latin typeface="Arial" panose="020B0604020202020204" pitchFamily="34" charset="0"/>
                <a:ea typeface="微软雅黑" panose="020B0503020204020204" pitchFamily="34" charset="-122"/>
                <a:cs typeface="Arial" panose="020B0604020202020204" pitchFamily="34" charset="0"/>
              </a:rPr>
              <a:t>: </a:t>
            </a:r>
            <a:r>
              <a:rPr kumimoji="1" lang="en-GB" altLang="zh-CN" sz="1800" b="1" dirty="0">
                <a:solidFill>
                  <a:srgbClr val="C00000"/>
                </a:solidFill>
                <a:latin typeface="Arial" panose="020B0604020202020204" pitchFamily="34" charset="0"/>
                <a:ea typeface="微软雅黑" panose="020B0503020204020204" pitchFamily="34" charset="-122"/>
                <a:cs typeface="Arial" panose="020B0604020202020204" pitchFamily="34" charset="0"/>
              </a:rPr>
              <a:t>&lt;</a:t>
            </a:r>
            <a:r>
              <a:rPr kumimoji="1"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0.01 core hours</a:t>
            </a:r>
            <a:endParaRPr kumimoji="1" lang="en-GB" altLang="zh-CN" sz="1800" b="1"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52" name="图片 51">
            <a:extLst>
              <a:ext uri="{FF2B5EF4-FFF2-40B4-BE49-F238E27FC236}">
                <a16:creationId xmlns:a16="http://schemas.microsoft.com/office/drawing/2014/main" id="{CE4902D6-33A6-F23D-13C4-5E1DB176245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49682" y="4387809"/>
            <a:ext cx="2506584" cy="1859831"/>
          </a:xfrm>
          <a:prstGeom prst="rect">
            <a:avLst/>
          </a:prstGeom>
          <a:ln>
            <a:noFill/>
          </a:ln>
          <a:extLst>
            <a:ext uri="{53640926-AAD7-44D8-BBD7-CCE9431645EC}">
              <a14:shadowObscured xmlns:a14="http://schemas.microsoft.com/office/drawing/2010/main"/>
            </a:ext>
          </a:extLst>
        </p:spPr>
      </p:pic>
      <p:pic>
        <p:nvPicPr>
          <p:cNvPr id="53" name="图片 52">
            <a:extLst>
              <a:ext uri="{FF2B5EF4-FFF2-40B4-BE49-F238E27FC236}">
                <a16:creationId xmlns:a16="http://schemas.microsoft.com/office/drawing/2014/main" id="{D89E35D7-3D6E-E250-2B37-FB5B4D137C31}"/>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7661756" y="4409060"/>
            <a:ext cx="4579424" cy="1851146"/>
          </a:xfrm>
          <a:prstGeom prst="rect">
            <a:avLst/>
          </a:prstGeom>
          <a:ln>
            <a:noFill/>
          </a:ln>
          <a:extLst>
            <a:ext uri="{53640926-AAD7-44D8-BBD7-CCE9431645EC}">
              <a14:shadowObscured xmlns:a14="http://schemas.microsoft.com/office/drawing/2010/main"/>
            </a:ext>
          </a:extLst>
        </p:spPr>
      </p:pic>
      <p:pic>
        <p:nvPicPr>
          <p:cNvPr id="54" name="Picture 12">
            <a:extLst>
              <a:ext uri="{FF2B5EF4-FFF2-40B4-BE49-F238E27FC236}">
                <a16:creationId xmlns:a16="http://schemas.microsoft.com/office/drawing/2014/main" id="{665838FC-FFBB-72DA-A463-F16F2B3FCD9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910758" y="5192990"/>
            <a:ext cx="613453" cy="806401"/>
          </a:xfrm>
          <a:prstGeom prst="rect">
            <a:avLst/>
          </a:prstGeom>
        </p:spPr>
      </p:pic>
      <p:sp>
        <p:nvSpPr>
          <p:cNvPr id="55" name="右箭头 54">
            <a:extLst>
              <a:ext uri="{FF2B5EF4-FFF2-40B4-BE49-F238E27FC236}">
                <a16:creationId xmlns:a16="http://schemas.microsoft.com/office/drawing/2014/main" id="{2ADEA58E-97E9-8A99-EC55-1A67C94C923D}"/>
              </a:ext>
            </a:extLst>
          </p:cNvPr>
          <p:cNvSpPr/>
          <p:nvPr/>
        </p:nvSpPr>
        <p:spPr>
          <a:xfrm>
            <a:off x="1868832" y="2127771"/>
            <a:ext cx="193665" cy="211037"/>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右箭头 55">
            <a:extLst>
              <a:ext uri="{FF2B5EF4-FFF2-40B4-BE49-F238E27FC236}">
                <a16:creationId xmlns:a16="http://schemas.microsoft.com/office/drawing/2014/main" id="{8583B653-A4A7-CBCD-D39D-87FFCE7E65CB}"/>
              </a:ext>
            </a:extLst>
          </p:cNvPr>
          <p:cNvSpPr/>
          <p:nvPr/>
        </p:nvSpPr>
        <p:spPr>
          <a:xfrm>
            <a:off x="5249682" y="2851596"/>
            <a:ext cx="290614" cy="205578"/>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右箭头 56">
            <a:extLst>
              <a:ext uri="{FF2B5EF4-FFF2-40B4-BE49-F238E27FC236}">
                <a16:creationId xmlns:a16="http://schemas.microsoft.com/office/drawing/2014/main" id="{B33A5F6E-7D86-EF69-4C7D-26182815FD8E}"/>
              </a:ext>
            </a:extLst>
          </p:cNvPr>
          <p:cNvSpPr/>
          <p:nvPr/>
        </p:nvSpPr>
        <p:spPr>
          <a:xfrm>
            <a:off x="3588786" y="2127771"/>
            <a:ext cx="193665" cy="211037"/>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4EFC305E-9F88-3532-C456-FE874F18D1C5}"/>
                  </a:ext>
                </a:extLst>
              </p:cNvPr>
              <p:cNvSpPr txBox="1"/>
              <p:nvPr/>
            </p:nvSpPr>
            <p:spPr>
              <a:xfrm>
                <a:off x="397262" y="4989729"/>
                <a:ext cx="1892873" cy="4065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900" b="1" i="1" smtClean="0">
                              <a:solidFill>
                                <a:srgbClr val="836967"/>
                              </a:solidFill>
                              <a:latin typeface="Cambria Math" panose="02040503050406030204" pitchFamily="18" charset="0"/>
                            </a:rPr>
                          </m:ctrlPr>
                        </m:sSubPr>
                        <m:e>
                          <m:r>
                            <a:rPr lang="zh-CN" altLang="en-US" sz="900" b="1" i="1">
                              <a:latin typeface="Cambria Math" panose="02040503050406030204" pitchFamily="18" charset="0"/>
                            </a:rPr>
                            <m:t>𝑷</m:t>
                          </m:r>
                        </m:e>
                        <m:sub>
                          <m:r>
                            <a:rPr lang="zh-CN" altLang="en-US" sz="900" b="1" i="1">
                              <a:latin typeface="Cambria Math" panose="02040503050406030204" pitchFamily="18" charset="0"/>
                            </a:rPr>
                            <m:t>𝒊</m:t>
                          </m:r>
                        </m:sub>
                      </m:sSub>
                      <m:r>
                        <a:rPr lang="zh-CN" altLang="en-US" sz="900" b="1" i="0">
                          <a:latin typeface="Cambria Math" panose="02040503050406030204" pitchFamily="18" charset="0"/>
                        </a:rPr>
                        <m:t>−</m:t>
                      </m:r>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𝑷</m:t>
                          </m:r>
                        </m:e>
                        <m:sub>
                          <m:r>
                            <a:rPr lang="zh-CN" altLang="en-US" sz="900" b="1" i="1">
                              <a:latin typeface="Cambria Math" panose="02040503050406030204" pitchFamily="18" charset="0"/>
                            </a:rPr>
                            <m:t>𝒋</m:t>
                          </m:r>
                        </m:sub>
                      </m:sSub>
                      <m:r>
                        <a:rPr lang="zh-CN" altLang="en-US" sz="900" b="1" i="0">
                          <a:latin typeface="Cambria Math" panose="02040503050406030204" pitchFamily="18" charset="0"/>
                        </a:rPr>
                        <m:t>=</m:t>
                      </m:r>
                      <m:sSub>
                        <m:sSubPr>
                          <m:ctrlPr>
                            <a:rPr lang="zh-CN" altLang="en-US" sz="900" b="1" i="1">
                              <a:solidFill>
                                <a:srgbClr val="836967"/>
                              </a:solidFill>
                              <a:latin typeface="Cambria Math" panose="02040503050406030204" pitchFamily="18" charset="0"/>
                            </a:rPr>
                          </m:ctrlPr>
                        </m:sSubPr>
                        <m:e>
                          <m:d>
                            <m:dPr>
                              <m:ctrlPr>
                                <a:rPr lang="zh-CN" altLang="en-US" sz="900" b="1" i="1">
                                  <a:solidFill>
                                    <a:srgbClr val="836967"/>
                                  </a:solidFill>
                                  <a:latin typeface="Cambria Math" panose="02040503050406030204" pitchFamily="18" charset="0"/>
                                </a:rPr>
                              </m:ctrlPr>
                            </m:dPr>
                            <m:e>
                              <m:f>
                                <m:fPr>
                                  <m:ctrlPr>
                                    <a:rPr lang="zh-CN" altLang="en-US" sz="900" b="1" i="1">
                                      <a:solidFill>
                                        <a:srgbClr val="836967"/>
                                      </a:solidFill>
                                      <a:latin typeface="Cambria Math" panose="02040503050406030204" pitchFamily="18" charset="0"/>
                                    </a:rPr>
                                  </m:ctrlPr>
                                </m:fPr>
                                <m:num>
                                  <m:r>
                                    <a:rPr lang="zh-CN" altLang="en-US" sz="900" b="1" i="0">
                                      <a:latin typeface="Cambria Math" panose="02040503050406030204" pitchFamily="18" charset="0"/>
                                    </a:rPr>
                                    <m:t>𝟏</m:t>
                                  </m:r>
                                </m:num>
                                <m:den>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𝒈</m:t>
                                      </m:r>
                                    </m:e>
                                    <m:sub>
                                      <m:r>
                                        <a:rPr lang="zh-CN" altLang="en-US" sz="900" b="1" i="1">
                                          <a:latin typeface="Cambria Math" panose="02040503050406030204" pitchFamily="18" charset="0"/>
                                        </a:rPr>
                                        <m:t>𝒊𝒋</m:t>
                                      </m:r>
                                    </m:sub>
                                  </m:sSub>
                                </m:den>
                              </m:f>
                              <m:r>
                                <a:rPr lang="zh-CN" altLang="en-US" sz="900" b="1" i="0">
                                  <a:latin typeface="Cambria Math" panose="02040503050406030204" pitchFamily="18" charset="0"/>
                                </a:rPr>
                                <m:t>+</m:t>
                              </m:r>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𝑬</m:t>
                                  </m:r>
                                </m:e>
                                <m:sub>
                                  <m:r>
                                    <a:rPr lang="zh-CN" altLang="en-US" sz="900" b="1" i="1">
                                      <a:latin typeface="Cambria Math" panose="02040503050406030204" pitchFamily="18" charset="0"/>
                                    </a:rPr>
                                    <m:t>𝒊𝒋</m:t>
                                  </m:r>
                                </m:sub>
                              </m:sSub>
                              <m:r>
                                <a:rPr lang="zh-CN" altLang="en-US" sz="900" b="1" i="0">
                                  <a:latin typeface="Cambria Math" panose="02040503050406030204" pitchFamily="18" charset="0"/>
                                </a:rPr>
                                <m:t>+</m:t>
                              </m:r>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𝑪</m:t>
                                  </m:r>
                                </m:e>
                                <m:sub>
                                  <m:r>
                                    <a:rPr lang="zh-CN" altLang="en-US" sz="900" b="1" i="1">
                                      <a:latin typeface="Cambria Math" panose="02040503050406030204" pitchFamily="18" charset="0"/>
                                    </a:rPr>
                                    <m:t>𝒊𝒋</m:t>
                                  </m:r>
                                </m:sub>
                              </m:sSub>
                            </m:e>
                          </m:d>
                          <m:r>
                            <a:rPr lang="zh-CN" altLang="en-US" sz="900" b="1" i="1">
                              <a:latin typeface="Cambria Math" panose="02040503050406030204" pitchFamily="18" charset="0"/>
                            </a:rPr>
                            <m:t>𝒒</m:t>
                          </m:r>
                        </m:e>
                        <m:sub>
                          <m:r>
                            <a:rPr lang="zh-CN" altLang="en-US" sz="900" b="1" i="1">
                              <a:latin typeface="Cambria Math" panose="02040503050406030204" pitchFamily="18" charset="0"/>
                            </a:rPr>
                            <m:t>𝒊𝒋</m:t>
                          </m:r>
                        </m:sub>
                      </m:sSub>
                    </m:oMath>
                  </m:oMathPara>
                </a14:m>
                <a:endParaRPr lang="zh-CN" altLang="en-US" sz="900" b="1" dirty="0">
                  <a:latin typeface="Times New Roman" panose="02020603050405020304" pitchFamily="18" charset="0"/>
                  <a:cs typeface="Times New Roman" panose="02020603050405020304" pitchFamily="18" charset="0"/>
                </a:endParaRPr>
              </a:p>
            </p:txBody>
          </p:sp>
        </mc:Choice>
        <mc:Fallback xmlns="">
          <p:sp>
            <p:nvSpPr>
              <p:cNvPr id="60" name="文本框 59">
                <a:extLst>
                  <a:ext uri="{FF2B5EF4-FFF2-40B4-BE49-F238E27FC236}">
                    <a16:creationId xmlns:a16="http://schemas.microsoft.com/office/drawing/2014/main" id="{4EFC305E-9F88-3532-C456-FE874F18D1C5}"/>
                  </a:ext>
                </a:extLst>
              </p:cNvPr>
              <p:cNvSpPr txBox="1">
                <a:spLocks noRot="1" noChangeAspect="1" noMove="1" noResize="1" noEditPoints="1" noAdjustHandles="1" noChangeArrowheads="1" noChangeShapeType="1" noTextEdit="1"/>
              </p:cNvSpPr>
              <p:nvPr/>
            </p:nvSpPr>
            <p:spPr>
              <a:xfrm>
                <a:off x="397262" y="4989729"/>
                <a:ext cx="1892873" cy="406522"/>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194AB27B-C34F-51FB-00D7-D95DBD0CE1B1}"/>
                  </a:ext>
                </a:extLst>
              </p:cNvPr>
              <p:cNvSpPr txBox="1"/>
              <p:nvPr/>
            </p:nvSpPr>
            <p:spPr>
              <a:xfrm>
                <a:off x="0" y="5518606"/>
                <a:ext cx="5033374" cy="401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subSup"/>
                          <m:ctrlPr>
                            <a:rPr lang="zh-CN" altLang="en-US" sz="900" b="1" i="1" smtClean="0">
                              <a:latin typeface="Cambria Math" panose="02040503050406030204" pitchFamily="18" charset="0"/>
                            </a:rPr>
                          </m:ctrlPr>
                        </m:naryPr>
                        <m:sub>
                          <m:r>
                            <a:rPr lang="zh-CN" altLang="en-US" sz="900" b="1" i="1">
                              <a:latin typeface="Cambria Math" panose="02040503050406030204" pitchFamily="18" charset="0"/>
                            </a:rPr>
                            <m:t>𝒋</m:t>
                          </m:r>
                          <m:r>
                            <a:rPr lang="zh-CN" altLang="en-US" sz="900" b="1" i="0">
                              <a:latin typeface="Cambria Math" panose="02040503050406030204" pitchFamily="18" charset="0"/>
                            </a:rPr>
                            <m:t>=</m:t>
                          </m:r>
                          <m:r>
                            <a:rPr lang="zh-CN" altLang="en-US" sz="900" b="1" i="0">
                              <a:latin typeface="Cambria Math" panose="02040503050406030204" pitchFamily="18" charset="0"/>
                            </a:rPr>
                            <m:t>𝟏</m:t>
                          </m:r>
                        </m:sub>
                        <m:sup>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𝑵</m:t>
                              </m:r>
                            </m:e>
                            <m:sub>
                              <m:r>
                                <a:rPr lang="zh-CN" altLang="en-US" sz="900" b="1" i="1">
                                  <a:latin typeface="Cambria Math" panose="02040503050406030204" pitchFamily="18" charset="0"/>
                                </a:rPr>
                                <m:t>𝒋</m:t>
                              </m:r>
                              <m:r>
                                <a:rPr lang="zh-CN" altLang="en-US" sz="900" b="1" i="0">
                                  <a:latin typeface="Cambria Math" panose="02040503050406030204" pitchFamily="18" charset="0"/>
                                </a:rPr>
                                <m:t>,</m:t>
                              </m:r>
                              <m:r>
                                <a:rPr lang="zh-CN" altLang="en-US" sz="900" b="1" i="1">
                                  <a:latin typeface="Cambria Math" panose="02040503050406030204" pitchFamily="18" charset="0"/>
                                </a:rPr>
                                <m:t>𝒗</m:t>
                              </m:r>
                            </m:sub>
                          </m:sSub>
                        </m:sup>
                        <m:e>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𝒒</m:t>
                              </m:r>
                            </m:e>
                            <m:sub>
                              <m:r>
                                <a:rPr lang="zh-CN" altLang="en-US" sz="900" b="1" i="1">
                                  <a:latin typeface="Cambria Math" panose="02040503050406030204" pitchFamily="18" charset="0"/>
                                </a:rPr>
                                <m:t>𝒊𝒋</m:t>
                              </m:r>
                            </m:sub>
                          </m:sSub>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𝒄</m:t>
                              </m:r>
                            </m:e>
                            <m:sub>
                              <m:r>
                                <a:rPr lang="zh-CN" altLang="en-US" sz="900" b="1" i="1">
                                  <a:latin typeface="Cambria Math" panose="02040503050406030204" pitchFamily="18" charset="0"/>
                                </a:rPr>
                                <m:t>𝒑</m:t>
                              </m:r>
                              <m:r>
                                <a:rPr lang="zh-CN" altLang="en-US" sz="900" b="1" i="0">
                                  <a:latin typeface="Cambria Math" panose="02040503050406030204" pitchFamily="18" charset="0"/>
                                </a:rPr>
                                <m:t>,</m:t>
                              </m:r>
                              <m:r>
                                <a:rPr lang="zh-CN" altLang="en-US" sz="900" b="1" i="1">
                                  <a:latin typeface="Cambria Math" panose="02040503050406030204" pitchFamily="18" charset="0"/>
                                </a:rPr>
                                <m:t>𝒇</m:t>
                              </m:r>
                            </m:sub>
                          </m:sSub>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𝝆</m:t>
                              </m:r>
                            </m:e>
                            <m:sub>
                              <m:r>
                                <a:rPr lang="zh-CN" altLang="en-US" sz="900" b="1" i="1">
                                  <a:latin typeface="Cambria Math" panose="02040503050406030204" pitchFamily="18" charset="0"/>
                                </a:rPr>
                                <m:t>𝒇</m:t>
                              </m:r>
                            </m:sub>
                          </m:sSub>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𝑻</m:t>
                              </m:r>
                            </m:e>
                            <m:sub>
                              <m:f>
                                <m:fPr>
                                  <m:type m:val="lin"/>
                                  <m:ctrlPr>
                                    <a:rPr lang="zh-CN" altLang="en-US" sz="900" b="1" i="1">
                                      <a:latin typeface="Cambria Math" panose="02040503050406030204" pitchFamily="18" charset="0"/>
                                    </a:rPr>
                                  </m:ctrlPr>
                                </m:fPr>
                                <m:num>
                                  <m:r>
                                    <a:rPr lang="zh-CN" altLang="en-US" sz="900" b="1" i="1">
                                      <a:latin typeface="Cambria Math" panose="02040503050406030204" pitchFamily="18" charset="0"/>
                                    </a:rPr>
                                    <m:t>𝒊</m:t>
                                  </m:r>
                                </m:num>
                                <m:den>
                                  <m:r>
                                    <a:rPr lang="zh-CN" altLang="en-US" sz="900" b="1" i="1">
                                      <a:latin typeface="Cambria Math" panose="02040503050406030204" pitchFamily="18" charset="0"/>
                                    </a:rPr>
                                    <m:t>𝒋</m:t>
                                  </m:r>
                                </m:den>
                              </m:f>
                              <m:r>
                                <a:rPr lang="zh-CN" altLang="en-US" sz="900" b="1" i="0">
                                  <a:latin typeface="Cambria Math" panose="02040503050406030204" pitchFamily="18" charset="0"/>
                                </a:rPr>
                                <m:t>,</m:t>
                              </m:r>
                              <m:r>
                                <a:rPr lang="zh-CN" altLang="en-US" sz="900" b="1" i="1">
                                  <a:latin typeface="Cambria Math" panose="02040503050406030204" pitchFamily="18" charset="0"/>
                                </a:rPr>
                                <m:t>𝒗</m:t>
                              </m:r>
                            </m:sub>
                          </m:sSub>
                        </m:e>
                      </m:nary>
                      <m:r>
                        <a:rPr lang="zh-CN" altLang="en-US" sz="900" b="1" i="0">
                          <a:latin typeface="Cambria Math" panose="02040503050406030204" pitchFamily="18" charset="0"/>
                        </a:rPr>
                        <m:t>−</m:t>
                      </m:r>
                      <m:nary>
                        <m:naryPr>
                          <m:chr m:val="∑"/>
                          <m:limLoc m:val="subSup"/>
                          <m:ctrlPr>
                            <a:rPr lang="zh-CN" altLang="en-US" sz="900" b="1" i="1">
                              <a:latin typeface="Cambria Math" panose="02040503050406030204" pitchFamily="18" charset="0"/>
                            </a:rPr>
                          </m:ctrlPr>
                        </m:naryPr>
                        <m:sub>
                          <m:r>
                            <a:rPr lang="zh-CN" altLang="en-US" sz="900" b="1" i="1">
                              <a:latin typeface="Cambria Math" panose="02040503050406030204" pitchFamily="18" charset="0"/>
                            </a:rPr>
                            <m:t>𝒋</m:t>
                          </m:r>
                          <m:r>
                            <a:rPr lang="zh-CN" altLang="en-US" sz="900" b="1" i="0">
                              <a:latin typeface="Cambria Math" panose="02040503050406030204" pitchFamily="18" charset="0"/>
                            </a:rPr>
                            <m:t>=</m:t>
                          </m:r>
                          <m:r>
                            <a:rPr lang="zh-CN" altLang="en-US" sz="900" b="1" i="0">
                              <a:latin typeface="Cambria Math" panose="02040503050406030204" pitchFamily="18" charset="0"/>
                            </a:rPr>
                            <m:t>𝟏</m:t>
                          </m:r>
                        </m:sub>
                        <m:sup>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𝑵</m:t>
                              </m:r>
                            </m:e>
                            <m:sub>
                              <m:r>
                                <a:rPr lang="zh-CN" altLang="en-US" sz="900" b="1" i="1">
                                  <a:latin typeface="Cambria Math" panose="02040503050406030204" pitchFamily="18" charset="0"/>
                                </a:rPr>
                                <m:t>𝒋</m:t>
                              </m:r>
                              <m:r>
                                <a:rPr lang="zh-CN" altLang="en-US" sz="900" b="1" i="0">
                                  <a:latin typeface="Cambria Math" panose="02040503050406030204" pitchFamily="18" charset="0"/>
                                </a:rPr>
                                <m:t>, </m:t>
                              </m:r>
                              <m:r>
                                <a:rPr lang="zh-CN" altLang="en-US" sz="900" b="1" i="1">
                                  <a:latin typeface="Cambria Math" panose="02040503050406030204" pitchFamily="18" charset="0"/>
                                </a:rPr>
                                <m:t>𝒔</m:t>
                              </m:r>
                            </m:sub>
                          </m:sSub>
                        </m:sup>
                        <m:e>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𝑨</m:t>
                              </m:r>
                            </m:e>
                            <m:sub>
                              <m:r>
                                <a:rPr lang="zh-CN" altLang="en-US" sz="900" b="1" i="1">
                                  <a:latin typeface="Cambria Math" panose="02040503050406030204" pitchFamily="18" charset="0"/>
                                </a:rPr>
                                <m:t>𝒊𝒋</m:t>
                              </m:r>
                            </m:sub>
                          </m:sSub>
                          <m:d>
                            <m:dPr>
                              <m:ctrlPr>
                                <a:rPr lang="zh-CN" altLang="en-US" sz="900" b="1" i="1">
                                  <a:solidFill>
                                    <a:srgbClr val="836967"/>
                                  </a:solidFill>
                                  <a:latin typeface="Cambria Math" panose="02040503050406030204" pitchFamily="18" charset="0"/>
                                </a:rPr>
                              </m:ctrlPr>
                            </m:dPr>
                            <m:e>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𝑻</m:t>
                                  </m:r>
                                </m:e>
                                <m:sub>
                                  <m:r>
                                    <a:rPr lang="zh-CN" altLang="en-US" sz="900" b="1" i="1">
                                      <a:latin typeface="Cambria Math" panose="02040503050406030204" pitchFamily="18" charset="0"/>
                                    </a:rPr>
                                    <m:t>𝒊</m:t>
                                  </m:r>
                                  <m:r>
                                    <a:rPr lang="zh-CN" altLang="en-US" sz="900" b="1" i="0">
                                      <a:latin typeface="Cambria Math" panose="02040503050406030204" pitchFamily="18" charset="0"/>
                                    </a:rPr>
                                    <m:t>,</m:t>
                                  </m:r>
                                  <m:r>
                                    <a:rPr lang="zh-CN" altLang="en-US" sz="900" b="1" i="1">
                                      <a:latin typeface="Cambria Math" panose="02040503050406030204" pitchFamily="18" charset="0"/>
                                    </a:rPr>
                                    <m:t>𝒗</m:t>
                                  </m:r>
                                </m:sub>
                              </m:sSub>
                              <m:r>
                                <a:rPr lang="zh-CN" altLang="en-US" sz="900" b="1" i="0">
                                  <a:latin typeface="Cambria Math" panose="02040503050406030204" pitchFamily="18" charset="0"/>
                                </a:rPr>
                                <m:t>−</m:t>
                              </m:r>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𝑻</m:t>
                                  </m:r>
                                </m:e>
                                <m:sub>
                                  <m:r>
                                    <a:rPr lang="zh-CN" altLang="en-US" sz="900" b="1" i="1">
                                      <a:latin typeface="Cambria Math" panose="02040503050406030204" pitchFamily="18" charset="0"/>
                                    </a:rPr>
                                    <m:t>𝒋</m:t>
                                  </m:r>
                                  <m:r>
                                    <a:rPr lang="zh-CN" altLang="en-US" sz="900" b="1" i="0">
                                      <a:latin typeface="Cambria Math" panose="02040503050406030204" pitchFamily="18" charset="0"/>
                                    </a:rPr>
                                    <m:t>,</m:t>
                                  </m:r>
                                  <m:r>
                                    <a:rPr lang="zh-CN" altLang="en-US" sz="900" b="1" i="1">
                                      <a:latin typeface="Cambria Math" panose="02040503050406030204" pitchFamily="18" charset="0"/>
                                    </a:rPr>
                                    <m:t>𝒔</m:t>
                                  </m:r>
                                </m:sub>
                              </m:sSub>
                            </m:e>
                          </m:d>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𝒉</m:t>
                              </m:r>
                            </m:e>
                            <m:sub>
                              <m:r>
                                <a:rPr lang="zh-CN" altLang="en-US" sz="900" b="1" i="1">
                                  <a:latin typeface="Cambria Math" panose="02040503050406030204" pitchFamily="18" charset="0"/>
                                </a:rPr>
                                <m:t>𝒔𝒇</m:t>
                              </m:r>
                            </m:sub>
                          </m:sSub>
                        </m:e>
                      </m:nary>
                      <m:r>
                        <a:rPr lang="zh-CN" altLang="en-US" sz="900" b="1" i="0">
                          <a:latin typeface="Cambria Math" panose="02040503050406030204" pitchFamily="18" charset="0"/>
                        </a:rPr>
                        <m:t>−</m:t>
                      </m:r>
                      <m:nary>
                        <m:naryPr>
                          <m:chr m:val="∑"/>
                          <m:limLoc m:val="subSup"/>
                          <m:ctrlPr>
                            <a:rPr lang="zh-CN" altLang="en-US" sz="900" b="1" i="1">
                              <a:latin typeface="Cambria Math" panose="02040503050406030204" pitchFamily="18" charset="0"/>
                            </a:rPr>
                          </m:ctrlPr>
                        </m:naryPr>
                        <m:sub>
                          <m:r>
                            <a:rPr lang="zh-CN" altLang="en-US" sz="900" b="1" i="1">
                              <a:latin typeface="Cambria Math" panose="02040503050406030204" pitchFamily="18" charset="0"/>
                            </a:rPr>
                            <m:t>𝒋</m:t>
                          </m:r>
                          <m:r>
                            <a:rPr lang="zh-CN" altLang="en-US" sz="900" b="1" i="0">
                              <a:latin typeface="Cambria Math" panose="02040503050406030204" pitchFamily="18" charset="0"/>
                            </a:rPr>
                            <m:t>=</m:t>
                          </m:r>
                          <m:r>
                            <a:rPr lang="zh-CN" altLang="en-US" sz="900" b="1" i="0">
                              <a:latin typeface="Cambria Math" panose="02040503050406030204" pitchFamily="18" charset="0"/>
                            </a:rPr>
                            <m:t>𝟏</m:t>
                          </m:r>
                        </m:sub>
                        <m:sup>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𝑵</m:t>
                              </m:r>
                            </m:e>
                            <m:sub>
                              <m:r>
                                <a:rPr lang="zh-CN" altLang="en-US" sz="900" b="1" i="1">
                                  <a:latin typeface="Cambria Math" panose="02040503050406030204" pitchFamily="18" charset="0"/>
                                </a:rPr>
                                <m:t>𝒋</m:t>
                              </m:r>
                              <m:r>
                                <a:rPr lang="zh-CN" altLang="en-US" sz="900" b="1" i="0">
                                  <a:latin typeface="Cambria Math" panose="02040503050406030204" pitchFamily="18" charset="0"/>
                                </a:rPr>
                                <m:t>, </m:t>
                              </m:r>
                              <m:r>
                                <a:rPr lang="zh-CN" altLang="en-US" sz="900" b="1" i="1">
                                  <a:latin typeface="Cambria Math" panose="02040503050406030204" pitchFamily="18" charset="0"/>
                                </a:rPr>
                                <m:t>𝒗</m:t>
                              </m:r>
                            </m:sub>
                          </m:sSub>
                        </m:sup>
                        <m:e>
                          <m:f>
                            <m:fPr>
                              <m:ctrlPr>
                                <a:rPr lang="zh-CN" altLang="en-US" sz="900" b="1" i="1">
                                  <a:solidFill>
                                    <a:srgbClr val="836967"/>
                                  </a:solidFill>
                                  <a:latin typeface="Cambria Math" panose="02040503050406030204" pitchFamily="18" charset="0"/>
                                </a:rPr>
                              </m:ctrlPr>
                            </m:fPr>
                            <m:num>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𝑨</m:t>
                                  </m:r>
                                </m:e>
                                <m:sub>
                                  <m:r>
                                    <a:rPr lang="zh-CN" altLang="en-US" sz="900" b="1" i="1">
                                      <a:latin typeface="Cambria Math" panose="02040503050406030204" pitchFamily="18" charset="0"/>
                                    </a:rPr>
                                    <m:t>𝒊𝒋</m:t>
                                  </m:r>
                                </m:sub>
                              </m:sSub>
                            </m:num>
                            <m:den>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𝒍</m:t>
                                  </m:r>
                                </m:e>
                                <m:sub>
                                  <m:r>
                                    <a:rPr lang="zh-CN" altLang="en-US" sz="900" b="1" i="1">
                                      <a:latin typeface="Cambria Math" panose="02040503050406030204" pitchFamily="18" charset="0"/>
                                    </a:rPr>
                                    <m:t>𝒊𝒋</m:t>
                                  </m:r>
                                </m:sub>
                              </m:sSub>
                            </m:den>
                          </m:f>
                          <m:d>
                            <m:dPr>
                              <m:ctrlPr>
                                <a:rPr lang="zh-CN" altLang="en-US" sz="900" b="1" i="1">
                                  <a:solidFill>
                                    <a:srgbClr val="836967"/>
                                  </a:solidFill>
                                  <a:latin typeface="Cambria Math" panose="02040503050406030204" pitchFamily="18" charset="0"/>
                                </a:rPr>
                              </m:ctrlPr>
                            </m:dPr>
                            <m:e>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𝑻</m:t>
                                  </m:r>
                                </m:e>
                                <m:sub>
                                  <m:r>
                                    <a:rPr lang="zh-CN" altLang="en-US" sz="900" b="1" i="1">
                                      <a:latin typeface="Cambria Math" panose="02040503050406030204" pitchFamily="18" charset="0"/>
                                    </a:rPr>
                                    <m:t>𝒊</m:t>
                                  </m:r>
                                  <m:r>
                                    <a:rPr lang="zh-CN" altLang="en-US" sz="900" b="1" i="0">
                                      <a:latin typeface="Cambria Math" panose="02040503050406030204" pitchFamily="18" charset="0"/>
                                    </a:rPr>
                                    <m:t>,</m:t>
                                  </m:r>
                                  <m:r>
                                    <a:rPr lang="zh-CN" altLang="en-US" sz="900" b="1" i="1">
                                      <a:latin typeface="Cambria Math" panose="02040503050406030204" pitchFamily="18" charset="0"/>
                                    </a:rPr>
                                    <m:t>𝒗</m:t>
                                  </m:r>
                                </m:sub>
                              </m:sSub>
                              <m:r>
                                <a:rPr lang="zh-CN" altLang="en-US" sz="900" b="1" i="0">
                                  <a:latin typeface="Cambria Math" panose="02040503050406030204" pitchFamily="18" charset="0"/>
                                </a:rPr>
                                <m:t>−</m:t>
                              </m:r>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𝑻</m:t>
                                  </m:r>
                                </m:e>
                                <m:sub>
                                  <m:r>
                                    <a:rPr lang="zh-CN" altLang="en-US" sz="900" b="1" i="1">
                                      <a:latin typeface="Cambria Math" panose="02040503050406030204" pitchFamily="18" charset="0"/>
                                    </a:rPr>
                                    <m:t>𝒋</m:t>
                                  </m:r>
                                  <m:r>
                                    <a:rPr lang="zh-CN" altLang="en-US" sz="900" b="1" i="0">
                                      <a:latin typeface="Cambria Math" panose="02040503050406030204" pitchFamily="18" charset="0"/>
                                    </a:rPr>
                                    <m:t>,</m:t>
                                  </m:r>
                                  <m:r>
                                    <a:rPr lang="zh-CN" altLang="en-US" sz="900" b="1" i="1">
                                      <a:latin typeface="Cambria Math" panose="02040503050406030204" pitchFamily="18" charset="0"/>
                                    </a:rPr>
                                    <m:t>𝒗</m:t>
                                  </m:r>
                                </m:sub>
                              </m:sSub>
                            </m:e>
                          </m:d>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𝝀</m:t>
                              </m:r>
                            </m:e>
                            <m:sub>
                              <m:r>
                                <a:rPr lang="zh-CN" altLang="en-US" sz="900" b="1" i="1">
                                  <a:latin typeface="Cambria Math" panose="02040503050406030204" pitchFamily="18" charset="0"/>
                                </a:rPr>
                                <m:t>𝒇</m:t>
                              </m:r>
                            </m:sub>
                          </m:sSub>
                        </m:e>
                      </m:nary>
                      <m:r>
                        <a:rPr lang="zh-CN" altLang="en-US" sz="900" b="1" i="0">
                          <a:latin typeface="Cambria Math" panose="02040503050406030204" pitchFamily="18" charset="0"/>
                        </a:rPr>
                        <m:t>=</m:t>
                      </m:r>
                      <m:r>
                        <a:rPr lang="zh-CN" altLang="en-US" sz="900" b="1" i="0">
                          <a:latin typeface="Cambria Math" panose="02040503050406030204" pitchFamily="18" charset="0"/>
                        </a:rPr>
                        <m:t>𝟎</m:t>
                      </m:r>
                    </m:oMath>
                  </m:oMathPara>
                </a14:m>
                <a:endParaRPr lang="zh-CN" altLang="en-US" sz="900" b="1" dirty="0"/>
              </a:p>
            </p:txBody>
          </p:sp>
        </mc:Choice>
        <mc:Fallback xmlns="">
          <p:sp>
            <p:nvSpPr>
              <p:cNvPr id="61" name="文本框 60">
                <a:extLst>
                  <a:ext uri="{FF2B5EF4-FFF2-40B4-BE49-F238E27FC236}">
                    <a16:creationId xmlns:a16="http://schemas.microsoft.com/office/drawing/2014/main" id="{194AB27B-C34F-51FB-00D7-D95DBD0CE1B1}"/>
                  </a:ext>
                </a:extLst>
              </p:cNvPr>
              <p:cNvSpPr txBox="1">
                <a:spLocks noRot="1" noChangeAspect="1" noMove="1" noResize="1" noEditPoints="1" noAdjustHandles="1" noChangeArrowheads="1" noChangeShapeType="1" noTextEdit="1"/>
              </p:cNvSpPr>
              <p:nvPr/>
            </p:nvSpPr>
            <p:spPr>
              <a:xfrm>
                <a:off x="0" y="5518606"/>
                <a:ext cx="5033374" cy="401777"/>
              </a:xfrm>
              <a:prstGeom prst="rect">
                <a:avLst/>
              </a:prstGeom>
              <a:blipFill>
                <a:blip r:embed="rId12"/>
                <a:stretch>
                  <a:fillRect t="-106061" b="-16060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8E4ECBC2-101B-8A68-ABBB-D7276198453D}"/>
                  </a:ext>
                </a:extLst>
              </p:cNvPr>
              <p:cNvSpPr txBox="1"/>
              <p:nvPr/>
            </p:nvSpPr>
            <p:spPr>
              <a:xfrm>
                <a:off x="433308" y="5963128"/>
                <a:ext cx="3004457" cy="401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subSup"/>
                          <m:ctrlPr>
                            <a:rPr lang="zh-CN" altLang="en-US" sz="900" b="1" i="1" smtClean="0">
                              <a:latin typeface="Cambria Math" panose="02040503050406030204" pitchFamily="18" charset="0"/>
                            </a:rPr>
                          </m:ctrlPr>
                        </m:naryPr>
                        <m:sub>
                          <m:r>
                            <a:rPr lang="zh-CN" altLang="en-US" sz="900" b="1" i="1">
                              <a:latin typeface="Cambria Math" panose="02040503050406030204" pitchFamily="18" charset="0"/>
                            </a:rPr>
                            <m:t>𝒋</m:t>
                          </m:r>
                          <m:r>
                            <a:rPr lang="zh-CN" altLang="en-US" sz="900" b="1" i="0">
                              <a:latin typeface="Cambria Math" panose="02040503050406030204" pitchFamily="18" charset="0"/>
                            </a:rPr>
                            <m:t>=</m:t>
                          </m:r>
                          <m:r>
                            <a:rPr lang="zh-CN" altLang="en-US" sz="900" b="1" i="0">
                              <a:latin typeface="Cambria Math" panose="02040503050406030204" pitchFamily="18" charset="0"/>
                            </a:rPr>
                            <m:t>𝟏</m:t>
                          </m:r>
                        </m:sub>
                        <m:sup>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𝑵</m:t>
                              </m:r>
                            </m:e>
                            <m:sub>
                              <m:r>
                                <a:rPr lang="zh-CN" altLang="en-US" sz="900" b="1" i="1">
                                  <a:latin typeface="Cambria Math" panose="02040503050406030204" pitchFamily="18" charset="0"/>
                                </a:rPr>
                                <m:t>𝒋</m:t>
                              </m:r>
                              <m:r>
                                <a:rPr lang="zh-CN" altLang="en-US" sz="900" b="1" i="0">
                                  <a:latin typeface="Cambria Math" panose="02040503050406030204" pitchFamily="18" charset="0"/>
                                </a:rPr>
                                <m:t>, </m:t>
                              </m:r>
                              <m:r>
                                <a:rPr lang="zh-CN" altLang="en-US" sz="900" b="1" i="1">
                                  <a:latin typeface="Cambria Math" panose="02040503050406030204" pitchFamily="18" charset="0"/>
                                </a:rPr>
                                <m:t>𝒔</m:t>
                              </m:r>
                            </m:sub>
                          </m:sSub>
                        </m:sup>
                        <m:e>
                          <m:f>
                            <m:fPr>
                              <m:ctrlPr>
                                <a:rPr lang="zh-CN" altLang="en-US" sz="900" b="1" i="1">
                                  <a:solidFill>
                                    <a:srgbClr val="836967"/>
                                  </a:solidFill>
                                  <a:latin typeface="Cambria Math" panose="02040503050406030204" pitchFamily="18" charset="0"/>
                                </a:rPr>
                              </m:ctrlPr>
                            </m:fPr>
                            <m:num>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𝑨</m:t>
                                  </m:r>
                                </m:e>
                                <m:sub>
                                  <m:r>
                                    <a:rPr lang="zh-CN" altLang="en-US" sz="900" b="1" i="1">
                                      <a:latin typeface="Cambria Math" panose="02040503050406030204" pitchFamily="18" charset="0"/>
                                    </a:rPr>
                                    <m:t>𝒊𝒋</m:t>
                                  </m:r>
                                </m:sub>
                              </m:sSub>
                            </m:num>
                            <m:den>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𝒍</m:t>
                                  </m:r>
                                </m:e>
                                <m:sub>
                                  <m:r>
                                    <a:rPr lang="zh-CN" altLang="en-US" sz="900" b="1" i="1">
                                      <a:latin typeface="Cambria Math" panose="02040503050406030204" pitchFamily="18" charset="0"/>
                                    </a:rPr>
                                    <m:t>𝒊𝒋</m:t>
                                  </m:r>
                                </m:sub>
                              </m:sSub>
                            </m:den>
                          </m:f>
                          <m:d>
                            <m:dPr>
                              <m:ctrlPr>
                                <a:rPr lang="zh-CN" altLang="en-US" sz="900" b="1" i="1">
                                  <a:solidFill>
                                    <a:srgbClr val="836967"/>
                                  </a:solidFill>
                                  <a:latin typeface="Cambria Math" panose="02040503050406030204" pitchFamily="18" charset="0"/>
                                </a:rPr>
                              </m:ctrlPr>
                            </m:dPr>
                            <m:e>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𝑻</m:t>
                                  </m:r>
                                </m:e>
                                <m:sub>
                                  <m:r>
                                    <a:rPr lang="zh-CN" altLang="en-US" sz="900" b="1" i="1">
                                      <a:latin typeface="Cambria Math" panose="02040503050406030204" pitchFamily="18" charset="0"/>
                                    </a:rPr>
                                    <m:t>𝒊</m:t>
                                  </m:r>
                                  <m:r>
                                    <a:rPr lang="zh-CN" altLang="en-US" sz="900" b="1" i="0">
                                      <a:latin typeface="Cambria Math" panose="02040503050406030204" pitchFamily="18" charset="0"/>
                                    </a:rPr>
                                    <m:t>,</m:t>
                                  </m:r>
                                  <m:r>
                                    <a:rPr lang="zh-CN" altLang="en-US" sz="900" b="1" i="1">
                                      <a:latin typeface="Cambria Math" panose="02040503050406030204" pitchFamily="18" charset="0"/>
                                    </a:rPr>
                                    <m:t>𝒔</m:t>
                                  </m:r>
                                </m:sub>
                              </m:sSub>
                              <m:r>
                                <a:rPr lang="zh-CN" altLang="en-US" sz="900" b="1" i="0">
                                  <a:latin typeface="Cambria Math" panose="02040503050406030204" pitchFamily="18" charset="0"/>
                                </a:rPr>
                                <m:t>−</m:t>
                              </m:r>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𝑻</m:t>
                                  </m:r>
                                </m:e>
                                <m:sub>
                                  <m:r>
                                    <a:rPr lang="zh-CN" altLang="en-US" sz="900" b="1" i="1">
                                      <a:latin typeface="Cambria Math" panose="02040503050406030204" pitchFamily="18" charset="0"/>
                                    </a:rPr>
                                    <m:t>𝒋</m:t>
                                  </m:r>
                                  <m:r>
                                    <a:rPr lang="zh-CN" altLang="en-US" sz="900" b="1" i="0">
                                      <a:latin typeface="Cambria Math" panose="02040503050406030204" pitchFamily="18" charset="0"/>
                                    </a:rPr>
                                    <m:t>,</m:t>
                                  </m:r>
                                  <m:r>
                                    <a:rPr lang="zh-CN" altLang="en-US" sz="900" b="1" i="1">
                                      <a:latin typeface="Cambria Math" panose="02040503050406030204" pitchFamily="18" charset="0"/>
                                    </a:rPr>
                                    <m:t>𝒔</m:t>
                                  </m:r>
                                </m:sub>
                              </m:sSub>
                            </m:e>
                          </m:d>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𝝀</m:t>
                              </m:r>
                            </m:e>
                            <m:sub>
                              <m:r>
                                <a:rPr lang="zh-CN" altLang="en-US" sz="900" b="1" i="1">
                                  <a:latin typeface="Cambria Math" panose="02040503050406030204" pitchFamily="18" charset="0"/>
                                </a:rPr>
                                <m:t>𝒔</m:t>
                              </m:r>
                            </m:sub>
                          </m:sSub>
                        </m:e>
                      </m:nary>
                      <m:r>
                        <a:rPr lang="zh-CN" altLang="en-US" sz="900" b="1" i="0">
                          <a:latin typeface="Cambria Math" panose="02040503050406030204" pitchFamily="18" charset="0"/>
                        </a:rPr>
                        <m:t>+</m:t>
                      </m:r>
                      <m:nary>
                        <m:naryPr>
                          <m:chr m:val="∑"/>
                          <m:limLoc m:val="subSup"/>
                          <m:ctrlPr>
                            <a:rPr lang="zh-CN" altLang="en-US" sz="900" b="1" i="1">
                              <a:latin typeface="Cambria Math" panose="02040503050406030204" pitchFamily="18" charset="0"/>
                            </a:rPr>
                          </m:ctrlPr>
                        </m:naryPr>
                        <m:sub>
                          <m:r>
                            <a:rPr lang="zh-CN" altLang="en-US" sz="900" b="1" i="1">
                              <a:latin typeface="Cambria Math" panose="02040503050406030204" pitchFamily="18" charset="0"/>
                            </a:rPr>
                            <m:t>𝒋</m:t>
                          </m:r>
                          <m:r>
                            <a:rPr lang="zh-CN" altLang="en-US" sz="900" b="1" i="0">
                              <a:latin typeface="Cambria Math" panose="02040503050406030204" pitchFamily="18" charset="0"/>
                            </a:rPr>
                            <m:t>=</m:t>
                          </m:r>
                          <m:r>
                            <a:rPr lang="zh-CN" altLang="en-US" sz="900" b="1" i="0">
                              <a:latin typeface="Cambria Math" panose="02040503050406030204" pitchFamily="18" charset="0"/>
                            </a:rPr>
                            <m:t>𝟏</m:t>
                          </m:r>
                        </m:sub>
                        <m:sup>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𝑵</m:t>
                              </m:r>
                            </m:e>
                            <m:sub>
                              <m:r>
                                <a:rPr lang="zh-CN" altLang="en-US" sz="900" b="1" i="1">
                                  <a:latin typeface="Cambria Math" panose="02040503050406030204" pitchFamily="18" charset="0"/>
                                </a:rPr>
                                <m:t>𝒋</m:t>
                              </m:r>
                              <m:r>
                                <a:rPr lang="zh-CN" altLang="en-US" sz="900" b="1" i="0">
                                  <a:latin typeface="Cambria Math" panose="02040503050406030204" pitchFamily="18" charset="0"/>
                                </a:rPr>
                                <m:t>, </m:t>
                              </m:r>
                              <m:r>
                                <a:rPr lang="zh-CN" altLang="en-US" sz="900" b="1" i="1">
                                  <a:latin typeface="Cambria Math" panose="02040503050406030204" pitchFamily="18" charset="0"/>
                                </a:rPr>
                                <m:t>𝒗</m:t>
                              </m:r>
                            </m:sub>
                          </m:sSub>
                        </m:sup>
                        <m:e>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𝑨</m:t>
                              </m:r>
                            </m:e>
                            <m:sub>
                              <m:r>
                                <a:rPr lang="zh-CN" altLang="en-US" sz="900" b="1" i="1">
                                  <a:latin typeface="Cambria Math" panose="02040503050406030204" pitchFamily="18" charset="0"/>
                                </a:rPr>
                                <m:t>𝒊𝒋</m:t>
                              </m:r>
                            </m:sub>
                          </m:sSub>
                          <m:d>
                            <m:dPr>
                              <m:ctrlPr>
                                <a:rPr lang="zh-CN" altLang="en-US" sz="900" b="1" i="1">
                                  <a:solidFill>
                                    <a:srgbClr val="836967"/>
                                  </a:solidFill>
                                  <a:latin typeface="Cambria Math" panose="02040503050406030204" pitchFamily="18" charset="0"/>
                                </a:rPr>
                              </m:ctrlPr>
                            </m:dPr>
                            <m:e>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𝑻</m:t>
                                  </m:r>
                                </m:e>
                                <m:sub>
                                  <m:r>
                                    <a:rPr lang="zh-CN" altLang="en-US" sz="900" b="1" i="1">
                                      <a:latin typeface="Cambria Math" panose="02040503050406030204" pitchFamily="18" charset="0"/>
                                    </a:rPr>
                                    <m:t>𝒊</m:t>
                                  </m:r>
                                  <m:r>
                                    <a:rPr lang="zh-CN" altLang="en-US" sz="900" b="1" i="0">
                                      <a:latin typeface="Cambria Math" panose="02040503050406030204" pitchFamily="18" charset="0"/>
                                    </a:rPr>
                                    <m:t>,</m:t>
                                  </m:r>
                                  <m:r>
                                    <a:rPr lang="zh-CN" altLang="en-US" sz="900" b="1" i="1">
                                      <a:latin typeface="Cambria Math" panose="02040503050406030204" pitchFamily="18" charset="0"/>
                                    </a:rPr>
                                    <m:t>𝒔</m:t>
                                  </m:r>
                                </m:sub>
                              </m:sSub>
                              <m:r>
                                <a:rPr lang="zh-CN" altLang="en-US" sz="900" b="1" i="0">
                                  <a:latin typeface="Cambria Math" panose="02040503050406030204" pitchFamily="18" charset="0"/>
                                </a:rPr>
                                <m:t>−</m:t>
                              </m:r>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𝑻</m:t>
                                  </m:r>
                                </m:e>
                                <m:sub>
                                  <m:r>
                                    <a:rPr lang="zh-CN" altLang="en-US" sz="900" b="1" i="1">
                                      <a:latin typeface="Cambria Math" panose="02040503050406030204" pitchFamily="18" charset="0"/>
                                    </a:rPr>
                                    <m:t>𝒋</m:t>
                                  </m:r>
                                  <m:r>
                                    <a:rPr lang="zh-CN" altLang="en-US" sz="900" b="1" i="0">
                                      <a:latin typeface="Cambria Math" panose="02040503050406030204" pitchFamily="18" charset="0"/>
                                    </a:rPr>
                                    <m:t>,</m:t>
                                  </m:r>
                                  <m:r>
                                    <a:rPr lang="zh-CN" altLang="en-US" sz="900" b="1" i="1">
                                      <a:latin typeface="Cambria Math" panose="02040503050406030204" pitchFamily="18" charset="0"/>
                                    </a:rPr>
                                    <m:t>𝒗</m:t>
                                  </m:r>
                                </m:sub>
                              </m:sSub>
                            </m:e>
                          </m:d>
                          <m:sSub>
                            <m:sSubPr>
                              <m:ctrlPr>
                                <a:rPr lang="zh-CN" altLang="en-US" sz="900" b="1" i="1">
                                  <a:solidFill>
                                    <a:srgbClr val="836967"/>
                                  </a:solidFill>
                                  <a:latin typeface="Cambria Math" panose="02040503050406030204" pitchFamily="18" charset="0"/>
                                </a:rPr>
                              </m:ctrlPr>
                            </m:sSubPr>
                            <m:e>
                              <m:r>
                                <a:rPr lang="zh-CN" altLang="en-US" sz="900" b="1" i="1">
                                  <a:latin typeface="Cambria Math" panose="02040503050406030204" pitchFamily="18" charset="0"/>
                                </a:rPr>
                                <m:t>𝒉</m:t>
                              </m:r>
                            </m:e>
                            <m:sub>
                              <m:r>
                                <a:rPr lang="zh-CN" altLang="en-US" sz="900" b="1" i="1">
                                  <a:latin typeface="Cambria Math" panose="02040503050406030204" pitchFamily="18" charset="0"/>
                                </a:rPr>
                                <m:t>𝒔𝒇</m:t>
                              </m:r>
                            </m:sub>
                          </m:sSub>
                        </m:e>
                      </m:nary>
                      <m:r>
                        <a:rPr lang="zh-CN" altLang="en-US" sz="900" b="1" i="0">
                          <a:latin typeface="Cambria Math" panose="02040503050406030204" pitchFamily="18" charset="0"/>
                        </a:rPr>
                        <m:t>=</m:t>
                      </m:r>
                      <m:r>
                        <a:rPr lang="zh-CN" altLang="en-US" sz="900" b="1" i="0">
                          <a:latin typeface="Cambria Math" panose="02040503050406030204" pitchFamily="18" charset="0"/>
                        </a:rPr>
                        <m:t>𝟎</m:t>
                      </m:r>
                    </m:oMath>
                  </m:oMathPara>
                </a14:m>
                <a:endParaRPr lang="zh-CN" altLang="en-US" sz="900" b="1" dirty="0"/>
              </a:p>
            </p:txBody>
          </p:sp>
        </mc:Choice>
        <mc:Fallback xmlns="">
          <p:sp>
            <p:nvSpPr>
              <p:cNvPr id="62" name="文本框 61">
                <a:extLst>
                  <a:ext uri="{FF2B5EF4-FFF2-40B4-BE49-F238E27FC236}">
                    <a16:creationId xmlns:a16="http://schemas.microsoft.com/office/drawing/2014/main" id="{8E4ECBC2-101B-8A68-ABBB-D7276198453D}"/>
                  </a:ext>
                </a:extLst>
              </p:cNvPr>
              <p:cNvSpPr txBox="1">
                <a:spLocks noRot="1" noChangeAspect="1" noMove="1" noResize="1" noEditPoints="1" noAdjustHandles="1" noChangeArrowheads="1" noChangeShapeType="1" noTextEdit="1"/>
              </p:cNvSpPr>
              <p:nvPr/>
            </p:nvSpPr>
            <p:spPr>
              <a:xfrm>
                <a:off x="433308" y="5963128"/>
                <a:ext cx="3004457" cy="401777"/>
              </a:xfrm>
              <a:prstGeom prst="rect">
                <a:avLst/>
              </a:prstGeom>
              <a:blipFill>
                <a:blip r:embed="rId13"/>
                <a:stretch>
                  <a:fillRect l="-10127" t="-106061" b="-160606"/>
                </a:stretch>
              </a:blipFill>
            </p:spPr>
            <p:txBody>
              <a:bodyPr/>
              <a:lstStyle/>
              <a:p>
                <a:r>
                  <a:rPr lang="zh-CN" altLang="en-US">
                    <a:noFill/>
                  </a:rPr>
                  <a:t> </a:t>
                </a:r>
              </a:p>
            </p:txBody>
          </p:sp>
        </mc:Fallback>
      </mc:AlternateContent>
      <p:sp>
        <p:nvSpPr>
          <p:cNvPr id="63" name="文本框 62">
            <a:extLst>
              <a:ext uri="{FF2B5EF4-FFF2-40B4-BE49-F238E27FC236}">
                <a16:creationId xmlns:a16="http://schemas.microsoft.com/office/drawing/2014/main" id="{EA61A0DB-9A5C-769B-3041-F659CBDB92F5}"/>
              </a:ext>
            </a:extLst>
          </p:cNvPr>
          <p:cNvSpPr txBox="1"/>
          <p:nvPr/>
        </p:nvSpPr>
        <p:spPr>
          <a:xfrm>
            <a:off x="195548" y="4852440"/>
            <a:ext cx="736062" cy="307777"/>
          </a:xfrm>
          <a:prstGeom prst="rect">
            <a:avLst/>
          </a:prstGeom>
          <a:noFill/>
        </p:spPr>
        <p:txBody>
          <a:bodyPr wrap="square" rtlCol="0">
            <a:spAutoFit/>
          </a:bodyPr>
          <a:lstStyle/>
          <a:p>
            <a:r>
              <a:rPr kumimoji="1" lang="en-US" altLang="zh-CN" sz="1400" b="1" dirty="0">
                <a:solidFill>
                  <a:srgbClr val="0000FF"/>
                </a:solidFill>
                <a:latin typeface="Microsoft YaHei" panose="020B0503020204020204" pitchFamily="34" charset="-122"/>
                <a:ea typeface="Microsoft YaHei" panose="020B0503020204020204" pitchFamily="34" charset="-122"/>
              </a:rPr>
              <a:t>Flow</a:t>
            </a:r>
            <a:endParaRPr kumimoji="1" lang="zh-CN" altLang="en-US" sz="1400" b="1" dirty="0">
              <a:solidFill>
                <a:srgbClr val="0000FF"/>
              </a:solidFill>
              <a:latin typeface="Microsoft YaHei" panose="020B0503020204020204" pitchFamily="34" charset="-122"/>
              <a:ea typeface="Microsoft YaHei" panose="020B0503020204020204" pitchFamily="34" charset="-122"/>
            </a:endParaRPr>
          </a:p>
        </p:txBody>
      </p:sp>
      <p:sp>
        <p:nvSpPr>
          <p:cNvPr id="64" name="文本框 63">
            <a:extLst>
              <a:ext uri="{FF2B5EF4-FFF2-40B4-BE49-F238E27FC236}">
                <a16:creationId xmlns:a16="http://schemas.microsoft.com/office/drawing/2014/main" id="{93B0DA19-2790-3696-5007-C912478DAEFB}"/>
              </a:ext>
            </a:extLst>
          </p:cNvPr>
          <p:cNvSpPr txBox="1"/>
          <p:nvPr/>
        </p:nvSpPr>
        <p:spPr>
          <a:xfrm>
            <a:off x="180954" y="5324327"/>
            <a:ext cx="930983" cy="307777"/>
          </a:xfrm>
          <a:prstGeom prst="rect">
            <a:avLst/>
          </a:prstGeom>
          <a:noFill/>
        </p:spPr>
        <p:txBody>
          <a:bodyPr wrap="square" rtlCol="0">
            <a:spAutoFit/>
          </a:bodyPr>
          <a:lstStyle/>
          <a:p>
            <a:r>
              <a:rPr kumimoji="1" lang="en-US" altLang="zh-CN" sz="1400" b="1" dirty="0">
                <a:solidFill>
                  <a:srgbClr val="C00000"/>
                </a:solidFill>
                <a:latin typeface="Microsoft YaHei" panose="020B0503020204020204" pitchFamily="34" charset="-122"/>
                <a:ea typeface="Microsoft YaHei" panose="020B0503020204020204" pitchFamily="34" charset="-122"/>
              </a:rPr>
              <a:t>Heat</a:t>
            </a:r>
            <a:endParaRPr kumimoji="1" lang="zh-CN" altLang="en-US" sz="1400" b="1" dirty="0">
              <a:solidFill>
                <a:srgbClr val="C00000"/>
              </a:solidFill>
              <a:latin typeface="Microsoft YaHei" panose="020B0503020204020204" pitchFamily="34" charset="-122"/>
              <a:ea typeface="Microsoft YaHei" panose="020B0503020204020204" pitchFamily="34" charset="-122"/>
            </a:endParaRPr>
          </a:p>
        </p:txBody>
      </p:sp>
      <p:pic>
        <p:nvPicPr>
          <p:cNvPr id="65" name="Picture 12">
            <a:extLst>
              <a:ext uri="{FF2B5EF4-FFF2-40B4-BE49-F238E27FC236}">
                <a16:creationId xmlns:a16="http://schemas.microsoft.com/office/drawing/2014/main" id="{B18FFF09-5F6E-DFA5-EFD0-F0A24867B2D2}"/>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1384329" y="5204328"/>
            <a:ext cx="465257" cy="806401"/>
          </a:xfrm>
          <a:prstGeom prst="rect">
            <a:avLst/>
          </a:prstGeom>
        </p:spPr>
      </p:pic>
      <p:sp>
        <p:nvSpPr>
          <p:cNvPr id="66" name="文本框 20">
            <a:extLst>
              <a:ext uri="{FF2B5EF4-FFF2-40B4-BE49-F238E27FC236}">
                <a16:creationId xmlns:a16="http://schemas.microsoft.com/office/drawing/2014/main" id="{19349B7C-F7DE-114E-F9D0-3EEB2C0E63E6}"/>
              </a:ext>
            </a:extLst>
          </p:cNvPr>
          <p:cNvSpPr txBox="1"/>
          <p:nvPr/>
        </p:nvSpPr>
        <p:spPr>
          <a:xfrm>
            <a:off x="7737869" y="4113850"/>
            <a:ext cx="2282392" cy="461665"/>
          </a:xfrm>
          <a:prstGeom prst="rect">
            <a:avLst/>
          </a:prstGeom>
          <a:noFill/>
        </p:spPr>
        <p:txBody>
          <a:bodyPr wrap="square" rtlCol="0">
            <a:spAutoFit/>
          </a:bodyPr>
          <a:lstStyle/>
          <a:p>
            <a:pPr algn="ctr"/>
            <a:r>
              <a:rPr kumimoji="1" lang="en-US" altLang="zh-CN" sz="1200" b="1" dirty="0">
                <a:latin typeface="Arial" panose="020B0604020202020204" pitchFamily="34" charset="0"/>
                <a:ea typeface="Microsoft YaHei" panose="020B0503020204020204" pitchFamily="34" charset="-122"/>
                <a:cs typeface="Arial" panose="020B0604020202020204" pitchFamily="34" charset="0"/>
              </a:rPr>
              <a:t>b) Local</a:t>
            </a:r>
            <a:r>
              <a:rPr kumimoji="1" lang="zh-CN" altLang="en-US" sz="1200"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1200" b="1" dirty="0">
                <a:latin typeface="Arial" panose="020B0604020202020204" pitchFamily="34" charset="0"/>
                <a:ea typeface="Microsoft YaHei" panose="020B0503020204020204" pitchFamily="34" charset="-122"/>
                <a:cs typeface="Arial" panose="020B0604020202020204" pitchFamily="34" charset="0"/>
              </a:rPr>
              <a:t>heat</a:t>
            </a:r>
            <a:r>
              <a:rPr kumimoji="1" lang="zh-CN" altLang="en-US" sz="1200"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1200" b="1" dirty="0">
                <a:latin typeface="Arial" panose="020B0604020202020204" pitchFamily="34" charset="0"/>
                <a:ea typeface="Microsoft YaHei" panose="020B0503020204020204" pitchFamily="34" charset="-122"/>
                <a:cs typeface="Arial" panose="020B0604020202020204" pitchFamily="34" charset="0"/>
              </a:rPr>
              <a:t>transfer</a:t>
            </a:r>
            <a:r>
              <a:rPr kumimoji="1" lang="zh-CN" altLang="en-US" sz="1200"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sz="1200" b="1" dirty="0">
                <a:latin typeface="Arial" panose="020B0604020202020204" pitchFamily="34" charset="0"/>
                <a:ea typeface="Microsoft YaHei" panose="020B0503020204020204" pitchFamily="34" charset="-122"/>
                <a:cs typeface="Arial" panose="020B0604020202020204" pitchFamily="34" charset="0"/>
              </a:rPr>
              <a:t>coefficient</a:t>
            </a:r>
          </a:p>
        </p:txBody>
      </p:sp>
      <p:sp>
        <p:nvSpPr>
          <p:cNvPr id="67" name="文本框 20">
            <a:extLst>
              <a:ext uri="{FF2B5EF4-FFF2-40B4-BE49-F238E27FC236}">
                <a16:creationId xmlns:a16="http://schemas.microsoft.com/office/drawing/2014/main" id="{952D6AB4-6126-823D-16E9-5777B1A8E6A2}"/>
              </a:ext>
            </a:extLst>
          </p:cNvPr>
          <p:cNvSpPr txBox="1"/>
          <p:nvPr/>
        </p:nvSpPr>
        <p:spPr>
          <a:xfrm>
            <a:off x="10005038" y="4113850"/>
            <a:ext cx="2241164" cy="461665"/>
          </a:xfrm>
          <a:prstGeom prst="rect">
            <a:avLst/>
          </a:prstGeom>
          <a:noFill/>
        </p:spPr>
        <p:txBody>
          <a:bodyPr wrap="square" rtlCol="0">
            <a:spAutoFit/>
          </a:bodyPr>
          <a:lstStyle>
            <a:defPPr>
              <a:defRPr lang="en-US"/>
            </a:defPPr>
            <a:lvl1pPr>
              <a:lnSpc>
                <a:spcPct val="150000"/>
              </a:lnSpc>
              <a:defRPr kumimoji="1" sz="1200" b="1">
                <a:latin typeface="Microsoft YaHei" panose="020B0503020204020204" pitchFamily="34" charset="-122"/>
                <a:ea typeface="Microsoft YaHei" panose="020B0503020204020204" pitchFamily="34" charset="-122"/>
                <a:cs typeface="Arial" panose="020B0604020202020204" pitchFamily="34" charset="0"/>
              </a:defRPr>
            </a:lvl1pPr>
          </a:lstStyle>
          <a:p>
            <a:pPr algn="ctr">
              <a:lnSpc>
                <a:spcPct val="100000"/>
              </a:lnSpc>
            </a:pPr>
            <a:r>
              <a:rPr lang="en-US" altLang="zh-CN" dirty="0">
                <a:latin typeface="Arial" panose="020B0604020202020204" pitchFamily="34" charset="0"/>
              </a:rPr>
              <a:t>c) System</a:t>
            </a:r>
            <a:r>
              <a:rPr lang="zh-CN" altLang="en-US" dirty="0">
                <a:latin typeface="Arial" panose="020B0604020202020204" pitchFamily="34" charset="0"/>
              </a:rPr>
              <a:t> </a:t>
            </a:r>
            <a:r>
              <a:rPr lang="en-US" altLang="zh-CN" dirty="0">
                <a:latin typeface="Arial" panose="020B0604020202020204" pitchFamily="34" charset="0"/>
              </a:rPr>
              <a:t>heat</a:t>
            </a:r>
            <a:r>
              <a:rPr lang="zh-CN" altLang="en-US" dirty="0">
                <a:latin typeface="Arial" panose="020B0604020202020204" pitchFamily="34" charset="0"/>
              </a:rPr>
              <a:t> </a:t>
            </a:r>
            <a:r>
              <a:rPr lang="en-US" altLang="zh-CN" dirty="0">
                <a:latin typeface="Arial" panose="020B0604020202020204" pitchFamily="34" charset="0"/>
              </a:rPr>
              <a:t>transfer</a:t>
            </a:r>
            <a:r>
              <a:rPr lang="zh-CN" altLang="en-US" dirty="0">
                <a:latin typeface="Arial" panose="020B0604020202020204" pitchFamily="34" charset="0"/>
              </a:rPr>
              <a:t> </a:t>
            </a:r>
            <a:r>
              <a:rPr lang="en-US" altLang="zh-CN" dirty="0">
                <a:latin typeface="Arial" panose="020B0604020202020204" pitchFamily="34" charset="0"/>
              </a:rPr>
              <a:t>coefficient</a:t>
            </a:r>
            <a:r>
              <a:rPr lang="zh-CN" altLang="en-US" dirty="0">
                <a:latin typeface="Arial" panose="020B0604020202020204" pitchFamily="34" charset="0"/>
              </a:rPr>
              <a:t> </a:t>
            </a:r>
            <a:endParaRPr lang="en-GB" altLang="zh-CN" dirty="0">
              <a:latin typeface="Arial" panose="020B0604020202020204" pitchFamily="34" charset="0"/>
            </a:endParaRPr>
          </a:p>
        </p:txBody>
      </p:sp>
      <p:sp>
        <p:nvSpPr>
          <p:cNvPr id="68" name="文本框 20">
            <a:extLst>
              <a:ext uri="{FF2B5EF4-FFF2-40B4-BE49-F238E27FC236}">
                <a16:creationId xmlns:a16="http://schemas.microsoft.com/office/drawing/2014/main" id="{B9E8BE96-C5BA-83A4-03D7-5C0F7691D173}"/>
              </a:ext>
            </a:extLst>
          </p:cNvPr>
          <p:cNvSpPr txBox="1"/>
          <p:nvPr/>
        </p:nvSpPr>
        <p:spPr>
          <a:xfrm>
            <a:off x="5161334" y="4113850"/>
            <a:ext cx="2625180" cy="276999"/>
          </a:xfrm>
          <a:prstGeom prst="rect">
            <a:avLst/>
          </a:prstGeom>
          <a:noFill/>
        </p:spPr>
        <p:txBody>
          <a:bodyPr wrap="square" rtlCol="0">
            <a:spAutoFit/>
          </a:bodyPr>
          <a:lstStyle>
            <a:defPPr>
              <a:defRPr lang="en-US"/>
            </a:defPPr>
            <a:lvl1pPr>
              <a:lnSpc>
                <a:spcPct val="150000"/>
              </a:lnSpc>
              <a:defRPr kumimoji="1" sz="1200" b="1">
                <a:latin typeface="Microsoft YaHei" panose="020B0503020204020204" pitchFamily="34" charset="-122"/>
                <a:ea typeface="Microsoft YaHei" panose="020B0503020204020204" pitchFamily="34" charset="-122"/>
                <a:cs typeface="Arial" panose="020B0604020202020204" pitchFamily="34" charset="0"/>
              </a:defRPr>
            </a:lvl1pPr>
          </a:lstStyle>
          <a:p>
            <a:pPr algn="ctr">
              <a:lnSpc>
                <a:spcPct val="100000"/>
              </a:lnSpc>
            </a:pPr>
            <a:r>
              <a:rPr lang="en-US" altLang="zh-CN" dirty="0">
                <a:latin typeface="Arial" panose="020B0604020202020204" pitchFamily="34" charset="0"/>
              </a:rPr>
              <a:t>a) Pressure</a:t>
            </a:r>
            <a:r>
              <a:rPr lang="zh-CN" altLang="en-US" dirty="0">
                <a:latin typeface="Arial" panose="020B0604020202020204" pitchFamily="34" charset="0"/>
              </a:rPr>
              <a:t> </a:t>
            </a:r>
            <a:r>
              <a:rPr lang="en-US" altLang="zh-CN" dirty="0">
                <a:latin typeface="Arial" panose="020B0604020202020204" pitchFamily="34" charset="0"/>
              </a:rPr>
              <a:t>drop</a:t>
            </a:r>
            <a:r>
              <a:rPr lang="zh-CN" altLang="en-US" dirty="0">
                <a:latin typeface="Arial" panose="020B0604020202020204" pitchFamily="34" charset="0"/>
              </a:rPr>
              <a:t> </a:t>
            </a:r>
            <a:r>
              <a:rPr lang="en-US" altLang="zh-CN" dirty="0">
                <a:latin typeface="Arial" panose="020B0604020202020204" pitchFamily="34" charset="0"/>
              </a:rPr>
              <a:t>curve</a:t>
            </a:r>
            <a:endParaRPr lang="zh-CN" altLang="en-US" dirty="0">
              <a:latin typeface="Arial" panose="020B0604020202020204" pitchFamily="34" charset="0"/>
            </a:endParaRPr>
          </a:p>
        </p:txBody>
      </p:sp>
      <p:sp>
        <p:nvSpPr>
          <p:cNvPr id="69" name="文本框 68">
            <a:extLst>
              <a:ext uri="{FF2B5EF4-FFF2-40B4-BE49-F238E27FC236}">
                <a16:creationId xmlns:a16="http://schemas.microsoft.com/office/drawing/2014/main" id="{BE560E62-24D4-576C-DB1B-D0713EE55D24}"/>
              </a:ext>
            </a:extLst>
          </p:cNvPr>
          <p:cNvSpPr txBox="1"/>
          <p:nvPr/>
        </p:nvSpPr>
        <p:spPr>
          <a:xfrm>
            <a:off x="4536845" y="6122409"/>
            <a:ext cx="6239777" cy="369332"/>
          </a:xfrm>
          <a:prstGeom prst="rect">
            <a:avLst/>
          </a:prstGeom>
          <a:noFill/>
        </p:spPr>
        <p:txBody>
          <a:bodyPr wrap="square">
            <a:spAutoFit/>
          </a:bodyPr>
          <a:lstStyle/>
          <a:p>
            <a:pPr>
              <a:spcBef>
                <a:spcPts val="300"/>
              </a:spcBef>
              <a:spcAft>
                <a:spcPts val="300"/>
              </a:spcAft>
            </a:pPr>
            <a:r>
              <a:rPr kumimoji="1"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Deviation of model</a:t>
            </a:r>
            <a:r>
              <a:rPr kumimoji="1" lang="zh-CN" altLang="en-US" b="1"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compared</a:t>
            </a:r>
            <a:r>
              <a:rPr kumimoji="1" lang="zh-CN" altLang="en-US" b="1"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with</a:t>
            </a:r>
            <a:r>
              <a:rPr kumimoji="1" lang="zh-CN" altLang="en-US" b="1"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experiment</a:t>
            </a:r>
            <a:r>
              <a:rPr kumimoji="1" lang="zh-CN" altLang="en-US" b="1"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is </a:t>
            </a:r>
            <a:r>
              <a:rPr kumimoji="1" lang="en-GB" altLang="zh-CN" sz="1800" b="1" dirty="0">
                <a:solidFill>
                  <a:srgbClr val="C00000"/>
                </a:solidFill>
                <a:latin typeface="Arial" panose="020B0604020202020204" pitchFamily="34" charset="0"/>
                <a:ea typeface="微软雅黑" panose="020B0503020204020204" pitchFamily="34" charset="-122"/>
                <a:cs typeface="Arial" panose="020B0604020202020204" pitchFamily="34" charset="0"/>
              </a:rPr>
              <a:t>&lt;</a:t>
            </a:r>
            <a:r>
              <a:rPr kumimoji="1" lang="en-US" altLang="zh-CN" sz="1800" b="1" dirty="0">
                <a:solidFill>
                  <a:srgbClr val="C00000"/>
                </a:solidFill>
                <a:latin typeface="Arial" panose="020B0604020202020204" pitchFamily="34" charset="0"/>
                <a:ea typeface="微软雅黑" panose="020B0503020204020204" pitchFamily="34" charset="-122"/>
                <a:cs typeface="Arial" panose="020B0604020202020204" pitchFamily="34" charset="0"/>
              </a:rPr>
              <a:t>10</a:t>
            </a:r>
            <a:r>
              <a:rPr kumimoji="1" lang="en-GB" altLang="zh-CN" sz="1800" b="1" dirty="0">
                <a:solidFill>
                  <a:srgbClr val="C00000"/>
                </a:solidFill>
                <a:latin typeface="Arial" panose="020B0604020202020204" pitchFamily="34" charset="0"/>
                <a:ea typeface="微软雅黑" panose="020B0503020204020204" pitchFamily="34" charset="-122"/>
                <a:cs typeface="Arial" panose="020B0604020202020204" pitchFamily="34" charset="0"/>
              </a:rPr>
              <a:t>%</a:t>
            </a:r>
          </a:p>
        </p:txBody>
      </p:sp>
      <p:sp>
        <p:nvSpPr>
          <p:cNvPr id="70" name="文本框 69">
            <a:extLst>
              <a:ext uri="{FF2B5EF4-FFF2-40B4-BE49-F238E27FC236}">
                <a16:creationId xmlns:a16="http://schemas.microsoft.com/office/drawing/2014/main" id="{3DD68075-0426-806B-68C7-92DD42EBC12B}"/>
              </a:ext>
            </a:extLst>
          </p:cNvPr>
          <p:cNvSpPr txBox="1"/>
          <p:nvPr/>
        </p:nvSpPr>
        <p:spPr>
          <a:xfrm>
            <a:off x="225601" y="3541087"/>
            <a:ext cx="2965834" cy="369332"/>
          </a:xfrm>
          <a:prstGeom prst="rect">
            <a:avLst/>
          </a:prstGeom>
          <a:noFill/>
        </p:spPr>
        <p:txBody>
          <a:bodyPr wrap="square" rtlCol="0">
            <a:spAutoFit/>
          </a:bodyPr>
          <a:lstStyle/>
          <a:p>
            <a:pPr>
              <a:spcBef>
                <a:spcPts val="300"/>
              </a:spcBef>
              <a:spcAft>
                <a:spcPts val="300"/>
              </a:spcAft>
            </a:pPr>
            <a:r>
              <a:rPr kumimoji="1" lang="en-US" altLang="zh-CN" b="1" dirty="0">
                <a:solidFill>
                  <a:srgbClr val="C00000"/>
                </a:solidFill>
                <a:latin typeface="Microsoft YaHei" panose="020B0503020204020204" pitchFamily="34" charset="-122"/>
                <a:ea typeface="Microsoft YaHei" panose="020B0503020204020204" pitchFamily="34" charset="-122"/>
              </a:rPr>
              <a:t>Governing</a:t>
            </a:r>
            <a:r>
              <a:rPr kumimoji="1" lang="zh-CN" altLang="en-US" b="1" dirty="0">
                <a:solidFill>
                  <a:srgbClr val="C00000"/>
                </a:solidFill>
                <a:latin typeface="Microsoft YaHei" panose="020B0503020204020204" pitchFamily="34" charset="-122"/>
                <a:ea typeface="Microsoft YaHei" panose="020B0503020204020204" pitchFamily="34" charset="-122"/>
              </a:rPr>
              <a:t> </a:t>
            </a:r>
            <a:r>
              <a:rPr kumimoji="1" lang="en-US" altLang="zh-CN" b="1" dirty="0">
                <a:solidFill>
                  <a:srgbClr val="C00000"/>
                </a:solidFill>
                <a:latin typeface="Microsoft YaHei" panose="020B0503020204020204" pitchFamily="34" charset="-122"/>
                <a:ea typeface="Microsoft YaHei" panose="020B0503020204020204" pitchFamily="34" charset="-122"/>
              </a:rPr>
              <a:t>Equations</a:t>
            </a:r>
            <a:endParaRPr kumimoji="1" lang="en-GB" altLang="zh-CN" b="1" dirty="0">
              <a:solidFill>
                <a:srgbClr val="C00000"/>
              </a:solidFill>
              <a:latin typeface="Microsoft YaHei" panose="020B0503020204020204" pitchFamily="34" charset="-122"/>
              <a:ea typeface="Microsoft YaHei" panose="020B0503020204020204" pitchFamily="34" charset="-122"/>
            </a:endParaRPr>
          </a:p>
        </p:txBody>
      </p:sp>
      <p:sp>
        <p:nvSpPr>
          <p:cNvPr id="71" name="文本框 70">
            <a:extLst>
              <a:ext uri="{FF2B5EF4-FFF2-40B4-BE49-F238E27FC236}">
                <a16:creationId xmlns:a16="http://schemas.microsoft.com/office/drawing/2014/main" id="{F605D000-7EC3-B54F-D6C1-527667EB2F5B}"/>
              </a:ext>
            </a:extLst>
          </p:cNvPr>
          <p:cNvSpPr txBox="1"/>
          <p:nvPr/>
        </p:nvSpPr>
        <p:spPr>
          <a:xfrm>
            <a:off x="5071345" y="738154"/>
            <a:ext cx="1522787" cy="369332"/>
          </a:xfrm>
          <a:prstGeom prst="rect">
            <a:avLst/>
          </a:prstGeom>
          <a:noFill/>
        </p:spPr>
        <p:txBody>
          <a:bodyPr wrap="square" rtlCol="0">
            <a:spAutoFit/>
          </a:bodyPr>
          <a:lstStyle/>
          <a:p>
            <a:pPr>
              <a:spcBef>
                <a:spcPts val="300"/>
              </a:spcBef>
              <a:spcAft>
                <a:spcPts val="300"/>
              </a:spcAft>
            </a:pPr>
            <a:r>
              <a:rPr kumimoji="1" lang="en-US" altLang="zh-CN" b="1" dirty="0">
                <a:solidFill>
                  <a:srgbClr val="C00000"/>
                </a:solidFill>
                <a:latin typeface="Microsoft YaHei" panose="020B0503020204020204" pitchFamily="34" charset="-122"/>
                <a:ea typeface="Microsoft YaHei" panose="020B0503020204020204" pitchFamily="34" charset="-122"/>
              </a:rPr>
              <a:t>Validation</a:t>
            </a:r>
            <a:endParaRPr kumimoji="1" lang="en-GB" altLang="zh-CN" b="1" dirty="0">
              <a:solidFill>
                <a:srgbClr val="C00000"/>
              </a:solidFill>
              <a:latin typeface="Microsoft YaHei" panose="020B0503020204020204" pitchFamily="34" charset="-122"/>
              <a:ea typeface="Microsoft YaHei" panose="020B0503020204020204" pitchFamily="34" charset="-122"/>
            </a:endParaRPr>
          </a:p>
        </p:txBody>
      </p:sp>
      <p:sp>
        <p:nvSpPr>
          <p:cNvPr id="72" name="右箭头 71">
            <a:extLst>
              <a:ext uri="{FF2B5EF4-FFF2-40B4-BE49-F238E27FC236}">
                <a16:creationId xmlns:a16="http://schemas.microsoft.com/office/drawing/2014/main" id="{E7C98D26-C1B0-3430-2A96-DF02CAFB7D23}"/>
              </a:ext>
            </a:extLst>
          </p:cNvPr>
          <p:cNvSpPr/>
          <p:nvPr/>
        </p:nvSpPr>
        <p:spPr>
          <a:xfrm>
            <a:off x="7495900" y="2793855"/>
            <a:ext cx="290614" cy="205578"/>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4" name="文本框 73">
            <a:extLst>
              <a:ext uri="{FF2B5EF4-FFF2-40B4-BE49-F238E27FC236}">
                <a16:creationId xmlns:a16="http://schemas.microsoft.com/office/drawing/2014/main" id="{26C9B1B1-6711-56D5-6CF0-EB502B99CB86}"/>
              </a:ext>
            </a:extLst>
          </p:cNvPr>
          <p:cNvSpPr txBox="1"/>
          <p:nvPr/>
        </p:nvSpPr>
        <p:spPr>
          <a:xfrm>
            <a:off x="259118" y="6590670"/>
            <a:ext cx="12084424" cy="261610"/>
          </a:xfrm>
          <a:prstGeom prst="rect">
            <a:avLst/>
          </a:prstGeom>
          <a:noFill/>
        </p:spPr>
        <p:txBody>
          <a:bodyPr wrap="square">
            <a:spAutoFit/>
          </a:bodyPr>
          <a:lstStyle/>
          <a:p>
            <a:r>
              <a:rPr lang="en-US" altLang="zh-CN" sz="1100" dirty="0">
                <a:effectLst/>
                <a:latin typeface="Arial" panose="020B0604020202020204" pitchFamily="34" charset="0"/>
                <a:cs typeface="Arial" panose="020B0604020202020204" pitchFamily="34" charset="0"/>
              </a:rPr>
              <a:t>Qu M-L, et al. Pore-to-mesoscale network modeling of heat transfer and fluid flow in packed beds with application to</a:t>
            </a:r>
            <a:r>
              <a:rPr lang="zh-CN" altLang="en-US" sz="1100" dirty="0">
                <a:latin typeface="Arial" panose="020B0604020202020204" pitchFamily="34" charset="0"/>
                <a:cs typeface="Arial" panose="020B0604020202020204" pitchFamily="34" charset="0"/>
              </a:rPr>
              <a:t> </a:t>
            </a:r>
            <a:r>
              <a:rPr lang="en-US" altLang="zh-CN" sz="1100" dirty="0">
                <a:effectLst/>
                <a:latin typeface="Arial" panose="020B0604020202020204" pitchFamily="34" charset="0"/>
                <a:cs typeface="Arial" panose="020B0604020202020204" pitchFamily="34" charset="0"/>
              </a:rPr>
              <a:t>process design. </a:t>
            </a:r>
            <a:r>
              <a:rPr lang="en-US" altLang="zh-CN" sz="1100" dirty="0" err="1">
                <a:effectLst/>
                <a:latin typeface="Arial" panose="020B0604020202020204" pitchFamily="34" charset="0"/>
                <a:cs typeface="Arial" panose="020B0604020202020204" pitchFamily="34" charset="0"/>
              </a:rPr>
              <a:t>AIChE</a:t>
            </a:r>
            <a:r>
              <a:rPr lang="en-US" altLang="zh-CN" sz="1100" dirty="0">
                <a:effectLst/>
                <a:latin typeface="Arial" panose="020B0604020202020204" pitchFamily="34" charset="0"/>
                <a:cs typeface="Arial" panose="020B0604020202020204" pitchFamily="34" charset="0"/>
              </a:rPr>
              <a:t> J. 2023;e18213</a:t>
            </a:r>
          </a:p>
        </p:txBody>
      </p:sp>
      <p:pic>
        <p:nvPicPr>
          <p:cNvPr id="75" name="图片 74">
            <a:extLst>
              <a:ext uri="{FF2B5EF4-FFF2-40B4-BE49-F238E27FC236}">
                <a16:creationId xmlns:a16="http://schemas.microsoft.com/office/drawing/2014/main" id="{1C591FAB-DFC9-B243-DEFF-67162CE962A3}"/>
              </a:ext>
            </a:extLst>
          </p:cNvPr>
          <p:cNvPicPr>
            <a:picLocks noChangeAspect="1"/>
          </p:cNvPicPr>
          <p:nvPr/>
        </p:nvPicPr>
        <p:blipFill>
          <a:blip r:embed="rId15"/>
          <a:stretch>
            <a:fillRect/>
          </a:stretch>
        </p:blipFill>
        <p:spPr>
          <a:xfrm>
            <a:off x="7914859" y="1559411"/>
            <a:ext cx="4335462" cy="1234444"/>
          </a:xfrm>
          <a:prstGeom prst="rect">
            <a:avLst/>
          </a:prstGeom>
        </p:spPr>
      </p:pic>
      <p:pic>
        <p:nvPicPr>
          <p:cNvPr id="76" name="图片 75">
            <a:extLst>
              <a:ext uri="{FF2B5EF4-FFF2-40B4-BE49-F238E27FC236}">
                <a16:creationId xmlns:a16="http://schemas.microsoft.com/office/drawing/2014/main" id="{D3512444-85A2-5602-60B4-FA2970DFB7FB}"/>
              </a:ext>
            </a:extLst>
          </p:cNvPr>
          <p:cNvPicPr>
            <a:picLocks noChangeAspect="1"/>
          </p:cNvPicPr>
          <p:nvPr/>
        </p:nvPicPr>
        <p:blipFill>
          <a:blip r:embed="rId16"/>
          <a:stretch>
            <a:fillRect/>
          </a:stretch>
        </p:blipFill>
        <p:spPr>
          <a:xfrm>
            <a:off x="7980741" y="2532644"/>
            <a:ext cx="4197123" cy="1677146"/>
          </a:xfrm>
          <a:prstGeom prst="rect">
            <a:avLst/>
          </a:prstGeom>
        </p:spPr>
      </p:pic>
      <p:sp>
        <p:nvSpPr>
          <p:cNvPr id="77" name="右箭头 76">
            <a:extLst>
              <a:ext uri="{FF2B5EF4-FFF2-40B4-BE49-F238E27FC236}">
                <a16:creationId xmlns:a16="http://schemas.microsoft.com/office/drawing/2014/main" id="{7FD1FA7E-BED6-3212-CC43-60C2425CC414}"/>
              </a:ext>
            </a:extLst>
          </p:cNvPr>
          <p:cNvSpPr/>
          <p:nvPr/>
        </p:nvSpPr>
        <p:spPr>
          <a:xfrm rot="5400000">
            <a:off x="10011620" y="2865031"/>
            <a:ext cx="290614" cy="205578"/>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78" name="Straight Connector 27">
            <a:extLst>
              <a:ext uri="{FF2B5EF4-FFF2-40B4-BE49-F238E27FC236}">
                <a16:creationId xmlns:a16="http://schemas.microsoft.com/office/drawing/2014/main" id="{535EA5C5-94E6-7D28-B9E0-370A249ECBB2}"/>
              </a:ext>
            </a:extLst>
          </p:cNvPr>
          <p:cNvCxnSpPr>
            <a:cxnSpLocks/>
          </p:cNvCxnSpPr>
          <p:nvPr/>
        </p:nvCxnSpPr>
        <p:spPr>
          <a:xfrm>
            <a:off x="195548" y="6611003"/>
            <a:ext cx="10717617"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80" name="图片 79">
            <a:extLst>
              <a:ext uri="{FF2B5EF4-FFF2-40B4-BE49-F238E27FC236}">
                <a16:creationId xmlns:a16="http://schemas.microsoft.com/office/drawing/2014/main" id="{153529E9-26AB-2CD5-84E3-A9F6B655FB4F}"/>
              </a:ext>
            </a:extLst>
          </p:cNvPr>
          <p:cNvPicPr>
            <a:picLocks noChangeAspect="1"/>
          </p:cNvPicPr>
          <p:nvPr/>
        </p:nvPicPr>
        <p:blipFill>
          <a:blip r:embed="rId17"/>
          <a:stretch>
            <a:fillRect/>
          </a:stretch>
        </p:blipFill>
        <p:spPr>
          <a:xfrm>
            <a:off x="343646" y="3968433"/>
            <a:ext cx="4125409" cy="1175308"/>
          </a:xfrm>
          <a:prstGeom prst="rect">
            <a:avLst/>
          </a:prstGeom>
        </p:spPr>
      </p:pic>
      <p:sp>
        <p:nvSpPr>
          <p:cNvPr id="2" name="椭圆 1">
            <a:extLst>
              <a:ext uri="{FF2B5EF4-FFF2-40B4-BE49-F238E27FC236}">
                <a16:creationId xmlns:a16="http://schemas.microsoft.com/office/drawing/2014/main" id="{384D28AE-06F0-8EF6-9C75-91907298C568}"/>
              </a:ext>
            </a:extLst>
          </p:cNvPr>
          <p:cNvSpPr/>
          <p:nvPr/>
        </p:nvSpPr>
        <p:spPr>
          <a:xfrm>
            <a:off x="2646947" y="1477564"/>
            <a:ext cx="368969" cy="86124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887102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9A4EEFCB-771C-7B0E-468D-C55720F3F306}"/>
              </a:ext>
            </a:extLst>
          </p:cNvPr>
          <p:cNvSpPr>
            <a:spLocks noGrp="1"/>
          </p:cNvSpPr>
          <p:nvPr>
            <p:ph type="sldNum" sz="quarter" idx="12"/>
          </p:nvPr>
        </p:nvSpPr>
        <p:spPr/>
        <p:txBody>
          <a:bodyPr/>
          <a:lstStyle/>
          <a:p>
            <a:fld id="{AFE8FE2A-CEB9-2F40-9CAA-C48A2BF7F2FA}" type="slidenum">
              <a:rPr kumimoji="1" lang="zh-CN" altLang="en-US" smtClean="0"/>
              <a:t>20</a:t>
            </a:fld>
            <a:endParaRPr kumimoji="1" lang="zh-CN" altLang="en-US"/>
          </a:p>
        </p:txBody>
      </p:sp>
      <p:cxnSp>
        <p:nvCxnSpPr>
          <p:cNvPr id="5" name="Straight Connector 27">
            <a:extLst>
              <a:ext uri="{FF2B5EF4-FFF2-40B4-BE49-F238E27FC236}">
                <a16:creationId xmlns:a16="http://schemas.microsoft.com/office/drawing/2014/main" id="{46E7BC6F-9B51-CB94-D440-67BEF12ED74A}"/>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6" name="文本框 5">
            <a:extLst>
              <a:ext uri="{FF2B5EF4-FFF2-40B4-BE49-F238E27FC236}">
                <a16:creationId xmlns:a16="http://schemas.microsoft.com/office/drawing/2014/main" id="{E7F02D60-3AE1-9A0E-C150-9E23D31D3781}"/>
              </a:ext>
            </a:extLst>
          </p:cNvPr>
          <p:cNvSpPr txBox="1"/>
          <p:nvPr/>
        </p:nvSpPr>
        <p:spPr>
          <a:xfrm>
            <a:off x="263150" y="175390"/>
            <a:ext cx="4700736" cy="400110"/>
          </a:xfrm>
          <a:prstGeom prst="rect">
            <a:avLst/>
          </a:prstGeom>
          <a:noFill/>
        </p:spPr>
        <p:txBody>
          <a:bodyPr wrap="square" rtlCol="0">
            <a:spAutoFit/>
          </a:bodyPr>
          <a:lstStyle/>
          <a:p>
            <a:r>
              <a:rPr lang="en-US" altLang="zh-CN" sz="2000" b="1" dirty="0">
                <a:solidFill>
                  <a:srgbClr val="C00000"/>
                </a:solidFill>
                <a:latin typeface="Arial"/>
                <a:ea typeface="Arial Unicode MS"/>
                <a:cs typeface="Arial"/>
              </a:rPr>
              <a:t>Case</a:t>
            </a:r>
            <a:r>
              <a:rPr lang="zh-CN" altLang="en-US" sz="2000" b="1" dirty="0">
                <a:solidFill>
                  <a:srgbClr val="C00000"/>
                </a:solidFill>
                <a:latin typeface="Arial"/>
                <a:ea typeface="Arial Unicode MS"/>
                <a:cs typeface="Arial"/>
              </a:rPr>
              <a:t> </a:t>
            </a:r>
            <a:r>
              <a:rPr lang="en-US" altLang="zh-CN" sz="2000" b="1" dirty="0">
                <a:solidFill>
                  <a:srgbClr val="C00000"/>
                </a:solidFill>
                <a:latin typeface="Arial"/>
                <a:ea typeface="Arial Unicode MS"/>
                <a:cs typeface="Arial"/>
              </a:rPr>
              <a:t>2:</a:t>
            </a:r>
            <a:r>
              <a:rPr lang="zh-CN" altLang="en-US" sz="2000" b="1" dirty="0">
                <a:solidFill>
                  <a:srgbClr val="C00000"/>
                </a:solidFill>
                <a:latin typeface="Arial"/>
                <a:ea typeface="Arial Unicode MS"/>
                <a:cs typeface="Arial"/>
              </a:rPr>
              <a:t> </a:t>
            </a:r>
            <a:r>
              <a:rPr lang="en-US" altLang="zh-CN" sz="2000" b="1" dirty="0">
                <a:solidFill>
                  <a:srgbClr val="C00000"/>
                </a:solidFill>
                <a:latin typeface="Arial"/>
                <a:ea typeface="Arial Unicode MS"/>
                <a:cs typeface="Arial"/>
              </a:rPr>
              <a:t>Conclusions</a:t>
            </a:r>
            <a:r>
              <a:rPr lang="zh-CN" altLang="en-US" sz="2000" b="1" dirty="0">
                <a:solidFill>
                  <a:srgbClr val="C00000"/>
                </a:solidFill>
                <a:latin typeface="Arial"/>
                <a:ea typeface="Arial Unicode MS"/>
                <a:cs typeface="Arial"/>
              </a:rPr>
              <a:t> </a:t>
            </a:r>
            <a:r>
              <a:rPr lang="en-US" altLang="zh-CN" sz="2000" b="1" dirty="0">
                <a:solidFill>
                  <a:srgbClr val="C00000"/>
                </a:solidFill>
                <a:latin typeface="Arial"/>
                <a:ea typeface="Arial Unicode MS"/>
                <a:cs typeface="Arial"/>
              </a:rPr>
              <a:t>and</a:t>
            </a:r>
            <a:r>
              <a:rPr lang="zh-CN" altLang="en-US" sz="2000" b="1" dirty="0">
                <a:solidFill>
                  <a:srgbClr val="C00000"/>
                </a:solidFill>
                <a:latin typeface="Arial"/>
                <a:ea typeface="Arial Unicode MS"/>
                <a:cs typeface="Arial"/>
              </a:rPr>
              <a:t> </a:t>
            </a:r>
            <a:r>
              <a:rPr lang="en-US" altLang="zh-CN" sz="2000" b="1" dirty="0">
                <a:solidFill>
                  <a:srgbClr val="C00000"/>
                </a:solidFill>
                <a:latin typeface="Arial"/>
                <a:ea typeface="Arial Unicode MS"/>
                <a:cs typeface="Arial"/>
              </a:rPr>
              <a:t>outlook</a:t>
            </a:r>
            <a:endParaRPr kumimoji="1" lang="zh-CN" altLang="en-US" sz="2000" b="1" dirty="0">
              <a:solidFill>
                <a:srgbClr val="C00000"/>
              </a:solidFill>
              <a:latin typeface="Arial"/>
              <a:ea typeface="Arial Unicode MS"/>
              <a:cs typeface="Arial"/>
            </a:endParaRPr>
          </a:p>
        </p:txBody>
      </p:sp>
      <p:sp>
        <p:nvSpPr>
          <p:cNvPr id="7" name="文本框 6">
            <a:extLst>
              <a:ext uri="{FF2B5EF4-FFF2-40B4-BE49-F238E27FC236}">
                <a16:creationId xmlns:a16="http://schemas.microsoft.com/office/drawing/2014/main" id="{2390AC5C-540E-4662-5282-EE18ECFC05BB}"/>
              </a:ext>
            </a:extLst>
          </p:cNvPr>
          <p:cNvSpPr txBox="1"/>
          <p:nvPr/>
        </p:nvSpPr>
        <p:spPr>
          <a:xfrm>
            <a:off x="263150" y="772845"/>
            <a:ext cx="11697202" cy="5478423"/>
          </a:xfrm>
          <a:prstGeom prst="rect">
            <a:avLst/>
          </a:prstGeom>
          <a:noFill/>
        </p:spPr>
        <p:txBody>
          <a:bodyPr wrap="square" rtlCol="0">
            <a:spAutoFit/>
          </a:bodyPr>
          <a:lstStyle/>
          <a:p>
            <a:pPr marL="342900" indent="-342900" algn="just">
              <a:spcBef>
                <a:spcPts val="600"/>
              </a:spcBef>
              <a:spcAft>
                <a:spcPts val="600"/>
              </a:spcAft>
              <a:buFont typeface="Wingdings" pitchFamily="2" charset="2"/>
              <a:buChar char="Ø"/>
            </a:pPr>
            <a:r>
              <a:rPr kumimoji="1" lang="en-US" altLang="zh-CN" sz="2000" dirty="0">
                <a:latin typeface="Arial" panose="020B0604020202020204" pitchFamily="34" charset="0"/>
                <a:ea typeface="Microsoft YaHei" panose="020B0503020204020204" pitchFamily="34" charset="-122"/>
                <a:cs typeface="Arial" panose="020B0604020202020204" pitchFamily="34" charset="0"/>
              </a:rPr>
              <a:t>We coupled a one-step reaction with the heat and mass transfer model to analyze a sorption thermal energy storage process. </a:t>
            </a:r>
          </a:p>
          <a:p>
            <a:pPr marL="342900" indent="-342900" algn="just">
              <a:spcBef>
                <a:spcPts val="600"/>
              </a:spcBef>
              <a:spcAft>
                <a:spcPts val="600"/>
              </a:spcAft>
              <a:buFont typeface="Wingdings" pitchFamily="2" charset="2"/>
              <a:buChar char="Ø"/>
            </a:pPr>
            <a:r>
              <a:rPr kumimoji="1" lang="en-US" altLang="zh-CN" sz="2000" dirty="0">
                <a:latin typeface="Arial" panose="020B0604020202020204" pitchFamily="34" charset="0"/>
                <a:ea typeface="Microsoft YaHei" panose="020B0503020204020204" pitchFamily="34" charset="-122"/>
                <a:cs typeface="Arial" panose="020B0604020202020204" pitchFamily="34" charset="0"/>
              </a:rPr>
              <a:t>We observed that various loads affect the concentration and temperature profiles in the reactor. </a:t>
            </a:r>
          </a:p>
          <a:p>
            <a:pPr marL="342900" indent="-342900" algn="just">
              <a:spcBef>
                <a:spcPts val="600"/>
              </a:spcBef>
              <a:spcAft>
                <a:spcPts val="600"/>
              </a:spcAft>
              <a:buFont typeface="Wingdings" pitchFamily="2" charset="2"/>
              <a:buChar char="Ø"/>
            </a:pPr>
            <a:r>
              <a:rPr kumimoji="1" lang="en-US" altLang="zh-CN" sz="2000" dirty="0">
                <a:latin typeface="Arial" panose="020B0604020202020204" pitchFamily="34" charset="0"/>
                <a:ea typeface="Microsoft YaHei" panose="020B0503020204020204" pitchFamily="34" charset="-122"/>
                <a:cs typeface="Arial" panose="020B0604020202020204" pitchFamily="34" charset="0"/>
              </a:rPr>
              <a:t>In the case of a packed bed, typically considered a homogeneous material, the concentration profiles are non-uniform, with the high-load case exhibiting a more uniform profile than the low-load case. </a:t>
            </a:r>
          </a:p>
          <a:p>
            <a:pPr marL="342900" indent="-342900" algn="just">
              <a:spcBef>
                <a:spcPts val="600"/>
              </a:spcBef>
              <a:spcAft>
                <a:spcPts val="600"/>
              </a:spcAft>
              <a:buFont typeface="Wingdings" pitchFamily="2" charset="2"/>
              <a:buChar char="Ø"/>
            </a:pPr>
            <a:r>
              <a:rPr kumimoji="1" lang="en-US" altLang="zh-CN" sz="2000" dirty="0">
                <a:latin typeface="Arial" panose="020B0604020202020204" pitchFamily="34" charset="0"/>
                <a:ea typeface="Microsoft YaHei" panose="020B0503020204020204" pitchFamily="34" charset="-122"/>
                <a:cs typeface="Arial" panose="020B0604020202020204" pitchFamily="34" charset="0"/>
              </a:rPr>
              <a:t>Our model offers advantages in terms of simulation speed and provides a potential approach for considering large-scale porous media, including millions of pores.</a:t>
            </a:r>
          </a:p>
          <a:p>
            <a:pPr marL="342900" indent="-342900" algn="just">
              <a:spcBef>
                <a:spcPts val="600"/>
              </a:spcBef>
              <a:spcAft>
                <a:spcPts val="600"/>
              </a:spcAft>
              <a:buFont typeface="Wingdings" pitchFamily="2" charset="2"/>
              <a:buChar char="Ø"/>
            </a:pPr>
            <a:endParaRPr kumimoji="1" lang="en-US" altLang="zh-CN" sz="2000" dirty="0">
              <a:latin typeface="Arial" panose="020B0604020202020204" pitchFamily="34" charset="0"/>
              <a:ea typeface="Microsoft YaHei" panose="020B0503020204020204" pitchFamily="34" charset="-122"/>
              <a:cs typeface="Arial" panose="020B0604020202020204" pitchFamily="34" charset="0"/>
            </a:endParaRPr>
          </a:p>
          <a:p>
            <a:pPr marL="342900" indent="-342900" algn="just">
              <a:spcBef>
                <a:spcPts val="600"/>
              </a:spcBef>
              <a:spcAft>
                <a:spcPts val="600"/>
              </a:spcAft>
              <a:buFont typeface="Wingdings" pitchFamily="2" charset="2"/>
              <a:buChar char="Ø"/>
            </a:pPr>
            <a:r>
              <a:rPr kumimoji="1" lang="en-US" altLang="zh-CN" sz="2000" dirty="0">
                <a:latin typeface="Arial" panose="020B0604020202020204" pitchFamily="34" charset="0"/>
                <a:ea typeface="Microsoft YaHei" panose="020B0503020204020204" pitchFamily="34" charset="-122"/>
                <a:cs typeface="Arial" panose="020B0604020202020204" pitchFamily="34" charset="0"/>
              </a:rPr>
              <a:t>In the next step, we will explore the the mechanism of transport in a multi-layer packed bed.  </a:t>
            </a:r>
          </a:p>
          <a:p>
            <a:pPr marL="342900" indent="-342900" algn="just">
              <a:spcBef>
                <a:spcPts val="600"/>
              </a:spcBef>
              <a:spcAft>
                <a:spcPts val="600"/>
              </a:spcAft>
              <a:buFont typeface="Wingdings" pitchFamily="2" charset="2"/>
              <a:buChar char="Ø"/>
            </a:pPr>
            <a:r>
              <a:rPr kumimoji="1" lang="en-US" altLang="zh-CN" sz="2000" dirty="0">
                <a:latin typeface="Arial" panose="020B0604020202020204" pitchFamily="34" charset="0"/>
                <a:ea typeface="Microsoft YaHei" panose="020B0503020204020204" pitchFamily="34" charset="-122"/>
                <a:cs typeface="Arial" panose="020B0604020202020204" pitchFamily="34" charset="0"/>
              </a:rPr>
              <a:t>Moreover, we aim to incorporate complex reaction processes, such as CO</a:t>
            </a:r>
            <a:r>
              <a:rPr kumimoji="1" lang="en-US" altLang="zh-CN" sz="2000" baseline="-25000" dirty="0">
                <a:latin typeface="Arial" panose="020B0604020202020204" pitchFamily="34" charset="0"/>
                <a:ea typeface="Microsoft YaHei" panose="020B0503020204020204" pitchFamily="34" charset="-122"/>
                <a:cs typeface="Arial" panose="020B0604020202020204" pitchFamily="34" charset="0"/>
              </a:rPr>
              <a:t>2</a:t>
            </a:r>
            <a:r>
              <a:rPr kumimoji="1" lang="en-US" altLang="zh-CN" sz="2000" dirty="0">
                <a:latin typeface="Arial" panose="020B0604020202020204" pitchFamily="34" charset="0"/>
                <a:ea typeface="Microsoft YaHei" panose="020B0503020204020204" pitchFamily="34" charset="-122"/>
                <a:cs typeface="Arial" panose="020B0604020202020204" pitchFamily="34" charset="0"/>
              </a:rPr>
              <a:t> hydrogenation (CO2+4H2</a:t>
            </a:r>
            <a:r>
              <a:rPr kumimoji="1" lang="en-US" altLang="zh-CN" sz="2000" dirty="0">
                <a:latin typeface="Arial" panose="020B0604020202020204" pitchFamily="34" charset="0"/>
                <a:ea typeface="Microsoft YaHei" panose="020B0503020204020204" pitchFamily="34" charset="-122"/>
                <a:cs typeface="Arial" panose="020B0604020202020204" pitchFamily="34" charset="0"/>
                <a:sym typeface="Wingdings" pitchFamily="2" charset="2"/>
              </a:rPr>
              <a:t>CH4+2H2O)</a:t>
            </a:r>
            <a:r>
              <a:rPr kumimoji="1" lang="en-US" altLang="zh-CN" sz="2000" dirty="0">
                <a:latin typeface="Arial" panose="020B0604020202020204" pitchFamily="34" charset="0"/>
                <a:ea typeface="Microsoft YaHei" panose="020B0503020204020204" pitchFamily="34" charset="-122"/>
                <a:cs typeface="Arial" panose="020B0604020202020204" pitchFamily="34" charset="0"/>
              </a:rPr>
              <a:t> into our model to simulate </a:t>
            </a:r>
            <a:r>
              <a:rPr lang="en-US" altLang="zh-CN" sz="2000" dirty="0">
                <a:effectLst/>
                <a:latin typeface="Arial" panose="020B0604020202020204" pitchFamily="34" charset="0"/>
                <a:ea typeface="DengXian" panose="02010600030101010101" pitchFamily="2" charset="-122"/>
              </a:rPr>
              <a:t>sorption enhanced reaction</a:t>
            </a:r>
            <a:r>
              <a:rPr kumimoji="1" lang="en-US" altLang="zh-CN" sz="2000" dirty="0">
                <a:latin typeface="Arial" panose="020B0604020202020204" pitchFamily="34" charset="0"/>
                <a:ea typeface="Microsoft YaHei" panose="020B0503020204020204" pitchFamily="34" charset="-122"/>
                <a:cs typeface="Arial" panose="020B0604020202020204" pitchFamily="34" charset="0"/>
              </a:rPr>
              <a:t>. </a:t>
            </a:r>
          </a:p>
          <a:p>
            <a:pPr marL="342900" indent="-342900" algn="just">
              <a:spcBef>
                <a:spcPts val="600"/>
              </a:spcBef>
              <a:spcAft>
                <a:spcPts val="600"/>
              </a:spcAft>
              <a:buFont typeface="Wingdings" pitchFamily="2" charset="2"/>
              <a:buChar char="Ø"/>
            </a:pPr>
            <a:r>
              <a:rPr kumimoji="1" lang="en-US" altLang="zh-CN" sz="2000" dirty="0">
                <a:latin typeface="Arial" panose="020B0604020202020204" pitchFamily="34" charset="0"/>
                <a:ea typeface="Microsoft YaHei" panose="020B0503020204020204" pitchFamily="34" charset="-122"/>
                <a:cs typeface="Arial" panose="020B0604020202020204" pitchFamily="34" charset="0"/>
              </a:rPr>
              <a:t>Subsequently, we intend to utilize this model to optimize the spatial distribution of active catalysts and sorbent in packed beds to enhance efficiency.</a:t>
            </a:r>
          </a:p>
        </p:txBody>
      </p:sp>
      <p:sp>
        <p:nvSpPr>
          <p:cNvPr id="3" name="文本框 2">
            <a:extLst>
              <a:ext uri="{FF2B5EF4-FFF2-40B4-BE49-F238E27FC236}">
                <a16:creationId xmlns:a16="http://schemas.microsoft.com/office/drawing/2014/main" id="{02089860-5584-4D5E-92D5-20F941E01E17}"/>
              </a:ext>
            </a:extLst>
          </p:cNvPr>
          <p:cNvSpPr txBox="1"/>
          <p:nvPr/>
        </p:nvSpPr>
        <p:spPr>
          <a:xfrm>
            <a:off x="231648" y="3820886"/>
            <a:ext cx="1127595" cy="369332"/>
          </a:xfrm>
          <a:prstGeom prst="rect">
            <a:avLst/>
          </a:prstGeom>
          <a:noFill/>
        </p:spPr>
        <p:txBody>
          <a:bodyPr wrap="square">
            <a:spAutoFit/>
          </a:bodyPr>
          <a:lstStyle/>
          <a:p>
            <a:r>
              <a:rPr lang="en-US" altLang="zh-CN" sz="1800" b="1" dirty="0">
                <a:solidFill>
                  <a:srgbClr val="C00000"/>
                </a:solidFill>
                <a:latin typeface="Arial"/>
                <a:ea typeface="Arial Unicode MS"/>
                <a:cs typeface="Arial"/>
              </a:rPr>
              <a:t>Outlook</a:t>
            </a:r>
            <a:endParaRPr lang="zh-CN" altLang="en-US" dirty="0"/>
          </a:p>
        </p:txBody>
      </p:sp>
    </p:spTree>
    <p:extLst>
      <p:ext uri="{BB962C8B-B14F-4D97-AF65-F5344CB8AC3E}">
        <p14:creationId xmlns:p14="http://schemas.microsoft.com/office/powerpoint/2010/main" val="4018335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bwMode="auto">
          <a:xfrm>
            <a:off x="1524000" y="2057400"/>
            <a:ext cx="914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altLang="zh-CN" sz="3600" b="1" dirty="0">
                <a:solidFill>
                  <a:srgbClr val="C00000"/>
                </a:solidFill>
              </a:rPr>
              <a:t>Thank you for listening!</a:t>
            </a:r>
          </a:p>
          <a:p>
            <a:pPr>
              <a:defRPr/>
            </a:pPr>
            <a:endParaRPr lang="en-US" altLang="zh-CN" sz="3600" b="1" dirty="0">
              <a:solidFill>
                <a:srgbClr val="C00000"/>
              </a:solidFill>
            </a:endParaRPr>
          </a:p>
          <a:p>
            <a:pPr>
              <a:defRPr/>
            </a:pPr>
            <a:r>
              <a:rPr lang="en-US" altLang="zh-CN" sz="3600" b="1" dirty="0">
                <a:solidFill>
                  <a:srgbClr val="C00000"/>
                </a:solidFill>
              </a:rPr>
              <a:t>Questions and comments</a:t>
            </a:r>
            <a:endParaRPr lang="zh-CN" altLang="en-US" b="1" dirty="0">
              <a:solidFill>
                <a:srgbClr val="C00000"/>
              </a:solidFill>
            </a:endParaRPr>
          </a:p>
        </p:txBody>
      </p:sp>
      <p:sp>
        <p:nvSpPr>
          <p:cNvPr id="2" name="灯片编号占位符 1">
            <a:extLst>
              <a:ext uri="{FF2B5EF4-FFF2-40B4-BE49-F238E27FC236}">
                <a16:creationId xmlns:a16="http://schemas.microsoft.com/office/drawing/2014/main" id="{88AA04D2-6A87-FC43-8B88-F8A6AA387DBA}"/>
              </a:ext>
            </a:extLst>
          </p:cNvPr>
          <p:cNvSpPr>
            <a:spLocks noGrp="1"/>
          </p:cNvSpPr>
          <p:nvPr>
            <p:ph type="sldNum" sz="quarter" idx="12"/>
          </p:nvPr>
        </p:nvSpPr>
        <p:spPr>
          <a:xfrm>
            <a:off x="9448800" y="6356350"/>
            <a:ext cx="2743200" cy="365125"/>
          </a:xfrm>
        </p:spPr>
        <p:txBody>
          <a:bodyPr/>
          <a:lstStyle/>
          <a:p>
            <a:pPr algn="ctr"/>
            <a:fld id="{AFE8FE2A-CEB9-2F40-9CAA-C48A2BF7F2FA}" type="slidenum">
              <a:rPr kumimoji="1" lang="zh-CN" altLang="en-US" smtClean="0"/>
              <a:pPr algn="ctr"/>
              <a:t>21</a:t>
            </a:fld>
            <a:endParaRPr kumimoji="1" lang="zh-CN" altLang="en-US" dirty="0"/>
          </a:p>
        </p:txBody>
      </p:sp>
      <p:sp>
        <p:nvSpPr>
          <p:cNvPr id="3" name="文本框 2">
            <a:extLst>
              <a:ext uri="{FF2B5EF4-FFF2-40B4-BE49-F238E27FC236}">
                <a16:creationId xmlns:a16="http://schemas.microsoft.com/office/drawing/2014/main" id="{F3B2AB76-D95A-20CD-88D7-BE321246388F}"/>
              </a:ext>
            </a:extLst>
          </p:cNvPr>
          <p:cNvSpPr txBox="1"/>
          <p:nvPr/>
        </p:nvSpPr>
        <p:spPr>
          <a:xfrm>
            <a:off x="3381375" y="5987018"/>
            <a:ext cx="60674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E-mail</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m.qu@imperial.ac.uk</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4"/>
              </a:rPr>
              <a:t>mingliangqu@zju.edu.cn</a:t>
            </a:r>
            <a:r>
              <a:rPr lang="en-US"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58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97F1E31-8CFE-2440-B368-0EF84A968492}"/>
              </a:ext>
            </a:extLst>
          </p:cNvPr>
          <p:cNvSpPr txBox="1"/>
          <p:nvPr/>
        </p:nvSpPr>
        <p:spPr>
          <a:xfrm>
            <a:off x="263150" y="175390"/>
            <a:ext cx="4700736"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Background – Case study </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5" name="Straight Connector 27">
            <a:extLst>
              <a:ext uri="{FF2B5EF4-FFF2-40B4-BE49-F238E27FC236}">
                <a16:creationId xmlns:a16="http://schemas.microsoft.com/office/drawing/2014/main" id="{38608A05-D75C-7344-AA00-83390A0D8C6C}"/>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6" name="Straight Connector 27">
            <a:extLst>
              <a:ext uri="{FF2B5EF4-FFF2-40B4-BE49-F238E27FC236}">
                <a16:creationId xmlns:a16="http://schemas.microsoft.com/office/drawing/2014/main" id="{0F0612B4-AF68-1B41-8ED2-7E9EE0E49C27}"/>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6146" name="Picture 2" descr="A gray tank model with porous media flow shown in teal, purple, and blue color gradient and white streamlines.">
            <a:extLst>
              <a:ext uri="{FF2B5EF4-FFF2-40B4-BE49-F238E27FC236}">
                <a16:creationId xmlns:a16="http://schemas.microsoft.com/office/drawing/2014/main" id="{D85A4B83-6EE9-2343-BAB5-38673385C2F5}"/>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357401" y="4025995"/>
            <a:ext cx="1333471" cy="2208942"/>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DEB45751-D935-0845-9565-9DF5493DF5A2}"/>
              </a:ext>
            </a:extLst>
          </p:cNvPr>
          <p:cNvSpPr txBox="1"/>
          <p:nvPr/>
        </p:nvSpPr>
        <p:spPr>
          <a:xfrm>
            <a:off x="100584" y="651237"/>
            <a:ext cx="11837955" cy="707886"/>
          </a:xfrm>
          <a:prstGeom prst="rect">
            <a:avLst/>
          </a:prstGeom>
          <a:noFill/>
        </p:spPr>
        <p:txBody>
          <a:bodyPr wrap="square" rtlCol="0">
            <a:spAutoFit/>
          </a:bodyPr>
          <a:lstStyle/>
          <a:p>
            <a:pPr marL="285750" indent="-285750" algn="just">
              <a:buFont typeface="Arial" panose="020B0604020202020204" pitchFamily="34" charset="0"/>
              <a:buChar char="•"/>
            </a:pPr>
            <a:r>
              <a:rPr kumimoji="1" lang="en-US" altLang="zh-CN" sz="2000" b="1" dirty="0">
                <a:latin typeface="Arial" panose="020B0604020202020204" pitchFamily="34" charset="0"/>
                <a:ea typeface="Microsoft YaHei" panose="020B0503020204020204" pitchFamily="34" charset="-122"/>
                <a:cs typeface="Arial" panose="020B0604020202020204" pitchFamily="34" charset="0"/>
              </a:rPr>
              <a:t>The dual-network model (DNM) provides the advantage of offering a pore-scale perspective for complex pore systems while using limited computational resources.</a:t>
            </a:r>
          </a:p>
        </p:txBody>
      </p:sp>
      <p:sp>
        <p:nvSpPr>
          <p:cNvPr id="7" name="文本框 6">
            <a:extLst>
              <a:ext uri="{FF2B5EF4-FFF2-40B4-BE49-F238E27FC236}">
                <a16:creationId xmlns:a16="http://schemas.microsoft.com/office/drawing/2014/main" id="{20EA8A1B-8CC1-4329-C44E-991C69242C75}"/>
              </a:ext>
            </a:extLst>
          </p:cNvPr>
          <p:cNvSpPr txBox="1"/>
          <p:nvPr/>
        </p:nvSpPr>
        <p:spPr>
          <a:xfrm>
            <a:off x="508957" y="6097835"/>
            <a:ext cx="4347248" cy="584775"/>
          </a:xfrm>
          <a:prstGeom prst="rect">
            <a:avLst/>
          </a:prstGeom>
          <a:noFill/>
        </p:spPr>
        <p:txBody>
          <a:bodyPr wrap="square" rtlCol="0">
            <a:spAutoFit/>
          </a:bodyPr>
          <a:lstStyle/>
          <a:p>
            <a:r>
              <a:rPr kumimoji="1" lang="en-US" altLang="zh-CN" sz="1600" b="1" dirty="0">
                <a:latin typeface="Arial" panose="020B0604020202020204" pitchFamily="34" charset="0"/>
                <a:cs typeface="Arial" panose="020B0604020202020204" pitchFamily="34" charset="0"/>
              </a:rPr>
              <a:t>(b) Engineered porous media</a:t>
            </a:r>
            <a:r>
              <a:rPr kumimoji="1" lang="en-US" altLang="zh-CN" sz="1600" dirty="0">
                <a:latin typeface="Arial" panose="020B0604020202020204" pitchFamily="34" charset="0"/>
                <a:cs typeface="Arial" panose="020B0604020202020204" pitchFamily="34" charset="0"/>
              </a:rPr>
              <a:t>:</a:t>
            </a:r>
          </a:p>
          <a:p>
            <a:r>
              <a:rPr kumimoji="1" lang="en-US" altLang="zh-CN" sz="1600" dirty="0">
                <a:latin typeface="Arial" panose="020B0604020202020204" pitchFamily="34" charset="0"/>
                <a:cs typeface="Arial" panose="020B0604020202020204" pitchFamily="34" charset="0"/>
              </a:rPr>
              <a:t>- Sorption Thermal Energy Storage (STES)</a:t>
            </a:r>
            <a:endParaRPr kumimoji="1" lang="zh-CN" altLang="en-US" sz="1600"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D57F4009-532F-7A67-E0E1-4EB372FE285D}"/>
              </a:ext>
            </a:extLst>
          </p:cNvPr>
          <p:cNvSpPr txBox="1"/>
          <p:nvPr/>
        </p:nvSpPr>
        <p:spPr>
          <a:xfrm>
            <a:off x="504194" y="3480272"/>
            <a:ext cx="4218647" cy="584775"/>
          </a:xfrm>
          <a:prstGeom prst="rect">
            <a:avLst/>
          </a:prstGeom>
          <a:noFill/>
        </p:spPr>
        <p:txBody>
          <a:bodyPr wrap="square" rtlCol="0">
            <a:spAutoFit/>
          </a:bodyPr>
          <a:lstStyle/>
          <a:p>
            <a:r>
              <a:rPr kumimoji="1" lang="en-US" altLang="zh-CN" sz="1600" b="1" dirty="0">
                <a:latin typeface="Arial" panose="020B0604020202020204" pitchFamily="34" charset="0"/>
                <a:cs typeface="Arial" panose="020B0604020202020204" pitchFamily="34" charset="0"/>
              </a:rPr>
              <a:t>(a) Natural porous media</a:t>
            </a:r>
            <a:r>
              <a:rPr kumimoji="1" lang="en-US" altLang="zh-CN" sz="1600" dirty="0">
                <a:latin typeface="Arial" panose="020B0604020202020204" pitchFamily="34" charset="0"/>
                <a:cs typeface="Arial" panose="020B0604020202020204" pitchFamily="34" charset="0"/>
              </a:rPr>
              <a:t>: </a:t>
            </a:r>
          </a:p>
          <a:p>
            <a:r>
              <a:rPr kumimoji="1" lang="en-US" altLang="zh-CN" sz="1600" dirty="0">
                <a:latin typeface="Arial" panose="020B0604020202020204" pitchFamily="34" charset="0"/>
                <a:cs typeface="Arial" panose="020B0604020202020204" pitchFamily="34" charset="0"/>
              </a:rPr>
              <a:t>- Aquifer Thermal Energy Storage (ATES)</a:t>
            </a:r>
            <a:endParaRPr kumimoji="1" lang="zh-CN" altLang="en-US" sz="1600"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02E1C223-99F8-F6F4-4FE2-AD4FB5376DE8}"/>
              </a:ext>
            </a:extLst>
          </p:cNvPr>
          <p:cNvSpPr txBox="1"/>
          <p:nvPr/>
        </p:nvSpPr>
        <p:spPr>
          <a:xfrm>
            <a:off x="6821424" y="1353704"/>
            <a:ext cx="5218605" cy="2577629"/>
          </a:xfrm>
          <a:prstGeom prst="rect">
            <a:avLst/>
          </a:prstGeom>
          <a:noFill/>
        </p:spPr>
        <p:txBody>
          <a:bodyPr wrap="square">
            <a:spAutoFit/>
          </a:bodyPr>
          <a:lstStyle/>
          <a:p>
            <a:pPr marL="742950" lvl="1" indent="-285750" algn="just">
              <a:spcAft>
                <a:spcPts val="300"/>
              </a:spcAft>
              <a:buFont typeface="Arial" panose="020B0604020202020204" pitchFamily="34" charset="0"/>
              <a:buChar char="•"/>
            </a:pPr>
            <a:endParaRPr kumimoji="1" lang="en-US" altLang="zh-CN" b="1" dirty="0">
              <a:latin typeface="Arial" panose="020B0604020202020204" pitchFamily="34" charset="0"/>
              <a:ea typeface="Microsoft YaHei" panose="020B0503020204020204" pitchFamily="34" charset="-122"/>
              <a:cs typeface="Arial" panose="020B0604020202020204" pitchFamily="34" charset="0"/>
            </a:endParaRPr>
          </a:p>
          <a:p>
            <a:pPr marL="285750"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Large</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length</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and time scales</a:t>
            </a:r>
          </a:p>
          <a:p>
            <a:pPr marL="742950" lvl="1"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Meter-scale system </a:t>
            </a:r>
          </a:p>
          <a:p>
            <a:pPr marL="742950" lvl="1"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Hour-level duration </a:t>
            </a:r>
          </a:p>
          <a:p>
            <a:pPr marL="285750"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Homogeneous &amp; Heterogeneous structure</a:t>
            </a:r>
          </a:p>
          <a:p>
            <a:pPr marL="742950" lvl="1"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Estaillades </a:t>
            </a:r>
          </a:p>
          <a:p>
            <a:pPr marL="742950" lvl="1"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Bentheimer</a:t>
            </a:r>
          </a:p>
          <a:p>
            <a:pPr marL="285750"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Non-Fourier transport</a:t>
            </a:r>
          </a:p>
        </p:txBody>
      </p:sp>
      <p:sp>
        <p:nvSpPr>
          <p:cNvPr id="24" name="矩形 23">
            <a:extLst>
              <a:ext uri="{FF2B5EF4-FFF2-40B4-BE49-F238E27FC236}">
                <a16:creationId xmlns:a16="http://schemas.microsoft.com/office/drawing/2014/main" id="{2AE487AF-C01D-C9A4-E1DB-EB3C48E385A6}"/>
              </a:ext>
            </a:extLst>
          </p:cNvPr>
          <p:cNvSpPr/>
          <p:nvPr/>
        </p:nvSpPr>
        <p:spPr>
          <a:xfrm>
            <a:off x="1946890" y="3193538"/>
            <a:ext cx="621792" cy="128404"/>
          </a:xfrm>
          <a:prstGeom prst="rect">
            <a:avLst/>
          </a:prstGeom>
          <a:solidFill>
            <a:srgbClr val="9B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2" name="组合 1">
            <a:extLst>
              <a:ext uri="{FF2B5EF4-FFF2-40B4-BE49-F238E27FC236}">
                <a16:creationId xmlns:a16="http://schemas.microsoft.com/office/drawing/2014/main" id="{B7FD211A-E0EA-F90A-0C0E-FB9B7C23C0BB}"/>
              </a:ext>
            </a:extLst>
          </p:cNvPr>
          <p:cNvGrpSpPr/>
          <p:nvPr/>
        </p:nvGrpSpPr>
        <p:grpSpPr>
          <a:xfrm>
            <a:off x="855225" y="1470508"/>
            <a:ext cx="3202796" cy="2155197"/>
            <a:chOff x="855225" y="1470508"/>
            <a:chExt cx="3202796" cy="2155197"/>
          </a:xfrm>
        </p:grpSpPr>
        <p:pic>
          <p:nvPicPr>
            <p:cNvPr id="1034" name="Picture 10" descr="Applicability of ground source heat pumps as a bioremediation-enhancing  technology for monoaromatic hydrocarbon contaminants - ScienceDirect">
              <a:extLst>
                <a:ext uri="{FF2B5EF4-FFF2-40B4-BE49-F238E27FC236}">
                  <a16:creationId xmlns:a16="http://schemas.microsoft.com/office/drawing/2014/main" id="{8DFA28B0-0787-C7B0-FEAE-0C5D7B07DECA}"/>
                </a:ext>
              </a:extLst>
            </p:cNvPr>
            <p:cNvPicPr>
              <a:picLocks noChangeAspect="1" noChangeArrowheads="1"/>
            </p:cNvPicPr>
            <p:nvPr/>
          </p:nvPicPr>
          <p:blipFill rotWithShape="1">
            <a:blip r:embed="rId4">
              <a:clrChange>
                <a:clrFrom>
                  <a:srgbClr val="99BC91"/>
                </a:clrFrom>
                <a:clrTo>
                  <a:srgbClr val="99BC91">
                    <a:alpha val="0"/>
                  </a:srgbClr>
                </a:clrTo>
              </a:clrChange>
              <a:extLst>
                <a:ext uri="{28A0092B-C50C-407E-A947-70E740481C1C}">
                  <a14:useLocalDpi xmlns:a14="http://schemas.microsoft.com/office/drawing/2010/main"/>
                </a:ext>
              </a:extLst>
            </a:blip>
            <a:srcRect/>
            <a:stretch/>
          </p:blipFill>
          <p:spPr bwMode="auto">
            <a:xfrm>
              <a:off x="855225" y="1470508"/>
              <a:ext cx="3202796" cy="2155197"/>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25">
              <a:extLst>
                <a:ext uri="{FF2B5EF4-FFF2-40B4-BE49-F238E27FC236}">
                  <a16:creationId xmlns:a16="http://schemas.microsoft.com/office/drawing/2014/main" id="{5E61A000-E3A4-4411-9272-FB911D6BEC3D}"/>
                </a:ext>
              </a:extLst>
            </p:cNvPr>
            <p:cNvSpPr txBox="1"/>
            <p:nvPr/>
          </p:nvSpPr>
          <p:spPr>
            <a:xfrm>
              <a:off x="1815425" y="3274449"/>
              <a:ext cx="1750894" cy="261610"/>
            </a:xfrm>
            <a:prstGeom prst="rect">
              <a:avLst/>
            </a:prstGeom>
            <a:noFill/>
          </p:spPr>
          <p:txBody>
            <a:bodyPr wrap="square">
              <a:spAutoFit/>
            </a:bodyPr>
            <a:lstStyle/>
            <a:p>
              <a:pPr algn="ctr"/>
              <a:r>
                <a:rPr kumimoji="1" lang="en-US" altLang="zh-CN" sz="1100" dirty="0">
                  <a:solidFill>
                    <a:schemeClr val="bg1"/>
                  </a:solidFill>
                  <a:latin typeface="Arial" panose="020B0604020202020204" pitchFamily="34" charset="0"/>
                  <a:cs typeface="Arial" panose="020B0604020202020204" pitchFamily="34" charset="0"/>
                </a:rPr>
                <a:t>Temperature field</a:t>
              </a:r>
              <a:endParaRPr kumimoji="1" lang="zh-CN" altLang="en-US" sz="1100" dirty="0">
                <a:solidFill>
                  <a:schemeClr val="bg1"/>
                </a:solidFill>
                <a:latin typeface="Arial" panose="020B0604020202020204" pitchFamily="34" charset="0"/>
                <a:cs typeface="Arial" panose="020B0604020202020204" pitchFamily="34" charset="0"/>
              </a:endParaRPr>
            </a:p>
          </p:txBody>
        </p:sp>
      </p:grpSp>
      <p:sp>
        <p:nvSpPr>
          <p:cNvPr id="28" name="文本框 27">
            <a:extLst>
              <a:ext uri="{FF2B5EF4-FFF2-40B4-BE49-F238E27FC236}">
                <a16:creationId xmlns:a16="http://schemas.microsoft.com/office/drawing/2014/main" id="{9DB869BE-E02C-4895-904D-681468151B47}"/>
              </a:ext>
            </a:extLst>
          </p:cNvPr>
          <p:cNvSpPr txBox="1"/>
          <p:nvPr/>
        </p:nvSpPr>
        <p:spPr>
          <a:xfrm>
            <a:off x="7137985" y="1306999"/>
            <a:ext cx="4198790" cy="369332"/>
          </a:xfrm>
          <a:prstGeom prst="rect">
            <a:avLst/>
          </a:prstGeom>
          <a:noFill/>
        </p:spPr>
        <p:txBody>
          <a:bodyPr wrap="square">
            <a:spAutoFit/>
          </a:bodyPr>
          <a:lstStyle/>
          <a:p>
            <a:pPr algn="ctr"/>
            <a:r>
              <a:rPr kumimoji="1" lang="en-US" altLang="zh-CN" b="1" dirty="0">
                <a:solidFill>
                  <a:srgbClr val="C00000"/>
                </a:solidFill>
                <a:latin typeface="Arial" panose="020B0604020202020204" pitchFamily="34" charset="0"/>
                <a:ea typeface="Microsoft YaHei" panose="020B0503020204020204" pitchFamily="34" charset="-122"/>
                <a:cs typeface="Arial" panose="020B0604020202020204" pitchFamily="34" charset="0"/>
              </a:rPr>
              <a:t>Challenges</a:t>
            </a:r>
            <a:r>
              <a:rPr kumimoji="1" lang="zh-CN" altLang="en-US"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solidFill>
                  <a:srgbClr val="C00000"/>
                </a:solidFill>
                <a:latin typeface="Arial" panose="020B0604020202020204" pitchFamily="34" charset="0"/>
                <a:ea typeface="Microsoft YaHei" panose="020B0503020204020204" pitchFamily="34" charset="-122"/>
                <a:cs typeface="Arial" panose="020B0604020202020204" pitchFamily="34" charset="0"/>
              </a:rPr>
              <a:t>to other approaches</a:t>
            </a:r>
          </a:p>
        </p:txBody>
      </p:sp>
      <p:sp>
        <p:nvSpPr>
          <p:cNvPr id="9" name="文本框 8">
            <a:extLst>
              <a:ext uri="{FF2B5EF4-FFF2-40B4-BE49-F238E27FC236}">
                <a16:creationId xmlns:a16="http://schemas.microsoft.com/office/drawing/2014/main" id="{72839476-114F-B390-4668-92D70592D116}"/>
              </a:ext>
            </a:extLst>
          </p:cNvPr>
          <p:cNvSpPr txBox="1"/>
          <p:nvPr/>
        </p:nvSpPr>
        <p:spPr>
          <a:xfrm>
            <a:off x="-322444" y="1306999"/>
            <a:ext cx="2891126" cy="369332"/>
          </a:xfrm>
          <a:prstGeom prst="rect">
            <a:avLst/>
          </a:prstGeom>
          <a:noFill/>
        </p:spPr>
        <p:txBody>
          <a:bodyPr wrap="square">
            <a:spAutoFit/>
          </a:bodyPr>
          <a:lstStyle/>
          <a:p>
            <a:pPr algn="ctr"/>
            <a:r>
              <a:rPr kumimoji="1" lang="en-US" altLang="zh-CN"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1</a:t>
            </a:r>
          </a:p>
        </p:txBody>
      </p:sp>
      <p:sp>
        <p:nvSpPr>
          <p:cNvPr id="10" name="文本框 9">
            <a:extLst>
              <a:ext uri="{FF2B5EF4-FFF2-40B4-BE49-F238E27FC236}">
                <a16:creationId xmlns:a16="http://schemas.microsoft.com/office/drawing/2014/main" id="{3681974A-DFC4-D667-B629-E3EA53178C51}"/>
              </a:ext>
            </a:extLst>
          </p:cNvPr>
          <p:cNvSpPr txBox="1"/>
          <p:nvPr/>
        </p:nvSpPr>
        <p:spPr>
          <a:xfrm>
            <a:off x="-434503" y="4134096"/>
            <a:ext cx="2891126" cy="369332"/>
          </a:xfrm>
          <a:prstGeom prst="rect">
            <a:avLst/>
          </a:prstGeom>
          <a:noFill/>
        </p:spPr>
        <p:txBody>
          <a:bodyPr wrap="square">
            <a:spAutoFit/>
          </a:bodyPr>
          <a:lstStyle/>
          <a:p>
            <a:pPr algn="ctr"/>
            <a:r>
              <a:rPr kumimoji="1" lang="en-US" altLang="zh-CN"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2</a:t>
            </a:r>
          </a:p>
        </p:txBody>
      </p:sp>
      <p:cxnSp>
        <p:nvCxnSpPr>
          <p:cNvPr id="12" name="直线连接符 11">
            <a:extLst>
              <a:ext uri="{FF2B5EF4-FFF2-40B4-BE49-F238E27FC236}">
                <a16:creationId xmlns:a16="http://schemas.microsoft.com/office/drawing/2014/main" id="{4BB6F670-07B1-EA61-A333-DE1ABD29420F}"/>
              </a:ext>
            </a:extLst>
          </p:cNvPr>
          <p:cNvCxnSpPr/>
          <p:nvPr/>
        </p:nvCxnSpPr>
        <p:spPr>
          <a:xfrm>
            <a:off x="383059" y="4101312"/>
            <a:ext cx="11158152" cy="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7F95FC58-F60C-7E3D-8555-A63315D6EB26}"/>
              </a:ext>
            </a:extLst>
          </p:cNvPr>
          <p:cNvSpPr txBox="1"/>
          <p:nvPr/>
        </p:nvSpPr>
        <p:spPr>
          <a:xfrm>
            <a:off x="6821424" y="3978038"/>
            <a:ext cx="5031751" cy="2539157"/>
          </a:xfrm>
          <a:prstGeom prst="rect">
            <a:avLst/>
          </a:prstGeom>
          <a:noFill/>
        </p:spPr>
        <p:txBody>
          <a:bodyPr wrap="square">
            <a:spAutoFit/>
          </a:bodyPr>
          <a:lstStyle/>
          <a:p>
            <a:pPr marL="742950" lvl="1" indent="-285750" algn="just">
              <a:spcAft>
                <a:spcPts val="300"/>
              </a:spcAft>
              <a:buFont typeface="Arial" panose="020B0604020202020204" pitchFamily="34" charset="0"/>
              <a:buChar char="•"/>
            </a:pPr>
            <a:endParaRPr kumimoji="1" lang="en-US" altLang="zh-CN" b="1" dirty="0">
              <a:latin typeface="Arial" panose="020B0604020202020204" pitchFamily="34" charset="0"/>
              <a:ea typeface="Microsoft YaHei" panose="020B0503020204020204" pitchFamily="34" charset="-122"/>
              <a:cs typeface="Arial" panose="020B0604020202020204" pitchFamily="34" charset="0"/>
            </a:endParaRPr>
          </a:p>
          <a:p>
            <a:pPr marL="285750"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Reactor scale pore structure </a:t>
            </a:r>
          </a:p>
          <a:p>
            <a:pPr marL="742950" lvl="1"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Including ~10,000 beads</a:t>
            </a:r>
          </a:p>
          <a:p>
            <a:pPr marL="285750"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A gap in time resolution between reaction and transport</a:t>
            </a:r>
          </a:p>
          <a:p>
            <a:pPr marL="742950" lvl="1"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Nano second</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for kinetic</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model</a:t>
            </a:r>
          </a:p>
          <a:p>
            <a:pPr marL="742950" lvl="1"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Second</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for</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transport</a:t>
            </a:r>
          </a:p>
          <a:p>
            <a:pPr marL="285750" indent="-285750" algn="just">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Particle-by-particle system design</a:t>
            </a:r>
          </a:p>
        </p:txBody>
      </p:sp>
      <p:sp>
        <p:nvSpPr>
          <p:cNvPr id="15" name="灯片编号占位符 3">
            <a:extLst>
              <a:ext uri="{FF2B5EF4-FFF2-40B4-BE49-F238E27FC236}">
                <a16:creationId xmlns:a16="http://schemas.microsoft.com/office/drawing/2014/main" id="{7B958AD6-81CC-B271-0964-D632C866DCF8}"/>
              </a:ext>
            </a:extLst>
          </p:cNvPr>
          <p:cNvSpPr>
            <a:spLocks noGrp="1"/>
          </p:cNvSpPr>
          <p:nvPr>
            <p:ph type="sldNum" sz="quarter" idx="12"/>
          </p:nvPr>
        </p:nvSpPr>
        <p:spPr>
          <a:xfrm>
            <a:off x="8610600" y="6356350"/>
            <a:ext cx="2743200" cy="365125"/>
          </a:xfrm>
        </p:spPr>
        <p:txBody>
          <a:bodyPr/>
          <a:lstStyle/>
          <a:p>
            <a:fld id="{AFE8FE2A-CEB9-2F40-9CAA-C48A2BF7F2FA}" type="slidenum">
              <a:rPr kumimoji="1" lang="zh-CN" altLang="en-US" smtClean="0"/>
              <a:t>3</a:t>
            </a:fld>
            <a:endParaRPr kumimoji="1" lang="zh-CN" altLang="en-US"/>
          </a:p>
        </p:txBody>
      </p:sp>
    </p:spTree>
    <p:extLst>
      <p:ext uri="{BB962C8B-B14F-4D97-AF65-F5344CB8AC3E}">
        <p14:creationId xmlns:p14="http://schemas.microsoft.com/office/powerpoint/2010/main" val="3473624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9561D45-3A81-9338-2238-AE7909BFFECC}"/>
              </a:ext>
            </a:extLst>
          </p:cNvPr>
          <p:cNvSpPr>
            <a:spLocks noGrp="1"/>
          </p:cNvSpPr>
          <p:nvPr>
            <p:ph type="sldNum" sz="quarter" idx="12"/>
          </p:nvPr>
        </p:nvSpPr>
        <p:spPr/>
        <p:txBody>
          <a:bodyPr/>
          <a:lstStyle/>
          <a:p>
            <a:fld id="{AFE8FE2A-CEB9-2F40-9CAA-C48A2BF7F2FA}" type="slidenum">
              <a:rPr kumimoji="1" lang="zh-CN" altLang="en-US" smtClean="0"/>
              <a:t>4</a:t>
            </a:fld>
            <a:endParaRPr kumimoji="1" lang="zh-CN" altLang="en-US"/>
          </a:p>
        </p:txBody>
      </p:sp>
      <p:sp>
        <p:nvSpPr>
          <p:cNvPr id="5" name="文本框 4">
            <a:extLst>
              <a:ext uri="{FF2B5EF4-FFF2-40B4-BE49-F238E27FC236}">
                <a16:creationId xmlns:a16="http://schemas.microsoft.com/office/drawing/2014/main" id="{7A567E95-057D-28FA-409B-1458474DC04C}"/>
              </a:ext>
            </a:extLst>
          </p:cNvPr>
          <p:cNvSpPr txBox="1"/>
          <p:nvPr/>
        </p:nvSpPr>
        <p:spPr>
          <a:xfrm>
            <a:off x="649733" y="834330"/>
            <a:ext cx="10606095" cy="3074624"/>
          </a:xfrm>
          <a:prstGeom prst="rect">
            <a:avLst/>
          </a:prstGeom>
          <a:noFill/>
        </p:spPr>
        <p:txBody>
          <a:bodyPr wrap="square" rtlCol="0">
            <a:spAutoFit/>
          </a:bodyPr>
          <a:lstStyle/>
          <a:p>
            <a:pPr marL="342900" indent="-342900">
              <a:lnSpc>
                <a:spcPct val="200000"/>
              </a:lnSpc>
              <a:buFont typeface="Wingdings" pitchFamily="2" charset="2"/>
              <a:buChar char="Ø"/>
            </a:pPr>
            <a:r>
              <a:rPr kumimoji="1" lang="en-US" altLang="zh-CN" sz="2000" b="1" dirty="0">
                <a:solidFill>
                  <a:srgbClr val="D0CECE"/>
                </a:solidFill>
                <a:latin typeface="Arial" panose="020B0604020202020204" pitchFamily="34" charset="0"/>
                <a:ea typeface="Microsoft YaHei" panose="020B0503020204020204" pitchFamily="34" charset="-122"/>
                <a:cs typeface="Arial" panose="020B0604020202020204" pitchFamily="34" charset="0"/>
              </a:rPr>
              <a:t>Development of </a:t>
            </a:r>
            <a:r>
              <a:rPr kumimoji="1" lang="en-US" altLang="zh-CN" sz="2000" b="1" dirty="0" err="1">
                <a:solidFill>
                  <a:srgbClr val="D0CECE"/>
                </a:solidFill>
                <a:latin typeface="Arial" panose="020B0604020202020204" pitchFamily="34" charset="0"/>
                <a:ea typeface="Microsoft YaHei" panose="020B0503020204020204" pitchFamily="34" charset="-122"/>
                <a:cs typeface="Arial" panose="020B0604020202020204" pitchFamily="34" charset="0"/>
              </a:rPr>
              <a:t>MpNM</a:t>
            </a:r>
            <a:endParaRPr kumimoji="1" lang="en-US" altLang="zh-CN" sz="2000" b="1" dirty="0">
              <a:solidFill>
                <a:srgbClr val="D0CECE"/>
              </a:solidFill>
              <a:latin typeface="Arial" panose="020B0604020202020204" pitchFamily="34" charset="0"/>
              <a:ea typeface="Microsoft YaHei" panose="020B0503020204020204" pitchFamily="34" charset="-122"/>
              <a:cs typeface="Arial" panose="020B0604020202020204" pitchFamily="34" charset="0"/>
            </a:endParaRPr>
          </a:p>
          <a:p>
            <a:pPr marL="342900" indent="-342900">
              <a:lnSpc>
                <a:spcPct val="200000"/>
              </a:lnSpc>
              <a:buFont typeface="Wingdings" pitchFamily="2" charset="2"/>
              <a:buChar char="Ø"/>
            </a:pP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1 </a:t>
            </a:r>
          </a:p>
          <a:p>
            <a:pPr marL="800100" lvl="1" indent="-342900">
              <a:lnSpc>
                <a:spcPct val="200000"/>
              </a:lnSpc>
              <a:buFont typeface="Arial" panose="020B0604020202020204" pitchFamily="34" charset="0"/>
              <a:buChar char="•"/>
            </a:pP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Natural porous media: Aquifer thermal energy storage</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a:p>
            <a:pPr marL="342900" indent="-342900">
              <a:lnSpc>
                <a:spcPct val="200000"/>
              </a:lnSpc>
              <a:buFont typeface="Wingdings" pitchFamily="2" charset="2"/>
              <a:buChar char="Ø"/>
            </a:pPr>
            <a:r>
              <a:rPr kumimoji="1" lang="en-US" altLang="zh-CN" sz="2000" b="1" dirty="0">
                <a:solidFill>
                  <a:srgbClr val="D0CECE"/>
                </a:solidFill>
                <a:latin typeface="Arial" panose="020B0604020202020204" pitchFamily="34" charset="0"/>
                <a:ea typeface="Microsoft YaHei" panose="020B0503020204020204" pitchFamily="34" charset="-122"/>
                <a:cs typeface="Arial" panose="020B0604020202020204" pitchFamily="34" charset="0"/>
              </a:rPr>
              <a:t>Case 2</a:t>
            </a:r>
          </a:p>
          <a:p>
            <a:pPr marL="800100" lvl="1" indent="-342900">
              <a:lnSpc>
                <a:spcPct val="200000"/>
              </a:lnSpc>
              <a:buFont typeface="Arial" panose="020B0604020202020204" pitchFamily="34" charset="0"/>
              <a:buChar char="•"/>
            </a:pPr>
            <a:r>
              <a:rPr kumimoji="1" lang="en-US" altLang="zh-CN" sz="2000" b="1" dirty="0">
                <a:solidFill>
                  <a:srgbClr val="D0CECE"/>
                </a:solidFill>
                <a:latin typeface="Arial" panose="020B0604020202020204" pitchFamily="34" charset="0"/>
                <a:ea typeface="Microsoft YaHei" panose="020B0503020204020204" pitchFamily="34" charset="-122"/>
                <a:cs typeface="Arial" panose="020B0604020202020204" pitchFamily="34" charset="0"/>
              </a:rPr>
              <a:t>Engineered porous media: Sorption thermal energy storage (ongoing) </a:t>
            </a:r>
            <a:endParaRPr kumimoji="1" lang="zh-CN" altLang="en-US" sz="2000" b="1" dirty="0">
              <a:solidFill>
                <a:srgbClr val="D0CECE"/>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639468EE-66B5-4131-BB82-06EDF19F3768}"/>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9" name="文本框 8">
            <a:extLst>
              <a:ext uri="{FF2B5EF4-FFF2-40B4-BE49-F238E27FC236}">
                <a16:creationId xmlns:a16="http://schemas.microsoft.com/office/drawing/2014/main" id="{1EEE3BD9-3026-4481-929A-08452DC6E402}"/>
              </a:ext>
            </a:extLst>
          </p:cNvPr>
          <p:cNvSpPr txBox="1"/>
          <p:nvPr/>
        </p:nvSpPr>
        <p:spPr>
          <a:xfrm>
            <a:off x="263150" y="175390"/>
            <a:ext cx="4700736"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cs typeface="Arial" panose="020B0604020202020204" pitchFamily="34" charset="0"/>
              </a:rPr>
              <a:t>Contents </a:t>
            </a:r>
            <a:endParaRPr kumimoji="1" lang="zh-CN" altLang="en-US" sz="2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386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3B8A83B-2D14-49F9-FBC6-79BCEE95C965}"/>
              </a:ext>
            </a:extLst>
          </p:cNvPr>
          <p:cNvSpPr>
            <a:spLocks noGrp="1"/>
          </p:cNvSpPr>
          <p:nvPr>
            <p:ph type="sldNum" sz="quarter" idx="12"/>
          </p:nvPr>
        </p:nvSpPr>
        <p:spPr/>
        <p:txBody>
          <a:bodyPr/>
          <a:lstStyle/>
          <a:p>
            <a:fld id="{AFE8FE2A-CEB9-2F40-9CAA-C48A2BF7F2FA}" type="slidenum">
              <a:rPr kumimoji="1" lang="zh-CN" altLang="en-US" smtClean="0"/>
              <a:t>5</a:t>
            </a:fld>
            <a:endParaRPr kumimoji="1" lang="zh-CN" altLang="en-US" dirty="0"/>
          </a:p>
        </p:txBody>
      </p:sp>
      <p:cxnSp>
        <p:nvCxnSpPr>
          <p:cNvPr id="2" name="Straight Connector 27">
            <a:extLst>
              <a:ext uri="{FF2B5EF4-FFF2-40B4-BE49-F238E27FC236}">
                <a16:creationId xmlns:a16="http://schemas.microsoft.com/office/drawing/2014/main" id="{950734C1-9358-5CE4-B547-65FFA7555E89}"/>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 name="文本框 2">
            <a:extLst>
              <a:ext uri="{FF2B5EF4-FFF2-40B4-BE49-F238E27FC236}">
                <a16:creationId xmlns:a16="http://schemas.microsoft.com/office/drawing/2014/main" id="{F1A8A2C2-3DE0-2BCF-7CFA-5B7C84BA7E7F}"/>
              </a:ext>
            </a:extLst>
          </p:cNvPr>
          <p:cNvSpPr txBox="1"/>
          <p:nvPr/>
        </p:nvSpPr>
        <p:spPr>
          <a:xfrm>
            <a:off x="263149" y="175390"/>
            <a:ext cx="10573727"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1:</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Aquifer thermal energy storage</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pic>
        <p:nvPicPr>
          <p:cNvPr id="3076" name="Picture 4" descr="2 The principle of the operation of an ATES system. | Download Scientific  Diagram">
            <a:extLst>
              <a:ext uri="{FF2B5EF4-FFF2-40B4-BE49-F238E27FC236}">
                <a16:creationId xmlns:a16="http://schemas.microsoft.com/office/drawing/2014/main" id="{9F477B76-8F7A-BD33-C38D-D2AAD51CA9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6940" y="845403"/>
            <a:ext cx="6008450" cy="2799231"/>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8C6BF47A-A504-5493-4B24-AE06F6532B8F}"/>
              </a:ext>
            </a:extLst>
          </p:cNvPr>
          <p:cNvSpPr txBox="1"/>
          <p:nvPr/>
        </p:nvSpPr>
        <p:spPr>
          <a:xfrm>
            <a:off x="7388887" y="3938564"/>
            <a:ext cx="4535788" cy="1785104"/>
          </a:xfrm>
          <a:prstGeom prst="rect">
            <a:avLst/>
          </a:prstGeom>
          <a:noFill/>
        </p:spPr>
        <p:txBody>
          <a:bodyPr wrap="square" rtlCol="0">
            <a:spAutoFit/>
          </a:bodyPr>
          <a:lstStyle/>
          <a:p>
            <a:pPr>
              <a:spcAft>
                <a:spcPts val="600"/>
              </a:spcAft>
            </a:pPr>
            <a:r>
              <a:rPr kumimoji="1" lang="en-US" altLang="zh-CN" b="1" dirty="0">
                <a:solidFill>
                  <a:srgbClr val="C00000"/>
                </a:solidFill>
                <a:latin typeface="Arial" panose="020B0604020202020204" pitchFamily="34" charset="0"/>
                <a:cs typeface="Arial" panose="020B0604020202020204" pitchFamily="34" charset="0"/>
              </a:rPr>
              <a:t>Reality:</a:t>
            </a:r>
          </a:p>
          <a:p>
            <a:pPr marL="285750" indent="-285750">
              <a:spcAft>
                <a:spcPts val="600"/>
              </a:spcAft>
              <a:buFont typeface="Arial" panose="020B0604020202020204" pitchFamily="34" charset="0"/>
              <a:buChar char="•"/>
            </a:pPr>
            <a:r>
              <a:rPr kumimoji="1" lang="en-US" altLang="zh-CN" b="1" dirty="0">
                <a:latin typeface="Arial" panose="020B0604020202020204" pitchFamily="34" charset="0"/>
                <a:cs typeface="Arial" panose="020B0604020202020204" pitchFamily="34" charset="0"/>
              </a:rPr>
              <a:t>Heterogeneous system </a:t>
            </a:r>
          </a:p>
          <a:p>
            <a:pPr marL="285750" indent="-285750">
              <a:spcAft>
                <a:spcPts val="600"/>
              </a:spcAft>
              <a:buFont typeface="Arial" panose="020B0604020202020204" pitchFamily="34" charset="0"/>
              <a:buChar char="•"/>
            </a:pPr>
            <a:r>
              <a:rPr kumimoji="1" lang="en-US" altLang="zh-CN" b="1" dirty="0">
                <a:latin typeface="Arial" panose="020B0604020202020204" pitchFamily="34" charset="0"/>
                <a:cs typeface="Arial" panose="020B0604020202020204" pitchFamily="34" charset="0"/>
              </a:rPr>
              <a:t>Local thermal nonequilibrium</a:t>
            </a:r>
          </a:p>
          <a:p>
            <a:pPr marL="285750" indent="-285750">
              <a:spcAft>
                <a:spcPts val="600"/>
              </a:spcAft>
              <a:buFont typeface="Arial" panose="020B0604020202020204" pitchFamily="34" charset="0"/>
              <a:buChar char="•"/>
            </a:pPr>
            <a:r>
              <a:rPr kumimoji="1" lang="en-US" altLang="zh-CN" b="1" dirty="0">
                <a:latin typeface="Arial" panose="020B0604020202020204" pitchFamily="34" charset="0"/>
                <a:cs typeface="Arial" panose="020B0604020202020204" pitchFamily="34" charset="0"/>
              </a:rPr>
              <a:t>Varying</a:t>
            </a:r>
            <a:r>
              <a:rPr kumimoji="1" lang="zh-CN" altLang="en-US" b="1" dirty="0">
                <a:latin typeface="Arial" panose="020B0604020202020204" pitchFamily="34" charset="0"/>
                <a:cs typeface="Arial" panose="020B0604020202020204" pitchFamily="34" charset="0"/>
              </a:rPr>
              <a:t> </a:t>
            </a:r>
            <a:r>
              <a:rPr kumimoji="1" lang="en-US" altLang="zh-CN" b="1" dirty="0">
                <a:latin typeface="Arial" panose="020B0604020202020204" pitchFamily="34" charset="0"/>
                <a:cs typeface="Arial" panose="020B0604020202020204" pitchFamily="34" charset="0"/>
              </a:rPr>
              <a:t>fluid</a:t>
            </a:r>
            <a:r>
              <a:rPr kumimoji="1" lang="zh-CN" altLang="en-US" b="1" dirty="0">
                <a:latin typeface="Arial" panose="020B0604020202020204" pitchFamily="34" charset="0"/>
                <a:cs typeface="Arial" panose="020B0604020202020204" pitchFamily="34" charset="0"/>
              </a:rPr>
              <a:t> </a:t>
            </a:r>
            <a:r>
              <a:rPr kumimoji="1" lang="en-US" altLang="zh-CN" b="1" dirty="0">
                <a:latin typeface="Arial" panose="020B0604020202020204" pitchFamily="34" charset="0"/>
                <a:cs typeface="Arial" panose="020B0604020202020204" pitchFamily="34" charset="0"/>
              </a:rPr>
              <a:t>parameters</a:t>
            </a:r>
          </a:p>
          <a:p>
            <a:pPr marL="285750" indent="-285750">
              <a:spcAft>
                <a:spcPts val="600"/>
              </a:spcAft>
              <a:buFont typeface="Arial" panose="020B0604020202020204" pitchFamily="34" charset="0"/>
              <a:buChar char="•"/>
            </a:pPr>
            <a:r>
              <a:rPr kumimoji="1" lang="en-US" altLang="zh-CN" b="1" dirty="0">
                <a:latin typeface="Arial" panose="020B0604020202020204" pitchFamily="34" charset="0"/>
                <a:cs typeface="Arial" panose="020B0604020202020204" pitchFamily="34" charset="0"/>
              </a:rPr>
              <a:t>Anomalous transport</a:t>
            </a:r>
            <a:endParaRPr kumimoji="1" lang="zh-CN" altLang="en-US" b="1"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D20DE965-0D9D-F8C2-DE68-0EC2212BD09A}"/>
              </a:ext>
            </a:extLst>
          </p:cNvPr>
          <p:cNvSpPr txBox="1"/>
          <p:nvPr/>
        </p:nvSpPr>
        <p:spPr>
          <a:xfrm>
            <a:off x="525914" y="3898443"/>
            <a:ext cx="4673897" cy="1785104"/>
          </a:xfrm>
          <a:prstGeom prst="rect">
            <a:avLst/>
          </a:prstGeom>
          <a:noFill/>
        </p:spPr>
        <p:txBody>
          <a:bodyPr wrap="square" rtlCol="0">
            <a:spAutoFit/>
          </a:bodyPr>
          <a:lstStyle/>
          <a:p>
            <a:pPr>
              <a:spcAft>
                <a:spcPts val="600"/>
              </a:spcAft>
            </a:pPr>
            <a:r>
              <a:rPr kumimoji="1" lang="en-US" altLang="zh-CN" b="1" dirty="0">
                <a:solidFill>
                  <a:srgbClr val="C00000"/>
                </a:solidFill>
                <a:latin typeface="Arial" panose="020B0604020202020204" pitchFamily="34" charset="0"/>
                <a:cs typeface="Arial" panose="020B0604020202020204" pitchFamily="34" charset="0"/>
              </a:rPr>
              <a:t>Continuum assumptions:</a:t>
            </a:r>
          </a:p>
          <a:p>
            <a:pPr marL="285750" indent="-285750">
              <a:spcAft>
                <a:spcPts val="600"/>
              </a:spcAft>
              <a:buFont typeface="Arial" panose="020B0604020202020204" pitchFamily="34" charset="0"/>
              <a:buChar char="•"/>
            </a:pPr>
            <a:r>
              <a:rPr kumimoji="1" lang="en-US" altLang="zh-CN" b="1" dirty="0">
                <a:latin typeface="Arial" panose="020B0604020202020204" pitchFamily="34" charset="0"/>
                <a:cs typeface="Arial" panose="020B0604020202020204" pitchFamily="34" charset="0"/>
              </a:rPr>
              <a:t>Homogeneous system </a:t>
            </a:r>
          </a:p>
          <a:p>
            <a:pPr marL="285750" indent="-285750">
              <a:spcAft>
                <a:spcPts val="600"/>
              </a:spcAft>
              <a:buFont typeface="Arial" panose="020B0604020202020204" pitchFamily="34" charset="0"/>
              <a:buChar char="•"/>
            </a:pPr>
            <a:r>
              <a:rPr kumimoji="1" lang="en-US" altLang="zh-CN" b="1" dirty="0">
                <a:latin typeface="Arial" panose="020B0604020202020204" pitchFamily="34" charset="0"/>
                <a:cs typeface="Arial" panose="020B0604020202020204" pitchFamily="34" charset="0"/>
              </a:rPr>
              <a:t>Local thermal equilibrium</a:t>
            </a:r>
          </a:p>
          <a:p>
            <a:pPr marL="285750" indent="-285750">
              <a:spcAft>
                <a:spcPts val="600"/>
              </a:spcAft>
              <a:buFont typeface="Arial" panose="020B0604020202020204" pitchFamily="34" charset="0"/>
              <a:buChar char="•"/>
            </a:pPr>
            <a:r>
              <a:rPr kumimoji="1" lang="en-US" altLang="zh-CN" b="1" dirty="0">
                <a:latin typeface="Arial" panose="020B0604020202020204" pitchFamily="34" charset="0"/>
                <a:cs typeface="Arial" panose="020B0604020202020204" pitchFamily="34" charset="0"/>
              </a:rPr>
              <a:t>Constant fluid parameters</a:t>
            </a:r>
          </a:p>
          <a:p>
            <a:pPr marL="285750" indent="-285750">
              <a:spcAft>
                <a:spcPts val="600"/>
              </a:spcAft>
              <a:buFont typeface="Arial" panose="020B0604020202020204" pitchFamily="34" charset="0"/>
              <a:buChar char="•"/>
            </a:pPr>
            <a:r>
              <a:rPr kumimoji="1" lang="en-US" altLang="zh-CN" b="1" dirty="0">
                <a:latin typeface="Arial" panose="020B0604020202020204" pitchFamily="34" charset="0"/>
                <a:cs typeface="Arial" panose="020B0604020202020204" pitchFamily="34" charset="0"/>
              </a:rPr>
              <a:t>Fourier transport </a:t>
            </a:r>
            <a:endParaRPr kumimoji="1" lang="zh-CN" altLang="en-US" b="1"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399A93B5-8F98-7D2D-560C-B629EE40849A}"/>
              </a:ext>
            </a:extLst>
          </p:cNvPr>
          <p:cNvSpPr txBox="1"/>
          <p:nvPr/>
        </p:nvSpPr>
        <p:spPr>
          <a:xfrm>
            <a:off x="525914" y="872406"/>
            <a:ext cx="4416279" cy="2893100"/>
          </a:xfrm>
          <a:prstGeom prst="rect">
            <a:avLst/>
          </a:prstGeom>
          <a:noFill/>
        </p:spPr>
        <p:txBody>
          <a:bodyPr wrap="square">
            <a:spAutoFit/>
          </a:bodyPr>
          <a:lstStyle/>
          <a:p>
            <a:pPr>
              <a:spcAft>
                <a:spcPts val="300"/>
              </a:spcAft>
            </a:pPr>
            <a:r>
              <a:rPr kumimoji="1" lang="en-US" altLang="zh-CN" sz="18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Aquifer thermal energy storage</a:t>
            </a:r>
          </a:p>
          <a:p>
            <a:pPr marL="285750" indent="-285750">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Efficient energy storage</a:t>
            </a:r>
          </a:p>
          <a:p>
            <a:pPr marL="285750" indent="-285750">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Sustainable energy utilization</a:t>
            </a:r>
          </a:p>
          <a:p>
            <a:pPr marL="285750" indent="-285750">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Seasonal</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thermal</a:t>
            </a:r>
            <a:r>
              <a:rPr kumimoji="1" lang="zh-CN" altLang="en-US" b="1" dirty="0">
                <a:latin typeface="Arial" panose="020B0604020202020204" pitchFamily="34" charset="0"/>
                <a:ea typeface="Microsoft YaHei" panose="020B0503020204020204" pitchFamily="34" charset="-122"/>
                <a:cs typeface="Arial" panose="020B0604020202020204" pitchFamily="34" charset="0"/>
              </a:rPr>
              <a:t> </a:t>
            </a:r>
            <a:r>
              <a:rPr kumimoji="1" lang="en-US" altLang="zh-CN" b="1" dirty="0">
                <a:latin typeface="Arial" panose="020B0604020202020204" pitchFamily="34" charset="0"/>
                <a:ea typeface="Microsoft YaHei" panose="020B0503020204020204" pitchFamily="34" charset="-122"/>
                <a:cs typeface="Arial" panose="020B0604020202020204" pitchFamily="34" charset="0"/>
              </a:rPr>
              <a:t>energy storage</a:t>
            </a:r>
          </a:p>
          <a:p>
            <a:pPr marL="285750" indent="-285750">
              <a:spcAft>
                <a:spcPts val="300"/>
              </a:spcAft>
              <a:buFont typeface="Arial" panose="020B0604020202020204" pitchFamily="34" charset="0"/>
              <a:buChar char="•"/>
            </a:pPr>
            <a:endParaRPr kumimoji="1" lang="en-US" altLang="zh-CN" b="1" dirty="0">
              <a:latin typeface="Arial" panose="020B0604020202020204" pitchFamily="34" charset="0"/>
              <a:ea typeface="Microsoft YaHei" panose="020B0503020204020204" pitchFamily="34" charset="-122"/>
              <a:cs typeface="Arial" panose="020B0604020202020204" pitchFamily="34" charset="0"/>
            </a:endParaRPr>
          </a:p>
          <a:p>
            <a:pPr marL="285750" indent="-285750">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Environmentally friendly</a:t>
            </a:r>
          </a:p>
          <a:p>
            <a:pPr marL="285750" indent="-285750">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Long-term stability</a:t>
            </a:r>
          </a:p>
          <a:p>
            <a:pPr marL="285750" indent="-285750">
              <a:spcAft>
                <a:spcPts val="300"/>
              </a:spcAft>
              <a:buFont typeface="Arial" panose="020B0604020202020204" pitchFamily="34" charset="0"/>
              <a:buChar char="•"/>
            </a:pPr>
            <a:r>
              <a:rPr kumimoji="1" lang="en-US" altLang="zh-CN" b="1" dirty="0">
                <a:latin typeface="Arial" panose="020B0604020202020204" pitchFamily="34" charset="0"/>
                <a:ea typeface="Microsoft YaHei" panose="020B0503020204020204" pitchFamily="34" charset="-122"/>
                <a:cs typeface="Arial" panose="020B0604020202020204" pitchFamily="34" charset="0"/>
              </a:rPr>
              <a:t>Cost-effective</a:t>
            </a:r>
          </a:p>
          <a:p>
            <a:pPr marL="285750" indent="-285750">
              <a:spcAft>
                <a:spcPts val="300"/>
              </a:spcAft>
              <a:buFont typeface="Arial" panose="020B0604020202020204" pitchFamily="34" charset="0"/>
              <a:buChar char="•"/>
            </a:pPr>
            <a:endParaRPr lang="zh-CN" altLang="en-US" dirty="0">
              <a:latin typeface="Arial" panose="020B0604020202020204" pitchFamily="34" charset="0"/>
              <a:cs typeface="Arial" panose="020B0604020202020204" pitchFamily="34" charset="0"/>
            </a:endParaRPr>
          </a:p>
        </p:txBody>
      </p:sp>
      <p:sp>
        <p:nvSpPr>
          <p:cNvPr id="15" name="右箭头 14">
            <a:extLst>
              <a:ext uri="{FF2B5EF4-FFF2-40B4-BE49-F238E27FC236}">
                <a16:creationId xmlns:a16="http://schemas.microsoft.com/office/drawing/2014/main" id="{9B28C659-FD84-FF18-CBD4-ABFE7B5694BE}"/>
              </a:ext>
            </a:extLst>
          </p:cNvPr>
          <p:cNvSpPr/>
          <p:nvPr/>
        </p:nvSpPr>
        <p:spPr>
          <a:xfrm rot="10800000" flipH="1">
            <a:off x="4404372" y="4506023"/>
            <a:ext cx="2123959" cy="400111"/>
          </a:xfrm>
          <a:prstGeom prst="rightArrow">
            <a:avLst>
              <a:gd name="adj1" fmla="val 50000"/>
              <a:gd name="adj2" fmla="val 8823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074" name="Picture 2" descr="问号图标PNG透明背景免抠图元素16图库网编号:38195 - 16图库素材网">
            <a:extLst>
              <a:ext uri="{FF2B5EF4-FFF2-40B4-BE49-F238E27FC236}">
                <a16:creationId xmlns:a16="http://schemas.microsoft.com/office/drawing/2014/main" id="{B4CE055D-DF8F-7E87-3848-A443559F7BFB}"/>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81578">
            <a:off x="5841551" y="3540102"/>
            <a:ext cx="609421" cy="1102469"/>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3F6B764B-1A73-085B-F6CC-97F087FFA742}"/>
              </a:ext>
            </a:extLst>
          </p:cNvPr>
          <p:cNvSpPr txBox="1"/>
          <p:nvPr/>
        </p:nvSpPr>
        <p:spPr>
          <a:xfrm flipH="1">
            <a:off x="4512988" y="4049969"/>
            <a:ext cx="1794884" cy="461665"/>
          </a:xfrm>
          <a:prstGeom prst="rect">
            <a:avLst/>
          </a:prstGeom>
          <a:noFill/>
        </p:spPr>
        <p:txBody>
          <a:bodyPr wrap="square" rtlCol="0">
            <a:spAutoFit/>
          </a:bodyPr>
          <a:lstStyle/>
          <a:p>
            <a:r>
              <a:rPr kumimoji="1" lang="en-US" altLang="zh-CN" sz="2400" b="1" dirty="0">
                <a:latin typeface="Arial" panose="020B0604020202020204" pitchFamily="34" charset="0"/>
                <a:cs typeface="Arial" panose="020B0604020202020204" pitchFamily="34" charset="0"/>
              </a:rPr>
              <a:t>Correct</a:t>
            </a:r>
            <a:endParaRPr kumimoji="1" lang="zh-CN" altLang="en-US" sz="2400" b="1" dirty="0">
              <a:latin typeface="Arial" panose="020B0604020202020204" pitchFamily="34" charset="0"/>
              <a:cs typeface="Arial" panose="020B0604020202020204" pitchFamily="34" charset="0"/>
            </a:endParaRPr>
          </a:p>
        </p:txBody>
      </p:sp>
      <p:sp>
        <p:nvSpPr>
          <p:cNvPr id="17" name="左弧形箭头 16">
            <a:extLst>
              <a:ext uri="{FF2B5EF4-FFF2-40B4-BE49-F238E27FC236}">
                <a16:creationId xmlns:a16="http://schemas.microsoft.com/office/drawing/2014/main" id="{CA25E328-8D80-C35A-9010-4E094848B65C}"/>
              </a:ext>
            </a:extLst>
          </p:cNvPr>
          <p:cNvSpPr/>
          <p:nvPr/>
        </p:nvSpPr>
        <p:spPr>
          <a:xfrm rot="16200000" flipH="1">
            <a:off x="5026484" y="4360919"/>
            <a:ext cx="911935" cy="2543512"/>
          </a:xfrm>
          <a:prstGeom prst="curvedLeftArrow">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8" name="文本框 17">
            <a:extLst>
              <a:ext uri="{FF2B5EF4-FFF2-40B4-BE49-F238E27FC236}">
                <a16:creationId xmlns:a16="http://schemas.microsoft.com/office/drawing/2014/main" id="{C94928DD-0370-FC3B-8983-66E84E5CF831}"/>
              </a:ext>
            </a:extLst>
          </p:cNvPr>
          <p:cNvSpPr txBox="1"/>
          <p:nvPr/>
        </p:nvSpPr>
        <p:spPr>
          <a:xfrm>
            <a:off x="1456947" y="6014599"/>
            <a:ext cx="9294049" cy="830997"/>
          </a:xfrm>
          <a:prstGeom prst="rect">
            <a:avLst/>
          </a:prstGeom>
          <a:noFill/>
        </p:spPr>
        <p:txBody>
          <a:bodyPr wrap="square" rtlCol="0">
            <a:spAutoFit/>
          </a:bodyPr>
          <a:lstStyle/>
          <a:p>
            <a:pPr algn="ctr"/>
            <a:r>
              <a:rPr kumimoji="1" lang="en-US" altLang="zh-CN" sz="2400" b="1" dirty="0">
                <a:solidFill>
                  <a:srgbClr val="C00000"/>
                </a:solidFill>
                <a:latin typeface="Arial" panose="020B0604020202020204" pitchFamily="34" charset="0"/>
                <a:cs typeface="Arial" panose="020B0604020202020204" pitchFamily="34" charset="0"/>
              </a:rPr>
              <a:t>DNM was used to explore how pore-scale fluctuations affect average properties.</a:t>
            </a:r>
            <a:endParaRPr kumimoji="1" lang="zh-CN" alt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723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F3C32F34-C9D6-AE34-C02E-FBF5FEBA3987}"/>
              </a:ext>
            </a:extLst>
          </p:cNvPr>
          <p:cNvSpPr>
            <a:spLocks noGrp="1"/>
          </p:cNvSpPr>
          <p:nvPr>
            <p:ph type="sldNum" sz="quarter" idx="12"/>
          </p:nvPr>
        </p:nvSpPr>
        <p:spPr/>
        <p:txBody>
          <a:bodyPr/>
          <a:lstStyle/>
          <a:p>
            <a:fld id="{AFE8FE2A-CEB9-2F40-9CAA-C48A2BF7F2FA}" type="slidenum">
              <a:rPr kumimoji="1" lang="zh-CN" altLang="en-US" smtClean="0"/>
              <a:t>6</a:t>
            </a:fld>
            <a:endParaRPr kumimoji="1" lang="zh-CN" altLang="en-US"/>
          </a:p>
        </p:txBody>
      </p:sp>
      <p:sp>
        <p:nvSpPr>
          <p:cNvPr id="6" name="文本框 5">
            <a:extLst>
              <a:ext uri="{FF2B5EF4-FFF2-40B4-BE49-F238E27FC236}">
                <a16:creationId xmlns:a16="http://schemas.microsoft.com/office/drawing/2014/main" id="{3EB50F44-129B-A743-C316-11B48E496C7F}"/>
              </a:ext>
            </a:extLst>
          </p:cNvPr>
          <p:cNvSpPr txBox="1"/>
          <p:nvPr/>
        </p:nvSpPr>
        <p:spPr>
          <a:xfrm>
            <a:off x="263151" y="188852"/>
            <a:ext cx="10573727"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1:</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Materials</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sp>
        <p:nvSpPr>
          <p:cNvPr id="9" name="文本框 8">
            <a:extLst>
              <a:ext uri="{FF2B5EF4-FFF2-40B4-BE49-F238E27FC236}">
                <a16:creationId xmlns:a16="http://schemas.microsoft.com/office/drawing/2014/main" id="{CD0812A9-7C5E-05A1-B99E-32F716972B50}"/>
              </a:ext>
            </a:extLst>
          </p:cNvPr>
          <p:cNvSpPr txBox="1"/>
          <p:nvPr/>
        </p:nvSpPr>
        <p:spPr>
          <a:xfrm>
            <a:off x="5268036" y="821891"/>
            <a:ext cx="6953029" cy="2693045"/>
          </a:xfrm>
          <a:prstGeom prst="rect">
            <a:avLst/>
          </a:prstGeom>
          <a:noFill/>
        </p:spPr>
        <p:txBody>
          <a:bodyPr wrap="square">
            <a:spAutoFit/>
          </a:bodyPr>
          <a:lstStyle/>
          <a:p>
            <a:pPr>
              <a:spcAft>
                <a:spcPts val="600"/>
              </a:spcAft>
            </a:pPr>
            <a:r>
              <a:rPr lang="en-GB" altLang="zh-CN" sz="1800" b="1" kern="0" dirty="0">
                <a:solidFill>
                  <a:srgbClr val="C00000"/>
                </a:solidFill>
                <a:effectLst/>
                <a:latin typeface="Arial" panose="020B0604020202020204" pitchFamily="34" charset="0"/>
                <a:ea typeface="宋体" panose="02010600030101010101" pitchFamily="2" charset="-122"/>
                <a:cs typeface="Arial" panose="020B0604020202020204" pitchFamily="34" charset="0"/>
              </a:rPr>
              <a:t>Four types of porous media were studied in this work.</a:t>
            </a:r>
          </a:p>
          <a:p>
            <a:pPr>
              <a:spcAft>
                <a:spcPts val="600"/>
              </a:spcAft>
            </a:pPr>
            <a:r>
              <a:rPr lang="en-GB" altLang="zh-CN" sz="1800" b="1"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Cross-sections of three-dimensional images </a:t>
            </a:r>
            <a:r>
              <a:rPr lang="en-US" altLang="zh-CN" sz="1800" b="1"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(1.79×1.79 mm) : </a:t>
            </a:r>
          </a:p>
          <a:p>
            <a:pPr marL="342900" indent="-342900">
              <a:spcAft>
                <a:spcPts val="600"/>
              </a:spcAft>
              <a:buAutoNum type="alphaLcParenBoth"/>
            </a:pPr>
            <a:r>
              <a:rPr lang="en-GB" altLang="zh-CN" sz="18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A random close packing of equally-sized spheres (a packed bed) where the spheres are then dilated to reach a porosity of 0.20; </a:t>
            </a:r>
          </a:p>
          <a:p>
            <a:pPr marL="342900" indent="-342900">
              <a:spcAft>
                <a:spcPts val="600"/>
              </a:spcAft>
              <a:buAutoNum type="alphaLcParenBoth"/>
            </a:pPr>
            <a:r>
              <a:rPr lang="en-GB" altLang="zh-CN" sz="18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Bentheimer sandstone (porosity of 0.19); </a:t>
            </a:r>
          </a:p>
          <a:p>
            <a:pPr marL="342900" indent="-342900">
              <a:spcAft>
                <a:spcPts val="600"/>
              </a:spcAft>
              <a:buAutoNum type="alphaLcParenBoth"/>
            </a:pPr>
            <a:r>
              <a:rPr lang="en-GB" altLang="zh-CN" sz="18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A packed bed (here the porosity is 0.13); </a:t>
            </a:r>
          </a:p>
          <a:p>
            <a:pPr marL="342900" indent="-342900">
              <a:spcAft>
                <a:spcPts val="600"/>
              </a:spcAft>
              <a:buAutoNum type="alphaLcParenBoth"/>
            </a:pPr>
            <a:r>
              <a:rPr lang="en-GB" altLang="zh-CN" sz="1800" kern="0" dirty="0">
                <a:solidFill>
                  <a:srgbClr val="000000"/>
                </a:solidFill>
                <a:effectLst/>
                <a:latin typeface="Arial" panose="020B0604020202020204" pitchFamily="34" charset="0"/>
                <a:ea typeface="宋体" panose="02010600030101010101" pitchFamily="2" charset="-122"/>
                <a:cs typeface="Arial" panose="020B0604020202020204" pitchFamily="34" charset="0"/>
              </a:rPr>
              <a:t>Estaillades limestone (also with a resolved porosity of 0.13).</a:t>
            </a:r>
            <a:r>
              <a:rPr lang="zh-CN" altLang="zh-CN" dirty="0">
                <a:effectLst/>
                <a:latin typeface="Arial" panose="020B0604020202020204" pitchFamily="34" charset="0"/>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AE2A83D8-620A-19B6-B79C-7386EC117C18}"/>
                  </a:ext>
                </a:extLst>
              </p:cNvPr>
              <p:cNvGraphicFramePr>
                <a:graphicFrameLocks noGrp="1"/>
              </p:cNvGraphicFramePr>
              <p:nvPr>
                <p:extLst>
                  <p:ext uri="{D42A27DB-BD31-4B8C-83A1-F6EECF244321}">
                    <p14:modId xmlns:p14="http://schemas.microsoft.com/office/powerpoint/2010/main" val="1716824961"/>
                  </p:ext>
                </p:extLst>
              </p:nvPr>
            </p:nvGraphicFramePr>
            <p:xfrm>
              <a:off x="5160789" y="4344352"/>
              <a:ext cx="6953029" cy="2194560"/>
            </p:xfrm>
            <a:graphic>
              <a:graphicData uri="http://schemas.openxmlformats.org/drawingml/2006/table">
                <a:tbl>
                  <a:tblPr firstRow="1" firstCol="1" bandRow="1">
                    <a:tableStyleId>{5C22544A-7EE6-4342-B048-85BDC9FD1C3A}</a:tableStyleId>
                  </a:tblPr>
                  <a:tblGrid>
                    <a:gridCol w="613478">
                      <a:extLst>
                        <a:ext uri="{9D8B030D-6E8A-4147-A177-3AD203B41FA5}">
                          <a16:colId xmlns:a16="http://schemas.microsoft.com/office/drawing/2014/main" val="3027300076"/>
                        </a:ext>
                      </a:extLst>
                    </a:gridCol>
                    <a:gridCol w="931333">
                      <a:extLst>
                        <a:ext uri="{9D8B030D-6E8A-4147-A177-3AD203B41FA5}">
                          <a16:colId xmlns:a16="http://schemas.microsoft.com/office/drawing/2014/main" val="3714937798"/>
                        </a:ext>
                      </a:extLst>
                    </a:gridCol>
                    <a:gridCol w="795867">
                      <a:extLst>
                        <a:ext uri="{9D8B030D-6E8A-4147-A177-3AD203B41FA5}">
                          <a16:colId xmlns:a16="http://schemas.microsoft.com/office/drawing/2014/main" val="4169811384"/>
                        </a:ext>
                      </a:extLst>
                    </a:gridCol>
                    <a:gridCol w="1375793">
                      <a:extLst>
                        <a:ext uri="{9D8B030D-6E8A-4147-A177-3AD203B41FA5}">
                          <a16:colId xmlns:a16="http://schemas.microsoft.com/office/drawing/2014/main" val="2004049692"/>
                        </a:ext>
                      </a:extLst>
                    </a:gridCol>
                    <a:gridCol w="850940">
                      <a:extLst>
                        <a:ext uri="{9D8B030D-6E8A-4147-A177-3AD203B41FA5}">
                          <a16:colId xmlns:a16="http://schemas.microsoft.com/office/drawing/2014/main" val="104317329"/>
                        </a:ext>
                      </a:extLst>
                    </a:gridCol>
                    <a:gridCol w="1278467">
                      <a:extLst>
                        <a:ext uri="{9D8B030D-6E8A-4147-A177-3AD203B41FA5}">
                          <a16:colId xmlns:a16="http://schemas.microsoft.com/office/drawing/2014/main" val="3534912485"/>
                        </a:ext>
                      </a:extLst>
                    </a:gridCol>
                    <a:gridCol w="1107151">
                      <a:extLst>
                        <a:ext uri="{9D8B030D-6E8A-4147-A177-3AD203B41FA5}">
                          <a16:colId xmlns:a16="http://schemas.microsoft.com/office/drawing/2014/main" val="4213946771"/>
                        </a:ext>
                      </a:extLst>
                    </a:gridCol>
                  </a:tblGrid>
                  <a:tr h="252095">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Name</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Porosity</a:t>
                          </a:r>
                          <a:endParaRPr lang="zh-CN" sz="1200" dirty="0">
                            <a:solidFill>
                              <a:schemeClr val="tx1"/>
                            </a:solidFill>
                            <a:effectLst/>
                            <a:latin typeface="Arial" panose="020B0604020202020204" pitchFamily="34" charset="0"/>
                            <a:cs typeface="Arial" panose="020B0604020202020204" pitchFamily="34" charset="0"/>
                          </a:endParaRPr>
                        </a:p>
                        <a:p>
                          <a:pPr algn="ctr">
                            <a:lnSpc>
                              <a:spcPct val="100000"/>
                            </a:lnSpc>
                          </a:pPr>
                          <a14:m>
                            <m:oMathPara xmlns:m="http://schemas.openxmlformats.org/officeDocument/2006/math">
                              <m:oMathParaPr>
                                <m:jc m:val="centerGroup"/>
                              </m:oMathParaPr>
                              <m:oMath xmlns:m="http://schemas.openxmlformats.org/officeDocument/2006/math">
                                <m:r>
                                  <a:rPr lang="en-GB" sz="1200">
                                    <a:solidFill>
                                      <a:schemeClr val="tx1"/>
                                    </a:solidFill>
                                    <a:effectLst/>
                                    <a:latin typeface="Cambria Math" panose="02040503050406030204" pitchFamily="18" charset="0"/>
                                  </a:rPr>
                                  <m:t>𝜙</m:t>
                                </m:r>
                              </m:oMath>
                            </m:oMathPara>
                          </a14:m>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Specific surface area </a:t>
                          </a:r>
                          <a:r>
                            <a:rPr lang="en-US" sz="1200" dirty="0">
                              <a:solidFill>
                                <a:schemeClr val="tx1"/>
                              </a:solidFill>
                              <a:effectLst/>
                              <a:latin typeface="Arial" panose="020B0604020202020204" pitchFamily="34" charset="0"/>
                              <a:cs typeface="Arial" panose="020B0604020202020204" pitchFamily="34" charset="0"/>
                            </a:rPr>
                            <a:t>of pore</a:t>
                          </a:r>
                          <a:endParaRPr lang="zh-CN" sz="1200" dirty="0">
                            <a:solidFill>
                              <a:schemeClr val="tx1"/>
                            </a:solidFill>
                            <a:effectLst/>
                            <a:latin typeface="Arial" panose="020B0604020202020204" pitchFamily="34" charset="0"/>
                            <a:cs typeface="Arial" panose="020B0604020202020204" pitchFamily="34" charset="0"/>
                          </a:endParaRPr>
                        </a:p>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(mm</a:t>
                          </a:r>
                          <a:r>
                            <a:rPr lang="en-GB" sz="1200" baseline="30000" dirty="0">
                              <a:solidFill>
                                <a:schemeClr val="tx1"/>
                              </a:solidFill>
                              <a:effectLst/>
                              <a:latin typeface="Arial" panose="020B0604020202020204" pitchFamily="34" charset="0"/>
                              <a:cs typeface="Arial" panose="020B0604020202020204" pitchFamily="34" charset="0"/>
                            </a:rPr>
                            <a:t>-1</a:t>
                          </a:r>
                          <a:r>
                            <a:rPr lang="en-GB" sz="1200" dirty="0">
                              <a:solidFill>
                                <a:schemeClr val="tx1"/>
                              </a:solidFill>
                              <a:effectLst/>
                              <a:latin typeface="Arial" panose="020B0604020202020204" pitchFamily="34" charset="0"/>
                              <a:cs typeface="Arial" panose="020B0604020202020204" pitchFamily="34" charset="0"/>
                            </a:rPr>
                            <a:t>)</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a:solidFill>
                                <a:schemeClr val="tx1"/>
                              </a:solidFill>
                              <a:effectLst/>
                              <a:latin typeface="Arial" panose="020B0604020202020204" pitchFamily="34" charset="0"/>
                              <a:cs typeface="Arial" panose="020B0604020202020204" pitchFamily="34" charset="0"/>
                            </a:rPr>
                            <a:t>Average curvature</a:t>
                          </a:r>
                          <a:endParaRPr lang="zh-CN" sz="1200">
                            <a:solidFill>
                              <a:schemeClr val="tx1"/>
                            </a:solidFill>
                            <a:effectLst/>
                            <a:latin typeface="Arial" panose="020B0604020202020204" pitchFamily="34" charset="0"/>
                            <a:cs typeface="Arial" panose="020B0604020202020204" pitchFamily="34" charset="0"/>
                          </a:endParaRPr>
                        </a:p>
                        <a:p>
                          <a:pPr algn="ctr">
                            <a:lnSpc>
                              <a:spcPct val="100000"/>
                            </a:lnSpc>
                          </a:pPr>
                          <a:r>
                            <a:rPr lang="en-GB" sz="1200">
                              <a:solidFill>
                                <a:schemeClr val="tx1"/>
                              </a:solidFill>
                              <a:effectLst/>
                              <a:latin typeface="Arial" panose="020B0604020202020204" pitchFamily="34" charset="0"/>
                              <a:cs typeface="Arial" panose="020B0604020202020204" pitchFamily="34" charset="0"/>
                            </a:rPr>
                            <a:t>(mm</a:t>
                          </a:r>
                          <a:r>
                            <a:rPr lang="en-GB" sz="1200" baseline="30000">
                              <a:solidFill>
                                <a:schemeClr val="tx1"/>
                              </a:solidFill>
                              <a:effectLst/>
                              <a:latin typeface="Arial" panose="020B0604020202020204" pitchFamily="34" charset="0"/>
                              <a:cs typeface="Arial" panose="020B0604020202020204" pitchFamily="34" charset="0"/>
                            </a:rPr>
                            <a:t>-1</a:t>
                          </a:r>
                          <a:r>
                            <a:rPr lang="en-GB" sz="1200">
                              <a:solidFill>
                                <a:schemeClr val="tx1"/>
                              </a:solidFill>
                              <a:effectLst/>
                              <a:latin typeface="Arial" panose="020B0604020202020204" pitchFamily="34" charset="0"/>
                              <a:cs typeface="Arial" panose="020B0604020202020204" pitchFamily="34" charset="0"/>
                            </a:rPr>
                            <a:t>)</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Euler characteristic per unit volume</a:t>
                          </a:r>
                          <a:endParaRPr lang="zh-CN" sz="1200" dirty="0">
                            <a:solidFill>
                              <a:schemeClr val="tx1"/>
                            </a:solidFill>
                            <a:effectLst/>
                            <a:latin typeface="Arial" panose="020B0604020202020204" pitchFamily="34" charset="0"/>
                            <a:cs typeface="Arial" panose="020B0604020202020204" pitchFamily="34" charset="0"/>
                          </a:endParaRPr>
                        </a:p>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×10</a:t>
                          </a:r>
                          <a:r>
                            <a:rPr lang="en-GB" sz="1200" baseline="30000" dirty="0">
                              <a:solidFill>
                                <a:schemeClr val="tx1"/>
                              </a:solidFill>
                              <a:effectLst/>
                              <a:latin typeface="Arial" panose="020B0604020202020204" pitchFamily="34" charset="0"/>
                              <a:cs typeface="Arial" panose="020B0604020202020204" pitchFamily="34" charset="0"/>
                            </a:rPr>
                            <a:t>2 </a:t>
                          </a:r>
                          <a:r>
                            <a:rPr lang="en-GB" sz="1200" dirty="0">
                              <a:solidFill>
                                <a:schemeClr val="tx1"/>
                              </a:solidFill>
                              <a:effectLst/>
                              <a:latin typeface="Arial" panose="020B0604020202020204" pitchFamily="34" charset="0"/>
                              <a:cs typeface="Arial" panose="020B0604020202020204" pitchFamily="34" charset="0"/>
                            </a:rPr>
                            <a:t>(mm</a:t>
                          </a:r>
                          <a:r>
                            <a:rPr lang="en-GB" sz="1200" baseline="30000" dirty="0">
                              <a:solidFill>
                                <a:schemeClr val="tx1"/>
                              </a:solidFill>
                              <a:effectLst/>
                              <a:latin typeface="Arial" panose="020B0604020202020204" pitchFamily="34" charset="0"/>
                              <a:cs typeface="Arial" panose="020B0604020202020204" pitchFamily="34" charset="0"/>
                            </a:rPr>
                            <a:t>-3</a:t>
                          </a:r>
                          <a:r>
                            <a:rPr lang="en-GB" sz="1200" dirty="0">
                              <a:solidFill>
                                <a:schemeClr val="tx1"/>
                              </a:solidFill>
                              <a:effectLst/>
                              <a:latin typeface="Arial" panose="020B0604020202020204" pitchFamily="34" charset="0"/>
                              <a:cs typeface="Arial" panose="020B0604020202020204" pitchFamily="34" charset="0"/>
                            </a:rPr>
                            <a:t>)</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Absolute permeability (D)</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6489591"/>
                      </a:ext>
                    </a:extLst>
                  </a:tr>
                  <a:tr h="25209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A</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a:solidFill>
                                <a:schemeClr val="tx1"/>
                              </a:solidFill>
                              <a:effectLst/>
                              <a:latin typeface="Arial" panose="020B0604020202020204" pitchFamily="34" charset="0"/>
                              <a:cs typeface="Arial" panose="020B0604020202020204" pitchFamily="34" charset="0"/>
                            </a:rPr>
                            <a:t>Packed bed </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0.20</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98</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217</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-11</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1.850</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8932045"/>
                      </a:ext>
                    </a:extLst>
                  </a:tr>
                  <a:tr h="25209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B</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a:solidFill>
                                <a:schemeClr val="tx1"/>
                              </a:solidFill>
                              <a:effectLst/>
                              <a:latin typeface="Arial" panose="020B0604020202020204" pitchFamily="34" charset="0"/>
                              <a:cs typeface="Arial" panose="020B0604020202020204" pitchFamily="34" charset="0"/>
                            </a:rPr>
                            <a:t>Bentheimer</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0.19</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78</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216</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-3.7</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0.884</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9261162"/>
                      </a:ext>
                    </a:extLst>
                  </a:tr>
                  <a:tr h="25209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C</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Packed bed</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0.13</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117</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a:solidFill>
                                <a:schemeClr val="tx1"/>
                              </a:solidFill>
                              <a:effectLst/>
                              <a:latin typeface="Arial" panose="020B0604020202020204" pitchFamily="34" charset="0"/>
                              <a:cs typeface="Arial" panose="020B0604020202020204" pitchFamily="34" charset="0"/>
                            </a:rPr>
                            <a:t>371</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-1.3</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0.323</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017507"/>
                      </a:ext>
                    </a:extLst>
                  </a:tr>
                  <a:tr h="25209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D</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Estaillades</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0.13</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79</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229</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2.2</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0.021</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71213"/>
                      </a:ext>
                    </a:extLst>
                  </a:tr>
                </a:tbl>
              </a:graphicData>
            </a:graphic>
          </p:graphicFrame>
        </mc:Choice>
        <mc:Fallback xmlns="">
          <p:graphicFrame>
            <p:nvGraphicFramePr>
              <p:cNvPr id="10" name="表格 9">
                <a:extLst>
                  <a:ext uri="{FF2B5EF4-FFF2-40B4-BE49-F238E27FC236}">
                    <a16:creationId xmlns:a16="http://schemas.microsoft.com/office/drawing/2014/main" id="{AE2A83D8-620A-19B6-B79C-7386EC117C18}"/>
                  </a:ext>
                </a:extLst>
              </p:cNvPr>
              <p:cNvGraphicFramePr>
                <a:graphicFrameLocks noGrp="1"/>
              </p:cNvGraphicFramePr>
              <p:nvPr>
                <p:extLst>
                  <p:ext uri="{D42A27DB-BD31-4B8C-83A1-F6EECF244321}">
                    <p14:modId xmlns:p14="http://schemas.microsoft.com/office/powerpoint/2010/main" val="1716824961"/>
                  </p:ext>
                </p:extLst>
              </p:nvPr>
            </p:nvGraphicFramePr>
            <p:xfrm>
              <a:off x="5160789" y="4344352"/>
              <a:ext cx="6953029" cy="2194560"/>
            </p:xfrm>
            <a:graphic>
              <a:graphicData uri="http://schemas.openxmlformats.org/drawingml/2006/table">
                <a:tbl>
                  <a:tblPr firstRow="1" firstCol="1" bandRow="1">
                    <a:tableStyleId>{5C22544A-7EE6-4342-B048-85BDC9FD1C3A}</a:tableStyleId>
                  </a:tblPr>
                  <a:tblGrid>
                    <a:gridCol w="613478">
                      <a:extLst>
                        <a:ext uri="{9D8B030D-6E8A-4147-A177-3AD203B41FA5}">
                          <a16:colId xmlns:a16="http://schemas.microsoft.com/office/drawing/2014/main" val="3027300076"/>
                        </a:ext>
                      </a:extLst>
                    </a:gridCol>
                    <a:gridCol w="931333">
                      <a:extLst>
                        <a:ext uri="{9D8B030D-6E8A-4147-A177-3AD203B41FA5}">
                          <a16:colId xmlns:a16="http://schemas.microsoft.com/office/drawing/2014/main" val="3714937798"/>
                        </a:ext>
                      </a:extLst>
                    </a:gridCol>
                    <a:gridCol w="795867">
                      <a:extLst>
                        <a:ext uri="{9D8B030D-6E8A-4147-A177-3AD203B41FA5}">
                          <a16:colId xmlns:a16="http://schemas.microsoft.com/office/drawing/2014/main" val="4169811384"/>
                        </a:ext>
                      </a:extLst>
                    </a:gridCol>
                    <a:gridCol w="1375793">
                      <a:extLst>
                        <a:ext uri="{9D8B030D-6E8A-4147-A177-3AD203B41FA5}">
                          <a16:colId xmlns:a16="http://schemas.microsoft.com/office/drawing/2014/main" val="2004049692"/>
                        </a:ext>
                      </a:extLst>
                    </a:gridCol>
                    <a:gridCol w="850940">
                      <a:extLst>
                        <a:ext uri="{9D8B030D-6E8A-4147-A177-3AD203B41FA5}">
                          <a16:colId xmlns:a16="http://schemas.microsoft.com/office/drawing/2014/main" val="104317329"/>
                        </a:ext>
                      </a:extLst>
                    </a:gridCol>
                    <a:gridCol w="1278467">
                      <a:extLst>
                        <a:ext uri="{9D8B030D-6E8A-4147-A177-3AD203B41FA5}">
                          <a16:colId xmlns:a16="http://schemas.microsoft.com/office/drawing/2014/main" val="3534912485"/>
                        </a:ext>
                      </a:extLst>
                    </a:gridCol>
                    <a:gridCol w="1107151">
                      <a:extLst>
                        <a:ext uri="{9D8B030D-6E8A-4147-A177-3AD203B41FA5}">
                          <a16:colId xmlns:a16="http://schemas.microsoft.com/office/drawing/2014/main" val="4213946771"/>
                        </a:ext>
                      </a:extLst>
                    </a:gridCol>
                  </a:tblGrid>
                  <a:tr h="731520">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Name</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98387" t="-6897" r="-590323" b="-212069"/>
                          </a:stretch>
                        </a:blip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Specific surface area </a:t>
                          </a:r>
                          <a:r>
                            <a:rPr lang="en-US" sz="1200" dirty="0">
                              <a:solidFill>
                                <a:schemeClr val="tx1"/>
                              </a:solidFill>
                              <a:effectLst/>
                              <a:latin typeface="Arial" panose="020B0604020202020204" pitchFamily="34" charset="0"/>
                              <a:cs typeface="Arial" panose="020B0604020202020204" pitchFamily="34" charset="0"/>
                            </a:rPr>
                            <a:t>of pore</a:t>
                          </a:r>
                          <a:endParaRPr lang="zh-CN" sz="1200" dirty="0">
                            <a:solidFill>
                              <a:schemeClr val="tx1"/>
                            </a:solidFill>
                            <a:effectLst/>
                            <a:latin typeface="Arial" panose="020B0604020202020204" pitchFamily="34" charset="0"/>
                            <a:cs typeface="Arial" panose="020B0604020202020204" pitchFamily="34" charset="0"/>
                          </a:endParaRPr>
                        </a:p>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(mm</a:t>
                          </a:r>
                          <a:r>
                            <a:rPr lang="en-GB" sz="1200" baseline="30000" dirty="0">
                              <a:solidFill>
                                <a:schemeClr val="tx1"/>
                              </a:solidFill>
                              <a:effectLst/>
                              <a:latin typeface="Arial" panose="020B0604020202020204" pitchFamily="34" charset="0"/>
                              <a:cs typeface="Arial" panose="020B0604020202020204" pitchFamily="34" charset="0"/>
                            </a:rPr>
                            <a:t>-1</a:t>
                          </a:r>
                          <a:r>
                            <a:rPr lang="en-GB" sz="1200" dirty="0">
                              <a:solidFill>
                                <a:schemeClr val="tx1"/>
                              </a:solidFill>
                              <a:effectLst/>
                              <a:latin typeface="Arial" panose="020B0604020202020204" pitchFamily="34" charset="0"/>
                              <a:cs typeface="Arial" panose="020B0604020202020204" pitchFamily="34" charset="0"/>
                            </a:rPr>
                            <a:t>)</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a:solidFill>
                                <a:schemeClr val="tx1"/>
                              </a:solidFill>
                              <a:effectLst/>
                              <a:latin typeface="Arial" panose="020B0604020202020204" pitchFamily="34" charset="0"/>
                              <a:cs typeface="Arial" panose="020B0604020202020204" pitchFamily="34" charset="0"/>
                            </a:rPr>
                            <a:t>Average curvature</a:t>
                          </a:r>
                          <a:endParaRPr lang="zh-CN" sz="1200">
                            <a:solidFill>
                              <a:schemeClr val="tx1"/>
                            </a:solidFill>
                            <a:effectLst/>
                            <a:latin typeface="Arial" panose="020B0604020202020204" pitchFamily="34" charset="0"/>
                            <a:cs typeface="Arial" panose="020B0604020202020204" pitchFamily="34" charset="0"/>
                          </a:endParaRPr>
                        </a:p>
                        <a:p>
                          <a:pPr algn="ctr">
                            <a:lnSpc>
                              <a:spcPct val="100000"/>
                            </a:lnSpc>
                          </a:pPr>
                          <a:r>
                            <a:rPr lang="en-GB" sz="1200">
                              <a:solidFill>
                                <a:schemeClr val="tx1"/>
                              </a:solidFill>
                              <a:effectLst/>
                              <a:latin typeface="Arial" panose="020B0604020202020204" pitchFamily="34" charset="0"/>
                              <a:cs typeface="Arial" panose="020B0604020202020204" pitchFamily="34" charset="0"/>
                            </a:rPr>
                            <a:t>(mm</a:t>
                          </a:r>
                          <a:r>
                            <a:rPr lang="en-GB" sz="1200" baseline="30000">
                              <a:solidFill>
                                <a:schemeClr val="tx1"/>
                              </a:solidFill>
                              <a:effectLst/>
                              <a:latin typeface="Arial" panose="020B0604020202020204" pitchFamily="34" charset="0"/>
                              <a:cs typeface="Arial" panose="020B0604020202020204" pitchFamily="34" charset="0"/>
                            </a:rPr>
                            <a:t>-1</a:t>
                          </a:r>
                          <a:r>
                            <a:rPr lang="en-GB" sz="1200">
                              <a:solidFill>
                                <a:schemeClr val="tx1"/>
                              </a:solidFill>
                              <a:effectLst/>
                              <a:latin typeface="Arial" panose="020B0604020202020204" pitchFamily="34" charset="0"/>
                              <a:cs typeface="Arial" panose="020B0604020202020204" pitchFamily="34" charset="0"/>
                            </a:rPr>
                            <a:t>)</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Euler characteristic per unit volume</a:t>
                          </a:r>
                          <a:endParaRPr lang="zh-CN" sz="1200" dirty="0">
                            <a:solidFill>
                              <a:schemeClr val="tx1"/>
                            </a:solidFill>
                            <a:effectLst/>
                            <a:latin typeface="Arial" panose="020B0604020202020204" pitchFamily="34" charset="0"/>
                            <a:cs typeface="Arial" panose="020B0604020202020204" pitchFamily="34" charset="0"/>
                          </a:endParaRPr>
                        </a:p>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×10</a:t>
                          </a:r>
                          <a:r>
                            <a:rPr lang="en-GB" sz="1200" baseline="30000" dirty="0">
                              <a:solidFill>
                                <a:schemeClr val="tx1"/>
                              </a:solidFill>
                              <a:effectLst/>
                              <a:latin typeface="Arial" panose="020B0604020202020204" pitchFamily="34" charset="0"/>
                              <a:cs typeface="Arial" panose="020B0604020202020204" pitchFamily="34" charset="0"/>
                            </a:rPr>
                            <a:t>2 </a:t>
                          </a:r>
                          <a:r>
                            <a:rPr lang="en-GB" sz="1200" dirty="0">
                              <a:solidFill>
                                <a:schemeClr val="tx1"/>
                              </a:solidFill>
                              <a:effectLst/>
                              <a:latin typeface="Arial" panose="020B0604020202020204" pitchFamily="34" charset="0"/>
                              <a:cs typeface="Arial" panose="020B0604020202020204" pitchFamily="34" charset="0"/>
                            </a:rPr>
                            <a:t>(mm</a:t>
                          </a:r>
                          <a:r>
                            <a:rPr lang="en-GB" sz="1200" baseline="30000" dirty="0">
                              <a:solidFill>
                                <a:schemeClr val="tx1"/>
                              </a:solidFill>
                              <a:effectLst/>
                              <a:latin typeface="Arial" panose="020B0604020202020204" pitchFamily="34" charset="0"/>
                              <a:cs typeface="Arial" panose="020B0604020202020204" pitchFamily="34" charset="0"/>
                            </a:rPr>
                            <a:t>-3</a:t>
                          </a:r>
                          <a:r>
                            <a:rPr lang="en-GB" sz="1200" dirty="0">
                              <a:solidFill>
                                <a:schemeClr val="tx1"/>
                              </a:solidFill>
                              <a:effectLst/>
                              <a:latin typeface="Arial" panose="020B0604020202020204" pitchFamily="34" charset="0"/>
                              <a:cs typeface="Arial" panose="020B0604020202020204" pitchFamily="34" charset="0"/>
                            </a:rPr>
                            <a:t>)</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Absolute permeability (D)</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6489591"/>
                      </a:ext>
                    </a:extLst>
                  </a:tr>
                  <a:tr h="365760">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A</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a:solidFill>
                                <a:schemeClr val="tx1"/>
                              </a:solidFill>
                              <a:effectLst/>
                              <a:latin typeface="Arial" panose="020B0604020202020204" pitchFamily="34" charset="0"/>
                              <a:cs typeface="Arial" panose="020B0604020202020204" pitchFamily="34" charset="0"/>
                            </a:rPr>
                            <a:t>Packed bed </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0.20</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98</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217</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-11</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1.850</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8932045"/>
                      </a:ext>
                    </a:extLst>
                  </a:tr>
                  <a:tr h="365760">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B</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a:solidFill>
                                <a:schemeClr val="tx1"/>
                              </a:solidFill>
                              <a:effectLst/>
                              <a:latin typeface="Arial" panose="020B0604020202020204" pitchFamily="34" charset="0"/>
                              <a:cs typeface="Arial" panose="020B0604020202020204" pitchFamily="34" charset="0"/>
                            </a:rPr>
                            <a:t>Bentheimer</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0.19</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78</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216</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-3.7</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0.884</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9261162"/>
                      </a:ext>
                    </a:extLst>
                  </a:tr>
                  <a:tr h="365760">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C</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Packed bed</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0.13</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117</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a:solidFill>
                                <a:schemeClr val="tx1"/>
                              </a:solidFill>
                              <a:effectLst/>
                              <a:latin typeface="Arial" panose="020B0604020202020204" pitchFamily="34" charset="0"/>
                              <a:cs typeface="Arial" panose="020B0604020202020204" pitchFamily="34" charset="0"/>
                            </a:rPr>
                            <a:t>371</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-1.3</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0.323</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017507"/>
                      </a:ext>
                    </a:extLst>
                  </a:tr>
                  <a:tr h="365760">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D</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Estaillades</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0.13</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79</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a:solidFill>
                                <a:schemeClr val="tx1"/>
                              </a:solidFill>
                              <a:effectLst/>
                              <a:latin typeface="Arial" panose="020B0604020202020204" pitchFamily="34" charset="0"/>
                              <a:cs typeface="Arial" panose="020B0604020202020204" pitchFamily="34" charset="0"/>
                            </a:rPr>
                            <a:t>229</a:t>
                          </a:r>
                          <a:endParaRPr lang="zh-CN" sz="12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2.2</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0.021</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71213"/>
                      </a:ext>
                    </a:extLst>
                  </a:tr>
                </a:tbl>
              </a:graphicData>
            </a:graphic>
          </p:graphicFrame>
        </mc:Fallback>
      </mc:AlternateContent>
      <p:pic>
        <p:nvPicPr>
          <p:cNvPr id="46" name="图片 45">
            <a:extLst>
              <a:ext uri="{FF2B5EF4-FFF2-40B4-BE49-F238E27FC236}">
                <a16:creationId xmlns:a16="http://schemas.microsoft.com/office/drawing/2014/main" id="{F54974B0-9C1A-3D18-B9BB-8F2822F6A2E5}"/>
              </a:ext>
            </a:extLst>
          </p:cNvPr>
          <p:cNvPicPr>
            <a:picLocks noChangeAspect="1"/>
          </p:cNvPicPr>
          <p:nvPr/>
        </p:nvPicPr>
        <p:blipFill>
          <a:blip r:embed="rId3"/>
          <a:stretch>
            <a:fillRect/>
          </a:stretch>
        </p:blipFill>
        <p:spPr>
          <a:xfrm>
            <a:off x="156363" y="881349"/>
            <a:ext cx="5004426" cy="5586596"/>
          </a:xfrm>
          <a:prstGeom prst="rect">
            <a:avLst/>
          </a:prstGeom>
        </p:spPr>
      </p:pic>
      <p:cxnSp>
        <p:nvCxnSpPr>
          <p:cNvPr id="47" name="Straight Connector 27">
            <a:extLst>
              <a:ext uri="{FF2B5EF4-FFF2-40B4-BE49-F238E27FC236}">
                <a16:creationId xmlns:a16="http://schemas.microsoft.com/office/drawing/2014/main" id="{89B39E75-3826-2B80-2608-855462B2498F}"/>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49" name="文本框 48">
            <a:extLst>
              <a:ext uri="{FF2B5EF4-FFF2-40B4-BE49-F238E27FC236}">
                <a16:creationId xmlns:a16="http://schemas.microsoft.com/office/drawing/2014/main" id="{90B21B81-25BD-DDFF-C6E8-639C8E5C6EF6}"/>
              </a:ext>
            </a:extLst>
          </p:cNvPr>
          <p:cNvSpPr txBox="1"/>
          <p:nvPr/>
        </p:nvSpPr>
        <p:spPr>
          <a:xfrm>
            <a:off x="5268036" y="3975020"/>
            <a:ext cx="6354002" cy="369332"/>
          </a:xfrm>
          <a:prstGeom prst="rect">
            <a:avLst/>
          </a:prstGeom>
          <a:noFill/>
        </p:spPr>
        <p:txBody>
          <a:bodyPr wrap="square">
            <a:spAutoFit/>
          </a:bodyPr>
          <a:lstStyle/>
          <a:p>
            <a:pPr algn="ctr"/>
            <a:r>
              <a:rPr lang="en-GB" altLang="zh-CN" b="1" kern="0" dirty="0">
                <a:solidFill>
                  <a:srgbClr val="C00000"/>
                </a:solidFill>
                <a:effectLst/>
                <a:latin typeface="Arial" panose="020B0604020202020204" pitchFamily="34" charset="0"/>
                <a:ea typeface="宋体" panose="02010600030101010101" pitchFamily="2" charset="-122"/>
                <a:cs typeface="Arial" panose="020B0604020202020204" pitchFamily="34" charset="0"/>
              </a:rPr>
              <a:t>All parameters were calculated on </a:t>
            </a:r>
            <a:r>
              <a:rPr lang="en-US" altLang="zh-CN" b="1" kern="0" dirty="0">
                <a:solidFill>
                  <a:srgbClr val="C00000"/>
                </a:solidFill>
                <a:effectLst/>
                <a:latin typeface="Arial" panose="020B0604020202020204" pitchFamily="34" charset="0"/>
                <a:ea typeface="宋体" panose="02010600030101010101" pitchFamily="2" charset="-122"/>
                <a:cs typeface="Arial" panose="020B0604020202020204" pitchFamily="34" charset="0"/>
              </a:rPr>
              <a:t>1.79×1.79×1.79 mm</a:t>
            </a:r>
            <a:r>
              <a:rPr lang="en-US" altLang="zh-CN" b="1" kern="0" baseline="30000" dirty="0">
                <a:solidFill>
                  <a:srgbClr val="C00000"/>
                </a:solidFill>
                <a:effectLst/>
                <a:latin typeface="Arial" panose="020B0604020202020204" pitchFamily="34" charset="0"/>
                <a:ea typeface="宋体" panose="02010600030101010101" pitchFamily="2" charset="-122"/>
                <a:cs typeface="Arial" panose="020B0604020202020204" pitchFamily="34" charset="0"/>
              </a:rPr>
              <a:t>3</a:t>
            </a:r>
            <a:r>
              <a:rPr lang="en-GB" altLang="zh-CN" b="1" kern="0" dirty="0">
                <a:solidFill>
                  <a:srgbClr val="C00000"/>
                </a:solidFill>
                <a:effectLst/>
                <a:latin typeface="Arial" panose="020B0604020202020204" pitchFamily="34" charset="0"/>
                <a:ea typeface="宋体" panose="02010600030101010101" pitchFamily="2" charset="-122"/>
                <a:cs typeface="Arial" panose="020B0604020202020204" pitchFamily="34" charset="0"/>
              </a:rPr>
              <a:t>.</a:t>
            </a:r>
            <a:r>
              <a:rPr lang="zh-CN" altLang="zh-CN" b="1" dirty="0">
                <a:solidFill>
                  <a:srgbClr val="C00000"/>
                </a:solidFill>
                <a:effectLst/>
                <a:latin typeface="Arial" panose="020B0604020202020204" pitchFamily="34" charset="0"/>
                <a:cs typeface="Arial" panose="020B0604020202020204" pitchFamily="34" charset="0"/>
              </a:rPr>
              <a:t> </a:t>
            </a:r>
            <a:endParaRPr lang="zh-CN" altLang="en-US"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210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a:extLst>
              <a:ext uri="{FF2B5EF4-FFF2-40B4-BE49-F238E27FC236}">
                <a16:creationId xmlns:a16="http://schemas.microsoft.com/office/drawing/2014/main" id="{BE9CA50E-C6F3-00C6-8AE5-0D88E476BAE6}"/>
              </a:ext>
            </a:extLst>
          </p:cNvPr>
          <p:cNvSpPr/>
          <p:nvPr/>
        </p:nvSpPr>
        <p:spPr>
          <a:xfrm>
            <a:off x="263149" y="699920"/>
            <a:ext cx="3681054" cy="2837422"/>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灯片编号占位符 3">
            <a:extLst>
              <a:ext uri="{FF2B5EF4-FFF2-40B4-BE49-F238E27FC236}">
                <a16:creationId xmlns:a16="http://schemas.microsoft.com/office/drawing/2014/main" id="{661FE21E-7A62-EB65-9EDF-76A555980000}"/>
              </a:ext>
            </a:extLst>
          </p:cNvPr>
          <p:cNvSpPr>
            <a:spLocks noGrp="1"/>
          </p:cNvSpPr>
          <p:nvPr>
            <p:ph type="sldNum" sz="quarter" idx="12"/>
          </p:nvPr>
        </p:nvSpPr>
        <p:spPr/>
        <p:txBody>
          <a:bodyPr/>
          <a:lstStyle/>
          <a:p>
            <a:fld id="{AFE8FE2A-CEB9-2F40-9CAA-C48A2BF7F2FA}" type="slidenum">
              <a:rPr kumimoji="1" lang="zh-CN" altLang="en-US" smtClean="0"/>
              <a:t>7</a:t>
            </a:fld>
            <a:endParaRPr kumimoji="1" lang="zh-CN" altLang="en-US"/>
          </a:p>
        </p:txBody>
      </p:sp>
      <p:sp>
        <p:nvSpPr>
          <p:cNvPr id="6" name="文本框 5">
            <a:extLst>
              <a:ext uri="{FF2B5EF4-FFF2-40B4-BE49-F238E27FC236}">
                <a16:creationId xmlns:a16="http://schemas.microsoft.com/office/drawing/2014/main" id="{AC1ACD1C-D087-5833-AC97-00A81ED37047}"/>
              </a:ext>
            </a:extLst>
          </p:cNvPr>
          <p:cNvSpPr txBox="1"/>
          <p:nvPr/>
        </p:nvSpPr>
        <p:spPr>
          <a:xfrm>
            <a:off x="263149" y="175390"/>
            <a:ext cx="10573727"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1:</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Workflow</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7" name="Straight Connector 27">
            <a:extLst>
              <a:ext uri="{FF2B5EF4-FFF2-40B4-BE49-F238E27FC236}">
                <a16:creationId xmlns:a16="http://schemas.microsoft.com/office/drawing/2014/main" id="{C9852008-B5D3-784B-2A2E-AD1170C24004}"/>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2B34D9C-6B2F-96D8-D22F-230438CA54AA}"/>
                  </a:ext>
                </a:extLst>
              </p:cNvPr>
              <p:cNvSpPr txBox="1"/>
              <p:nvPr/>
            </p:nvSpPr>
            <p:spPr>
              <a:xfrm>
                <a:off x="263149" y="1094358"/>
                <a:ext cx="3960000" cy="75879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zh-CN" altLang="en-US" i="1" smtClean="0">
                          <a:solidFill>
                            <a:schemeClr val="tx1"/>
                          </a:solidFill>
                          <a:latin typeface="Cambria Math" panose="02040503050406030204" pitchFamily="18" charset="0"/>
                        </a:rPr>
                        <m:t>𝑇</m:t>
                      </m:r>
                      <m:r>
                        <a:rPr lang="zh-CN" altLang="en-US" i="0">
                          <a:solidFill>
                            <a:schemeClr val="tx1"/>
                          </a:solidFill>
                          <a:latin typeface="Cambria Math" panose="02040503050406030204" pitchFamily="18" charset="0"/>
                        </a:rPr>
                        <m:t>=</m:t>
                      </m:r>
                      <m:f>
                        <m:fPr>
                          <m:ctrlPr>
                            <a:rPr lang="zh-CN" altLang="en-US" i="1">
                              <a:solidFill>
                                <a:schemeClr val="tx1"/>
                              </a:solidFill>
                              <a:latin typeface="Cambria Math" panose="02040503050406030204" pitchFamily="18" charset="0"/>
                            </a:rPr>
                          </m:ctrlPr>
                        </m:fPr>
                        <m:num>
                          <m:sSub>
                            <m:sSubPr>
                              <m:ctrlPr>
                                <a:rPr lang="zh-CN" altLang="en-US" i="1">
                                  <a:solidFill>
                                    <a:schemeClr val="tx1"/>
                                  </a:solidFill>
                                  <a:latin typeface="Cambria Math" panose="02040503050406030204" pitchFamily="18" charset="0"/>
                                </a:rPr>
                              </m:ctrlPr>
                            </m:sSubPr>
                            <m:e>
                              <m:r>
                                <a:rPr lang="zh-CN" altLang="en-US" i="1">
                                  <a:solidFill>
                                    <a:schemeClr val="tx1"/>
                                  </a:solidFill>
                                  <a:latin typeface="Cambria Math" panose="02040503050406030204" pitchFamily="18" charset="0"/>
                                </a:rPr>
                                <m:t>𝑇</m:t>
                              </m:r>
                            </m:e>
                            <m:sub>
                              <m:r>
                                <a:rPr lang="zh-CN" altLang="en-US" i="1">
                                  <a:solidFill>
                                    <a:schemeClr val="tx1"/>
                                  </a:solidFill>
                                  <a:latin typeface="Cambria Math" panose="02040503050406030204" pitchFamily="18" charset="0"/>
                                </a:rPr>
                                <m:t>𝑜</m:t>
                              </m:r>
                            </m:sub>
                          </m:sSub>
                          <m:r>
                            <a:rPr lang="zh-CN" altLang="en-US" i="0">
                              <a:solidFill>
                                <a:schemeClr val="tx1"/>
                              </a:solidFill>
                              <a:latin typeface="Cambria Math" panose="02040503050406030204" pitchFamily="18" charset="0"/>
                            </a:rPr>
                            <m:t>−</m:t>
                          </m:r>
                          <m:sSub>
                            <m:sSubPr>
                              <m:ctrlPr>
                                <a:rPr lang="zh-CN" altLang="en-US" i="1">
                                  <a:solidFill>
                                    <a:schemeClr val="tx1"/>
                                  </a:solidFill>
                                  <a:latin typeface="Cambria Math" panose="02040503050406030204" pitchFamily="18" charset="0"/>
                                </a:rPr>
                              </m:ctrlPr>
                            </m:sSubPr>
                            <m:e>
                              <m:r>
                                <a:rPr lang="zh-CN" altLang="en-US" i="1">
                                  <a:solidFill>
                                    <a:schemeClr val="tx1"/>
                                  </a:solidFill>
                                  <a:latin typeface="Cambria Math" panose="02040503050406030204" pitchFamily="18" charset="0"/>
                                </a:rPr>
                                <m:t>𝑇</m:t>
                              </m:r>
                            </m:e>
                            <m:sub>
                              <m:r>
                                <a:rPr lang="zh-CN" altLang="en-US" i="1">
                                  <a:solidFill>
                                    <a:schemeClr val="tx1"/>
                                  </a:solidFill>
                                  <a:latin typeface="Cambria Math" panose="02040503050406030204" pitchFamily="18" charset="0"/>
                                </a:rPr>
                                <m:t>𝑖</m:t>
                              </m:r>
                            </m:sub>
                          </m:sSub>
                        </m:num>
                        <m:den>
                          <m:r>
                            <a:rPr lang="zh-CN" altLang="en-US" i="0">
                              <a:solidFill>
                                <a:schemeClr val="tx1"/>
                              </a:solidFill>
                              <a:latin typeface="Cambria Math" panose="02040503050406030204" pitchFamily="18" charset="0"/>
                            </a:rPr>
                            <m:t>2</m:t>
                          </m:r>
                        </m:den>
                      </m:f>
                      <m:r>
                        <a:rPr lang="zh-CN" altLang="en-US" i="1">
                          <a:solidFill>
                            <a:schemeClr val="tx1"/>
                          </a:solidFill>
                          <a:latin typeface="Cambria Math" panose="02040503050406030204" pitchFamily="18" charset="0"/>
                        </a:rPr>
                        <m:t>𝑒𝑟𝑓</m:t>
                      </m:r>
                      <m:d>
                        <m:dPr>
                          <m:ctrlPr>
                            <a:rPr lang="zh-CN" altLang="en-US" i="1">
                              <a:solidFill>
                                <a:schemeClr val="tx1"/>
                              </a:solidFill>
                              <a:latin typeface="Cambria Math" panose="02040503050406030204" pitchFamily="18" charset="0"/>
                            </a:rPr>
                          </m:ctrlPr>
                        </m:dPr>
                        <m:e>
                          <m:f>
                            <m:fPr>
                              <m:ctrlPr>
                                <a:rPr lang="zh-CN" altLang="en-US" i="1">
                                  <a:solidFill>
                                    <a:schemeClr val="tx1"/>
                                  </a:solidFill>
                                  <a:latin typeface="Cambria Math" panose="02040503050406030204" pitchFamily="18" charset="0"/>
                                </a:rPr>
                              </m:ctrlPr>
                            </m:fPr>
                            <m:num>
                              <m:r>
                                <a:rPr lang="zh-CN" altLang="en-US" i="1">
                                  <a:solidFill>
                                    <a:schemeClr val="tx1"/>
                                  </a:solidFill>
                                  <a:latin typeface="Cambria Math" panose="02040503050406030204" pitchFamily="18" charset="0"/>
                                </a:rPr>
                                <m:t>𝜔</m:t>
                              </m:r>
                            </m:num>
                            <m:den>
                              <m:rad>
                                <m:radPr>
                                  <m:degHide m:val="on"/>
                                  <m:ctrlPr>
                                    <a:rPr lang="zh-CN" altLang="en-US" i="1">
                                      <a:solidFill>
                                        <a:schemeClr val="tx1"/>
                                      </a:solidFill>
                                      <a:latin typeface="Cambria Math" panose="02040503050406030204" pitchFamily="18" charset="0"/>
                                    </a:rPr>
                                  </m:ctrlPr>
                                </m:radPr>
                                <m:deg/>
                                <m:e>
                                  <m:r>
                                    <a:rPr lang="zh-CN" altLang="en-US" i="0">
                                      <a:solidFill>
                                        <a:schemeClr val="tx1"/>
                                      </a:solidFill>
                                      <a:latin typeface="Cambria Math" panose="02040503050406030204" pitchFamily="18" charset="0"/>
                                    </a:rPr>
                                    <m:t>2</m:t>
                                  </m:r>
                                  <m:sSub>
                                    <m:sSubPr>
                                      <m:ctrlPr>
                                        <a:rPr lang="zh-CN" altLang="en-US" i="1">
                                          <a:solidFill>
                                            <a:schemeClr val="tx1"/>
                                          </a:solidFill>
                                          <a:latin typeface="Cambria Math" panose="02040503050406030204" pitchFamily="18" charset="0"/>
                                        </a:rPr>
                                      </m:ctrlPr>
                                    </m:sSubPr>
                                    <m:e>
                                      <m:r>
                                        <a:rPr lang="zh-CN" altLang="en-US" i="1">
                                          <a:solidFill>
                                            <a:schemeClr val="tx1"/>
                                          </a:solidFill>
                                          <a:latin typeface="Cambria Math" panose="02040503050406030204" pitchFamily="18" charset="0"/>
                                        </a:rPr>
                                        <m:t>𝛼</m:t>
                                      </m:r>
                                    </m:e>
                                    <m:sub>
                                      <m:r>
                                        <a:rPr lang="zh-CN" altLang="en-US" i="1">
                                          <a:solidFill>
                                            <a:schemeClr val="tx1"/>
                                          </a:solidFill>
                                          <a:latin typeface="Cambria Math" panose="02040503050406030204" pitchFamily="18" charset="0"/>
                                        </a:rPr>
                                        <m:t>𝑒𝑓𝑓</m:t>
                                      </m:r>
                                    </m:sub>
                                  </m:sSub>
                                </m:e>
                              </m:rad>
                            </m:den>
                          </m:f>
                        </m:e>
                      </m:d>
                      <m:r>
                        <a:rPr lang="zh-CN" altLang="en-US" i="0">
                          <a:solidFill>
                            <a:schemeClr val="tx1"/>
                          </a:solidFill>
                          <a:latin typeface="Cambria Math" panose="02040503050406030204" pitchFamily="18" charset="0"/>
                        </a:rPr>
                        <m:t>+</m:t>
                      </m:r>
                      <m:f>
                        <m:fPr>
                          <m:ctrlPr>
                            <a:rPr lang="zh-CN" altLang="en-US" i="1">
                              <a:solidFill>
                                <a:schemeClr val="tx1"/>
                              </a:solidFill>
                              <a:latin typeface="Cambria Math" panose="02040503050406030204" pitchFamily="18" charset="0"/>
                            </a:rPr>
                          </m:ctrlPr>
                        </m:fPr>
                        <m:num>
                          <m:sSub>
                            <m:sSubPr>
                              <m:ctrlPr>
                                <a:rPr lang="zh-CN" altLang="en-US" i="1">
                                  <a:solidFill>
                                    <a:schemeClr val="tx1"/>
                                  </a:solidFill>
                                  <a:latin typeface="Cambria Math" panose="02040503050406030204" pitchFamily="18" charset="0"/>
                                </a:rPr>
                              </m:ctrlPr>
                            </m:sSubPr>
                            <m:e>
                              <m:r>
                                <a:rPr lang="zh-CN" altLang="en-US" i="1">
                                  <a:solidFill>
                                    <a:schemeClr val="tx1"/>
                                  </a:solidFill>
                                  <a:latin typeface="Cambria Math" panose="02040503050406030204" pitchFamily="18" charset="0"/>
                                </a:rPr>
                                <m:t>𝑇</m:t>
                              </m:r>
                            </m:e>
                            <m:sub>
                              <m:r>
                                <a:rPr lang="zh-CN" altLang="en-US" i="1">
                                  <a:solidFill>
                                    <a:schemeClr val="tx1"/>
                                  </a:solidFill>
                                  <a:latin typeface="Cambria Math" panose="02040503050406030204" pitchFamily="18" charset="0"/>
                                </a:rPr>
                                <m:t>𝑜</m:t>
                              </m:r>
                            </m:sub>
                          </m:sSub>
                          <m:r>
                            <a:rPr lang="zh-CN" altLang="en-US" i="0">
                              <a:solidFill>
                                <a:schemeClr val="tx1"/>
                              </a:solidFill>
                              <a:latin typeface="Cambria Math" panose="02040503050406030204" pitchFamily="18" charset="0"/>
                            </a:rPr>
                            <m:t>+</m:t>
                          </m:r>
                          <m:sSub>
                            <m:sSubPr>
                              <m:ctrlPr>
                                <a:rPr lang="zh-CN" altLang="en-US" i="1">
                                  <a:solidFill>
                                    <a:schemeClr val="tx1"/>
                                  </a:solidFill>
                                  <a:latin typeface="Cambria Math" panose="02040503050406030204" pitchFamily="18" charset="0"/>
                                </a:rPr>
                              </m:ctrlPr>
                            </m:sSubPr>
                            <m:e>
                              <m:r>
                                <a:rPr lang="zh-CN" altLang="en-US" i="1">
                                  <a:solidFill>
                                    <a:schemeClr val="tx1"/>
                                  </a:solidFill>
                                  <a:latin typeface="Cambria Math" panose="02040503050406030204" pitchFamily="18" charset="0"/>
                                </a:rPr>
                                <m:t>𝑇</m:t>
                              </m:r>
                            </m:e>
                            <m:sub>
                              <m:r>
                                <a:rPr lang="zh-CN" altLang="en-US" i="1">
                                  <a:solidFill>
                                    <a:schemeClr val="tx1"/>
                                  </a:solidFill>
                                  <a:latin typeface="Cambria Math" panose="02040503050406030204" pitchFamily="18" charset="0"/>
                                </a:rPr>
                                <m:t>𝑖</m:t>
                              </m:r>
                            </m:sub>
                          </m:sSub>
                        </m:num>
                        <m:den>
                          <m:r>
                            <a:rPr lang="zh-CN" altLang="en-US" i="0">
                              <a:solidFill>
                                <a:schemeClr val="tx1"/>
                              </a:solidFill>
                              <a:latin typeface="Cambria Math" panose="02040503050406030204" pitchFamily="18" charset="0"/>
                            </a:rPr>
                            <m:t>2</m:t>
                          </m:r>
                        </m:den>
                      </m:f>
                    </m:oMath>
                  </m:oMathPara>
                </a14:m>
                <a:endParaRPr lang="zh-CN" altLang="en-US" dirty="0">
                  <a:solidFill>
                    <a:schemeClr val="tx1"/>
                  </a:solidFill>
                </a:endParaRPr>
              </a:p>
            </p:txBody>
          </p:sp>
        </mc:Choice>
        <mc:Fallback xmlns="">
          <p:sp>
            <p:nvSpPr>
              <p:cNvPr id="10" name="文本框 9">
                <a:extLst>
                  <a:ext uri="{FF2B5EF4-FFF2-40B4-BE49-F238E27FC236}">
                    <a16:creationId xmlns:a16="http://schemas.microsoft.com/office/drawing/2014/main" id="{D2B34D9C-6B2F-96D8-D22F-230438CA54AA}"/>
                  </a:ext>
                </a:extLst>
              </p:cNvPr>
              <p:cNvSpPr txBox="1">
                <a:spLocks noRot="1" noChangeAspect="1" noMove="1" noResize="1" noEditPoints="1" noAdjustHandles="1" noChangeArrowheads="1" noChangeShapeType="1" noTextEdit="1"/>
              </p:cNvSpPr>
              <p:nvPr/>
            </p:nvSpPr>
            <p:spPr>
              <a:xfrm>
                <a:off x="263149" y="1094358"/>
                <a:ext cx="3960000" cy="758797"/>
              </a:xfrm>
              <a:prstGeom prst="rect">
                <a:avLst/>
              </a:prstGeom>
              <a:blipFill>
                <a:blip r:embed="rId4"/>
                <a:stretch>
                  <a:fillRect b="-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21CC41A7-8FA6-275A-79FD-4AA49030B9FB}"/>
                  </a:ext>
                </a:extLst>
              </p:cNvPr>
              <p:cNvSpPr txBox="1"/>
              <p:nvPr/>
            </p:nvSpPr>
            <p:spPr>
              <a:xfrm>
                <a:off x="2019667" y="1896406"/>
                <a:ext cx="1808328" cy="32502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zh-CN" altLang="en-US" sz="1400" b="1" i="1" smtClean="0">
                              <a:solidFill>
                                <a:srgbClr val="836967"/>
                              </a:solidFill>
                              <a:latin typeface="Cambria Math" panose="02040503050406030204" pitchFamily="18" charset="0"/>
                            </a:rPr>
                          </m:ctrlPr>
                        </m:sSubPr>
                        <m:e>
                          <m:r>
                            <a:rPr lang="zh-CN" altLang="en-US" sz="1400" b="1" i="1">
                              <a:latin typeface="Cambria Math" panose="02040503050406030204" pitchFamily="18" charset="0"/>
                            </a:rPr>
                            <m:t>𝜶</m:t>
                          </m:r>
                        </m:e>
                        <m:sub>
                          <m:r>
                            <a:rPr lang="zh-CN" altLang="en-US" sz="1400" b="1" i="1">
                              <a:latin typeface="Cambria Math" panose="02040503050406030204" pitchFamily="18" charset="0"/>
                            </a:rPr>
                            <m:t>𝒆𝒇𝒇</m:t>
                          </m:r>
                        </m:sub>
                      </m:sSub>
                      <m:r>
                        <a:rPr lang="zh-CN" altLang="en-US" sz="1400" b="1" i="0">
                          <a:latin typeface="Cambria Math" panose="02040503050406030204" pitchFamily="18" charset="0"/>
                        </a:rPr>
                        <m:t>=</m:t>
                      </m:r>
                      <m:r>
                        <a:rPr lang="zh-CN" altLang="en-US" sz="1400" b="1" i="1">
                          <a:latin typeface="Cambria Math" panose="02040503050406030204" pitchFamily="18" charset="0"/>
                        </a:rPr>
                        <m:t>𝜷</m:t>
                      </m:r>
                      <m:r>
                        <a:rPr lang="zh-CN" altLang="en-US" sz="1400" b="1" i="1">
                          <a:latin typeface="Cambria Math" panose="02040503050406030204" pitchFamily="18" charset="0"/>
                        </a:rPr>
                        <m:t>𝒂</m:t>
                      </m:r>
                      <m:r>
                        <a:rPr lang="zh-CN" altLang="en-US" sz="1400" b="1" i="0">
                          <a:latin typeface="Cambria Math" panose="02040503050406030204" pitchFamily="18" charset="0"/>
                        </a:rPr>
                        <m:t>+</m:t>
                      </m:r>
                      <m:r>
                        <a:rPr lang="zh-CN" altLang="en-US" sz="1400" b="1" i="1">
                          <a:latin typeface="Cambria Math" panose="02040503050406030204" pitchFamily="18" charset="0"/>
                        </a:rPr>
                        <m:t>𝜸</m:t>
                      </m:r>
                      <m:r>
                        <a:rPr lang="zh-CN" altLang="en-US" sz="1400" b="1" i="1">
                          <a:latin typeface="Cambria Math" panose="02040503050406030204" pitchFamily="18" charset="0"/>
                        </a:rPr>
                        <m:t>𝒗</m:t>
                      </m:r>
                    </m:oMath>
                  </m:oMathPara>
                </a14:m>
                <a:endParaRPr lang="zh-CN" altLang="en-US" sz="1400" b="1" dirty="0"/>
              </a:p>
            </p:txBody>
          </p:sp>
        </mc:Choice>
        <mc:Fallback xmlns="">
          <p:sp>
            <p:nvSpPr>
              <p:cNvPr id="14" name="文本框 13">
                <a:extLst>
                  <a:ext uri="{FF2B5EF4-FFF2-40B4-BE49-F238E27FC236}">
                    <a16:creationId xmlns:a16="http://schemas.microsoft.com/office/drawing/2014/main" id="{21CC41A7-8FA6-275A-79FD-4AA49030B9FB}"/>
                  </a:ext>
                </a:extLst>
              </p:cNvPr>
              <p:cNvSpPr txBox="1">
                <a:spLocks noRot="1" noChangeAspect="1" noMove="1" noResize="1" noEditPoints="1" noAdjustHandles="1" noChangeArrowheads="1" noChangeShapeType="1" noTextEdit="1"/>
              </p:cNvSpPr>
              <p:nvPr/>
            </p:nvSpPr>
            <p:spPr>
              <a:xfrm>
                <a:off x="2019667" y="1896406"/>
                <a:ext cx="1808328" cy="325025"/>
              </a:xfrm>
              <a:prstGeom prst="rect">
                <a:avLst/>
              </a:prstGeom>
              <a:blipFill>
                <a:blip r:embed="rId5"/>
                <a:stretch>
                  <a:fillRect b="-38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E531FA19-AB9A-F0C6-2F8C-8415A17F7374}"/>
                  </a:ext>
                </a:extLst>
              </p:cNvPr>
              <p:cNvSpPr txBox="1"/>
              <p:nvPr/>
            </p:nvSpPr>
            <p:spPr>
              <a:xfrm>
                <a:off x="263149" y="1802860"/>
                <a:ext cx="1361364" cy="52174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zh-CN" altLang="en-US" sz="1400" i="1" smtClean="0">
                          <a:latin typeface="Cambria Math" panose="02040503050406030204" pitchFamily="18" charset="0"/>
                        </a:rPr>
                        <m:t>𝜔</m:t>
                      </m:r>
                      <m:r>
                        <a:rPr lang="zh-CN" altLang="en-US" sz="1400" i="0">
                          <a:latin typeface="Cambria Math" panose="02040503050406030204" pitchFamily="18" charset="0"/>
                        </a:rPr>
                        <m:t>=</m:t>
                      </m:r>
                      <m:f>
                        <m:fPr>
                          <m:ctrlPr>
                            <a:rPr lang="zh-CN" altLang="en-US" sz="1400" i="1">
                              <a:solidFill>
                                <a:srgbClr val="836967"/>
                              </a:solidFill>
                              <a:latin typeface="Cambria Math" panose="02040503050406030204" pitchFamily="18" charset="0"/>
                            </a:rPr>
                          </m:ctrlPr>
                        </m:fPr>
                        <m:num>
                          <m:r>
                            <a:rPr lang="zh-CN" altLang="en-US" sz="1400" i="1">
                              <a:latin typeface="Cambria Math" panose="02040503050406030204" pitchFamily="18" charset="0"/>
                            </a:rPr>
                            <m:t>𝑥</m:t>
                          </m:r>
                          <m:r>
                            <a:rPr lang="zh-CN" altLang="en-US" sz="1400" i="0">
                              <a:latin typeface="Cambria Math" panose="02040503050406030204" pitchFamily="18" charset="0"/>
                            </a:rPr>
                            <m:t>−</m:t>
                          </m:r>
                          <m:r>
                            <a:rPr lang="zh-CN" altLang="en-US" sz="1400" i="1">
                              <a:latin typeface="Cambria Math" panose="02040503050406030204" pitchFamily="18" charset="0"/>
                            </a:rPr>
                            <m:t>𝑣𝑡</m:t>
                          </m:r>
                        </m:num>
                        <m:den>
                          <m:rad>
                            <m:radPr>
                              <m:degHide m:val="on"/>
                              <m:ctrlPr>
                                <a:rPr lang="zh-CN" altLang="en-US" sz="1400" i="1">
                                  <a:solidFill>
                                    <a:srgbClr val="836967"/>
                                  </a:solidFill>
                                  <a:latin typeface="Cambria Math" panose="02040503050406030204" pitchFamily="18" charset="0"/>
                                </a:rPr>
                              </m:ctrlPr>
                            </m:radPr>
                            <m:deg/>
                            <m:e>
                              <m:r>
                                <a:rPr lang="zh-CN" altLang="en-US" sz="1400" i="1">
                                  <a:latin typeface="Cambria Math" panose="02040503050406030204" pitchFamily="18" charset="0"/>
                                </a:rPr>
                                <m:t>𝑡</m:t>
                              </m:r>
                            </m:e>
                          </m:rad>
                        </m:den>
                      </m:f>
                    </m:oMath>
                  </m:oMathPara>
                </a14:m>
                <a:endParaRPr lang="zh-CN" altLang="en-US" sz="1400" dirty="0"/>
              </a:p>
            </p:txBody>
          </p:sp>
        </mc:Choice>
        <mc:Fallback xmlns="">
          <p:sp>
            <p:nvSpPr>
              <p:cNvPr id="16" name="文本框 15">
                <a:extLst>
                  <a:ext uri="{FF2B5EF4-FFF2-40B4-BE49-F238E27FC236}">
                    <a16:creationId xmlns:a16="http://schemas.microsoft.com/office/drawing/2014/main" id="{E531FA19-AB9A-F0C6-2F8C-8415A17F7374}"/>
                  </a:ext>
                </a:extLst>
              </p:cNvPr>
              <p:cNvSpPr txBox="1">
                <a:spLocks noRot="1" noChangeAspect="1" noMove="1" noResize="1" noEditPoints="1" noAdjustHandles="1" noChangeArrowheads="1" noChangeShapeType="1" noTextEdit="1"/>
              </p:cNvSpPr>
              <p:nvPr/>
            </p:nvSpPr>
            <p:spPr>
              <a:xfrm>
                <a:off x="263149" y="1802860"/>
                <a:ext cx="1361364" cy="521746"/>
              </a:xfrm>
              <a:prstGeom prst="rect">
                <a:avLst/>
              </a:prstGeom>
              <a:blipFill>
                <a:blip r:embed="rId6"/>
                <a:stretch>
                  <a:fillRect/>
                </a:stretch>
              </a:blipFill>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A5A8B236-7100-D81D-7D31-4548E46C8A96}"/>
              </a:ext>
            </a:extLst>
          </p:cNvPr>
          <p:cNvSpPr txBox="1"/>
          <p:nvPr/>
        </p:nvSpPr>
        <p:spPr>
          <a:xfrm>
            <a:off x="1192271" y="731387"/>
            <a:ext cx="2101755" cy="369332"/>
          </a:xfrm>
          <a:prstGeom prst="rect">
            <a:avLst/>
          </a:prstGeom>
          <a:noFill/>
        </p:spPr>
        <p:txBody>
          <a:bodyPr wrap="square">
            <a:spAutoFit/>
          </a:bodyPr>
          <a:lstStyle/>
          <a:p>
            <a:r>
              <a:rPr kumimoji="1" lang="en-US" altLang="zh-CN" sz="18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Analytical</a:t>
            </a:r>
            <a:r>
              <a:rPr kumimoji="1" lang="zh-CN" altLang="en-US" sz="18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18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model</a:t>
            </a:r>
            <a:endParaRPr lang="zh-CN" altLang="en-US" dirty="0"/>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7B57735D-2B3B-2065-967C-4504110B50EB}"/>
                  </a:ext>
                </a:extLst>
              </p:cNvPr>
              <p:cNvSpPr txBox="1"/>
              <p:nvPr/>
            </p:nvSpPr>
            <p:spPr>
              <a:xfrm>
                <a:off x="263149" y="2271344"/>
                <a:ext cx="3137342" cy="56380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zh-CN" altLang="en-US" sz="1400" i="1" smtClean="0">
                          <a:latin typeface="Cambria Math" panose="02040503050406030204" pitchFamily="18" charset="0"/>
                        </a:rPr>
                        <m:t>𝑣</m:t>
                      </m:r>
                      <m:r>
                        <a:rPr lang="zh-CN" altLang="en-US" sz="1400" i="0">
                          <a:latin typeface="Cambria Math" panose="02040503050406030204" pitchFamily="18" charset="0"/>
                        </a:rPr>
                        <m:t>=</m:t>
                      </m:r>
                      <m:f>
                        <m:fPr>
                          <m:ctrlPr>
                            <a:rPr lang="zh-CN" altLang="en-US" sz="1400" i="1">
                              <a:solidFill>
                                <a:srgbClr val="836967"/>
                              </a:solidFill>
                              <a:latin typeface="Cambria Math" panose="02040503050406030204" pitchFamily="18" charset="0"/>
                            </a:rPr>
                          </m:ctrlPr>
                        </m:fPr>
                        <m:num>
                          <m:r>
                            <a:rPr lang="zh-CN" altLang="en-US" sz="1400" i="1">
                              <a:latin typeface="Cambria Math" panose="02040503050406030204" pitchFamily="18" charset="0"/>
                            </a:rPr>
                            <m:t>𝑞</m:t>
                          </m:r>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𝜌</m:t>
                              </m:r>
                            </m:e>
                            <m:sub>
                              <m:r>
                                <a:rPr lang="zh-CN" altLang="en-US" sz="1400" i="1">
                                  <a:latin typeface="Cambria Math" panose="02040503050406030204" pitchFamily="18" charset="0"/>
                                </a:rPr>
                                <m:t>𝑓</m:t>
                              </m:r>
                            </m:sub>
                          </m:sSub>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𝐶</m:t>
                              </m:r>
                            </m:e>
                            <m:sub>
                              <m:r>
                                <a:rPr lang="zh-CN" altLang="en-US" sz="1400" i="1">
                                  <a:latin typeface="Cambria Math" panose="02040503050406030204" pitchFamily="18" charset="0"/>
                                </a:rPr>
                                <m:t>𝑝</m:t>
                              </m:r>
                              <m:r>
                                <a:rPr lang="zh-CN" altLang="en-US" sz="1400" i="0">
                                  <a:latin typeface="Cambria Math" panose="02040503050406030204" pitchFamily="18" charset="0"/>
                                </a:rPr>
                                <m:t>,</m:t>
                              </m:r>
                              <m:r>
                                <a:rPr lang="zh-CN" altLang="en-US" sz="1400" i="1">
                                  <a:latin typeface="Cambria Math" panose="02040503050406030204" pitchFamily="18" charset="0"/>
                                </a:rPr>
                                <m:t>𝑓</m:t>
                              </m:r>
                            </m:sub>
                          </m:sSub>
                        </m:num>
                        <m:den>
                          <m:r>
                            <a:rPr lang="zh-CN" altLang="en-US" sz="1400" i="1">
                              <a:latin typeface="Cambria Math" panose="02040503050406030204" pitchFamily="18" charset="0"/>
                            </a:rPr>
                            <m:t>𝜙</m:t>
                          </m:r>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𝜌</m:t>
                              </m:r>
                            </m:e>
                            <m:sub>
                              <m:r>
                                <a:rPr lang="zh-CN" altLang="en-US" sz="1400" i="1">
                                  <a:latin typeface="Cambria Math" panose="02040503050406030204" pitchFamily="18" charset="0"/>
                                </a:rPr>
                                <m:t>𝑓</m:t>
                              </m:r>
                            </m:sub>
                          </m:sSub>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𝐶</m:t>
                              </m:r>
                            </m:e>
                            <m:sub>
                              <m:r>
                                <a:rPr lang="zh-CN" altLang="en-US" sz="1400" i="1">
                                  <a:latin typeface="Cambria Math" panose="02040503050406030204" pitchFamily="18" charset="0"/>
                                </a:rPr>
                                <m:t>𝑝</m:t>
                              </m:r>
                              <m:r>
                                <a:rPr lang="zh-CN" altLang="en-US" sz="1400" i="0">
                                  <a:latin typeface="Cambria Math" panose="02040503050406030204" pitchFamily="18" charset="0"/>
                                </a:rPr>
                                <m:t>,</m:t>
                              </m:r>
                              <m:r>
                                <a:rPr lang="zh-CN" altLang="en-US" sz="1400" i="1">
                                  <a:latin typeface="Cambria Math" panose="02040503050406030204" pitchFamily="18" charset="0"/>
                                </a:rPr>
                                <m:t>𝑓</m:t>
                              </m:r>
                            </m:sub>
                          </m:sSub>
                          <m:r>
                            <a:rPr lang="zh-CN" altLang="en-US" sz="1400" i="0">
                              <a:latin typeface="Cambria Math" panose="02040503050406030204" pitchFamily="18" charset="0"/>
                            </a:rPr>
                            <m:t>+</m:t>
                          </m:r>
                          <m:d>
                            <m:dPr>
                              <m:ctrlPr>
                                <a:rPr lang="zh-CN" altLang="en-US" sz="1400" i="1">
                                  <a:latin typeface="Cambria Math" panose="02040503050406030204" pitchFamily="18" charset="0"/>
                                </a:rPr>
                              </m:ctrlPr>
                            </m:dPr>
                            <m:e>
                              <m:r>
                                <a:rPr lang="zh-CN" altLang="en-US" sz="1400" i="0">
                                  <a:latin typeface="Cambria Math" panose="02040503050406030204" pitchFamily="18" charset="0"/>
                                </a:rPr>
                                <m:t>1−</m:t>
                              </m:r>
                              <m:r>
                                <a:rPr lang="zh-CN" altLang="en-US" sz="1400" i="1">
                                  <a:latin typeface="Cambria Math" panose="02040503050406030204" pitchFamily="18" charset="0"/>
                                </a:rPr>
                                <m:t>𝜙</m:t>
                              </m:r>
                            </m:e>
                          </m:d>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𝜌</m:t>
                              </m:r>
                            </m:e>
                            <m:sub>
                              <m:r>
                                <a:rPr lang="zh-CN" altLang="en-US" sz="1400" i="1">
                                  <a:latin typeface="Cambria Math" panose="02040503050406030204" pitchFamily="18" charset="0"/>
                                </a:rPr>
                                <m:t>𝑠</m:t>
                              </m:r>
                            </m:sub>
                          </m:sSub>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𝐶</m:t>
                              </m:r>
                            </m:e>
                            <m:sub>
                              <m:r>
                                <a:rPr lang="zh-CN" altLang="en-US" sz="1400" i="1">
                                  <a:latin typeface="Cambria Math" panose="02040503050406030204" pitchFamily="18" charset="0"/>
                                </a:rPr>
                                <m:t>𝑝</m:t>
                              </m:r>
                              <m:r>
                                <a:rPr lang="zh-CN" altLang="en-US" sz="1400" i="0">
                                  <a:latin typeface="Cambria Math" panose="02040503050406030204" pitchFamily="18" charset="0"/>
                                </a:rPr>
                                <m:t>,</m:t>
                              </m:r>
                              <m:r>
                                <a:rPr lang="zh-CN" altLang="en-US" sz="1400" i="1">
                                  <a:latin typeface="Cambria Math" panose="02040503050406030204" pitchFamily="18" charset="0"/>
                                </a:rPr>
                                <m:t>𝑠</m:t>
                              </m:r>
                            </m:sub>
                          </m:sSub>
                        </m:den>
                      </m:f>
                    </m:oMath>
                  </m:oMathPara>
                </a14:m>
                <a:endParaRPr lang="zh-CN" altLang="en-US" sz="1400" dirty="0"/>
              </a:p>
            </p:txBody>
          </p:sp>
        </mc:Choice>
        <mc:Fallback xmlns="">
          <p:sp>
            <p:nvSpPr>
              <p:cNvPr id="21" name="文本框 20">
                <a:extLst>
                  <a:ext uri="{FF2B5EF4-FFF2-40B4-BE49-F238E27FC236}">
                    <a16:creationId xmlns:a16="http://schemas.microsoft.com/office/drawing/2014/main" id="{7B57735D-2B3B-2065-967C-4504110B50EB}"/>
                  </a:ext>
                </a:extLst>
              </p:cNvPr>
              <p:cNvSpPr txBox="1">
                <a:spLocks noRot="1" noChangeAspect="1" noMove="1" noResize="1" noEditPoints="1" noAdjustHandles="1" noChangeArrowheads="1" noChangeShapeType="1" noTextEdit="1"/>
              </p:cNvSpPr>
              <p:nvPr/>
            </p:nvSpPr>
            <p:spPr>
              <a:xfrm>
                <a:off x="263149" y="2271344"/>
                <a:ext cx="3137342" cy="563809"/>
              </a:xfrm>
              <a:prstGeom prst="rect">
                <a:avLst/>
              </a:prstGeom>
              <a:blipFill>
                <a:blip r:embed="rId7"/>
                <a:stretch>
                  <a:fillRect b="-2222"/>
                </a:stretch>
              </a:blipFill>
            </p:spPr>
            <p:txBody>
              <a:bodyPr/>
              <a:lstStyle/>
              <a:p>
                <a:r>
                  <a:rPr lang="zh-CN" altLang="en-US">
                    <a:noFill/>
                  </a:rPr>
                  <a:t> </a:t>
                </a:r>
              </a:p>
            </p:txBody>
          </p:sp>
        </mc:Fallback>
      </mc:AlternateContent>
      <p:sp>
        <p:nvSpPr>
          <p:cNvPr id="22" name="矩形 21">
            <a:extLst>
              <a:ext uri="{FF2B5EF4-FFF2-40B4-BE49-F238E27FC236}">
                <a16:creationId xmlns:a16="http://schemas.microsoft.com/office/drawing/2014/main" id="{89C0396A-6063-84E3-F64E-F9EA3CC73160}"/>
              </a:ext>
            </a:extLst>
          </p:cNvPr>
          <p:cNvSpPr/>
          <p:nvPr/>
        </p:nvSpPr>
        <p:spPr>
          <a:xfrm>
            <a:off x="4568411" y="1113717"/>
            <a:ext cx="1458389" cy="4776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Arial" panose="020B0604020202020204" pitchFamily="34" charset="0"/>
                <a:cs typeface="Arial" panose="020B0604020202020204" pitchFamily="34" charset="0"/>
              </a:rPr>
              <a:t>Porosity</a:t>
            </a:r>
            <a:endParaRPr kumimoji="1" lang="zh-CN" altLang="en-US" dirty="0">
              <a:solidFill>
                <a:schemeClr val="tx1"/>
              </a:solidFill>
              <a:latin typeface="Arial" panose="020B0604020202020204" pitchFamily="34" charset="0"/>
              <a:cs typeface="Arial" panose="020B0604020202020204" pitchFamily="34" charset="0"/>
            </a:endParaRPr>
          </a:p>
        </p:txBody>
      </p:sp>
      <p:sp>
        <p:nvSpPr>
          <p:cNvPr id="25" name="右箭头 24">
            <a:extLst>
              <a:ext uri="{FF2B5EF4-FFF2-40B4-BE49-F238E27FC236}">
                <a16:creationId xmlns:a16="http://schemas.microsoft.com/office/drawing/2014/main" id="{9A9E9E8F-02BA-42F9-1FA4-EC158BA43A76}"/>
              </a:ext>
            </a:extLst>
          </p:cNvPr>
          <p:cNvSpPr/>
          <p:nvPr/>
        </p:nvSpPr>
        <p:spPr>
          <a:xfrm rot="10800000">
            <a:off x="4015284" y="1110237"/>
            <a:ext cx="412845" cy="484632"/>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6CF5CA48-9026-5DD8-E8FF-4BD98D1AED6B}"/>
              </a:ext>
            </a:extLst>
          </p:cNvPr>
          <p:cNvSpPr/>
          <p:nvPr/>
        </p:nvSpPr>
        <p:spPr>
          <a:xfrm>
            <a:off x="4553803" y="1754276"/>
            <a:ext cx="1472997" cy="4776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Arial" panose="020B0604020202020204" pitchFamily="34" charset="0"/>
                <a:cs typeface="Arial" panose="020B0604020202020204" pitchFamily="34" charset="0"/>
              </a:rPr>
              <a:t>Abs. Perm.</a:t>
            </a:r>
            <a:endParaRPr kumimoji="1" lang="zh-CN" altLang="en-US" dirty="0">
              <a:solidFill>
                <a:schemeClr val="tx1"/>
              </a:solidFill>
              <a:latin typeface="Arial" panose="020B0604020202020204" pitchFamily="34" charset="0"/>
              <a:cs typeface="Arial" panose="020B0604020202020204" pitchFamily="34" charset="0"/>
            </a:endParaRPr>
          </a:p>
        </p:txBody>
      </p:sp>
      <p:sp>
        <p:nvSpPr>
          <p:cNvPr id="26" name="右箭头 25">
            <a:extLst>
              <a:ext uri="{FF2B5EF4-FFF2-40B4-BE49-F238E27FC236}">
                <a16:creationId xmlns:a16="http://schemas.microsoft.com/office/drawing/2014/main" id="{F443907E-0F23-D413-5D3F-0B5D39AFE358}"/>
              </a:ext>
            </a:extLst>
          </p:cNvPr>
          <p:cNvSpPr/>
          <p:nvPr/>
        </p:nvSpPr>
        <p:spPr>
          <a:xfrm rot="10800000">
            <a:off x="4015284" y="1750796"/>
            <a:ext cx="412845" cy="484632"/>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437EB3E1-DA45-5BD1-F081-F005E23FEEAB}"/>
              </a:ext>
            </a:extLst>
          </p:cNvPr>
          <p:cNvSpPr/>
          <p:nvPr/>
        </p:nvSpPr>
        <p:spPr>
          <a:xfrm>
            <a:off x="4568411" y="2461351"/>
            <a:ext cx="1472997" cy="4776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tx1"/>
                </a:solidFill>
                <a:latin typeface="Arial" panose="020B0604020202020204" pitchFamily="34" charset="0"/>
                <a:cs typeface="Arial" panose="020B0604020202020204" pitchFamily="34" charset="0"/>
              </a:rPr>
              <a:t>Therm. Para.</a:t>
            </a:r>
            <a:endParaRPr kumimoji="1" lang="zh-CN" altLang="en-US" dirty="0">
              <a:solidFill>
                <a:schemeClr val="tx1"/>
              </a:solidFill>
              <a:latin typeface="Arial" panose="020B0604020202020204" pitchFamily="34" charset="0"/>
              <a:cs typeface="Arial" panose="020B0604020202020204" pitchFamily="34" charset="0"/>
            </a:endParaRPr>
          </a:p>
        </p:txBody>
      </p:sp>
      <p:sp>
        <p:nvSpPr>
          <p:cNvPr id="27" name="右箭头 26">
            <a:extLst>
              <a:ext uri="{FF2B5EF4-FFF2-40B4-BE49-F238E27FC236}">
                <a16:creationId xmlns:a16="http://schemas.microsoft.com/office/drawing/2014/main" id="{1DF6B90D-935F-950A-B008-75B35B79A95D}"/>
              </a:ext>
            </a:extLst>
          </p:cNvPr>
          <p:cNvSpPr/>
          <p:nvPr/>
        </p:nvSpPr>
        <p:spPr>
          <a:xfrm rot="10800000">
            <a:off x="4015392" y="2457871"/>
            <a:ext cx="412845" cy="484632"/>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cs typeface="Arial" panose="020B0604020202020204" pitchFamily="34" charset="0"/>
            </a:endParaRPr>
          </a:p>
        </p:txBody>
      </p:sp>
      <p:sp>
        <p:nvSpPr>
          <p:cNvPr id="31" name="左大括号 30">
            <a:extLst>
              <a:ext uri="{FF2B5EF4-FFF2-40B4-BE49-F238E27FC236}">
                <a16:creationId xmlns:a16="http://schemas.microsoft.com/office/drawing/2014/main" id="{989525FD-4EAC-0E14-AE31-0B543C8CE457}"/>
              </a:ext>
            </a:extLst>
          </p:cNvPr>
          <p:cNvSpPr/>
          <p:nvPr/>
        </p:nvSpPr>
        <p:spPr>
          <a:xfrm rot="10800000">
            <a:off x="6106569" y="1211889"/>
            <a:ext cx="338548" cy="1635912"/>
          </a:xfrm>
          <a:prstGeom prst="leftBrace">
            <a:avLst>
              <a:gd name="adj1" fmla="val 60739"/>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2" name="圆角矩形 31">
            <a:extLst>
              <a:ext uri="{FF2B5EF4-FFF2-40B4-BE49-F238E27FC236}">
                <a16:creationId xmlns:a16="http://schemas.microsoft.com/office/drawing/2014/main" id="{25B73564-72A0-FBC9-C04D-46D882154D58}"/>
              </a:ext>
            </a:extLst>
          </p:cNvPr>
          <p:cNvSpPr/>
          <p:nvPr/>
        </p:nvSpPr>
        <p:spPr>
          <a:xfrm>
            <a:off x="8463826" y="731387"/>
            <a:ext cx="3681054" cy="2805955"/>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文本框 32">
            <a:extLst>
              <a:ext uri="{FF2B5EF4-FFF2-40B4-BE49-F238E27FC236}">
                <a16:creationId xmlns:a16="http://schemas.microsoft.com/office/drawing/2014/main" id="{873E98A7-2D69-D8CB-2E52-790813AB1C9C}"/>
              </a:ext>
            </a:extLst>
          </p:cNvPr>
          <p:cNvSpPr txBox="1"/>
          <p:nvPr/>
        </p:nvSpPr>
        <p:spPr>
          <a:xfrm>
            <a:off x="9002344" y="823539"/>
            <a:ext cx="2636398" cy="369332"/>
          </a:xfrm>
          <a:prstGeom prst="rect">
            <a:avLst/>
          </a:prstGeom>
          <a:noFill/>
        </p:spPr>
        <p:txBody>
          <a:bodyPr wrap="square">
            <a:spAutoFit/>
          </a:bodyPr>
          <a:lstStyle/>
          <a:p>
            <a:r>
              <a:rPr kumimoji="1" lang="en-US" altLang="zh-CN" sz="18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Dual-network model </a:t>
            </a:r>
            <a:endParaRPr lang="zh-CN" altLang="en-US" dirty="0"/>
          </a:p>
        </p:txBody>
      </p:sp>
      <p:pic>
        <p:nvPicPr>
          <p:cNvPr id="34" name="图片 33">
            <a:extLst>
              <a:ext uri="{FF2B5EF4-FFF2-40B4-BE49-F238E27FC236}">
                <a16:creationId xmlns:a16="http://schemas.microsoft.com/office/drawing/2014/main" id="{49E86443-AF5C-EE0C-59E7-4909C8FF151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47555" y="1211889"/>
            <a:ext cx="2127496" cy="2103217"/>
          </a:xfrm>
          <a:prstGeom prst="rect">
            <a:avLst/>
          </a:prstGeom>
        </p:spPr>
      </p:pic>
      <p:sp>
        <p:nvSpPr>
          <p:cNvPr id="35" name="右箭头 34">
            <a:extLst>
              <a:ext uri="{FF2B5EF4-FFF2-40B4-BE49-F238E27FC236}">
                <a16:creationId xmlns:a16="http://schemas.microsoft.com/office/drawing/2014/main" id="{8EAC176E-F0B1-FDBD-722D-0FB4B711078F}"/>
              </a:ext>
            </a:extLst>
          </p:cNvPr>
          <p:cNvSpPr/>
          <p:nvPr/>
        </p:nvSpPr>
        <p:spPr>
          <a:xfrm>
            <a:off x="8000262" y="1696150"/>
            <a:ext cx="412845" cy="484632"/>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793E083B-85C4-22DD-C8C1-70DBA555D3D7}"/>
              </a:ext>
            </a:extLst>
          </p:cNvPr>
          <p:cNvSpPr txBox="1"/>
          <p:nvPr/>
        </p:nvSpPr>
        <p:spPr>
          <a:xfrm>
            <a:off x="10172333" y="1281424"/>
            <a:ext cx="2033358" cy="2031325"/>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Operation</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Meter scale</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Transient</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Heat &amp; mass </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Viscosity changeable</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 </a:t>
            </a:r>
            <a:endParaRPr kumimoji="1" lang="zh-CN" altLang="en-US" dirty="0">
              <a:latin typeface="Arial" panose="020B0604020202020204" pitchFamily="34" charset="0"/>
              <a:cs typeface="Arial" panose="020B0604020202020204" pitchFamily="34" charset="0"/>
            </a:endParaRPr>
          </a:p>
        </p:txBody>
      </p:sp>
      <p:pic>
        <p:nvPicPr>
          <p:cNvPr id="37" name="图片 36">
            <a:extLst>
              <a:ext uri="{FF2B5EF4-FFF2-40B4-BE49-F238E27FC236}">
                <a16:creationId xmlns:a16="http://schemas.microsoft.com/office/drawing/2014/main" id="{8943EF54-BBB5-7672-B6F7-2CB1E4E8B28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9508" y="4027817"/>
            <a:ext cx="3423507" cy="2160000"/>
          </a:xfrm>
          <a:prstGeom prst="rect">
            <a:avLst/>
          </a:prstGeom>
        </p:spPr>
      </p:pic>
      <p:sp>
        <p:nvSpPr>
          <p:cNvPr id="38" name="下箭头 37">
            <a:extLst>
              <a:ext uri="{FF2B5EF4-FFF2-40B4-BE49-F238E27FC236}">
                <a16:creationId xmlns:a16="http://schemas.microsoft.com/office/drawing/2014/main" id="{9EF043BF-2630-C425-A409-82A7F6AA0443}"/>
              </a:ext>
            </a:extLst>
          </p:cNvPr>
          <p:cNvSpPr/>
          <p:nvPr/>
        </p:nvSpPr>
        <p:spPr>
          <a:xfrm>
            <a:off x="1831820" y="3665669"/>
            <a:ext cx="411328" cy="450376"/>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cs typeface="Arial" panose="020B0604020202020204" pitchFamily="34" charset="0"/>
            </a:endParaRPr>
          </a:p>
        </p:txBody>
      </p:sp>
      <p:sp>
        <p:nvSpPr>
          <p:cNvPr id="39" name="下箭头 38">
            <a:extLst>
              <a:ext uri="{FF2B5EF4-FFF2-40B4-BE49-F238E27FC236}">
                <a16:creationId xmlns:a16="http://schemas.microsoft.com/office/drawing/2014/main" id="{689C987B-05B3-CE0A-949A-188F5C8B7EB2}"/>
              </a:ext>
            </a:extLst>
          </p:cNvPr>
          <p:cNvSpPr/>
          <p:nvPr/>
        </p:nvSpPr>
        <p:spPr>
          <a:xfrm>
            <a:off x="10114879" y="3665669"/>
            <a:ext cx="411328" cy="450376"/>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cs typeface="Arial" panose="020B0604020202020204" pitchFamily="34" charset="0"/>
            </a:endParaRPr>
          </a:p>
        </p:txBody>
      </p:sp>
      <p:sp>
        <p:nvSpPr>
          <p:cNvPr id="43" name="下箭头 42">
            <a:extLst>
              <a:ext uri="{FF2B5EF4-FFF2-40B4-BE49-F238E27FC236}">
                <a16:creationId xmlns:a16="http://schemas.microsoft.com/office/drawing/2014/main" id="{1D3B94E1-1510-ADA4-CFC6-6131A331796F}"/>
              </a:ext>
            </a:extLst>
          </p:cNvPr>
          <p:cNvSpPr/>
          <p:nvPr/>
        </p:nvSpPr>
        <p:spPr>
          <a:xfrm rot="5400000">
            <a:off x="8018316" y="4823088"/>
            <a:ext cx="411328" cy="447436"/>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8ECD0FD5-6B4D-88AA-69FE-FB9C4F07E077}"/>
                  </a:ext>
                </a:extLst>
              </p:cNvPr>
              <p:cNvSpPr txBox="1"/>
              <p:nvPr/>
            </p:nvSpPr>
            <p:spPr>
              <a:xfrm>
                <a:off x="3868930" y="3249062"/>
                <a:ext cx="4000246" cy="853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400" i="1" smtClean="0">
                          <a:solidFill>
                            <a:schemeClr val="tx1"/>
                          </a:solidFill>
                          <a:latin typeface="Cambria Math" panose="02040503050406030204" pitchFamily="18" charset="0"/>
                        </a:rPr>
                        <m:t>𝑓</m:t>
                      </m:r>
                      <m:d>
                        <m:dPr>
                          <m:ctrlPr>
                            <a:rPr lang="zh-CN" altLang="en-US" sz="1400" i="1">
                              <a:solidFill>
                                <a:schemeClr val="tx1"/>
                              </a:solidFill>
                              <a:latin typeface="Cambria Math" panose="02040503050406030204" pitchFamily="18" charset="0"/>
                            </a:rPr>
                          </m:ctrlPr>
                        </m:dPr>
                        <m:e>
                          <m:r>
                            <a:rPr lang="zh-CN" altLang="en-US" sz="1400" i="1">
                              <a:solidFill>
                                <a:schemeClr val="tx1"/>
                              </a:solidFill>
                              <a:latin typeface="Cambria Math" panose="02040503050406030204" pitchFamily="18" charset="0"/>
                            </a:rPr>
                            <m:t>𝜃</m:t>
                          </m:r>
                        </m:e>
                      </m:d>
                      <m:r>
                        <a:rPr lang="zh-CN" altLang="en-US" sz="1400" i="0">
                          <a:solidFill>
                            <a:schemeClr val="tx1"/>
                          </a:solidFill>
                          <a:latin typeface="Cambria Math" panose="02040503050406030204" pitchFamily="18" charset="0"/>
                        </a:rPr>
                        <m:t>=</m:t>
                      </m:r>
                      <m:r>
                        <a:rPr lang="zh-CN" altLang="en-US" sz="1400" i="1">
                          <a:solidFill>
                            <a:schemeClr val="tx1"/>
                          </a:solidFill>
                          <a:latin typeface="Cambria Math" panose="02040503050406030204" pitchFamily="18" charset="0"/>
                        </a:rPr>
                        <m:t>𝑚𝑖</m:t>
                      </m:r>
                      <m:func>
                        <m:funcPr>
                          <m:ctrlPr>
                            <a:rPr lang="zh-CN" altLang="en-US" sz="1400" i="1">
                              <a:solidFill>
                                <a:schemeClr val="tx1"/>
                              </a:solidFill>
                              <a:latin typeface="Cambria Math" panose="02040503050406030204" pitchFamily="18" charset="0"/>
                            </a:rPr>
                          </m:ctrlPr>
                        </m:funcPr>
                        <m:fName>
                          <m:r>
                            <a:rPr lang="zh-CN" altLang="en-US" sz="1400" i="1">
                              <a:solidFill>
                                <a:schemeClr val="tx1"/>
                              </a:solidFill>
                              <a:latin typeface="Cambria Math" panose="02040503050406030204" pitchFamily="18" charset="0"/>
                            </a:rPr>
                            <m:t>𝑛</m:t>
                          </m:r>
                        </m:fName>
                        <m:e>
                          <m:d>
                            <m:dPr>
                              <m:ctrlPr>
                                <a:rPr lang="zh-CN" altLang="en-US" sz="1400" i="1">
                                  <a:solidFill>
                                    <a:schemeClr val="tx1"/>
                                  </a:solidFill>
                                  <a:latin typeface="Cambria Math" panose="02040503050406030204" pitchFamily="18" charset="0"/>
                                </a:rPr>
                              </m:ctrlPr>
                            </m:dPr>
                            <m:e>
                              <m:nary>
                                <m:naryPr>
                                  <m:subHide m:val="on"/>
                                  <m:supHide m:val="on"/>
                                  <m:ctrlPr>
                                    <a:rPr lang="zh-CN" altLang="en-US" sz="1400" i="1">
                                      <a:solidFill>
                                        <a:schemeClr val="tx1"/>
                                      </a:solidFill>
                                      <a:latin typeface="Cambria Math" panose="02040503050406030204" pitchFamily="18" charset="0"/>
                                    </a:rPr>
                                  </m:ctrlPr>
                                </m:naryPr>
                                <m:sub/>
                                <m:sup/>
                                <m:e>
                                  <m:f>
                                    <m:fPr>
                                      <m:ctrlPr>
                                        <a:rPr lang="zh-CN" altLang="en-US" sz="1400" i="1">
                                          <a:solidFill>
                                            <a:schemeClr val="tx1"/>
                                          </a:solidFill>
                                          <a:latin typeface="Cambria Math" panose="02040503050406030204" pitchFamily="18" charset="0"/>
                                        </a:rPr>
                                      </m:ctrlPr>
                                    </m:fPr>
                                    <m:num>
                                      <m:sSup>
                                        <m:sSupPr>
                                          <m:ctrlPr>
                                            <a:rPr lang="zh-CN" altLang="en-US" sz="1400" i="1">
                                              <a:solidFill>
                                                <a:schemeClr val="tx1"/>
                                              </a:solidFill>
                                              <a:latin typeface="Cambria Math" panose="02040503050406030204" pitchFamily="18" charset="0"/>
                                            </a:rPr>
                                          </m:ctrlPr>
                                        </m:sSupPr>
                                        <m:e>
                                          <m:d>
                                            <m:dPr>
                                              <m:ctrlPr>
                                                <a:rPr lang="zh-CN" altLang="en-US" sz="1400" i="1">
                                                  <a:solidFill>
                                                    <a:schemeClr val="tx1"/>
                                                  </a:solidFill>
                                                  <a:latin typeface="Cambria Math" panose="02040503050406030204" pitchFamily="18" charset="0"/>
                                                </a:rPr>
                                              </m:ctrlPr>
                                            </m:dPr>
                                            <m:e>
                                              <m:sSub>
                                                <m:sSubPr>
                                                  <m:ctrlPr>
                                                    <a:rPr lang="zh-CN" altLang="en-US" sz="1400" i="1">
                                                      <a:solidFill>
                                                        <a:schemeClr val="tx1"/>
                                                      </a:solidFill>
                                                      <a:latin typeface="Cambria Math" panose="02040503050406030204" pitchFamily="18" charset="0"/>
                                                    </a:rPr>
                                                  </m:ctrlPr>
                                                </m:sSubPr>
                                                <m:e>
                                                  <m:r>
                                                    <a:rPr lang="zh-CN" altLang="en-US" sz="1400" i="1">
                                                      <a:solidFill>
                                                        <a:schemeClr val="tx1"/>
                                                      </a:solidFill>
                                                      <a:latin typeface="Cambria Math" panose="02040503050406030204" pitchFamily="18" charset="0"/>
                                                    </a:rPr>
                                                    <m:t>𝑇</m:t>
                                                  </m:r>
                                                </m:e>
                                                <m:sub>
                                                  <m:r>
                                                    <a:rPr lang="zh-CN" altLang="en-US" sz="1400" i="1">
                                                      <a:solidFill>
                                                        <a:schemeClr val="tx1"/>
                                                      </a:solidFill>
                                                      <a:latin typeface="Cambria Math" panose="02040503050406030204" pitchFamily="18" charset="0"/>
                                                    </a:rPr>
                                                    <m:t>𝐷𝑁𝑀</m:t>
                                                  </m:r>
                                                </m:sub>
                                              </m:sSub>
                                              <m:d>
                                                <m:dPr>
                                                  <m:ctrlPr>
                                                    <a:rPr lang="zh-CN" altLang="en-US" sz="1400" i="1">
                                                      <a:solidFill>
                                                        <a:schemeClr val="tx1"/>
                                                      </a:solidFill>
                                                      <a:latin typeface="Cambria Math" panose="02040503050406030204" pitchFamily="18" charset="0"/>
                                                    </a:rPr>
                                                  </m:ctrlPr>
                                                </m:dPr>
                                                <m:e>
                                                  <m:r>
                                                    <a:rPr lang="zh-CN" altLang="en-US" sz="1400" i="1">
                                                      <a:solidFill>
                                                        <a:schemeClr val="tx1"/>
                                                      </a:solidFill>
                                                      <a:latin typeface="Cambria Math" panose="02040503050406030204" pitchFamily="18" charset="0"/>
                                                    </a:rPr>
                                                    <m:t>𝑥</m:t>
                                                  </m:r>
                                                </m:e>
                                              </m:d>
                                              <m:r>
                                                <a:rPr lang="zh-CN" altLang="en-US" sz="1400" i="0">
                                                  <a:solidFill>
                                                    <a:schemeClr val="tx1"/>
                                                  </a:solidFill>
                                                  <a:latin typeface="Cambria Math" panose="02040503050406030204" pitchFamily="18" charset="0"/>
                                                </a:rPr>
                                                <m:t>−</m:t>
                                              </m:r>
                                              <m:sSub>
                                                <m:sSubPr>
                                                  <m:ctrlPr>
                                                    <a:rPr lang="zh-CN" altLang="en-US" sz="1400" i="1">
                                                      <a:solidFill>
                                                        <a:schemeClr val="tx1"/>
                                                      </a:solidFill>
                                                      <a:latin typeface="Cambria Math" panose="02040503050406030204" pitchFamily="18" charset="0"/>
                                                    </a:rPr>
                                                  </m:ctrlPr>
                                                </m:sSubPr>
                                                <m:e>
                                                  <m:r>
                                                    <a:rPr lang="zh-CN" altLang="en-US" sz="1400" i="1">
                                                      <a:solidFill>
                                                        <a:schemeClr val="tx1"/>
                                                      </a:solidFill>
                                                      <a:latin typeface="Cambria Math" panose="02040503050406030204" pitchFamily="18" charset="0"/>
                                                    </a:rPr>
                                                    <m:t>𝑇</m:t>
                                                  </m:r>
                                                </m:e>
                                                <m:sub>
                                                  <m:r>
                                                    <a:rPr lang="zh-CN" altLang="en-US" sz="1400" i="1">
                                                      <a:solidFill>
                                                        <a:schemeClr val="tx1"/>
                                                      </a:solidFill>
                                                      <a:latin typeface="Cambria Math" panose="02040503050406030204" pitchFamily="18" charset="0"/>
                                                    </a:rPr>
                                                    <m:t>𝐴𝑀</m:t>
                                                  </m:r>
                                                </m:sub>
                                              </m:sSub>
                                              <m:d>
                                                <m:dPr>
                                                  <m:ctrlPr>
                                                    <a:rPr lang="zh-CN" altLang="en-US" sz="1400" i="1">
                                                      <a:solidFill>
                                                        <a:schemeClr val="tx1"/>
                                                      </a:solidFill>
                                                      <a:latin typeface="Cambria Math" panose="02040503050406030204" pitchFamily="18" charset="0"/>
                                                    </a:rPr>
                                                  </m:ctrlPr>
                                                </m:dPr>
                                                <m:e>
                                                  <m:r>
                                                    <a:rPr lang="zh-CN" altLang="en-US" sz="1400" i="1">
                                                      <a:solidFill>
                                                        <a:schemeClr val="tx1"/>
                                                      </a:solidFill>
                                                      <a:latin typeface="Cambria Math" panose="02040503050406030204" pitchFamily="18" charset="0"/>
                                                    </a:rPr>
                                                    <m:t>𝑥</m:t>
                                                  </m:r>
                                                  <m:r>
                                                    <a:rPr lang="zh-CN" altLang="en-US" sz="1400" i="0">
                                                      <a:solidFill>
                                                        <a:schemeClr val="tx1"/>
                                                      </a:solidFill>
                                                      <a:latin typeface="Cambria Math" panose="02040503050406030204" pitchFamily="18" charset="0"/>
                                                    </a:rPr>
                                                    <m:t>,</m:t>
                                                  </m:r>
                                                  <m:sSub>
                                                    <m:sSubPr>
                                                      <m:ctrlPr>
                                                        <a:rPr lang="zh-CN" altLang="en-US" sz="1400" i="1">
                                                          <a:solidFill>
                                                            <a:schemeClr val="tx1"/>
                                                          </a:solidFill>
                                                          <a:latin typeface="Cambria Math" panose="02040503050406030204" pitchFamily="18" charset="0"/>
                                                        </a:rPr>
                                                      </m:ctrlPr>
                                                    </m:sSubPr>
                                                    <m:e>
                                                      <m:r>
                                                        <a:rPr lang="zh-CN" altLang="en-US" sz="1400" i="1">
                                                          <a:solidFill>
                                                            <a:schemeClr val="tx1"/>
                                                          </a:solidFill>
                                                          <a:latin typeface="Cambria Math" panose="02040503050406030204" pitchFamily="18" charset="0"/>
                                                        </a:rPr>
                                                        <m:t>𝑎</m:t>
                                                      </m:r>
                                                    </m:e>
                                                    <m:sub>
                                                      <m:r>
                                                        <a:rPr lang="zh-CN" altLang="en-US" sz="1400" i="1">
                                                          <a:solidFill>
                                                            <a:schemeClr val="tx1"/>
                                                          </a:solidFill>
                                                          <a:latin typeface="Cambria Math" panose="02040503050406030204" pitchFamily="18" charset="0"/>
                                                        </a:rPr>
                                                        <m:t>𝑒𝑓𝑓</m:t>
                                                      </m:r>
                                                    </m:sub>
                                                  </m:sSub>
                                                </m:e>
                                              </m:d>
                                            </m:e>
                                          </m:d>
                                        </m:e>
                                        <m:sup>
                                          <m:r>
                                            <a:rPr lang="zh-CN" altLang="en-US" sz="1400" i="0">
                                              <a:solidFill>
                                                <a:schemeClr val="tx1"/>
                                              </a:solidFill>
                                              <a:latin typeface="Cambria Math" panose="02040503050406030204" pitchFamily="18" charset="0"/>
                                            </a:rPr>
                                            <m:t>2</m:t>
                                          </m:r>
                                        </m:sup>
                                      </m:sSup>
                                    </m:num>
                                    <m:den>
                                      <m:sSup>
                                        <m:sSupPr>
                                          <m:ctrlPr>
                                            <a:rPr lang="zh-CN" altLang="en-US" sz="1400" i="1">
                                              <a:solidFill>
                                                <a:schemeClr val="tx1"/>
                                              </a:solidFill>
                                              <a:latin typeface="Cambria Math" panose="02040503050406030204" pitchFamily="18" charset="0"/>
                                            </a:rPr>
                                          </m:ctrlPr>
                                        </m:sSupPr>
                                        <m:e>
                                          <m:d>
                                            <m:dPr>
                                              <m:ctrlPr>
                                                <a:rPr lang="zh-CN" altLang="en-US" sz="1400" i="1">
                                                  <a:solidFill>
                                                    <a:schemeClr val="tx1"/>
                                                  </a:solidFill>
                                                  <a:latin typeface="Cambria Math" panose="02040503050406030204" pitchFamily="18" charset="0"/>
                                                </a:rPr>
                                              </m:ctrlPr>
                                            </m:dPr>
                                            <m:e>
                                              <m:sSub>
                                                <m:sSubPr>
                                                  <m:ctrlPr>
                                                    <a:rPr lang="zh-CN" altLang="en-US" sz="1400" i="1">
                                                      <a:solidFill>
                                                        <a:schemeClr val="tx1"/>
                                                      </a:solidFill>
                                                      <a:latin typeface="Cambria Math" panose="02040503050406030204" pitchFamily="18" charset="0"/>
                                                    </a:rPr>
                                                  </m:ctrlPr>
                                                </m:sSubPr>
                                                <m:e>
                                                  <m:r>
                                                    <a:rPr lang="zh-CN" altLang="en-US" sz="1400" i="1">
                                                      <a:solidFill>
                                                        <a:schemeClr val="tx1"/>
                                                      </a:solidFill>
                                                      <a:latin typeface="Cambria Math" panose="02040503050406030204" pitchFamily="18" charset="0"/>
                                                    </a:rPr>
                                                    <m:t>𝑇</m:t>
                                                  </m:r>
                                                </m:e>
                                                <m:sub>
                                                  <m:r>
                                                    <a:rPr lang="zh-CN" altLang="en-US" sz="1400" i="1">
                                                      <a:solidFill>
                                                        <a:schemeClr val="tx1"/>
                                                      </a:solidFill>
                                                      <a:latin typeface="Cambria Math" panose="02040503050406030204" pitchFamily="18" charset="0"/>
                                                    </a:rPr>
                                                    <m:t>𝐴𝑀</m:t>
                                                  </m:r>
                                                </m:sub>
                                              </m:sSub>
                                              <m:d>
                                                <m:dPr>
                                                  <m:ctrlPr>
                                                    <a:rPr lang="zh-CN" altLang="en-US" sz="1400" i="1">
                                                      <a:solidFill>
                                                        <a:schemeClr val="tx1"/>
                                                      </a:solidFill>
                                                      <a:latin typeface="Cambria Math" panose="02040503050406030204" pitchFamily="18" charset="0"/>
                                                    </a:rPr>
                                                  </m:ctrlPr>
                                                </m:dPr>
                                                <m:e>
                                                  <m:r>
                                                    <a:rPr lang="zh-CN" altLang="en-US" sz="1400" i="1">
                                                      <a:solidFill>
                                                        <a:schemeClr val="tx1"/>
                                                      </a:solidFill>
                                                      <a:latin typeface="Cambria Math" panose="02040503050406030204" pitchFamily="18" charset="0"/>
                                                    </a:rPr>
                                                    <m:t>𝑥</m:t>
                                                  </m:r>
                                                  <m:r>
                                                    <a:rPr lang="zh-CN" altLang="en-US" sz="1400" i="0">
                                                      <a:solidFill>
                                                        <a:schemeClr val="tx1"/>
                                                      </a:solidFill>
                                                      <a:latin typeface="Cambria Math" panose="02040503050406030204" pitchFamily="18" charset="0"/>
                                                    </a:rPr>
                                                    <m:t>,</m:t>
                                                  </m:r>
                                                  <m:sSub>
                                                    <m:sSubPr>
                                                      <m:ctrlPr>
                                                        <a:rPr lang="zh-CN" altLang="en-US" sz="1400" i="1">
                                                          <a:solidFill>
                                                            <a:schemeClr val="tx1"/>
                                                          </a:solidFill>
                                                          <a:latin typeface="Cambria Math" panose="02040503050406030204" pitchFamily="18" charset="0"/>
                                                        </a:rPr>
                                                      </m:ctrlPr>
                                                    </m:sSubPr>
                                                    <m:e>
                                                      <m:r>
                                                        <a:rPr lang="zh-CN" altLang="en-US" sz="1400" i="1">
                                                          <a:solidFill>
                                                            <a:schemeClr val="tx1"/>
                                                          </a:solidFill>
                                                          <a:latin typeface="Cambria Math" panose="02040503050406030204" pitchFamily="18" charset="0"/>
                                                        </a:rPr>
                                                        <m:t>𝑎</m:t>
                                                      </m:r>
                                                    </m:e>
                                                    <m:sub>
                                                      <m:r>
                                                        <a:rPr lang="zh-CN" altLang="en-US" sz="1400" i="1">
                                                          <a:solidFill>
                                                            <a:schemeClr val="tx1"/>
                                                          </a:solidFill>
                                                          <a:latin typeface="Cambria Math" panose="02040503050406030204" pitchFamily="18" charset="0"/>
                                                        </a:rPr>
                                                        <m:t>𝑒𝑓𝑓</m:t>
                                                      </m:r>
                                                    </m:sub>
                                                  </m:sSub>
                                                </m:e>
                                              </m:d>
                                            </m:e>
                                          </m:d>
                                        </m:e>
                                        <m:sup>
                                          <m:r>
                                            <a:rPr lang="zh-CN" altLang="en-US" sz="1400" i="0">
                                              <a:solidFill>
                                                <a:schemeClr val="tx1"/>
                                              </a:solidFill>
                                              <a:latin typeface="Cambria Math" panose="02040503050406030204" pitchFamily="18" charset="0"/>
                                            </a:rPr>
                                            <m:t>2</m:t>
                                          </m:r>
                                        </m:sup>
                                      </m:sSup>
                                    </m:den>
                                  </m:f>
                                  <m:r>
                                    <a:rPr lang="zh-CN" altLang="en-US" sz="1400" i="1">
                                      <a:solidFill>
                                        <a:schemeClr val="tx1"/>
                                      </a:solidFill>
                                      <a:latin typeface="Cambria Math" panose="02040503050406030204" pitchFamily="18" charset="0"/>
                                    </a:rPr>
                                    <m:t>𝑑𝑥</m:t>
                                  </m:r>
                                </m:e>
                              </m:nary>
                            </m:e>
                          </m:d>
                        </m:e>
                      </m:func>
                    </m:oMath>
                  </m:oMathPara>
                </a14:m>
                <a:endParaRPr lang="zh-CN" altLang="en-US" sz="1400" dirty="0">
                  <a:solidFill>
                    <a:schemeClr val="tx1"/>
                  </a:solidFill>
                  <a:latin typeface="Arial" panose="020B0604020202020204" pitchFamily="34" charset="0"/>
                  <a:cs typeface="Arial" panose="020B0604020202020204" pitchFamily="34" charset="0"/>
                </a:endParaRPr>
              </a:p>
            </p:txBody>
          </p:sp>
        </mc:Choice>
        <mc:Fallback xmlns="">
          <p:sp>
            <p:nvSpPr>
              <p:cNvPr id="46" name="文本框 45">
                <a:extLst>
                  <a:ext uri="{FF2B5EF4-FFF2-40B4-BE49-F238E27FC236}">
                    <a16:creationId xmlns:a16="http://schemas.microsoft.com/office/drawing/2014/main" id="{8ECD0FD5-6B4D-88AA-69FE-FB9C4F07E077}"/>
                  </a:ext>
                </a:extLst>
              </p:cNvPr>
              <p:cNvSpPr txBox="1">
                <a:spLocks noRot="1" noChangeAspect="1" noMove="1" noResize="1" noEditPoints="1" noAdjustHandles="1" noChangeArrowheads="1" noChangeShapeType="1" noTextEdit="1"/>
              </p:cNvSpPr>
              <p:nvPr/>
            </p:nvSpPr>
            <p:spPr>
              <a:xfrm>
                <a:off x="3868930" y="3249062"/>
                <a:ext cx="4000246" cy="853054"/>
              </a:xfrm>
              <a:prstGeom prst="rect">
                <a:avLst/>
              </a:prstGeom>
              <a:blipFill>
                <a:blip r:embed="rId10"/>
                <a:stretch>
                  <a:fillRect t="-79710" b="-126087"/>
                </a:stretch>
              </a:blipFill>
            </p:spPr>
            <p:txBody>
              <a:bodyPr/>
              <a:lstStyle/>
              <a:p>
                <a:r>
                  <a:rPr lang="zh-CN" altLang="en-US">
                    <a:noFill/>
                  </a:rPr>
                  <a:t> </a:t>
                </a:r>
              </a:p>
            </p:txBody>
          </p:sp>
        </mc:Fallback>
      </mc:AlternateContent>
      <p:sp>
        <p:nvSpPr>
          <p:cNvPr id="47" name="下箭头 46">
            <a:extLst>
              <a:ext uri="{FF2B5EF4-FFF2-40B4-BE49-F238E27FC236}">
                <a16:creationId xmlns:a16="http://schemas.microsoft.com/office/drawing/2014/main" id="{6D624F40-497C-F119-D6F6-895811083BD9}"/>
              </a:ext>
            </a:extLst>
          </p:cNvPr>
          <p:cNvSpPr/>
          <p:nvPr/>
        </p:nvSpPr>
        <p:spPr>
          <a:xfrm rot="16200000">
            <a:off x="4038979" y="4817448"/>
            <a:ext cx="411328" cy="458717"/>
          </a:xfrm>
          <a:prstGeom prst="down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cs typeface="Arial" panose="020B0604020202020204" pitchFamily="34" charset="0"/>
            </a:endParaRPr>
          </a:p>
        </p:txBody>
      </p:sp>
      <p:pic>
        <p:nvPicPr>
          <p:cNvPr id="49" name="图片 48">
            <a:extLst>
              <a:ext uri="{FF2B5EF4-FFF2-40B4-BE49-F238E27FC236}">
                <a16:creationId xmlns:a16="http://schemas.microsoft.com/office/drawing/2014/main" id="{F94836C8-21EB-74FB-ABF3-AF836D42CF54}"/>
              </a:ext>
            </a:extLst>
          </p:cNvPr>
          <p:cNvPicPr>
            <a:picLocks noChangeAspect="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470840" y="3861435"/>
            <a:ext cx="3349055" cy="2366506"/>
          </a:xfrm>
          <a:prstGeom prst="rect">
            <a:avLst/>
          </a:prstGeom>
        </p:spPr>
      </p:pic>
      <p:sp>
        <p:nvSpPr>
          <p:cNvPr id="51" name="文本框 50">
            <a:extLst>
              <a:ext uri="{FF2B5EF4-FFF2-40B4-BE49-F238E27FC236}">
                <a16:creationId xmlns:a16="http://schemas.microsoft.com/office/drawing/2014/main" id="{90F4685F-218B-B8F6-6167-F1C0B10159BC}"/>
              </a:ext>
            </a:extLst>
          </p:cNvPr>
          <p:cNvSpPr txBox="1"/>
          <p:nvPr/>
        </p:nvSpPr>
        <p:spPr>
          <a:xfrm>
            <a:off x="381303" y="6138583"/>
            <a:ext cx="11290994" cy="646331"/>
          </a:xfrm>
          <a:prstGeom prst="rect">
            <a:avLst/>
          </a:prstGeom>
          <a:noFill/>
        </p:spPr>
        <p:txBody>
          <a:bodyPr wrap="square">
            <a:spAutoFit/>
          </a:bodyPr>
          <a:lstStyle/>
          <a:p>
            <a:pPr algn="just"/>
            <a:r>
              <a:rPr lang="en-GB" altLang="zh-CN" sz="1800" b="1" kern="0" dirty="0">
                <a:effectLst/>
                <a:latin typeface="Arial" panose="020B0604020202020204" pitchFamily="34" charset="0"/>
                <a:ea typeface="宋体" panose="02010600030101010101" pitchFamily="2" charset="-122"/>
                <a:cs typeface="Arial" panose="020B0604020202020204" pitchFamily="34" charset="0"/>
              </a:rPr>
              <a:t>We use the SKO package in PYTHON which applies a </a:t>
            </a:r>
            <a:r>
              <a:rPr lang="en-GB" altLang="zh-CN" sz="1800" b="1" kern="0" dirty="0">
                <a:solidFill>
                  <a:srgbClr val="C00000"/>
                </a:solidFill>
                <a:effectLst/>
                <a:latin typeface="Arial" panose="020B0604020202020204" pitchFamily="34" charset="0"/>
                <a:ea typeface="宋体" panose="02010600030101010101" pitchFamily="2" charset="-122"/>
                <a:cs typeface="Arial" panose="020B0604020202020204" pitchFamily="34" charset="0"/>
              </a:rPr>
              <a:t>genetic algorithm </a:t>
            </a:r>
            <a:r>
              <a:rPr lang="en-GB" altLang="zh-CN" sz="1800" b="1" kern="0" dirty="0">
                <a:effectLst/>
                <a:latin typeface="Arial" panose="020B0604020202020204" pitchFamily="34" charset="0"/>
                <a:ea typeface="宋体" panose="02010600030101010101" pitchFamily="2" charset="-122"/>
                <a:cs typeface="Arial" panose="020B0604020202020204" pitchFamily="34" charset="0"/>
              </a:rPr>
              <a:t>to find the best-match parameters in our analysis. </a:t>
            </a:r>
            <a:endParaRPr lang="zh-CN" altLang="en-US" b="1" dirty="0">
              <a:latin typeface="Arial" panose="020B0604020202020204" pitchFamily="34" charset="0"/>
              <a:cs typeface="Arial" panose="020B0604020202020204" pitchFamily="34" charset="0"/>
            </a:endParaRPr>
          </a:p>
        </p:txBody>
      </p:sp>
      <p:pic>
        <p:nvPicPr>
          <p:cNvPr id="53" name="图片 52">
            <a:extLst>
              <a:ext uri="{FF2B5EF4-FFF2-40B4-BE49-F238E27FC236}">
                <a16:creationId xmlns:a16="http://schemas.microsoft.com/office/drawing/2014/main" id="{A3A04522-C1D6-EC77-34E3-7842E606F31C}"/>
              </a:ext>
            </a:extLst>
          </p:cNvPr>
          <p:cNvPicPr>
            <a:picLocks noChangeAspect="1"/>
          </p:cNvPicPr>
          <p:nvPr/>
        </p:nvPicPr>
        <p:blipFill>
          <a:blip r:embed="rId12"/>
          <a:stretch>
            <a:fillRect/>
          </a:stretch>
        </p:blipFill>
        <p:spPr>
          <a:xfrm>
            <a:off x="8559991" y="4061746"/>
            <a:ext cx="3349055" cy="2160000"/>
          </a:xfrm>
          <a:prstGeom prst="rect">
            <a:avLst/>
          </a:prstGeom>
        </p:spPr>
      </p:pic>
      <p:pic>
        <p:nvPicPr>
          <p:cNvPr id="56" name="图片 55">
            <a:extLst>
              <a:ext uri="{FF2B5EF4-FFF2-40B4-BE49-F238E27FC236}">
                <a16:creationId xmlns:a16="http://schemas.microsoft.com/office/drawing/2014/main" id="{9CC787DD-A8EB-8DA8-4A19-432AA37634FE}"/>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403704" y="1162104"/>
            <a:ext cx="1680247" cy="1621563"/>
          </a:xfrm>
          <a:prstGeom prst="rect">
            <a:avLst/>
          </a:prstGeom>
        </p:spPr>
      </p:pic>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66B85E9B-2F0F-E3D8-1F2F-E685E8C968CC}"/>
                  </a:ext>
                </a:extLst>
              </p:cNvPr>
              <p:cNvSpPr txBox="1"/>
              <p:nvPr/>
            </p:nvSpPr>
            <p:spPr>
              <a:xfrm>
                <a:off x="268016" y="2908056"/>
                <a:ext cx="3202562" cy="57720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zh-CN" altLang="en-US" sz="1400" i="1" smtClean="0">
                          <a:latin typeface="Cambria Math" panose="02040503050406030204" pitchFamily="18" charset="0"/>
                        </a:rPr>
                        <m:t>𝑎</m:t>
                      </m:r>
                      <m:r>
                        <a:rPr lang="zh-CN" altLang="en-US" sz="1400" i="0">
                          <a:latin typeface="Cambria Math" panose="02040503050406030204" pitchFamily="18" charset="0"/>
                        </a:rPr>
                        <m:t>=</m:t>
                      </m:r>
                      <m:f>
                        <m:fPr>
                          <m:ctrlPr>
                            <a:rPr lang="zh-CN" altLang="en-US" sz="1400" i="1">
                              <a:solidFill>
                                <a:srgbClr val="836967"/>
                              </a:solidFill>
                              <a:latin typeface="Cambria Math" panose="02040503050406030204" pitchFamily="18" charset="0"/>
                            </a:rPr>
                          </m:ctrlPr>
                        </m:fPr>
                        <m:num>
                          <m:r>
                            <a:rPr lang="zh-CN" altLang="en-US" sz="1400" i="1">
                              <a:latin typeface="Cambria Math" panose="02040503050406030204" pitchFamily="18" charset="0"/>
                            </a:rPr>
                            <m:t>𝜙</m:t>
                          </m:r>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𝜆</m:t>
                              </m:r>
                            </m:e>
                            <m:sub>
                              <m:r>
                                <a:rPr lang="zh-CN" altLang="en-US" sz="1400" i="1">
                                  <a:latin typeface="Cambria Math" panose="02040503050406030204" pitchFamily="18" charset="0"/>
                                </a:rPr>
                                <m:t>𝑓</m:t>
                              </m:r>
                            </m:sub>
                          </m:sSub>
                          <m:r>
                            <a:rPr lang="zh-CN" altLang="en-US" sz="1400" i="0">
                              <a:latin typeface="Cambria Math" panose="02040503050406030204" pitchFamily="18" charset="0"/>
                            </a:rPr>
                            <m:t>+</m:t>
                          </m:r>
                          <m:d>
                            <m:dPr>
                              <m:ctrlPr>
                                <a:rPr lang="zh-CN" altLang="en-US" sz="1400" i="1">
                                  <a:latin typeface="Cambria Math" panose="02040503050406030204" pitchFamily="18" charset="0"/>
                                </a:rPr>
                              </m:ctrlPr>
                            </m:dPr>
                            <m:e>
                              <m:r>
                                <a:rPr lang="zh-CN" altLang="en-US" sz="1400" i="0">
                                  <a:latin typeface="Cambria Math" panose="02040503050406030204" pitchFamily="18" charset="0"/>
                                </a:rPr>
                                <m:t>1−</m:t>
                              </m:r>
                              <m:r>
                                <a:rPr lang="zh-CN" altLang="en-US" sz="1400" i="1">
                                  <a:latin typeface="Cambria Math" panose="02040503050406030204" pitchFamily="18" charset="0"/>
                                </a:rPr>
                                <m:t>𝜙</m:t>
                              </m:r>
                            </m:e>
                          </m:d>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𝜆</m:t>
                              </m:r>
                            </m:e>
                            <m:sub>
                              <m:r>
                                <a:rPr lang="zh-CN" altLang="en-US" sz="1400" i="1">
                                  <a:latin typeface="Cambria Math" panose="02040503050406030204" pitchFamily="18" charset="0"/>
                                </a:rPr>
                                <m:t>𝑠</m:t>
                              </m:r>
                            </m:sub>
                          </m:sSub>
                        </m:num>
                        <m:den>
                          <m:r>
                            <a:rPr lang="zh-CN" altLang="en-US" sz="1400" i="1">
                              <a:latin typeface="Cambria Math" panose="02040503050406030204" pitchFamily="18" charset="0"/>
                            </a:rPr>
                            <m:t>𝜙</m:t>
                          </m:r>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𝜌</m:t>
                              </m:r>
                            </m:e>
                            <m:sub>
                              <m:r>
                                <a:rPr lang="zh-CN" altLang="en-US" sz="1400" i="1">
                                  <a:latin typeface="Cambria Math" panose="02040503050406030204" pitchFamily="18" charset="0"/>
                                </a:rPr>
                                <m:t>𝑓</m:t>
                              </m:r>
                            </m:sub>
                          </m:sSub>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𝐶</m:t>
                              </m:r>
                            </m:e>
                            <m:sub>
                              <m:r>
                                <a:rPr lang="zh-CN" altLang="en-US" sz="1400" i="1">
                                  <a:latin typeface="Cambria Math" panose="02040503050406030204" pitchFamily="18" charset="0"/>
                                </a:rPr>
                                <m:t>𝑝</m:t>
                              </m:r>
                              <m:r>
                                <a:rPr lang="zh-CN" altLang="en-US" sz="1400" i="0">
                                  <a:latin typeface="Cambria Math" panose="02040503050406030204" pitchFamily="18" charset="0"/>
                                </a:rPr>
                                <m:t>,</m:t>
                              </m:r>
                              <m:r>
                                <a:rPr lang="zh-CN" altLang="en-US" sz="1400" i="1">
                                  <a:latin typeface="Cambria Math" panose="02040503050406030204" pitchFamily="18" charset="0"/>
                                </a:rPr>
                                <m:t>𝑓</m:t>
                              </m:r>
                            </m:sub>
                          </m:sSub>
                          <m:r>
                            <a:rPr lang="zh-CN" altLang="en-US" sz="1400" i="0">
                              <a:latin typeface="Cambria Math" panose="02040503050406030204" pitchFamily="18" charset="0"/>
                            </a:rPr>
                            <m:t>+</m:t>
                          </m:r>
                          <m:d>
                            <m:dPr>
                              <m:ctrlPr>
                                <a:rPr lang="zh-CN" altLang="en-US" sz="1400" i="1">
                                  <a:latin typeface="Cambria Math" panose="02040503050406030204" pitchFamily="18" charset="0"/>
                                </a:rPr>
                              </m:ctrlPr>
                            </m:dPr>
                            <m:e>
                              <m:r>
                                <a:rPr lang="zh-CN" altLang="en-US" sz="1400" i="0">
                                  <a:latin typeface="Cambria Math" panose="02040503050406030204" pitchFamily="18" charset="0"/>
                                </a:rPr>
                                <m:t>1−</m:t>
                              </m:r>
                              <m:r>
                                <a:rPr lang="zh-CN" altLang="en-US" sz="1400" i="1">
                                  <a:latin typeface="Cambria Math" panose="02040503050406030204" pitchFamily="18" charset="0"/>
                                </a:rPr>
                                <m:t>𝜙</m:t>
                              </m:r>
                            </m:e>
                          </m:d>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𝜌</m:t>
                              </m:r>
                            </m:e>
                            <m:sub>
                              <m:r>
                                <a:rPr lang="zh-CN" altLang="en-US" sz="1400" i="1">
                                  <a:latin typeface="Cambria Math" panose="02040503050406030204" pitchFamily="18" charset="0"/>
                                </a:rPr>
                                <m:t>𝑠</m:t>
                              </m:r>
                            </m:sub>
                          </m:sSub>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𝐶</m:t>
                              </m:r>
                            </m:e>
                            <m:sub>
                              <m:r>
                                <a:rPr lang="zh-CN" altLang="en-US" sz="1400" i="1">
                                  <a:latin typeface="Cambria Math" panose="02040503050406030204" pitchFamily="18" charset="0"/>
                                </a:rPr>
                                <m:t>𝑝</m:t>
                              </m:r>
                              <m:r>
                                <a:rPr lang="zh-CN" altLang="en-US" sz="1400" i="0">
                                  <a:latin typeface="Cambria Math" panose="02040503050406030204" pitchFamily="18" charset="0"/>
                                </a:rPr>
                                <m:t>,</m:t>
                              </m:r>
                              <m:r>
                                <a:rPr lang="zh-CN" altLang="en-US" sz="1400" i="1">
                                  <a:latin typeface="Cambria Math" panose="02040503050406030204" pitchFamily="18" charset="0"/>
                                </a:rPr>
                                <m:t>𝑠</m:t>
                              </m:r>
                            </m:sub>
                          </m:sSub>
                        </m:den>
                      </m:f>
                    </m:oMath>
                  </m:oMathPara>
                </a14:m>
                <a:endParaRPr lang="zh-CN" altLang="en-US" sz="1400" dirty="0"/>
              </a:p>
            </p:txBody>
          </p:sp>
        </mc:Choice>
        <mc:Fallback xmlns="">
          <p:sp>
            <p:nvSpPr>
              <p:cNvPr id="58" name="文本框 57">
                <a:extLst>
                  <a:ext uri="{FF2B5EF4-FFF2-40B4-BE49-F238E27FC236}">
                    <a16:creationId xmlns:a16="http://schemas.microsoft.com/office/drawing/2014/main" id="{66B85E9B-2F0F-E3D8-1F2F-E685E8C968CC}"/>
                  </a:ext>
                </a:extLst>
              </p:cNvPr>
              <p:cNvSpPr txBox="1">
                <a:spLocks noRot="1" noChangeAspect="1" noMove="1" noResize="1" noEditPoints="1" noAdjustHandles="1" noChangeArrowheads="1" noChangeShapeType="1" noTextEdit="1"/>
              </p:cNvSpPr>
              <p:nvPr/>
            </p:nvSpPr>
            <p:spPr>
              <a:xfrm>
                <a:off x="268016" y="2908056"/>
                <a:ext cx="3202562" cy="577209"/>
              </a:xfrm>
              <a:prstGeom prst="rect">
                <a:avLst/>
              </a:prstGeom>
              <a:blipFill>
                <a:blip r:embed="rId15"/>
                <a:stretch>
                  <a:fillRect b="-2128"/>
                </a:stretch>
              </a:blipFill>
            </p:spPr>
            <p:txBody>
              <a:bodyPr/>
              <a:lstStyle/>
              <a:p>
                <a:r>
                  <a:rPr lang="zh-CN" altLang="en-US">
                    <a:noFill/>
                  </a:rPr>
                  <a:t> </a:t>
                </a:r>
              </a:p>
            </p:txBody>
          </p:sp>
        </mc:Fallback>
      </mc:AlternateContent>
      <p:cxnSp>
        <p:nvCxnSpPr>
          <p:cNvPr id="3" name="直线箭头连接符 2">
            <a:extLst>
              <a:ext uri="{FF2B5EF4-FFF2-40B4-BE49-F238E27FC236}">
                <a16:creationId xmlns:a16="http://schemas.microsoft.com/office/drawing/2014/main" id="{D9B39077-C66D-45AD-786B-84B0673184DA}"/>
              </a:ext>
            </a:extLst>
          </p:cNvPr>
          <p:cNvCxnSpPr>
            <a:cxnSpLocks/>
          </p:cNvCxnSpPr>
          <p:nvPr/>
        </p:nvCxnSpPr>
        <p:spPr>
          <a:xfrm flipH="1">
            <a:off x="1467688" y="2165436"/>
            <a:ext cx="806824" cy="424953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5552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0A438DB-0EC6-9286-F137-B7667A9C8EFD}"/>
              </a:ext>
            </a:extLst>
          </p:cNvPr>
          <p:cNvSpPr>
            <a:spLocks noGrp="1"/>
          </p:cNvSpPr>
          <p:nvPr>
            <p:ph type="sldNum" sz="quarter" idx="12"/>
          </p:nvPr>
        </p:nvSpPr>
        <p:spPr/>
        <p:txBody>
          <a:bodyPr/>
          <a:lstStyle/>
          <a:p>
            <a:fld id="{AFE8FE2A-CEB9-2F40-9CAA-C48A2BF7F2FA}" type="slidenum">
              <a:rPr kumimoji="1" lang="zh-CN" altLang="en-US" smtClean="0"/>
              <a:t>8</a:t>
            </a:fld>
            <a:endParaRPr kumimoji="1" lang="zh-CN" altLang="en-US"/>
          </a:p>
        </p:txBody>
      </p:sp>
      <p:sp>
        <p:nvSpPr>
          <p:cNvPr id="5" name="文本框 4">
            <a:extLst>
              <a:ext uri="{FF2B5EF4-FFF2-40B4-BE49-F238E27FC236}">
                <a16:creationId xmlns:a16="http://schemas.microsoft.com/office/drawing/2014/main" id="{5AF1904A-83AB-E469-009B-16B7E3313B28}"/>
              </a:ext>
            </a:extLst>
          </p:cNvPr>
          <p:cNvSpPr txBox="1"/>
          <p:nvPr/>
        </p:nvSpPr>
        <p:spPr>
          <a:xfrm>
            <a:off x="263149" y="175390"/>
            <a:ext cx="4775382"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1:</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Network fabrication method </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71E66B3E-EF32-176B-69DD-74BFA495EE61}"/>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7" name="图片 6">
            <a:extLst>
              <a:ext uri="{FF2B5EF4-FFF2-40B4-BE49-F238E27FC236}">
                <a16:creationId xmlns:a16="http://schemas.microsoft.com/office/drawing/2014/main" id="{9483C163-18F4-395A-BD75-5ED7DDE260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7932" y="651236"/>
            <a:ext cx="6676264" cy="1179425"/>
          </a:xfrm>
          <a:prstGeom prst="rect">
            <a:avLst/>
          </a:prstGeom>
        </p:spPr>
      </p:pic>
      <p:pic>
        <p:nvPicPr>
          <p:cNvPr id="8" name="图片 7">
            <a:extLst>
              <a:ext uri="{FF2B5EF4-FFF2-40B4-BE49-F238E27FC236}">
                <a16:creationId xmlns:a16="http://schemas.microsoft.com/office/drawing/2014/main" id="{95991BB2-9ABC-1245-42A2-4A5A8052D68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368" y="2029367"/>
            <a:ext cx="6073946" cy="1369682"/>
          </a:xfrm>
          <a:prstGeom prst="rect">
            <a:avLst/>
          </a:prstGeom>
        </p:spPr>
      </p:pic>
      <p:graphicFrame>
        <p:nvGraphicFramePr>
          <p:cNvPr id="11" name="表格 10">
            <a:extLst>
              <a:ext uri="{FF2B5EF4-FFF2-40B4-BE49-F238E27FC236}">
                <a16:creationId xmlns:a16="http://schemas.microsoft.com/office/drawing/2014/main" id="{F0A3662F-9BEC-BE4D-D3FA-14BCCCDEF9F4}"/>
              </a:ext>
            </a:extLst>
          </p:cNvPr>
          <p:cNvGraphicFramePr>
            <a:graphicFrameLocks noGrp="1"/>
          </p:cNvGraphicFramePr>
          <p:nvPr>
            <p:extLst>
              <p:ext uri="{D42A27DB-BD31-4B8C-83A1-F6EECF244321}">
                <p14:modId xmlns:p14="http://schemas.microsoft.com/office/powerpoint/2010/main" val="20736576"/>
              </p:ext>
            </p:extLst>
          </p:nvPr>
        </p:nvGraphicFramePr>
        <p:xfrm>
          <a:off x="158531" y="3616008"/>
          <a:ext cx="5255561" cy="2796068"/>
        </p:xfrm>
        <a:graphic>
          <a:graphicData uri="http://schemas.openxmlformats.org/drawingml/2006/table">
            <a:tbl>
              <a:tblPr firstRow="1" firstCol="1" bandRow="1">
                <a:tableStyleId>{5C22544A-7EE6-4342-B048-85BDC9FD1C3A}</a:tableStyleId>
              </a:tblPr>
              <a:tblGrid>
                <a:gridCol w="618067">
                  <a:extLst>
                    <a:ext uri="{9D8B030D-6E8A-4147-A177-3AD203B41FA5}">
                      <a16:colId xmlns:a16="http://schemas.microsoft.com/office/drawing/2014/main" val="1107299162"/>
                    </a:ext>
                  </a:extLst>
                </a:gridCol>
                <a:gridCol w="1136869">
                  <a:extLst>
                    <a:ext uri="{9D8B030D-6E8A-4147-A177-3AD203B41FA5}">
                      <a16:colId xmlns:a16="http://schemas.microsoft.com/office/drawing/2014/main" val="896353287"/>
                    </a:ext>
                  </a:extLst>
                </a:gridCol>
                <a:gridCol w="950857">
                  <a:extLst>
                    <a:ext uri="{9D8B030D-6E8A-4147-A177-3AD203B41FA5}">
                      <a16:colId xmlns:a16="http://schemas.microsoft.com/office/drawing/2014/main" val="2545891592"/>
                    </a:ext>
                  </a:extLst>
                </a:gridCol>
                <a:gridCol w="836347">
                  <a:extLst>
                    <a:ext uri="{9D8B030D-6E8A-4147-A177-3AD203B41FA5}">
                      <a16:colId xmlns:a16="http://schemas.microsoft.com/office/drawing/2014/main" val="3697820197"/>
                    </a:ext>
                  </a:extLst>
                </a:gridCol>
                <a:gridCol w="871338">
                  <a:extLst>
                    <a:ext uri="{9D8B030D-6E8A-4147-A177-3AD203B41FA5}">
                      <a16:colId xmlns:a16="http://schemas.microsoft.com/office/drawing/2014/main" val="3287930829"/>
                    </a:ext>
                  </a:extLst>
                </a:gridCol>
                <a:gridCol w="842083">
                  <a:extLst>
                    <a:ext uri="{9D8B030D-6E8A-4147-A177-3AD203B41FA5}">
                      <a16:colId xmlns:a16="http://schemas.microsoft.com/office/drawing/2014/main" val="1425312910"/>
                    </a:ext>
                  </a:extLst>
                </a:gridCol>
              </a:tblGrid>
              <a:tr h="762564">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 </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Physical size (m</a:t>
                      </a:r>
                      <a:r>
                        <a:rPr lang="en-GB" sz="1100" baseline="30000">
                          <a:solidFill>
                            <a:schemeClr val="tx1"/>
                          </a:solidFill>
                          <a:effectLst/>
                          <a:latin typeface="Arial" panose="020B0604020202020204" pitchFamily="34" charset="0"/>
                          <a:cs typeface="Arial" panose="020B0604020202020204" pitchFamily="34" charset="0"/>
                        </a:rPr>
                        <a:t>3</a:t>
                      </a:r>
                      <a:r>
                        <a:rPr lang="en-GB" sz="1100">
                          <a:solidFill>
                            <a:schemeClr val="tx1"/>
                          </a:solidFill>
                          <a:effectLst/>
                          <a:latin typeface="Arial" panose="020B0604020202020204" pitchFamily="34" charset="0"/>
                          <a:cs typeface="Arial" panose="020B0604020202020204" pitchFamily="34" charset="0"/>
                        </a:rPr>
                        <a:t>)</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No. Solid nodes</a:t>
                      </a:r>
                      <a:endParaRPr lang="zh-CN" sz="1100">
                        <a:solidFill>
                          <a:schemeClr val="tx1"/>
                        </a:solidFill>
                        <a:effectLst/>
                        <a:latin typeface="Arial" panose="020B0604020202020204" pitchFamily="34" charset="0"/>
                        <a:cs typeface="Arial" panose="020B0604020202020204" pitchFamily="34" charset="0"/>
                      </a:endParaRPr>
                    </a:p>
                    <a:p>
                      <a:pPr algn="ctr">
                        <a:lnSpc>
                          <a:spcPct val="100000"/>
                        </a:lnSpc>
                      </a:pPr>
                      <a:r>
                        <a:rPr lang="en-US" sz="1100">
                          <a:solidFill>
                            <a:schemeClr val="tx1"/>
                          </a:solidFill>
                          <a:effectLst/>
                          <a:latin typeface="Arial" panose="020B0604020202020204" pitchFamily="34" charset="0"/>
                          <a:cs typeface="Arial" panose="020B0604020202020204" pitchFamily="34" charset="0"/>
                        </a:rPr>
                        <a:t>(×10</a:t>
                      </a:r>
                      <a:r>
                        <a:rPr lang="en-US" sz="1100" baseline="30000">
                          <a:solidFill>
                            <a:schemeClr val="tx1"/>
                          </a:solidFill>
                          <a:effectLst/>
                          <a:latin typeface="Arial" panose="020B0604020202020204" pitchFamily="34" charset="0"/>
                          <a:cs typeface="Arial" panose="020B0604020202020204" pitchFamily="34" charset="0"/>
                        </a:rPr>
                        <a:t>6</a:t>
                      </a:r>
                      <a:r>
                        <a:rPr lang="en-US" sz="1100">
                          <a:solidFill>
                            <a:schemeClr val="tx1"/>
                          </a:solidFill>
                          <a:effectLst/>
                          <a:latin typeface="Arial" panose="020B0604020202020204" pitchFamily="34" charset="0"/>
                          <a:cs typeface="Arial" panose="020B0604020202020204" pitchFamily="34" charset="0"/>
                        </a:rPr>
                        <a:t>)</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No. Void nodes</a:t>
                      </a:r>
                      <a:endParaRPr lang="zh-CN" sz="1100">
                        <a:solidFill>
                          <a:schemeClr val="tx1"/>
                        </a:solidFill>
                        <a:effectLst/>
                        <a:latin typeface="Arial" panose="020B0604020202020204" pitchFamily="34" charset="0"/>
                        <a:cs typeface="Arial" panose="020B0604020202020204" pitchFamily="34" charset="0"/>
                      </a:endParaRPr>
                    </a:p>
                    <a:p>
                      <a:pPr algn="ctr">
                        <a:lnSpc>
                          <a:spcPct val="100000"/>
                        </a:lnSpc>
                      </a:pPr>
                      <a:r>
                        <a:rPr lang="en-US" sz="1100">
                          <a:solidFill>
                            <a:schemeClr val="tx1"/>
                          </a:solidFill>
                          <a:effectLst/>
                          <a:latin typeface="Arial" panose="020B0604020202020204" pitchFamily="34" charset="0"/>
                          <a:cs typeface="Arial" panose="020B0604020202020204" pitchFamily="34" charset="0"/>
                        </a:rPr>
                        <a:t>(×10</a:t>
                      </a:r>
                      <a:r>
                        <a:rPr lang="en-US" sz="1100" baseline="30000">
                          <a:solidFill>
                            <a:schemeClr val="tx1"/>
                          </a:solidFill>
                          <a:effectLst/>
                          <a:latin typeface="Arial" panose="020B0604020202020204" pitchFamily="34" charset="0"/>
                          <a:cs typeface="Arial" panose="020B0604020202020204" pitchFamily="34" charset="0"/>
                        </a:rPr>
                        <a:t>6</a:t>
                      </a:r>
                      <a:r>
                        <a:rPr lang="en-US" sz="1100">
                          <a:solidFill>
                            <a:schemeClr val="tx1"/>
                          </a:solidFill>
                          <a:effectLst/>
                          <a:latin typeface="Arial" panose="020B0604020202020204" pitchFamily="34" charset="0"/>
                          <a:cs typeface="Arial" panose="020B0604020202020204" pitchFamily="34" charset="0"/>
                        </a:rPr>
                        <a:t>)</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Total No. Nodes</a:t>
                      </a:r>
                      <a:endParaRPr lang="zh-CN" sz="1100">
                        <a:solidFill>
                          <a:schemeClr val="tx1"/>
                        </a:solidFill>
                        <a:effectLst/>
                        <a:latin typeface="Arial" panose="020B0604020202020204" pitchFamily="34" charset="0"/>
                        <a:cs typeface="Arial" panose="020B0604020202020204" pitchFamily="34" charset="0"/>
                      </a:endParaRPr>
                    </a:p>
                    <a:p>
                      <a:pPr algn="ctr">
                        <a:lnSpc>
                          <a:spcPct val="100000"/>
                        </a:lnSpc>
                      </a:pPr>
                      <a:r>
                        <a:rPr lang="en-US" sz="1100">
                          <a:solidFill>
                            <a:schemeClr val="tx1"/>
                          </a:solidFill>
                          <a:effectLst/>
                          <a:latin typeface="Arial" panose="020B0604020202020204" pitchFamily="34" charset="0"/>
                          <a:cs typeface="Arial" panose="020B0604020202020204" pitchFamily="34" charset="0"/>
                        </a:rPr>
                        <a:t>(×10</a:t>
                      </a:r>
                      <a:r>
                        <a:rPr lang="en-US" sz="1100" baseline="30000">
                          <a:solidFill>
                            <a:schemeClr val="tx1"/>
                          </a:solidFill>
                          <a:effectLst/>
                          <a:latin typeface="Arial" panose="020B0604020202020204" pitchFamily="34" charset="0"/>
                          <a:cs typeface="Arial" panose="020B0604020202020204" pitchFamily="34" charset="0"/>
                        </a:rPr>
                        <a:t>6</a:t>
                      </a:r>
                      <a:r>
                        <a:rPr lang="en-US" sz="1100">
                          <a:solidFill>
                            <a:schemeClr val="tx1"/>
                          </a:solidFill>
                          <a:effectLst/>
                          <a:latin typeface="Arial" panose="020B0604020202020204" pitchFamily="34" charset="0"/>
                          <a:cs typeface="Arial" panose="020B0604020202020204" pitchFamily="34" charset="0"/>
                        </a:rPr>
                        <a:t>)</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dirty="0">
                          <a:solidFill>
                            <a:schemeClr val="tx1"/>
                          </a:solidFill>
                          <a:effectLst/>
                          <a:latin typeface="Arial" panose="020B0604020202020204" pitchFamily="34" charset="0"/>
                          <a:cs typeface="Arial" panose="020B0604020202020204" pitchFamily="34" charset="0"/>
                        </a:rPr>
                        <a:t>Total No. Links</a:t>
                      </a:r>
                      <a:endParaRPr lang="zh-CN" sz="1100" dirty="0">
                        <a:solidFill>
                          <a:schemeClr val="tx1"/>
                        </a:solidFill>
                        <a:effectLst/>
                        <a:latin typeface="Arial" panose="020B0604020202020204" pitchFamily="34" charset="0"/>
                        <a:cs typeface="Arial" panose="020B0604020202020204" pitchFamily="34" charset="0"/>
                      </a:endParaRPr>
                    </a:p>
                    <a:p>
                      <a:pPr algn="ctr">
                        <a:lnSpc>
                          <a:spcPct val="100000"/>
                        </a:lnSpc>
                      </a:pPr>
                      <a:r>
                        <a:rPr lang="en-US" sz="1100" dirty="0">
                          <a:solidFill>
                            <a:schemeClr val="tx1"/>
                          </a:solidFill>
                          <a:effectLst/>
                          <a:latin typeface="Arial" panose="020B0604020202020204" pitchFamily="34" charset="0"/>
                          <a:cs typeface="Arial" panose="020B0604020202020204" pitchFamily="34" charset="0"/>
                        </a:rPr>
                        <a:t>(×10</a:t>
                      </a:r>
                      <a:r>
                        <a:rPr lang="en-US" sz="1100" baseline="30000" dirty="0">
                          <a:solidFill>
                            <a:schemeClr val="tx1"/>
                          </a:solidFill>
                          <a:effectLst/>
                          <a:latin typeface="Arial" panose="020B0604020202020204" pitchFamily="34" charset="0"/>
                          <a:cs typeface="Arial" panose="020B0604020202020204" pitchFamily="34" charset="0"/>
                        </a:rPr>
                        <a:t>7</a:t>
                      </a:r>
                      <a:r>
                        <a:rPr lang="en-US" sz="1100" dirty="0">
                          <a:solidFill>
                            <a:schemeClr val="tx1"/>
                          </a:solidFill>
                          <a:effectLst/>
                          <a:latin typeface="Arial" panose="020B0604020202020204" pitchFamily="34" charset="0"/>
                          <a:cs typeface="Arial" panose="020B0604020202020204" pitchFamily="34" charset="0"/>
                        </a:rPr>
                        <a:t>)</a:t>
                      </a:r>
                      <a:endParaRPr lang="zh-CN" sz="1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487771"/>
                  </a:ext>
                </a:extLst>
              </a:tr>
              <a:tr h="508376">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Case A</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a:solidFill>
                            <a:schemeClr val="tx1"/>
                          </a:solidFill>
                          <a:effectLst/>
                          <a:latin typeface="Arial" panose="020B0604020202020204" pitchFamily="34" charset="0"/>
                          <a:cs typeface="Arial" panose="020B0604020202020204" pitchFamily="34" charset="0"/>
                        </a:rPr>
                        <a:t>0.458×0.00179×0.00179</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a:solidFill>
                            <a:schemeClr val="tx1"/>
                          </a:solidFill>
                          <a:effectLst/>
                          <a:latin typeface="Arial" panose="020B0604020202020204" pitchFamily="34" charset="0"/>
                          <a:cs typeface="Arial" panose="020B0604020202020204" pitchFamily="34" charset="0"/>
                        </a:rPr>
                        <a:t>0.7248</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a:solidFill>
                            <a:schemeClr val="tx1"/>
                          </a:solidFill>
                          <a:effectLst/>
                          <a:latin typeface="Arial" panose="020B0604020202020204" pitchFamily="34" charset="0"/>
                          <a:cs typeface="Arial" panose="020B0604020202020204" pitchFamily="34" charset="0"/>
                        </a:rPr>
                        <a:t>1.0072</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a:solidFill>
                            <a:schemeClr val="tx1"/>
                          </a:solidFill>
                          <a:effectLst/>
                          <a:latin typeface="Arial" panose="020B0604020202020204" pitchFamily="34" charset="0"/>
                          <a:cs typeface="Arial" panose="020B0604020202020204" pitchFamily="34" charset="0"/>
                        </a:rPr>
                        <a:t>1.7321</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a:solidFill>
                            <a:schemeClr val="tx1"/>
                          </a:solidFill>
                          <a:effectLst/>
                          <a:latin typeface="Arial" panose="020B0604020202020204" pitchFamily="34" charset="0"/>
                          <a:cs typeface="Arial" panose="020B0604020202020204" pitchFamily="34" charset="0"/>
                        </a:rPr>
                        <a:t>1.2278</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034569"/>
                  </a:ext>
                </a:extLst>
              </a:tr>
              <a:tr h="508376">
                <a:tc>
                  <a:txBody>
                    <a:bodyPr/>
                    <a:lstStyle/>
                    <a:p>
                      <a:pPr algn="ctr">
                        <a:lnSpc>
                          <a:spcPct val="100000"/>
                        </a:lnSpc>
                      </a:pPr>
                      <a:r>
                        <a:rPr lang="en-GB" sz="1100" dirty="0">
                          <a:solidFill>
                            <a:schemeClr val="tx1"/>
                          </a:solidFill>
                          <a:effectLst/>
                          <a:latin typeface="Arial" panose="020B0604020202020204" pitchFamily="34" charset="0"/>
                          <a:cs typeface="Arial" panose="020B0604020202020204" pitchFamily="34" charset="0"/>
                        </a:rPr>
                        <a:t>Case B</a:t>
                      </a:r>
                      <a:endParaRPr lang="zh-CN" sz="1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a:solidFill>
                            <a:schemeClr val="tx1"/>
                          </a:solidFill>
                          <a:effectLst/>
                          <a:latin typeface="Arial" panose="020B0604020202020204" pitchFamily="34" charset="0"/>
                          <a:cs typeface="Arial" panose="020B0604020202020204" pitchFamily="34" charset="0"/>
                        </a:rPr>
                        <a:t>0.458×0.00179×0.00179</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0.2754</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0.6328</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0.9081</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0.5757</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7885068"/>
                  </a:ext>
                </a:extLst>
              </a:tr>
              <a:tr h="508376">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Case C</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a:solidFill>
                            <a:schemeClr val="tx1"/>
                          </a:solidFill>
                          <a:effectLst/>
                          <a:latin typeface="Arial" panose="020B0604020202020204" pitchFamily="34" charset="0"/>
                          <a:cs typeface="Arial" panose="020B0604020202020204" pitchFamily="34" charset="0"/>
                        </a:rPr>
                        <a:t>0.458×0.00179×0.00179</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0.6876</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1.1988</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1,8864</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1.2484</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9801385"/>
                  </a:ext>
                </a:extLst>
              </a:tr>
              <a:tr h="508376">
                <a:tc>
                  <a:txBody>
                    <a:bodyPr/>
                    <a:lstStyle/>
                    <a:p>
                      <a:pPr algn="ctr">
                        <a:lnSpc>
                          <a:spcPct val="100000"/>
                        </a:lnSpc>
                      </a:pPr>
                      <a:r>
                        <a:rPr lang="en-GB" sz="1100">
                          <a:solidFill>
                            <a:schemeClr val="tx1"/>
                          </a:solidFill>
                          <a:effectLst/>
                          <a:latin typeface="Arial" panose="020B0604020202020204" pitchFamily="34" charset="0"/>
                          <a:cs typeface="Arial" panose="020B0604020202020204" pitchFamily="34" charset="0"/>
                        </a:rPr>
                        <a:t>Case D</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a:solidFill>
                            <a:schemeClr val="tx1"/>
                          </a:solidFill>
                          <a:effectLst/>
                          <a:latin typeface="Arial" panose="020B0604020202020204" pitchFamily="34" charset="0"/>
                          <a:cs typeface="Arial" panose="020B0604020202020204" pitchFamily="34" charset="0"/>
                        </a:rPr>
                        <a:t>0.458×0.00179×0.00179</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a:solidFill>
                            <a:schemeClr val="tx1"/>
                          </a:solidFill>
                          <a:effectLst/>
                          <a:latin typeface="Arial" panose="020B0604020202020204" pitchFamily="34" charset="0"/>
                          <a:cs typeface="Arial" panose="020B0604020202020204" pitchFamily="34" charset="0"/>
                        </a:rPr>
                        <a:t>0.1323</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a:solidFill>
                            <a:schemeClr val="tx1"/>
                          </a:solidFill>
                          <a:effectLst/>
                          <a:latin typeface="Arial" panose="020B0604020202020204" pitchFamily="34" charset="0"/>
                          <a:cs typeface="Arial" panose="020B0604020202020204" pitchFamily="34" charset="0"/>
                        </a:rPr>
                        <a:t>0.6080</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a:solidFill>
                            <a:schemeClr val="tx1"/>
                          </a:solidFill>
                          <a:effectLst/>
                          <a:latin typeface="Arial" panose="020B0604020202020204" pitchFamily="34" charset="0"/>
                          <a:cs typeface="Arial" panose="020B0604020202020204" pitchFamily="34" charset="0"/>
                        </a:rPr>
                        <a:t>0.7403</a:t>
                      </a:r>
                      <a:endParaRPr lang="zh-CN" sz="110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100" dirty="0">
                          <a:solidFill>
                            <a:schemeClr val="tx1"/>
                          </a:solidFill>
                          <a:effectLst/>
                          <a:latin typeface="Arial" panose="020B0604020202020204" pitchFamily="34" charset="0"/>
                          <a:cs typeface="Arial" panose="020B0604020202020204" pitchFamily="34" charset="0"/>
                        </a:rPr>
                        <a:t>0.3310</a:t>
                      </a:r>
                      <a:endParaRPr lang="zh-CN" sz="1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6693274"/>
                  </a:ext>
                </a:extLst>
              </a:tr>
            </a:tbl>
          </a:graphicData>
        </a:graphic>
      </p:graphicFrame>
      <p:sp>
        <p:nvSpPr>
          <p:cNvPr id="12" name="文本框 11">
            <a:extLst>
              <a:ext uri="{FF2B5EF4-FFF2-40B4-BE49-F238E27FC236}">
                <a16:creationId xmlns:a16="http://schemas.microsoft.com/office/drawing/2014/main" id="{C00D541F-4012-60B5-1796-C4E129C8CE22}"/>
              </a:ext>
            </a:extLst>
          </p:cNvPr>
          <p:cNvSpPr txBox="1"/>
          <p:nvPr/>
        </p:nvSpPr>
        <p:spPr>
          <a:xfrm>
            <a:off x="23059" y="3246677"/>
            <a:ext cx="5255561" cy="369332"/>
          </a:xfrm>
          <a:prstGeom prst="rect">
            <a:avLst/>
          </a:prstGeom>
          <a:noFill/>
        </p:spPr>
        <p:txBody>
          <a:bodyPr wrap="square">
            <a:spAutoFit/>
          </a:bodyPr>
          <a:lstStyle/>
          <a:p>
            <a:pPr algn="ctr"/>
            <a:r>
              <a:rPr lang="en-GB" altLang="zh-CN" b="1" kern="0" dirty="0">
                <a:solidFill>
                  <a:srgbClr val="C00000"/>
                </a:solidFill>
                <a:effectLst/>
                <a:latin typeface="Arial" panose="020B0604020202020204" pitchFamily="34" charset="0"/>
                <a:ea typeface="宋体" panose="02010600030101010101" pitchFamily="2" charset="-122"/>
                <a:cs typeface="Arial" panose="020B0604020202020204" pitchFamily="34" charset="0"/>
              </a:rPr>
              <a:t>Network size par</a:t>
            </a:r>
            <a:r>
              <a:rPr lang="en-GB" altLang="zh-CN" b="1" kern="0" dirty="0">
                <a:solidFill>
                  <a:srgbClr val="C00000"/>
                </a:solidFill>
                <a:latin typeface="Arial" panose="020B0604020202020204" pitchFamily="34" charset="0"/>
                <a:ea typeface="宋体" panose="02010600030101010101" pitchFamily="2" charset="-122"/>
                <a:cs typeface="Arial" panose="020B0604020202020204" pitchFamily="34" charset="0"/>
              </a:rPr>
              <a:t>ameter</a:t>
            </a:r>
            <a:r>
              <a:rPr lang="zh-CN" altLang="zh-CN" b="1" dirty="0">
                <a:solidFill>
                  <a:srgbClr val="C00000"/>
                </a:solidFill>
                <a:effectLst/>
                <a:latin typeface="Arial" panose="020B0604020202020204" pitchFamily="34" charset="0"/>
                <a:cs typeface="Arial" panose="020B0604020202020204" pitchFamily="34" charset="0"/>
              </a:rPr>
              <a:t> </a:t>
            </a:r>
            <a:endParaRPr lang="zh-CN" altLang="en-US" b="1" dirty="0">
              <a:solidFill>
                <a:srgbClr val="C00000"/>
              </a:solidFill>
              <a:latin typeface="Arial" panose="020B0604020202020204" pitchFamily="34" charset="0"/>
              <a:cs typeface="Arial" panose="020B0604020202020204" pitchFamily="34" charset="0"/>
            </a:endParaRPr>
          </a:p>
        </p:txBody>
      </p:sp>
      <p:graphicFrame>
        <p:nvGraphicFramePr>
          <p:cNvPr id="13" name="表格 12">
            <a:extLst>
              <a:ext uri="{FF2B5EF4-FFF2-40B4-BE49-F238E27FC236}">
                <a16:creationId xmlns:a16="http://schemas.microsoft.com/office/drawing/2014/main" id="{F16A33E1-9D9A-51E7-E9EE-67EADD0C2574}"/>
              </a:ext>
            </a:extLst>
          </p:cNvPr>
          <p:cNvGraphicFramePr>
            <a:graphicFrameLocks noGrp="1"/>
          </p:cNvGraphicFramePr>
          <p:nvPr>
            <p:extLst>
              <p:ext uri="{D42A27DB-BD31-4B8C-83A1-F6EECF244321}">
                <p14:modId xmlns:p14="http://schemas.microsoft.com/office/powerpoint/2010/main" val="538851597"/>
              </p:ext>
            </p:extLst>
          </p:nvPr>
        </p:nvGraphicFramePr>
        <p:xfrm>
          <a:off x="5729700" y="3616008"/>
          <a:ext cx="5941838" cy="2796066"/>
        </p:xfrm>
        <a:graphic>
          <a:graphicData uri="http://schemas.openxmlformats.org/drawingml/2006/table">
            <a:tbl>
              <a:tblPr firstRow="1" bandRow="1">
                <a:tableStyleId>{5C22544A-7EE6-4342-B048-85BDC9FD1C3A}</a:tableStyleId>
              </a:tblPr>
              <a:tblGrid>
                <a:gridCol w="772047">
                  <a:extLst>
                    <a:ext uri="{9D8B030D-6E8A-4147-A177-3AD203B41FA5}">
                      <a16:colId xmlns:a16="http://schemas.microsoft.com/office/drawing/2014/main" val="70753036"/>
                    </a:ext>
                  </a:extLst>
                </a:gridCol>
                <a:gridCol w="680319">
                  <a:extLst>
                    <a:ext uri="{9D8B030D-6E8A-4147-A177-3AD203B41FA5}">
                      <a16:colId xmlns:a16="http://schemas.microsoft.com/office/drawing/2014/main" val="2299116723"/>
                    </a:ext>
                  </a:extLst>
                </a:gridCol>
                <a:gridCol w="1108600">
                  <a:extLst>
                    <a:ext uri="{9D8B030D-6E8A-4147-A177-3AD203B41FA5}">
                      <a16:colId xmlns:a16="http://schemas.microsoft.com/office/drawing/2014/main" val="3563921977"/>
                    </a:ext>
                  </a:extLst>
                </a:gridCol>
                <a:gridCol w="733710">
                  <a:extLst>
                    <a:ext uri="{9D8B030D-6E8A-4147-A177-3AD203B41FA5}">
                      <a16:colId xmlns:a16="http://schemas.microsoft.com/office/drawing/2014/main" val="3377834913"/>
                    </a:ext>
                  </a:extLst>
                </a:gridCol>
                <a:gridCol w="1141588">
                  <a:extLst>
                    <a:ext uri="{9D8B030D-6E8A-4147-A177-3AD203B41FA5}">
                      <a16:colId xmlns:a16="http://schemas.microsoft.com/office/drawing/2014/main" val="4093860309"/>
                    </a:ext>
                  </a:extLst>
                </a:gridCol>
                <a:gridCol w="1505574">
                  <a:extLst>
                    <a:ext uri="{9D8B030D-6E8A-4147-A177-3AD203B41FA5}">
                      <a16:colId xmlns:a16="http://schemas.microsoft.com/office/drawing/2014/main" val="814404953"/>
                    </a:ext>
                  </a:extLst>
                </a:gridCol>
              </a:tblGrid>
              <a:tr h="310674">
                <a:tc gridSpan="2">
                  <a:txBody>
                    <a:bodyPr/>
                    <a:lstStyle/>
                    <a:p>
                      <a:pPr algn="ctr"/>
                      <a:r>
                        <a:rPr lang="zh-CN" altLang="en-US" sz="120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gridSpan="2">
                  <a:txBody>
                    <a:bodyPr/>
                    <a:lstStyle/>
                    <a:p>
                      <a:pPr algn="ctr"/>
                      <a:r>
                        <a:rPr lang="en-US" altLang="zh-CN" sz="1200" dirty="0">
                          <a:solidFill>
                            <a:schemeClr val="tx1"/>
                          </a:solidFill>
                          <a:latin typeface="Arial" panose="020B0604020202020204" pitchFamily="34" charset="0"/>
                          <a:cs typeface="Arial" panose="020B0604020202020204" pitchFamily="34" charset="0"/>
                        </a:rPr>
                        <a:t>Boundary</a:t>
                      </a:r>
                      <a:r>
                        <a:rPr lang="zh-CN" altLang="en-US" sz="120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condition</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values</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Initial</a:t>
                      </a:r>
                      <a:r>
                        <a:rPr lang="zh-CN" altLang="en-US" sz="120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condition</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1825644"/>
                  </a:ext>
                </a:extLst>
              </a:tr>
              <a:tr h="310674">
                <a:tc rowSpan="6">
                  <a:txBody>
                    <a:bodyPr/>
                    <a:lstStyle/>
                    <a:p>
                      <a:pPr algn="ctr"/>
                      <a:r>
                        <a:rPr lang="en-US" altLang="zh-CN" sz="1200" dirty="0">
                          <a:solidFill>
                            <a:schemeClr val="tx1"/>
                          </a:solidFill>
                          <a:latin typeface="Arial" panose="020B0604020202020204" pitchFamily="34" charset="0"/>
                          <a:cs typeface="Arial" panose="020B0604020202020204" pitchFamily="34" charset="0"/>
                        </a:rPr>
                        <a:t>Heat</a:t>
                      </a:r>
                      <a:r>
                        <a:rPr lang="zh-CN" altLang="en-US" sz="120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transfer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r>
                        <a:rPr lang="en-US" altLang="zh-CN" sz="1200" dirty="0">
                          <a:solidFill>
                            <a:schemeClr val="tx1"/>
                          </a:solidFill>
                          <a:latin typeface="Arial" panose="020B0604020202020204" pitchFamily="34" charset="0"/>
                          <a:cs typeface="Arial" panose="020B0604020202020204" pitchFamily="34" charset="0"/>
                        </a:rPr>
                        <a:t>Solid</a:t>
                      </a:r>
                      <a:r>
                        <a:rPr lang="zh-CN" altLang="en-US" sz="1200" dirty="0">
                          <a:solidFill>
                            <a:schemeClr val="tx1"/>
                          </a:solidFill>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b="0" i="0" kern="1200" dirty="0">
                          <a:solidFill>
                            <a:schemeClr val="dk1"/>
                          </a:solidFill>
                          <a:effectLst/>
                          <a:latin typeface="Arial" panose="020B0604020202020204" pitchFamily="34" charset="0"/>
                          <a:ea typeface="+mn-ea"/>
                          <a:cs typeface="Arial" panose="020B0604020202020204" pitchFamily="34" charset="0"/>
                        </a:rPr>
                        <a:t>Dirichlet</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baseline="0" dirty="0">
                          <a:solidFill>
                            <a:schemeClr val="tx1"/>
                          </a:solidFill>
                          <a:latin typeface="Arial" panose="020B0604020202020204" pitchFamily="34" charset="0"/>
                          <a:cs typeface="Arial" panose="020B0604020202020204" pitchFamily="34" charset="0"/>
                        </a:rPr>
                        <a:t>Left</a:t>
                      </a:r>
                      <a:endParaRPr lang="zh-CN" altLang="en-US" sz="1200" baseline="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Arial" panose="020B0604020202020204" pitchFamily="34" charset="0"/>
                          <a:cs typeface="Arial" panose="020B0604020202020204" pitchFamily="34" charset="0"/>
                        </a:rPr>
                        <a:t>350K</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r>
                        <a:rPr lang="en-US" altLang="zh-CN" sz="1200" dirty="0">
                          <a:solidFill>
                            <a:schemeClr val="tx1"/>
                          </a:solidFill>
                          <a:latin typeface="Arial" panose="020B0604020202020204" pitchFamily="34" charset="0"/>
                          <a:cs typeface="Arial" panose="020B0604020202020204" pitchFamily="34" charset="0"/>
                        </a:rPr>
                        <a:t>First</a:t>
                      </a:r>
                      <a:r>
                        <a:rPr lang="zh-CN" altLang="en-US" sz="120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half 350</a:t>
                      </a:r>
                      <a:r>
                        <a:rPr lang="zh-CN" altLang="en-US" sz="120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K</a:t>
                      </a:r>
                    </a:p>
                    <a:p>
                      <a:pPr algn="ctr"/>
                      <a:r>
                        <a:rPr lang="en-US" altLang="zh-CN" sz="1200" dirty="0">
                          <a:solidFill>
                            <a:schemeClr val="tx1"/>
                          </a:solidFill>
                          <a:latin typeface="Arial" panose="020B0604020202020204" pitchFamily="34" charset="0"/>
                          <a:cs typeface="Arial" panose="020B0604020202020204" pitchFamily="34" charset="0"/>
                        </a:rPr>
                        <a:t>Second</a:t>
                      </a:r>
                      <a:r>
                        <a:rPr lang="zh-CN" altLang="en-US" sz="120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half 300</a:t>
                      </a:r>
                      <a:r>
                        <a:rPr lang="zh-CN" altLang="en-US" sz="120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K</a:t>
                      </a:r>
                      <a:endParaRPr lang="zh-CN" altLang="en-US" sz="1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107068"/>
                  </a:ext>
                </a:extLst>
              </a:tr>
              <a:tr h="310674">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dk1"/>
                          </a:solidFill>
                          <a:effectLst/>
                          <a:latin typeface="Arial" panose="020B0604020202020204" pitchFamily="34" charset="0"/>
                          <a:ea typeface="+mn-ea"/>
                          <a:cs typeface="Arial" panose="020B0604020202020204" pitchFamily="34" charset="0"/>
                        </a:rPr>
                        <a:t>Dirichlet</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Arial" panose="020B0604020202020204" pitchFamily="34" charset="0"/>
                          <a:cs typeface="Arial" panose="020B0604020202020204" pitchFamily="34" charset="0"/>
                        </a:rPr>
                        <a:t>Right </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Arial" panose="020B0604020202020204" pitchFamily="34" charset="0"/>
                          <a:cs typeface="Arial" panose="020B0604020202020204" pitchFamily="34" charset="0"/>
                        </a:rPr>
                        <a:t>300K</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CN" altLang="en-US"/>
                    </a:p>
                  </a:txBody>
                  <a:tcPr/>
                </a:tc>
                <a:extLst>
                  <a:ext uri="{0D108BD9-81ED-4DB2-BD59-A6C34878D82A}">
                    <a16:rowId xmlns:a16="http://schemas.microsoft.com/office/drawing/2014/main" val="1279398379"/>
                  </a:ext>
                </a:extLst>
              </a:tr>
              <a:tr h="310674">
                <a:tc vMerge="1">
                  <a:txBody>
                    <a:bodyPr/>
                    <a:lstStyle/>
                    <a:p>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zh-CN" altLang="en-US"/>
                    </a:p>
                  </a:txBody>
                  <a:tcPr/>
                </a:tc>
                <a:tc>
                  <a:txBody>
                    <a:bodyPr/>
                    <a:lstStyle/>
                    <a:p>
                      <a:pPr algn="ctr"/>
                      <a:r>
                        <a:rPr lang="en-US" altLang="zh-CN" sz="1200" b="0" i="0" kern="1200" dirty="0">
                          <a:solidFill>
                            <a:schemeClr val="dk1"/>
                          </a:solidFill>
                          <a:effectLst/>
                          <a:latin typeface="Arial" panose="020B0604020202020204" pitchFamily="34" charset="0"/>
                          <a:ea typeface="+mn-ea"/>
                          <a:cs typeface="Arial" panose="020B0604020202020204" pitchFamily="34" charset="0"/>
                        </a:rPr>
                        <a:t>Neumann</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others</a:t>
                      </a:r>
                      <a:r>
                        <a:rPr lang="zh-CN" altLang="en-US" sz="120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b="0" kern="1200" dirty="0">
                          <a:solidFill>
                            <a:schemeClr val="dk1"/>
                          </a:solidFill>
                          <a:effectLst/>
                          <a:latin typeface="Arial" panose="020B0604020202020204" pitchFamily="34" charset="0"/>
                          <a:ea typeface="+mn-ea"/>
                          <a:cs typeface="Arial" panose="020B0604020202020204" pitchFamily="34" charset="0"/>
                        </a:rPr>
                        <a:t>∇</a:t>
                      </a:r>
                      <a:r>
                        <a:rPr lang="en-US" altLang="zh-CN" sz="1200" b="0" i="1" kern="1200" dirty="0">
                          <a:solidFill>
                            <a:schemeClr val="dk1"/>
                          </a:solidFill>
                          <a:effectLst/>
                          <a:latin typeface="Arial" panose="020B0604020202020204" pitchFamily="34" charset="0"/>
                          <a:ea typeface="+mn-ea"/>
                          <a:cs typeface="Arial" panose="020B0604020202020204" pitchFamily="34" charset="0"/>
                        </a:rPr>
                        <a:t>T</a:t>
                      </a:r>
                      <a:r>
                        <a:rPr lang="en-US" altLang="zh-CN" sz="1200" b="0" kern="1200" baseline="-25000" dirty="0">
                          <a:solidFill>
                            <a:schemeClr val="dk1"/>
                          </a:solidFill>
                          <a:effectLst/>
                          <a:latin typeface="Arial" panose="020B0604020202020204" pitchFamily="34" charset="0"/>
                          <a:ea typeface="+mn-ea"/>
                          <a:cs typeface="Arial" panose="020B0604020202020204" pitchFamily="34" charset="0"/>
                        </a:rPr>
                        <a:t>s</a:t>
                      </a:r>
                      <a:r>
                        <a:rPr lang="en-US" altLang="zh-CN" sz="1200" b="0" kern="1200" dirty="0">
                          <a:solidFill>
                            <a:schemeClr val="dk1"/>
                          </a:solidFill>
                          <a:effectLst/>
                          <a:latin typeface="Arial" panose="020B0604020202020204" pitchFamily="34" charset="0"/>
                          <a:ea typeface="+mn-ea"/>
                          <a:cs typeface="Arial" panose="020B0604020202020204" pitchFamily="34" charset="0"/>
                        </a:rPr>
                        <a:t> ⋅ 𝐧 =0</a:t>
                      </a:r>
                      <a:endParaRPr lang="en-US" altLang="zh-CN" sz="1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US" altLang="zh-CN"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2396246"/>
                  </a:ext>
                </a:extLst>
              </a:tr>
              <a:tr h="310674">
                <a:tc vMerge="1">
                  <a:txBody>
                    <a:bodyPr/>
                    <a:lstStyle/>
                    <a:p>
                      <a:pPr algn="ctr"/>
                      <a:r>
                        <a:rPr lang="en-US" altLang="zh-CN" dirty="0">
                          <a:solidFill>
                            <a:schemeClr val="tx1"/>
                          </a:solidFill>
                        </a:rPr>
                        <a:t>Heat</a:t>
                      </a:r>
                      <a:r>
                        <a:rPr lang="zh-CN" altLang="en-US" dirty="0">
                          <a:solidFill>
                            <a:schemeClr val="tx1"/>
                          </a:solidFill>
                        </a:rPr>
                        <a:t> </a:t>
                      </a:r>
                      <a:r>
                        <a:rPr lang="en-US" altLang="zh-CN" dirty="0">
                          <a:solidFill>
                            <a:schemeClr val="tx1"/>
                          </a:solidFill>
                        </a:rPr>
                        <a:t>transfer</a:t>
                      </a: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r>
                        <a:rPr lang="en-US" altLang="zh-CN" sz="1200" dirty="0">
                          <a:solidFill>
                            <a:schemeClr val="tx1"/>
                          </a:solidFill>
                          <a:latin typeface="Arial" panose="020B0604020202020204" pitchFamily="34" charset="0"/>
                          <a:cs typeface="Arial" panose="020B0604020202020204" pitchFamily="34" charset="0"/>
                        </a:rPr>
                        <a:t>Fluid</a:t>
                      </a:r>
                      <a:r>
                        <a:rPr lang="zh-CN" altLang="en-US" sz="1200" dirty="0">
                          <a:solidFill>
                            <a:schemeClr val="tx1"/>
                          </a:solidFill>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b="0" i="0" kern="1200" dirty="0">
                          <a:solidFill>
                            <a:schemeClr val="dk1"/>
                          </a:solidFill>
                          <a:effectLst/>
                          <a:latin typeface="Arial" panose="020B0604020202020204" pitchFamily="34" charset="0"/>
                          <a:ea typeface="+mn-ea"/>
                          <a:cs typeface="Arial" panose="020B0604020202020204" pitchFamily="34" charset="0"/>
                        </a:rPr>
                        <a:t>Dirichlet</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Left </a:t>
                      </a:r>
                      <a:endParaRPr lang="zh-CN" altLang="en-US" sz="1200" baseline="30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Arial" panose="020B0604020202020204" pitchFamily="34" charset="0"/>
                          <a:cs typeface="Arial" panose="020B0604020202020204" pitchFamily="34" charset="0"/>
                        </a:rPr>
                        <a:t>350K</a:t>
                      </a:r>
                      <a:endParaRPr lang="en-US" altLang="zh-CN" sz="1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a:r>
                        <a:rPr lang="en-US" altLang="zh-CN" sz="1200" dirty="0">
                          <a:solidFill>
                            <a:schemeClr val="tx1"/>
                          </a:solidFill>
                          <a:latin typeface="Arial" panose="020B0604020202020204" pitchFamily="34" charset="0"/>
                          <a:cs typeface="Arial" panose="020B0604020202020204" pitchFamily="34" charset="0"/>
                        </a:rPr>
                        <a:t>First</a:t>
                      </a:r>
                      <a:r>
                        <a:rPr lang="zh-CN" altLang="en-US" sz="120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half 350</a:t>
                      </a:r>
                      <a:r>
                        <a:rPr lang="zh-CN" altLang="en-US" sz="120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K</a:t>
                      </a:r>
                    </a:p>
                    <a:p>
                      <a:pPr algn="ctr"/>
                      <a:r>
                        <a:rPr lang="en-US" altLang="zh-CN" sz="1200" dirty="0">
                          <a:solidFill>
                            <a:schemeClr val="tx1"/>
                          </a:solidFill>
                          <a:latin typeface="Arial" panose="020B0604020202020204" pitchFamily="34" charset="0"/>
                          <a:cs typeface="Arial" panose="020B0604020202020204" pitchFamily="34" charset="0"/>
                        </a:rPr>
                        <a:t>Second</a:t>
                      </a:r>
                      <a:r>
                        <a:rPr lang="zh-CN" altLang="en-US" sz="120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half 300</a:t>
                      </a:r>
                      <a:r>
                        <a:rPr lang="zh-CN" altLang="en-US" sz="120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K</a:t>
                      </a:r>
                      <a:endParaRPr lang="zh-CN" altLang="en-US" sz="1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449030"/>
                  </a:ext>
                </a:extLst>
              </a:tr>
              <a:tr h="310674">
                <a:tc vMerge="1">
                  <a:txBody>
                    <a:bodyPr/>
                    <a:lstStyle/>
                    <a:p>
                      <a:pPr algn="ctr"/>
                      <a:endParaRPr lang="en-US" altLang="zh-CN"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zh-CN"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dk1"/>
                          </a:solidFill>
                          <a:effectLst/>
                          <a:latin typeface="Arial" panose="020B0604020202020204" pitchFamily="34" charset="0"/>
                          <a:ea typeface="+mn-ea"/>
                          <a:cs typeface="Arial" panose="020B0604020202020204" pitchFamily="34" charset="0"/>
                        </a:rPr>
                        <a:t>Dirichlet</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Right </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dk1"/>
                          </a:solidFill>
                          <a:effectLst/>
                          <a:latin typeface="Arial" panose="020B0604020202020204" pitchFamily="34" charset="0"/>
                          <a:ea typeface="+mn-ea"/>
                          <a:cs typeface="Arial" panose="020B0604020202020204" pitchFamily="34" charset="0"/>
                        </a:rPr>
                        <a:t>300K</a:t>
                      </a:r>
                      <a:endParaRPr lang="en-US" altLang="zh-CN" sz="1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US" altLang="zh-CN"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4396207"/>
                  </a:ext>
                </a:extLst>
              </a:tr>
              <a:tr h="310674">
                <a:tc vMerge="1">
                  <a:txBody>
                    <a:bodyPr/>
                    <a:lstStyle/>
                    <a:p>
                      <a:pPr algn="ctr"/>
                      <a:endParaRPr lang="en-US" altLang="zh-CN" sz="1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zh-CN" altLang="en-US" sz="1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b="0" i="0" kern="1200" dirty="0">
                          <a:solidFill>
                            <a:schemeClr val="dk1"/>
                          </a:solidFill>
                          <a:effectLst/>
                          <a:latin typeface="Arial" panose="020B0604020202020204" pitchFamily="34" charset="0"/>
                          <a:ea typeface="+mn-ea"/>
                          <a:cs typeface="Arial" panose="020B0604020202020204" pitchFamily="34" charset="0"/>
                        </a:rPr>
                        <a:t>Neumann</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others</a:t>
                      </a:r>
                      <a:r>
                        <a:rPr lang="zh-CN" altLang="en-US" sz="120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b="0" kern="1200" dirty="0">
                          <a:solidFill>
                            <a:schemeClr val="dk1"/>
                          </a:solidFill>
                          <a:effectLst/>
                          <a:latin typeface="Arial" panose="020B0604020202020204" pitchFamily="34" charset="0"/>
                          <a:ea typeface="+mn-ea"/>
                          <a:cs typeface="Arial" panose="020B0604020202020204" pitchFamily="34" charset="0"/>
                        </a:rPr>
                        <a:t>∇</a:t>
                      </a:r>
                      <a:r>
                        <a:rPr lang="en-US" altLang="zh-CN" sz="1200" b="0" i="1" kern="1200" dirty="0" err="1">
                          <a:solidFill>
                            <a:schemeClr val="dk1"/>
                          </a:solidFill>
                          <a:effectLst/>
                          <a:latin typeface="Arial" panose="020B0604020202020204" pitchFamily="34" charset="0"/>
                          <a:ea typeface="+mn-ea"/>
                          <a:cs typeface="Arial" panose="020B0604020202020204" pitchFamily="34" charset="0"/>
                        </a:rPr>
                        <a:t>T</a:t>
                      </a:r>
                      <a:r>
                        <a:rPr lang="en-US" altLang="zh-CN" sz="1200" b="0" i="1" kern="1200" baseline="-25000" dirty="0" err="1">
                          <a:solidFill>
                            <a:schemeClr val="dk1"/>
                          </a:solidFill>
                          <a:effectLst/>
                          <a:latin typeface="Arial" panose="020B0604020202020204" pitchFamily="34" charset="0"/>
                          <a:ea typeface="+mn-ea"/>
                          <a:cs typeface="Arial" panose="020B0604020202020204" pitchFamily="34" charset="0"/>
                        </a:rPr>
                        <a:t>f</a:t>
                      </a:r>
                      <a:r>
                        <a:rPr lang="en-US" altLang="zh-CN" sz="1200" b="0" kern="1200" dirty="0">
                          <a:solidFill>
                            <a:schemeClr val="dk1"/>
                          </a:solidFill>
                          <a:effectLst/>
                          <a:latin typeface="Arial" panose="020B0604020202020204" pitchFamily="34" charset="0"/>
                          <a:ea typeface="+mn-ea"/>
                          <a:cs typeface="Arial" panose="020B0604020202020204" pitchFamily="34" charset="0"/>
                        </a:rPr>
                        <a:t> ⋅ 𝐧 =0</a:t>
                      </a:r>
                      <a:endParaRPr lang="en-US" altLang="zh-CN" sz="1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zh-CN" altLang="en-US" sz="1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1140494"/>
                  </a:ext>
                </a:extLst>
              </a:tr>
              <a:tr h="310674">
                <a:tc rowSpan="2">
                  <a:txBody>
                    <a:bodyPr/>
                    <a:lstStyle/>
                    <a:p>
                      <a:pPr algn="ctr"/>
                      <a:r>
                        <a:rPr lang="en-US" altLang="zh-CN" sz="1200" dirty="0">
                          <a:solidFill>
                            <a:schemeClr val="tx1"/>
                          </a:solidFill>
                          <a:latin typeface="Arial" panose="020B0604020202020204" pitchFamily="34" charset="0"/>
                          <a:cs typeface="Arial" panose="020B0604020202020204" pitchFamily="34" charset="0"/>
                        </a:rPr>
                        <a:t>Flow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altLang="zh-CN" sz="1200" dirty="0">
                          <a:solidFill>
                            <a:schemeClr val="tx1"/>
                          </a:solidFill>
                          <a:latin typeface="Arial" panose="020B0604020202020204" pitchFamily="34" charset="0"/>
                          <a:cs typeface="Arial" panose="020B0604020202020204" pitchFamily="34" charset="0"/>
                        </a:rPr>
                        <a:t>/</a:t>
                      </a:r>
                      <a:endParaRPr lang="zh-CN" altLang="en-US" sz="1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dk1"/>
                          </a:solidFill>
                          <a:effectLst/>
                          <a:latin typeface="Arial" panose="020B0604020202020204" pitchFamily="34" charset="0"/>
                          <a:ea typeface="+mn-ea"/>
                          <a:cs typeface="Arial" panose="020B0604020202020204" pitchFamily="34" charset="0"/>
                        </a:rPr>
                        <a:t>Neumann</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Left</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b="0" dirty="0">
                          <a:latin typeface="Arial" panose="020B0604020202020204" pitchFamily="34" charset="0"/>
                          <a:cs typeface="Arial" panose="020B0604020202020204" pitchFamily="34" charset="0"/>
                        </a:rPr>
                        <a:t>V=variable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altLang="zh-CN" sz="1200" dirty="0">
                          <a:solidFill>
                            <a:schemeClr val="tx1"/>
                          </a:solidFill>
                          <a:latin typeface="Arial" panose="020B0604020202020204" pitchFamily="34" charset="0"/>
                          <a:cs typeface="Arial" panose="020B0604020202020204" pitchFamily="34" charset="0"/>
                        </a:rPr>
                        <a:t>0</a:t>
                      </a:r>
                      <a:endParaRPr lang="zh-CN" altLang="en-US" sz="1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7552390"/>
                  </a:ext>
                </a:extLst>
              </a:tr>
              <a:tr h="310674">
                <a:tc vMerge="1">
                  <a:txBody>
                    <a:bodyPr/>
                    <a:lstStyle/>
                    <a:p>
                      <a:pPr algn="ctr"/>
                      <a:endParaRPr lang="en-US" altLang="zh-CN" sz="1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zh-CN" altLang="en-US" sz="1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b="0" i="0" kern="1200" dirty="0">
                          <a:solidFill>
                            <a:schemeClr val="dk1"/>
                          </a:solidFill>
                          <a:effectLst/>
                          <a:latin typeface="Arial" panose="020B0604020202020204" pitchFamily="34" charset="0"/>
                          <a:ea typeface="+mn-ea"/>
                          <a:cs typeface="Arial" panose="020B0604020202020204" pitchFamily="34" charset="0"/>
                        </a:rPr>
                        <a:t>Outflow</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Right </a:t>
                      </a:r>
                      <a:endParaRPr lang="zh-CN" altLang="en-US" sz="12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dk1"/>
                          </a:solidFill>
                          <a:effectLst/>
                          <a:latin typeface="Arial" panose="020B0604020202020204" pitchFamily="34" charset="0"/>
                          <a:ea typeface="+mn-ea"/>
                          <a:cs typeface="Arial" panose="020B0604020202020204" pitchFamily="34" charset="0"/>
                        </a:rPr>
                        <a:t>∇</a:t>
                      </a:r>
                      <a:r>
                        <a:rPr lang="en-US" altLang="zh-CN" sz="1200" b="0" i="1" kern="1200" dirty="0" err="1">
                          <a:solidFill>
                            <a:schemeClr val="dk1"/>
                          </a:solidFill>
                          <a:effectLst/>
                          <a:latin typeface="Arial" panose="020B0604020202020204" pitchFamily="34" charset="0"/>
                          <a:ea typeface="+mn-ea"/>
                          <a:cs typeface="Arial" panose="020B0604020202020204" pitchFamily="34" charset="0"/>
                        </a:rPr>
                        <a:t>T</a:t>
                      </a:r>
                      <a:r>
                        <a:rPr lang="en-US" altLang="zh-CN" sz="1200" b="0" i="1" kern="1200" baseline="-25000" dirty="0" err="1">
                          <a:solidFill>
                            <a:schemeClr val="dk1"/>
                          </a:solidFill>
                          <a:effectLst/>
                          <a:latin typeface="Arial" panose="020B0604020202020204" pitchFamily="34" charset="0"/>
                          <a:ea typeface="+mn-ea"/>
                          <a:cs typeface="Arial" panose="020B0604020202020204" pitchFamily="34" charset="0"/>
                        </a:rPr>
                        <a:t>f</a:t>
                      </a:r>
                      <a:r>
                        <a:rPr lang="en-US" altLang="zh-CN" sz="1200" b="0" kern="1200" dirty="0">
                          <a:solidFill>
                            <a:schemeClr val="dk1"/>
                          </a:solidFill>
                          <a:effectLst/>
                          <a:latin typeface="Arial" panose="020B0604020202020204" pitchFamily="34" charset="0"/>
                          <a:ea typeface="+mn-ea"/>
                          <a:cs typeface="Arial" panose="020B0604020202020204" pitchFamily="34" charset="0"/>
                        </a:rPr>
                        <a:t> ⋅ 𝐧 =0</a:t>
                      </a:r>
                      <a:endParaRPr lang="en-US" altLang="zh-CN" sz="1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zh-CN" altLang="en-US" sz="1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8103243"/>
                  </a:ext>
                </a:extLst>
              </a:tr>
            </a:tbl>
          </a:graphicData>
        </a:graphic>
      </p:graphicFrame>
      <p:sp>
        <p:nvSpPr>
          <p:cNvPr id="14" name="文本框 13">
            <a:extLst>
              <a:ext uri="{FF2B5EF4-FFF2-40B4-BE49-F238E27FC236}">
                <a16:creationId xmlns:a16="http://schemas.microsoft.com/office/drawing/2014/main" id="{49BF7C3A-0C64-6B06-26BD-82B29B79647C}"/>
              </a:ext>
            </a:extLst>
          </p:cNvPr>
          <p:cNvSpPr txBox="1"/>
          <p:nvPr/>
        </p:nvSpPr>
        <p:spPr>
          <a:xfrm>
            <a:off x="5881697" y="3246677"/>
            <a:ext cx="5255561" cy="369332"/>
          </a:xfrm>
          <a:prstGeom prst="rect">
            <a:avLst/>
          </a:prstGeom>
          <a:noFill/>
        </p:spPr>
        <p:txBody>
          <a:bodyPr wrap="square">
            <a:spAutoFit/>
          </a:bodyPr>
          <a:lstStyle/>
          <a:p>
            <a:pPr algn="ctr"/>
            <a:r>
              <a:rPr lang="en-US" altLang="zh-CN" b="1" kern="0" dirty="0">
                <a:solidFill>
                  <a:srgbClr val="C00000"/>
                </a:solidFill>
                <a:effectLst/>
                <a:latin typeface="Arial" panose="020B0604020202020204" pitchFamily="34" charset="0"/>
                <a:ea typeface="宋体" panose="02010600030101010101" pitchFamily="2" charset="-122"/>
                <a:cs typeface="Arial" panose="020B0604020202020204" pitchFamily="34" charset="0"/>
              </a:rPr>
              <a:t>Boundary conditions</a:t>
            </a:r>
            <a:endParaRPr lang="zh-CN" altLang="en-US" b="1" dirty="0">
              <a:solidFill>
                <a:srgbClr val="C00000"/>
              </a:solidFill>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86C73419-92AF-BFF9-512E-37DDB9CA57C4}"/>
              </a:ext>
            </a:extLst>
          </p:cNvPr>
          <p:cNvSpPr txBox="1"/>
          <p:nvPr/>
        </p:nvSpPr>
        <p:spPr>
          <a:xfrm>
            <a:off x="6061578" y="613368"/>
            <a:ext cx="6130423" cy="2462213"/>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GB" altLang="zh-CN" kern="0" dirty="0">
                <a:solidFill>
                  <a:srgbClr val="000000"/>
                </a:solidFill>
                <a:latin typeface="Arial" panose="020B0604020202020204" pitchFamily="34" charset="0"/>
                <a:ea typeface="宋体" panose="02010600030101010101" pitchFamily="2" charset="-122"/>
                <a:cs typeface="Arial" panose="020B0604020202020204" pitchFamily="34" charset="0"/>
              </a:rPr>
              <a:t>The maximum-ball method was utilized to precisely extract the network from the solid phase and pore space. </a:t>
            </a:r>
          </a:p>
          <a:p>
            <a:pPr marL="285750" indent="-285750" algn="just">
              <a:spcAft>
                <a:spcPts val="600"/>
              </a:spcAft>
              <a:buFont typeface="Arial" panose="020B0604020202020204" pitchFamily="34" charset="0"/>
              <a:buChar char="•"/>
            </a:pPr>
            <a:r>
              <a:rPr lang="en-GB" altLang="zh-CN" kern="0" dirty="0">
                <a:solidFill>
                  <a:srgbClr val="000000"/>
                </a:solidFill>
                <a:latin typeface="Arial" panose="020B0604020202020204" pitchFamily="34" charset="0"/>
                <a:ea typeface="宋体" panose="02010600030101010101" pitchFamily="2" charset="-122"/>
                <a:cs typeface="Arial" panose="020B0604020202020204" pitchFamily="34" charset="0"/>
              </a:rPr>
              <a:t>A length of 0.46 m in the flow direction </a:t>
            </a:r>
            <a:r>
              <a:rPr lang="en-US" altLang="zh-CN" kern="0" dirty="0">
                <a:solidFill>
                  <a:srgbClr val="000000"/>
                </a:solidFill>
                <a:latin typeface="Arial" panose="020B0604020202020204" pitchFamily="34" charset="0"/>
                <a:ea typeface="宋体" panose="02010600030101010101" pitchFamily="2" charset="-122"/>
                <a:cs typeface="Arial" panose="020B0604020202020204" pitchFamily="34" charset="0"/>
              </a:rPr>
              <a:t>meets</a:t>
            </a:r>
            <a:r>
              <a:rPr lang="zh-CN" altLang="en-US" kern="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kern="0" dirty="0">
                <a:solidFill>
                  <a:srgbClr val="000000"/>
                </a:solidFill>
                <a:latin typeface="Arial" panose="020B0604020202020204" pitchFamily="34" charset="0"/>
                <a:ea typeface="宋体" panose="02010600030101010101" pitchFamily="2" charset="-122"/>
                <a:cs typeface="Arial" panose="020B0604020202020204" pitchFamily="34" charset="0"/>
              </a:rPr>
              <a:t>the assumption of</a:t>
            </a:r>
            <a:r>
              <a:rPr lang="zh-CN" altLang="en-US" kern="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kern="0" dirty="0">
                <a:solidFill>
                  <a:srgbClr val="000000"/>
                </a:solidFill>
                <a:latin typeface="Arial" panose="020B0604020202020204" pitchFamily="34" charset="0"/>
                <a:ea typeface="宋体" panose="02010600030101010101" pitchFamily="2" charset="-122"/>
                <a:cs typeface="Arial" panose="020B0604020202020204" pitchFamily="34" charset="0"/>
              </a:rPr>
              <a:t>boundary</a:t>
            </a:r>
            <a:r>
              <a:rPr lang="zh-CN" altLang="en-US" kern="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kern="0" dirty="0">
                <a:solidFill>
                  <a:srgbClr val="000000"/>
                </a:solidFill>
                <a:latin typeface="Arial" panose="020B0604020202020204" pitchFamily="34" charset="0"/>
                <a:ea typeface="宋体" panose="02010600030101010101" pitchFamily="2" charset="-122"/>
                <a:cs typeface="Arial" panose="020B0604020202020204" pitchFamily="34" charset="0"/>
              </a:rPr>
              <a:t>at</a:t>
            </a:r>
            <a:r>
              <a:rPr lang="zh-CN" altLang="en-US" kern="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kern="0" dirty="0">
                <a:solidFill>
                  <a:srgbClr val="000000"/>
                </a:solidFill>
                <a:latin typeface="Arial" panose="020B0604020202020204" pitchFamily="34" charset="0"/>
                <a:ea typeface="宋体" panose="02010600030101010101" pitchFamily="2" charset="-122"/>
                <a:cs typeface="Arial" panose="020B0604020202020204" pitchFamily="34" charset="0"/>
              </a:rPr>
              <a:t>infinity for the early state.</a:t>
            </a:r>
            <a:endParaRPr lang="en-GB" altLang="zh-CN" kern="0" dirty="0">
              <a:solidFill>
                <a:srgbClr val="000000"/>
              </a:solidFill>
              <a:latin typeface="Arial" panose="020B0604020202020204" pitchFamily="34" charset="0"/>
              <a:ea typeface="宋体" panose="02010600030101010101" pitchFamily="2" charset="-122"/>
              <a:cs typeface="Arial" panose="020B0604020202020204" pitchFamily="34" charset="0"/>
            </a:endParaRPr>
          </a:p>
          <a:p>
            <a:pPr marL="285750" indent="-285750" algn="just">
              <a:spcAft>
                <a:spcPts val="600"/>
              </a:spcAft>
              <a:buFont typeface="Arial" panose="020B0604020202020204" pitchFamily="34" charset="0"/>
              <a:buChar char="•"/>
            </a:pPr>
            <a:r>
              <a:rPr lang="en-GB" altLang="zh-CN" kern="0" dirty="0">
                <a:solidFill>
                  <a:srgbClr val="000000"/>
                </a:solidFill>
                <a:latin typeface="Arial" panose="020B0604020202020204" pitchFamily="34" charset="0"/>
                <a:ea typeface="宋体" panose="02010600030101010101" pitchFamily="2" charset="-122"/>
                <a:cs typeface="Arial" panose="020B0604020202020204" pitchFamily="34" charset="0"/>
              </a:rPr>
              <a:t>This approach involved creating a mirrored copy of the network and removing duplicate nodes from the connected surfaces of both networks.</a:t>
            </a:r>
            <a:endParaRPr lang="zh-CN" altLang="en-US" dirty="0">
              <a:latin typeface="Arial" panose="020B0604020202020204" pitchFamily="34" charset="0"/>
              <a:cs typeface="Arial" panose="020B0604020202020204" pitchFamily="34" charset="0"/>
            </a:endParaRPr>
          </a:p>
        </p:txBody>
      </p:sp>
      <p:grpSp>
        <p:nvGrpSpPr>
          <p:cNvPr id="9" name="组合 8">
            <a:extLst>
              <a:ext uri="{FF2B5EF4-FFF2-40B4-BE49-F238E27FC236}">
                <a16:creationId xmlns:a16="http://schemas.microsoft.com/office/drawing/2014/main" id="{897820B7-5383-A937-7B82-6EDBA66546FD}"/>
              </a:ext>
            </a:extLst>
          </p:cNvPr>
          <p:cNvGrpSpPr/>
          <p:nvPr/>
        </p:nvGrpSpPr>
        <p:grpSpPr>
          <a:xfrm>
            <a:off x="32096" y="3318381"/>
            <a:ext cx="5554298" cy="3685923"/>
            <a:chOff x="3290611" y="2224504"/>
            <a:chExt cx="5541930" cy="3685923"/>
          </a:xfrm>
        </p:grpSpPr>
        <p:sp>
          <p:nvSpPr>
            <p:cNvPr id="3" name="矩形 2">
              <a:extLst>
                <a:ext uri="{FF2B5EF4-FFF2-40B4-BE49-F238E27FC236}">
                  <a16:creationId xmlns:a16="http://schemas.microsoft.com/office/drawing/2014/main" id="{06504DFC-3ADF-6E1E-BF4A-A30A5C520C3B}"/>
                </a:ext>
              </a:extLst>
            </p:cNvPr>
            <p:cNvSpPr/>
            <p:nvPr/>
          </p:nvSpPr>
          <p:spPr>
            <a:xfrm>
              <a:off x="3290611" y="2224504"/>
              <a:ext cx="5541930" cy="3685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a:extLst>
                <a:ext uri="{FF2B5EF4-FFF2-40B4-BE49-F238E27FC236}">
                  <a16:creationId xmlns:a16="http://schemas.microsoft.com/office/drawing/2014/main" id="{2AF23C87-338C-3B4A-C9DF-AEB0CB3A627D}"/>
                </a:ext>
              </a:extLst>
            </p:cNvPr>
            <p:cNvPicPr>
              <a:picLocks noChangeAspect="1"/>
            </p:cNvPicPr>
            <p:nvPr/>
          </p:nvPicPr>
          <p:blipFill>
            <a:blip r:embed="rId6"/>
            <a:stretch>
              <a:fillRect/>
            </a:stretch>
          </p:blipFill>
          <p:spPr>
            <a:xfrm>
              <a:off x="3372604" y="2396338"/>
              <a:ext cx="5262874" cy="3394333"/>
            </a:xfrm>
            <a:prstGeom prst="rect">
              <a:avLst/>
            </a:prstGeom>
          </p:spPr>
        </p:pic>
      </p:grpSp>
    </p:spTree>
    <p:custDataLst>
      <p:tags r:id="rId1"/>
    </p:custDataLst>
    <p:extLst>
      <p:ext uri="{BB962C8B-B14F-4D97-AF65-F5344CB8AC3E}">
        <p14:creationId xmlns:p14="http://schemas.microsoft.com/office/powerpoint/2010/main" val="253524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E0A438DB-0EC6-9286-F137-B7667A9C8EFD}"/>
              </a:ext>
            </a:extLst>
          </p:cNvPr>
          <p:cNvSpPr>
            <a:spLocks noGrp="1"/>
          </p:cNvSpPr>
          <p:nvPr>
            <p:ph type="sldNum" sz="quarter" idx="12"/>
          </p:nvPr>
        </p:nvSpPr>
        <p:spPr/>
        <p:txBody>
          <a:bodyPr/>
          <a:lstStyle/>
          <a:p>
            <a:fld id="{AFE8FE2A-CEB9-2F40-9CAA-C48A2BF7F2FA}" type="slidenum">
              <a:rPr kumimoji="1" lang="zh-CN" altLang="en-US" smtClean="0"/>
              <a:t>9</a:t>
            </a:fld>
            <a:endParaRPr kumimoji="1" lang="zh-CN" altLang="en-US"/>
          </a:p>
        </p:txBody>
      </p:sp>
      <p:sp>
        <p:nvSpPr>
          <p:cNvPr id="5" name="文本框 4">
            <a:extLst>
              <a:ext uri="{FF2B5EF4-FFF2-40B4-BE49-F238E27FC236}">
                <a16:creationId xmlns:a16="http://schemas.microsoft.com/office/drawing/2014/main" id="{5AF1904A-83AB-E469-009B-16B7E3313B28}"/>
              </a:ext>
            </a:extLst>
          </p:cNvPr>
          <p:cNvSpPr txBox="1"/>
          <p:nvPr/>
        </p:nvSpPr>
        <p:spPr>
          <a:xfrm>
            <a:off x="263149" y="175390"/>
            <a:ext cx="4444318" cy="400110"/>
          </a:xfrm>
          <a:prstGeom prst="rect">
            <a:avLst/>
          </a:prstGeom>
          <a:noFill/>
        </p:spPr>
        <p:txBody>
          <a:bodyPr wrap="square" rtlCol="0">
            <a:spAutoFit/>
          </a:bodyPr>
          <a:lstStyle/>
          <a:p>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Case 1:</a:t>
            </a:r>
            <a:r>
              <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 </a:t>
            </a:r>
            <a:r>
              <a:rPr kumimoji="1" lang="en-US" altLang="zh-CN" sz="2000" b="1" dirty="0">
                <a:solidFill>
                  <a:srgbClr val="C00000"/>
                </a:solidFill>
                <a:latin typeface="Arial" panose="020B0604020202020204" pitchFamily="34" charset="0"/>
                <a:ea typeface="Microsoft YaHei" panose="020B0503020204020204" pitchFamily="34" charset="-122"/>
                <a:cs typeface="Arial" panose="020B0604020202020204" pitchFamily="34" charset="0"/>
              </a:rPr>
              <a:t>Results and discussion </a:t>
            </a:r>
            <a:endParaRPr kumimoji="1" lang="zh-CN" altLang="en-US" sz="2000" b="1"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cxnSp>
        <p:nvCxnSpPr>
          <p:cNvPr id="6" name="Straight Connector 27">
            <a:extLst>
              <a:ext uri="{FF2B5EF4-FFF2-40B4-BE49-F238E27FC236}">
                <a16:creationId xmlns:a16="http://schemas.microsoft.com/office/drawing/2014/main" id="{71E66B3E-EF32-176B-69DD-74BFA495EE61}"/>
              </a:ext>
            </a:extLst>
          </p:cNvPr>
          <p:cNvCxnSpPr>
            <a:cxnSpLocks/>
          </p:cNvCxnSpPr>
          <p:nvPr/>
        </p:nvCxnSpPr>
        <p:spPr>
          <a:xfrm>
            <a:off x="263151" y="613368"/>
            <a:ext cx="39600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pic>
        <p:nvPicPr>
          <p:cNvPr id="2" name="图片 1">
            <a:extLst>
              <a:ext uri="{FF2B5EF4-FFF2-40B4-BE49-F238E27FC236}">
                <a16:creationId xmlns:a16="http://schemas.microsoft.com/office/drawing/2014/main" id="{72307BC7-0F08-2AD4-8E72-4F86686BD6B5}"/>
              </a:ext>
            </a:extLst>
          </p:cNvPr>
          <p:cNvPicPr>
            <a:picLocks noChangeAspect="1"/>
          </p:cNvPicPr>
          <p:nvPr/>
        </p:nvPicPr>
        <p:blipFill>
          <a:blip r:embed="rId3"/>
          <a:stretch>
            <a:fillRect/>
          </a:stretch>
        </p:blipFill>
        <p:spPr>
          <a:xfrm>
            <a:off x="-9263" y="538482"/>
            <a:ext cx="5134890" cy="3779518"/>
          </a:xfrm>
          <a:prstGeom prst="rect">
            <a:avLst/>
          </a:prstGeom>
        </p:spPr>
      </p:pic>
      <p:pic>
        <p:nvPicPr>
          <p:cNvPr id="3" name="图片 2">
            <a:extLst>
              <a:ext uri="{FF2B5EF4-FFF2-40B4-BE49-F238E27FC236}">
                <a16:creationId xmlns:a16="http://schemas.microsoft.com/office/drawing/2014/main" id="{E6A14550-C033-543F-A674-E536DB5301B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964296" y="1042249"/>
            <a:ext cx="3441968" cy="3275751"/>
          </a:xfrm>
          <a:prstGeom prst="rect">
            <a:avLst/>
          </a:prstGeom>
          <a:ln>
            <a:noFill/>
          </a:ln>
          <a:extLst>
            <a:ext uri="{53640926-AAD7-44D8-BBD7-CCE9431645EC}">
              <a14:shadowObscured xmlns:a14="http://schemas.microsoft.com/office/drawing/2010/main"/>
            </a:ext>
          </a:extLst>
        </p:spPr>
      </p:pic>
      <p:pic>
        <p:nvPicPr>
          <p:cNvPr id="7" name="图片 6">
            <a:extLst>
              <a:ext uri="{FF2B5EF4-FFF2-40B4-BE49-F238E27FC236}">
                <a16:creationId xmlns:a16="http://schemas.microsoft.com/office/drawing/2014/main" id="{87957540-9A6B-8804-3547-CCF29927D0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8244932" y="1029346"/>
            <a:ext cx="3441968" cy="3288654"/>
          </a:xfrm>
          <a:prstGeom prst="rect">
            <a:avLst/>
          </a:prstGeom>
          <a:ln>
            <a:noFill/>
          </a:ln>
          <a:extLst>
            <a:ext uri="{53640926-AAD7-44D8-BBD7-CCE9431645EC}">
              <a14:shadowObscured xmlns:a14="http://schemas.microsoft.com/office/drawing/2010/main"/>
            </a:ext>
          </a:extLst>
        </p:spPr>
      </p:pic>
      <p:sp>
        <p:nvSpPr>
          <p:cNvPr id="9" name="文本框 8">
            <a:extLst>
              <a:ext uri="{FF2B5EF4-FFF2-40B4-BE49-F238E27FC236}">
                <a16:creationId xmlns:a16="http://schemas.microsoft.com/office/drawing/2014/main" id="{7A7B9D76-CA0C-3CD2-7DBF-8DB77C781D3F}"/>
              </a:ext>
            </a:extLst>
          </p:cNvPr>
          <p:cNvSpPr txBox="1"/>
          <p:nvPr/>
        </p:nvSpPr>
        <p:spPr>
          <a:xfrm>
            <a:off x="2501085" y="4375323"/>
            <a:ext cx="9462296" cy="2062103"/>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US" altLang="zh-CN" dirty="0">
                <a:effectLst/>
                <a:latin typeface="Arial" panose="020B0604020202020204" pitchFamily="34" charset="0"/>
                <a:ea typeface="宋体" panose="02010600030101010101" pitchFamily="2" charset="-122"/>
                <a:cs typeface="Arial" panose="020B0604020202020204" pitchFamily="34" charset="0"/>
              </a:rPr>
              <a:t>We set 4</a:t>
            </a:r>
            <a:r>
              <a:rPr lang="zh-CN" altLang="en-US" dirty="0">
                <a:effectLst/>
                <a:latin typeface="Arial" panose="020B0604020202020204" pitchFamily="34" charset="0"/>
                <a:ea typeface="宋体" panose="02010600030101010101" pitchFamily="2" charset="-122"/>
                <a:cs typeface="Arial" panose="020B0604020202020204" pitchFamily="34" charset="0"/>
              </a:rPr>
              <a:t> </a:t>
            </a:r>
            <a:r>
              <a:rPr lang="en-US" altLang="zh-CN" dirty="0">
                <a:effectLst/>
                <a:latin typeface="Arial" panose="020B0604020202020204" pitchFamily="34" charset="0"/>
                <a:ea typeface="宋体" panose="02010600030101010101" pitchFamily="2" charset="-122"/>
                <a:cs typeface="Arial" panose="020B0604020202020204" pitchFamily="34" charset="0"/>
              </a:rPr>
              <a:t>different thermal conductivities (0.64-5.12) for solid phase and 4</a:t>
            </a:r>
            <a:r>
              <a:rPr lang="zh-CN" altLang="en-US" dirty="0">
                <a:effectLst/>
                <a:latin typeface="Arial" panose="020B0604020202020204" pitchFamily="34" charset="0"/>
                <a:ea typeface="宋体" panose="02010600030101010101" pitchFamily="2" charset="-122"/>
                <a:cs typeface="Arial" panose="020B0604020202020204" pitchFamily="34" charset="0"/>
              </a:rPr>
              <a:t> </a:t>
            </a:r>
            <a:r>
              <a:rPr lang="en-US" altLang="zh-CN" dirty="0">
                <a:effectLst/>
                <a:latin typeface="Arial" panose="020B0604020202020204" pitchFamily="34" charset="0"/>
                <a:ea typeface="宋体" panose="02010600030101010101" pitchFamily="2" charset="-122"/>
                <a:cs typeface="Arial" panose="020B0604020202020204" pitchFamily="34" charset="0"/>
              </a:rPr>
              <a:t>various entrance velocity (Reynolds numbers are less than 0.01)</a:t>
            </a:r>
            <a:r>
              <a:rPr lang="zh-CN" altLang="en-US" dirty="0">
                <a:effectLst/>
                <a:latin typeface="Arial" panose="020B0604020202020204" pitchFamily="34" charset="0"/>
                <a:ea typeface="宋体" panose="02010600030101010101" pitchFamily="2" charset="-122"/>
                <a:cs typeface="Arial" panose="020B0604020202020204" pitchFamily="34" charset="0"/>
              </a:rPr>
              <a:t> </a:t>
            </a:r>
            <a:r>
              <a:rPr lang="en-US" altLang="zh-CN" dirty="0">
                <a:effectLst/>
                <a:latin typeface="Arial" panose="020B0604020202020204" pitchFamily="34" charset="0"/>
                <a:ea typeface="宋体" panose="02010600030101010101" pitchFamily="2" charset="-122"/>
                <a:cs typeface="Arial" panose="020B0604020202020204" pitchFamily="34" charset="0"/>
              </a:rPr>
              <a:t>in</a:t>
            </a:r>
            <a:r>
              <a:rPr lang="zh-CN" altLang="en-US" dirty="0">
                <a:effectLst/>
                <a:latin typeface="Arial" panose="020B0604020202020204" pitchFamily="34" charset="0"/>
                <a:ea typeface="宋体" panose="02010600030101010101" pitchFamily="2" charset="-122"/>
                <a:cs typeface="Arial" panose="020B0604020202020204" pitchFamily="34" charset="0"/>
              </a:rPr>
              <a:t> </a:t>
            </a:r>
            <a:r>
              <a:rPr lang="en-US" altLang="zh-CN" dirty="0">
                <a:effectLst/>
                <a:latin typeface="Arial" panose="020B0604020202020204" pitchFamily="34" charset="0"/>
                <a:ea typeface="宋体" panose="02010600030101010101" pitchFamily="2" charset="-122"/>
                <a:cs typeface="Arial" panose="020B0604020202020204" pitchFamily="34" charset="0"/>
              </a:rPr>
              <a:t>this</a:t>
            </a:r>
            <a:r>
              <a:rPr lang="zh-CN" altLang="en-US" dirty="0">
                <a:effectLst/>
                <a:latin typeface="Arial" panose="020B0604020202020204" pitchFamily="34" charset="0"/>
                <a:ea typeface="宋体" panose="02010600030101010101" pitchFamily="2" charset="-122"/>
                <a:cs typeface="Arial" panose="020B0604020202020204" pitchFamily="34" charset="0"/>
              </a:rPr>
              <a:t> </a:t>
            </a:r>
            <a:r>
              <a:rPr lang="en-US" altLang="zh-CN" dirty="0">
                <a:effectLst/>
                <a:latin typeface="Arial" panose="020B0604020202020204" pitchFamily="34" charset="0"/>
                <a:ea typeface="宋体" panose="02010600030101010101" pitchFamily="2" charset="-122"/>
                <a:cs typeface="Arial" panose="020B0604020202020204" pitchFamily="34" charset="0"/>
              </a:rPr>
              <a:t>work.</a:t>
            </a:r>
          </a:p>
          <a:p>
            <a:pPr marL="285750" indent="-285750" algn="just">
              <a:spcBef>
                <a:spcPts val="600"/>
              </a:spcBef>
              <a:spcAft>
                <a:spcPts val="600"/>
              </a:spcAft>
              <a:buFont typeface="Arial" panose="020B0604020202020204" pitchFamily="34" charset="0"/>
              <a:buChar char="•"/>
            </a:pPr>
            <a:r>
              <a:rPr lang="en-US" altLang="zh-CN" dirty="0">
                <a:effectLst/>
                <a:latin typeface="Arial" panose="020B0604020202020204" pitchFamily="34" charset="0"/>
                <a:ea typeface="宋体" panose="02010600030101010101" pitchFamily="2" charset="-122"/>
                <a:cs typeface="Arial" panose="020B0604020202020204" pitchFamily="34" charset="0"/>
              </a:rPr>
              <a:t>In </a:t>
            </a:r>
            <a:r>
              <a:rPr lang="en-US" altLang="zh-CN" dirty="0">
                <a:latin typeface="Arial" panose="020B0604020202020204" pitchFamily="34" charset="0"/>
                <a:ea typeface="宋体" panose="02010600030101010101" pitchFamily="2" charset="-122"/>
                <a:cs typeface="Arial" panose="020B0604020202020204" pitchFamily="34" charset="0"/>
              </a:rPr>
              <a:t>Fig(a-d), the analytical</a:t>
            </a:r>
            <a:r>
              <a:rPr lang="zh-CN" altLang="en-US" dirty="0">
                <a:latin typeface="Arial" panose="020B0604020202020204" pitchFamily="34" charset="0"/>
                <a:ea typeface="宋体" panose="02010600030101010101" pitchFamily="2" charset="-122"/>
                <a:cs typeface="Arial" panose="020B0604020202020204" pitchFamily="34" charset="0"/>
              </a:rPr>
              <a:t> </a:t>
            </a:r>
            <a:r>
              <a:rPr lang="en-US" altLang="zh-CN" dirty="0">
                <a:latin typeface="Arial" panose="020B0604020202020204" pitchFamily="34" charset="0"/>
                <a:ea typeface="宋体" panose="02010600030101010101" pitchFamily="2" charset="-122"/>
                <a:cs typeface="Arial" panose="020B0604020202020204" pitchFamily="34" charset="0"/>
              </a:rPr>
              <a:t>model</a:t>
            </a:r>
            <a:r>
              <a:rPr lang="zh-CN" altLang="en-US" dirty="0">
                <a:latin typeface="Arial" panose="020B0604020202020204" pitchFamily="34" charset="0"/>
                <a:ea typeface="宋体" panose="02010600030101010101" pitchFamily="2" charset="-122"/>
                <a:cs typeface="Arial" panose="020B0604020202020204" pitchFamily="34" charset="0"/>
              </a:rPr>
              <a:t> </a:t>
            </a:r>
            <a:r>
              <a:rPr lang="en-US" altLang="zh-CN" dirty="0">
                <a:effectLst/>
                <a:latin typeface="Arial" panose="020B0604020202020204" pitchFamily="34" charset="0"/>
                <a:ea typeface="宋体" panose="02010600030101010101" pitchFamily="2" charset="-122"/>
                <a:cs typeface="Arial" panose="020B0604020202020204" pitchFamily="34" charset="0"/>
              </a:rPr>
              <a:t>aligns with </a:t>
            </a:r>
            <a:r>
              <a:rPr lang="en-US" altLang="zh-CN" dirty="0">
                <a:latin typeface="Arial" panose="020B0604020202020204" pitchFamily="34" charset="0"/>
                <a:ea typeface="宋体" panose="02010600030101010101" pitchFamily="2" charset="-122"/>
                <a:cs typeface="Arial" panose="020B0604020202020204" pitchFamily="34" charset="0"/>
              </a:rPr>
              <a:t>the DNM results when </a:t>
            </a:r>
            <a:r>
              <a:rPr lang="en-US" altLang="zh-CN" dirty="0">
                <a:effectLst/>
                <a:latin typeface="Arial" panose="020B0604020202020204" pitchFamily="34" charset="0"/>
                <a:ea typeface="宋体" panose="02010600030101010101" pitchFamily="2" charset="-122"/>
                <a:cs typeface="Arial" panose="020B0604020202020204" pitchFamily="34" charset="0"/>
              </a:rPr>
              <a:t>the effective thermal diffusivity is appropriately set.</a:t>
            </a:r>
          </a:p>
          <a:p>
            <a:pPr marL="285750" indent="-285750" algn="just">
              <a:spcBef>
                <a:spcPts val="600"/>
              </a:spcBef>
              <a:spcAft>
                <a:spcPts val="600"/>
              </a:spcAft>
              <a:buFont typeface="Arial" panose="020B0604020202020204" pitchFamily="34" charset="0"/>
              <a:buChar char="•"/>
            </a:pPr>
            <a:r>
              <a:rPr lang="en-US" altLang="zh-CN" dirty="0">
                <a:latin typeface="Arial" panose="020B0604020202020204" pitchFamily="34" charset="0"/>
                <a:ea typeface="宋体" panose="02010600030101010101" pitchFamily="2" charset="-122"/>
                <a:cs typeface="Arial" panose="020B0604020202020204" pitchFamily="34" charset="0"/>
              </a:rPr>
              <a:t>A couple of</a:t>
            </a:r>
            <a:r>
              <a:rPr lang="en-US" altLang="zh-CN" dirty="0">
                <a:effectLst/>
                <a:latin typeface="Arial" panose="020B0604020202020204" pitchFamily="34" charset="0"/>
                <a:ea typeface="宋体" panose="02010600030101010101" pitchFamily="2" charset="-122"/>
                <a:cs typeface="Arial" panose="020B0604020202020204" pitchFamily="34" charset="0"/>
              </a:rPr>
              <a:t> </a:t>
            </a:r>
            <a:r>
              <a:rPr lang="el-GR" altLang="zh-CN" i="1" dirty="0">
                <a:effectLst/>
                <a:latin typeface="Arial" panose="020B0604020202020204" pitchFamily="34" charset="0"/>
                <a:ea typeface="宋体" panose="02010600030101010101" pitchFamily="2" charset="-122"/>
                <a:cs typeface="Arial" panose="020B0604020202020204" pitchFamily="34" charset="0"/>
              </a:rPr>
              <a:t>β</a:t>
            </a:r>
            <a:r>
              <a:rPr lang="el-GR" altLang="zh-CN" dirty="0">
                <a:effectLst/>
                <a:latin typeface="Arial" panose="020B0604020202020204" pitchFamily="34" charset="0"/>
                <a:ea typeface="宋体" panose="02010600030101010101" pitchFamily="2" charset="-122"/>
                <a:cs typeface="Arial" panose="020B0604020202020204" pitchFamily="34" charset="0"/>
              </a:rPr>
              <a:t> </a:t>
            </a:r>
            <a:r>
              <a:rPr lang="en-US" altLang="zh-CN" dirty="0">
                <a:effectLst/>
                <a:latin typeface="Arial" panose="020B0604020202020204" pitchFamily="34" charset="0"/>
                <a:ea typeface="宋体" panose="02010600030101010101" pitchFamily="2" charset="-122"/>
                <a:cs typeface="Arial" panose="020B0604020202020204" pitchFamily="34" charset="0"/>
              </a:rPr>
              <a:t>and 𝛾 can be solved by </a:t>
            </a:r>
            <a:r>
              <a:rPr lang="en-US" altLang="zh-CN" dirty="0">
                <a:latin typeface="Arial" panose="020B0604020202020204" pitchFamily="34" charset="0"/>
                <a:ea typeface="宋体" panose="02010600030101010101" pitchFamily="2" charset="-122"/>
                <a:cs typeface="Arial" panose="020B0604020202020204" pitchFamily="34" charset="0"/>
              </a:rPr>
              <a:t>two effective thermal diffusivities with different velocities,</a:t>
            </a:r>
            <a:r>
              <a:rPr lang="zh-CN" altLang="en-US" dirty="0">
                <a:latin typeface="Arial" panose="020B0604020202020204" pitchFamily="34" charset="0"/>
                <a:ea typeface="宋体" panose="02010600030101010101" pitchFamily="2" charset="-122"/>
                <a:cs typeface="Arial" panose="020B0604020202020204" pitchFamily="34" charset="0"/>
              </a:rPr>
              <a:t> </a:t>
            </a:r>
            <a:r>
              <a:rPr lang="en-US" altLang="zh-CN" dirty="0">
                <a:latin typeface="Arial" panose="020B0604020202020204" pitchFamily="34" charset="0"/>
                <a:ea typeface="宋体" panose="02010600030101010101" pitchFamily="2" charset="-122"/>
                <a:cs typeface="Arial" panose="020B0604020202020204" pitchFamily="34" charset="0"/>
              </a:rPr>
              <a:t>as there are two variables. </a:t>
            </a:r>
            <a:endParaRPr lang="en-US" altLang="zh-CN" dirty="0">
              <a:effectLst/>
              <a:latin typeface="Arial" panose="020B0604020202020204" pitchFamily="34" charset="0"/>
              <a:ea typeface="宋体" panose="02010600030101010101" pitchFamily="2" charset="-122"/>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6BA02084-58EB-CCA3-FCD1-2A0517D1112F}"/>
                  </a:ext>
                </a:extLst>
              </p:cNvPr>
              <p:cNvGraphicFramePr>
                <a:graphicFrameLocks noGrp="1"/>
              </p:cNvGraphicFramePr>
              <p:nvPr/>
            </p:nvGraphicFramePr>
            <p:xfrm>
              <a:off x="129291" y="4389755"/>
              <a:ext cx="2222023" cy="2084967"/>
            </p:xfrm>
            <a:graphic>
              <a:graphicData uri="http://schemas.openxmlformats.org/drawingml/2006/table">
                <a:tbl>
                  <a:tblPr firstRow="1" firstCol="1" bandRow="1">
                    <a:tableStyleId>{5C22544A-7EE6-4342-B048-85BDC9FD1C3A}</a:tableStyleId>
                  </a:tblPr>
                  <a:tblGrid>
                    <a:gridCol w="882413">
                      <a:extLst>
                        <a:ext uri="{9D8B030D-6E8A-4147-A177-3AD203B41FA5}">
                          <a16:colId xmlns:a16="http://schemas.microsoft.com/office/drawing/2014/main" val="919659527"/>
                        </a:ext>
                      </a:extLst>
                    </a:gridCol>
                    <a:gridCol w="1339610">
                      <a:extLst>
                        <a:ext uri="{9D8B030D-6E8A-4147-A177-3AD203B41FA5}">
                          <a16:colId xmlns:a16="http://schemas.microsoft.com/office/drawing/2014/main" val="543887982"/>
                        </a:ext>
                      </a:extLst>
                    </a:gridCol>
                  </a:tblGrid>
                  <a:tr h="274467">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Name</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773159"/>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A</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Arial" panose="020B0604020202020204" pitchFamily="34" charset="0"/>
                              <a:cs typeface="Arial" panose="020B0604020202020204" pitchFamily="34" charset="0"/>
                            </a:rPr>
                            <a:t>Packed bed</a:t>
                          </a:r>
                          <a:r>
                            <a:rPr lang="zh-CN" altLang="en-US" sz="1200" dirty="0">
                              <a:solidFill>
                                <a:schemeClr val="tx1"/>
                              </a:solidFill>
                              <a:effectLst/>
                              <a:latin typeface="Arial" panose="020B0604020202020204" pitchFamily="34" charset="0"/>
                              <a:cs typeface="Arial" panose="020B0604020202020204" pitchFamily="34" charset="0"/>
                            </a:rPr>
                            <a:t> </a:t>
                          </a:r>
                          <a:r>
                            <a:rPr lang="en-US" altLang="zh-CN" sz="1200" dirty="0">
                              <a:solidFill>
                                <a:schemeClr val="tx1"/>
                              </a:solidFill>
                              <a:effectLst/>
                              <a:latin typeface="Arial" panose="020B0604020202020204" pitchFamily="34" charset="0"/>
                              <a:cs typeface="Arial" panose="020B0604020202020204" pitchFamily="34" charset="0"/>
                            </a:rPr>
                            <a:t>(</a:t>
                          </a:r>
                          <a14:m>
                            <m:oMath xmlns:m="http://schemas.openxmlformats.org/officeDocument/2006/math">
                              <m:r>
                                <a:rPr lang="en-GB" altLang="zh-CN" sz="1200" smtClean="0">
                                  <a:solidFill>
                                    <a:schemeClr val="tx1"/>
                                  </a:solidFill>
                                  <a:effectLst/>
                                  <a:latin typeface="Cambria Math" panose="02040503050406030204" pitchFamily="18" charset="0"/>
                                </a:rPr>
                                <m:t>𝜙</m:t>
                              </m:r>
                            </m:oMath>
                          </a14:m>
                          <a:r>
                            <a:rPr lang="en-US" alt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rPr>
                            <a:t>=0.20</a:t>
                          </a:r>
                          <a:r>
                            <a:rPr lang="en-US" altLang="zh-CN" sz="1200" dirty="0">
                              <a:solidFill>
                                <a:schemeClr val="tx1"/>
                              </a:solidFill>
                              <a:effectLst/>
                              <a:latin typeface="Arial" panose="020B0604020202020204" pitchFamily="34" charset="0"/>
                              <a:cs typeface="Arial" panose="020B0604020202020204" pitchFamily="34" charset="0"/>
                            </a:rPr>
                            <a:t>)</a:t>
                          </a:r>
                          <a:r>
                            <a:rPr lang="en-GB"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2918239"/>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B</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Bentheimer </a:t>
                          </a:r>
                          <a:r>
                            <a:rPr lang="en-US" altLang="zh-CN" sz="1200" dirty="0">
                              <a:solidFill>
                                <a:schemeClr val="tx1"/>
                              </a:solidFill>
                              <a:effectLst/>
                              <a:latin typeface="Arial" panose="020B0604020202020204" pitchFamily="34" charset="0"/>
                              <a:cs typeface="Arial" panose="020B0604020202020204" pitchFamily="34" charset="0"/>
                            </a:rPr>
                            <a:t>(</a:t>
                          </a:r>
                          <a14:m>
                            <m:oMath xmlns:m="http://schemas.openxmlformats.org/officeDocument/2006/math">
                              <m:r>
                                <a:rPr lang="en-GB" altLang="zh-CN" sz="1200" smtClean="0">
                                  <a:solidFill>
                                    <a:schemeClr val="tx1"/>
                                  </a:solidFill>
                                  <a:effectLst/>
                                  <a:latin typeface="Cambria Math" panose="02040503050406030204" pitchFamily="18" charset="0"/>
                                </a:rPr>
                                <m:t>𝜙</m:t>
                              </m:r>
                            </m:oMath>
                          </a14:m>
                          <a:r>
                            <a:rPr lang="en-US" alt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rPr>
                            <a:t>=0.19</a:t>
                          </a:r>
                          <a:r>
                            <a:rPr lang="en-US" altLang="zh-CN" sz="1200" dirty="0">
                              <a:solidFill>
                                <a:schemeClr val="tx1"/>
                              </a:solidFill>
                              <a:effectLst/>
                              <a:latin typeface="Arial" panose="020B0604020202020204" pitchFamily="34" charset="0"/>
                              <a:cs typeface="Arial" panose="020B0604020202020204" pitchFamily="34" charset="0"/>
                            </a:rPr>
                            <a:t>)</a:t>
                          </a:r>
                          <a:r>
                            <a:rPr lang="en-GB" altLang="zh-CN"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6544785"/>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C</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Packed bed </a:t>
                          </a:r>
                          <a:r>
                            <a:rPr lang="en-US" altLang="zh-CN" sz="1200" dirty="0">
                              <a:solidFill>
                                <a:schemeClr val="tx1"/>
                              </a:solidFill>
                              <a:effectLst/>
                              <a:latin typeface="Arial" panose="020B0604020202020204" pitchFamily="34" charset="0"/>
                              <a:cs typeface="Arial" panose="020B0604020202020204" pitchFamily="34" charset="0"/>
                            </a:rPr>
                            <a:t>(</a:t>
                          </a:r>
                          <a14:m>
                            <m:oMath xmlns:m="http://schemas.openxmlformats.org/officeDocument/2006/math">
                              <m:r>
                                <a:rPr lang="en-GB" altLang="zh-CN" sz="1200" smtClean="0">
                                  <a:solidFill>
                                    <a:schemeClr val="tx1"/>
                                  </a:solidFill>
                                  <a:effectLst/>
                                  <a:latin typeface="Cambria Math" panose="02040503050406030204" pitchFamily="18" charset="0"/>
                                </a:rPr>
                                <m:t>𝜙</m:t>
                              </m:r>
                            </m:oMath>
                          </a14:m>
                          <a:r>
                            <a:rPr lang="en-US" alt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rPr>
                            <a:t>=0.13</a:t>
                          </a:r>
                          <a:r>
                            <a:rPr lang="en-US" altLang="zh-CN" sz="1200" dirty="0">
                              <a:solidFill>
                                <a:schemeClr val="tx1"/>
                              </a:solidFill>
                              <a:effectLst/>
                              <a:latin typeface="Arial" panose="020B0604020202020204" pitchFamily="34" charset="0"/>
                              <a:cs typeface="Arial" panose="020B0604020202020204" pitchFamily="34" charset="0"/>
                            </a:rPr>
                            <a:t>)</a:t>
                          </a:r>
                          <a:r>
                            <a:rPr lang="en-GB" altLang="zh-CN"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0000456"/>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D</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Estaillades </a:t>
                          </a:r>
                          <a:r>
                            <a:rPr lang="en-US" altLang="zh-CN" sz="1200" dirty="0">
                              <a:solidFill>
                                <a:schemeClr val="tx1"/>
                              </a:solidFill>
                              <a:effectLst/>
                              <a:latin typeface="Arial" panose="020B0604020202020204" pitchFamily="34" charset="0"/>
                              <a:cs typeface="Arial" panose="020B0604020202020204" pitchFamily="34" charset="0"/>
                            </a:rPr>
                            <a:t>(</a:t>
                          </a:r>
                          <a14:m>
                            <m:oMath xmlns:m="http://schemas.openxmlformats.org/officeDocument/2006/math">
                              <m:r>
                                <a:rPr lang="en-GB" altLang="zh-CN" sz="1200" smtClean="0">
                                  <a:solidFill>
                                    <a:schemeClr val="tx1"/>
                                  </a:solidFill>
                                  <a:effectLst/>
                                  <a:latin typeface="Cambria Math" panose="02040503050406030204" pitchFamily="18" charset="0"/>
                                </a:rPr>
                                <m:t>𝜙</m:t>
                              </m:r>
                            </m:oMath>
                          </a14:m>
                          <a:r>
                            <a:rPr lang="en-US" alt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rPr>
                            <a:t>=0.13</a:t>
                          </a:r>
                          <a:r>
                            <a:rPr lang="en-US" altLang="zh-CN" sz="1200" dirty="0">
                              <a:solidFill>
                                <a:schemeClr val="tx1"/>
                              </a:solidFill>
                              <a:effectLst/>
                              <a:latin typeface="Arial" panose="020B0604020202020204" pitchFamily="34" charset="0"/>
                              <a:cs typeface="Arial" panose="020B0604020202020204" pitchFamily="34" charset="0"/>
                            </a:rPr>
                            <a:t>)</a:t>
                          </a:r>
                          <a:r>
                            <a:rPr lang="en-GB" altLang="zh-CN"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4685124"/>
                      </a:ext>
                    </a:extLst>
                  </a:tr>
                </a:tbl>
              </a:graphicData>
            </a:graphic>
          </p:graphicFrame>
        </mc:Choice>
        <mc:Fallback xmlns="">
          <p:graphicFrame>
            <p:nvGraphicFramePr>
              <p:cNvPr id="10" name="表格 9">
                <a:extLst>
                  <a:ext uri="{FF2B5EF4-FFF2-40B4-BE49-F238E27FC236}">
                    <a16:creationId xmlns:a16="http://schemas.microsoft.com/office/drawing/2014/main" id="{6BA02084-58EB-CCA3-FCD1-2A0517D1112F}"/>
                  </a:ext>
                </a:extLst>
              </p:cNvPr>
              <p:cNvGraphicFramePr>
                <a:graphicFrameLocks noGrp="1"/>
              </p:cNvGraphicFramePr>
              <p:nvPr/>
            </p:nvGraphicFramePr>
            <p:xfrm>
              <a:off x="129291" y="4389755"/>
              <a:ext cx="2222023" cy="2084967"/>
            </p:xfrm>
            <a:graphic>
              <a:graphicData uri="http://schemas.openxmlformats.org/drawingml/2006/table">
                <a:tbl>
                  <a:tblPr firstRow="1" firstCol="1" bandRow="1">
                    <a:tableStyleId>{5C22544A-7EE6-4342-B048-85BDC9FD1C3A}</a:tableStyleId>
                  </a:tblPr>
                  <a:tblGrid>
                    <a:gridCol w="882413">
                      <a:extLst>
                        <a:ext uri="{9D8B030D-6E8A-4147-A177-3AD203B41FA5}">
                          <a16:colId xmlns:a16="http://schemas.microsoft.com/office/drawing/2014/main" val="919659527"/>
                        </a:ext>
                      </a:extLst>
                    </a:gridCol>
                    <a:gridCol w="1339610">
                      <a:extLst>
                        <a:ext uri="{9D8B030D-6E8A-4147-A177-3AD203B41FA5}">
                          <a16:colId xmlns:a16="http://schemas.microsoft.com/office/drawing/2014/main" val="543887982"/>
                        </a:ext>
                      </a:extLst>
                    </a:gridCol>
                  </a:tblGrid>
                  <a:tr h="274467">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 </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lang="en-US" sz="1200" dirty="0">
                              <a:solidFill>
                                <a:schemeClr val="tx1"/>
                              </a:solidFill>
                              <a:effectLst/>
                              <a:latin typeface="Arial" panose="020B0604020202020204" pitchFamily="34" charset="0"/>
                              <a:cs typeface="Arial" panose="020B0604020202020204" pitchFamily="34" charset="0"/>
                            </a:rPr>
                            <a:t>Name</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8773159"/>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A</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6981" t="-61111" r="-943" b="-311111"/>
                          </a:stretch>
                        </a:blipFill>
                      </a:tcPr>
                    </a:tc>
                    <a:extLst>
                      <a:ext uri="{0D108BD9-81ED-4DB2-BD59-A6C34878D82A}">
                        <a16:rowId xmlns:a16="http://schemas.microsoft.com/office/drawing/2014/main" val="2582918239"/>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B</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6981" t="-165714" r="-943" b="-220000"/>
                          </a:stretch>
                        </a:blipFill>
                      </a:tcPr>
                    </a:tc>
                    <a:extLst>
                      <a:ext uri="{0D108BD9-81ED-4DB2-BD59-A6C34878D82A}">
                        <a16:rowId xmlns:a16="http://schemas.microsoft.com/office/drawing/2014/main" val="1096544785"/>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C</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6981" t="-258333" r="-943" b="-113889"/>
                          </a:stretch>
                        </a:blipFill>
                      </a:tcPr>
                    </a:tc>
                    <a:extLst>
                      <a:ext uri="{0D108BD9-81ED-4DB2-BD59-A6C34878D82A}">
                        <a16:rowId xmlns:a16="http://schemas.microsoft.com/office/drawing/2014/main" val="1110000456"/>
                      </a:ext>
                    </a:extLst>
                  </a:tr>
                  <a:tr h="452625">
                    <a:tc>
                      <a:txBody>
                        <a:bodyPr/>
                        <a:lstStyle/>
                        <a:p>
                          <a:pPr algn="ctr">
                            <a:lnSpc>
                              <a:spcPct val="100000"/>
                            </a:lnSpc>
                          </a:pPr>
                          <a:r>
                            <a:rPr lang="en-GB" sz="1200" dirty="0">
                              <a:solidFill>
                                <a:schemeClr val="tx1"/>
                              </a:solidFill>
                              <a:effectLst/>
                              <a:latin typeface="Arial" panose="020B0604020202020204" pitchFamily="34" charset="0"/>
                              <a:cs typeface="Arial" panose="020B0604020202020204" pitchFamily="34" charset="0"/>
                            </a:rPr>
                            <a:t>Case D</a:t>
                          </a:r>
                          <a:endParaRPr lang="zh-CN" sz="12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66981" t="-358333" r="-943" b="-13889"/>
                          </a:stretch>
                        </a:blipFill>
                      </a:tcPr>
                    </a:tc>
                    <a:extLst>
                      <a:ext uri="{0D108BD9-81ED-4DB2-BD59-A6C34878D82A}">
                        <a16:rowId xmlns:a16="http://schemas.microsoft.com/office/drawing/2014/main" val="3284685124"/>
                      </a:ext>
                    </a:extLst>
                  </a:tr>
                </a:tbl>
              </a:graphicData>
            </a:graphic>
          </p:graphicFrame>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13A0E8F-BE8A-C96F-6744-38EA20B1EE3B}"/>
                  </a:ext>
                </a:extLst>
              </p:cNvPr>
              <p:cNvSpPr txBox="1"/>
              <p:nvPr/>
            </p:nvSpPr>
            <p:spPr>
              <a:xfrm>
                <a:off x="5370019" y="613368"/>
                <a:ext cx="6593362" cy="361894"/>
              </a:xfrm>
              <a:prstGeom prst="rect">
                <a:avLst/>
              </a:prstGeom>
              <a:noFill/>
            </p:spPr>
            <p:txBody>
              <a:bodyPr wrap="square">
                <a:spAutoFit/>
              </a:bodyPr>
              <a:lstStyle/>
              <a:p>
                <a:r>
                  <a:rPr lang="en-US" altLang="zh-CN" sz="1600" b="1" dirty="0">
                    <a:latin typeface="Arial" panose="020B0604020202020204" pitchFamily="34" charset="0"/>
                    <a:ea typeface="宋体" panose="02010600030101010101" pitchFamily="2" charset="-122"/>
                    <a:cs typeface="Arial" panose="020B0604020202020204" pitchFamily="34" charset="0"/>
                  </a:rPr>
                  <a:t>Effective Thermal diffusivity in analytical model : </a:t>
                </a:r>
                <a14:m>
                  <m:oMath xmlns:m="http://schemas.openxmlformats.org/officeDocument/2006/math">
                    <m:sSub>
                      <m:sSubPr>
                        <m:ctrlPr>
                          <a:rPr lang="zh-CN" altLang="en-US" sz="1600" b="1" i="1" smtClean="0">
                            <a:solidFill>
                              <a:srgbClr val="836967"/>
                            </a:solidFill>
                            <a:latin typeface="Cambria Math" panose="02040503050406030204" pitchFamily="18" charset="0"/>
                          </a:rPr>
                        </m:ctrlPr>
                      </m:sSubPr>
                      <m:e>
                        <m:r>
                          <a:rPr lang="zh-CN" altLang="en-US" sz="1600" b="1" i="1">
                            <a:latin typeface="Cambria Math" panose="02040503050406030204" pitchFamily="18" charset="0"/>
                          </a:rPr>
                          <m:t>𝜶</m:t>
                        </m:r>
                      </m:e>
                      <m:sub>
                        <m:r>
                          <a:rPr lang="zh-CN" altLang="en-US" sz="1600" b="1" i="1">
                            <a:latin typeface="Cambria Math" panose="02040503050406030204" pitchFamily="18" charset="0"/>
                          </a:rPr>
                          <m:t>𝒆𝒇𝒇</m:t>
                        </m:r>
                      </m:sub>
                    </m:sSub>
                    <m:r>
                      <a:rPr lang="zh-CN" altLang="en-US" sz="1600" b="1" i="0">
                        <a:latin typeface="Cambria Math" panose="02040503050406030204" pitchFamily="18" charset="0"/>
                      </a:rPr>
                      <m:t>=</m:t>
                    </m:r>
                    <m:r>
                      <a:rPr lang="zh-CN" altLang="en-US" sz="1600" b="1" i="1">
                        <a:latin typeface="Cambria Math" panose="02040503050406030204" pitchFamily="18" charset="0"/>
                      </a:rPr>
                      <m:t>𝜷</m:t>
                    </m:r>
                    <m:r>
                      <a:rPr lang="zh-CN" altLang="en-US" sz="1600" b="1" i="1">
                        <a:latin typeface="Cambria Math" panose="02040503050406030204" pitchFamily="18" charset="0"/>
                      </a:rPr>
                      <m:t>𝒂</m:t>
                    </m:r>
                    <m:r>
                      <a:rPr lang="zh-CN" altLang="en-US" sz="1600" b="1" i="0">
                        <a:latin typeface="Cambria Math" panose="02040503050406030204" pitchFamily="18" charset="0"/>
                      </a:rPr>
                      <m:t>+</m:t>
                    </m:r>
                    <m:r>
                      <a:rPr lang="zh-CN" altLang="en-US" sz="1600" b="1" i="1">
                        <a:latin typeface="Cambria Math" panose="02040503050406030204" pitchFamily="18" charset="0"/>
                      </a:rPr>
                      <m:t>𝜸</m:t>
                    </m:r>
                    <m:r>
                      <a:rPr lang="zh-CN" altLang="en-US" sz="1600" b="1" i="1">
                        <a:latin typeface="Cambria Math" panose="02040503050406030204" pitchFamily="18" charset="0"/>
                      </a:rPr>
                      <m:t>𝒗</m:t>
                    </m:r>
                  </m:oMath>
                </a14:m>
                <a:endParaRPr lang="zh-CN" altLang="en-US" sz="1600" b="1" dirty="0">
                  <a:latin typeface="Arial" panose="020B0604020202020204" pitchFamily="34" charset="0"/>
                  <a:cs typeface="Arial" panose="020B0604020202020204" pitchFamily="34" charset="0"/>
                </a:endParaRPr>
              </a:p>
            </p:txBody>
          </p:sp>
        </mc:Choice>
        <mc:Fallback xmlns="">
          <p:sp>
            <p:nvSpPr>
              <p:cNvPr id="8" name="文本框 7">
                <a:extLst>
                  <a:ext uri="{FF2B5EF4-FFF2-40B4-BE49-F238E27FC236}">
                    <a16:creationId xmlns:a16="http://schemas.microsoft.com/office/drawing/2014/main" id="{613A0E8F-BE8A-C96F-6744-38EA20B1EE3B}"/>
                  </a:ext>
                </a:extLst>
              </p:cNvPr>
              <p:cNvSpPr txBox="1">
                <a:spLocks noRot="1" noChangeAspect="1" noMove="1" noResize="1" noEditPoints="1" noAdjustHandles="1" noChangeArrowheads="1" noChangeShapeType="1" noTextEdit="1"/>
              </p:cNvSpPr>
              <p:nvPr/>
            </p:nvSpPr>
            <p:spPr>
              <a:xfrm>
                <a:off x="5370019" y="613368"/>
                <a:ext cx="6593362" cy="361894"/>
              </a:xfrm>
              <a:prstGeom prst="rect">
                <a:avLst/>
              </a:prstGeom>
              <a:blipFill>
                <a:blip r:embed="rId7"/>
                <a:stretch>
                  <a:fillRect l="-385" t="-6897" b="-13793"/>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1A67D829-0832-B06C-97B0-38BC3E4F0E41}"/>
              </a:ext>
            </a:extLst>
          </p:cNvPr>
          <p:cNvSpPr txBox="1"/>
          <p:nvPr/>
        </p:nvSpPr>
        <p:spPr>
          <a:xfrm>
            <a:off x="5410199" y="3583576"/>
            <a:ext cx="457201" cy="369332"/>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(e)</a:t>
            </a:r>
            <a:endParaRPr kumimoji="1" lang="zh-CN" altLang="en-US"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AD13DD75-FE74-AAF3-B88F-89F86A256085}"/>
              </a:ext>
            </a:extLst>
          </p:cNvPr>
          <p:cNvSpPr txBox="1"/>
          <p:nvPr/>
        </p:nvSpPr>
        <p:spPr>
          <a:xfrm>
            <a:off x="8742313" y="3591848"/>
            <a:ext cx="457201" cy="369332"/>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(f)</a:t>
            </a:r>
            <a:endParaRPr kumimoji="1"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5898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1.6"/>
</p:tagLst>
</file>

<file path=ppt/tags/tag2.xml><?xml version="1.0" encoding="utf-8"?>
<p:tagLst xmlns:a="http://schemas.openxmlformats.org/drawingml/2006/main" xmlns:r="http://schemas.openxmlformats.org/officeDocument/2006/relationships" xmlns:p="http://schemas.openxmlformats.org/presentationml/2006/main">
  <p:tag name="TIMING" val="|67.3"/>
</p:tagLst>
</file>

<file path=ppt/tags/tag3.xml><?xml version="1.0" encoding="utf-8"?>
<p:tagLst xmlns:a="http://schemas.openxmlformats.org/drawingml/2006/main" xmlns:r="http://schemas.openxmlformats.org/officeDocument/2006/relationships" xmlns:p="http://schemas.openxmlformats.org/presentationml/2006/main">
  <p:tag name="TIMING" val="|24.5|19.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2419</Words>
  <Application>Microsoft Office PowerPoint</Application>
  <PresentationFormat>Widescreen</PresentationFormat>
  <Paragraphs>430</Paragraphs>
  <Slides>21</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等线 Light</vt:lpstr>
      <vt:lpstr>Microsoft YaHei</vt:lpstr>
      <vt:lpstr>Arial</vt:lpstr>
      <vt:lpstr>Arial Black</vt:lpstr>
      <vt:lpstr>Arial Unicode MS</vt:lpstr>
      <vt:lpstr>Cambria Math</vt:lpstr>
      <vt:lpstr>Times New Roman</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 365</dc:creator>
  <cp:lastModifiedBy>Martin Julian Blunt</cp:lastModifiedBy>
  <cp:revision>982</cp:revision>
  <cp:lastPrinted>2021-11-25T07:36:29Z</cp:lastPrinted>
  <dcterms:created xsi:type="dcterms:W3CDTF">2021-03-29T19:10:10Z</dcterms:created>
  <dcterms:modified xsi:type="dcterms:W3CDTF">2024-01-14T09:53:11Z</dcterms:modified>
</cp:coreProperties>
</file>