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4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5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10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  <p:sldMasterId id="2147483673" r:id="rId2"/>
    <p:sldMasterId id="2147483688" r:id="rId3"/>
    <p:sldMasterId id="2147483701" r:id="rId4"/>
    <p:sldMasterId id="2147483713" r:id="rId5"/>
    <p:sldMasterId id="2147483728" r:id="rId6"/>
    <p:sldMasterId id="2147483741" r:id="rId7"/>
    <p:sldMasterId id="2147483661" r:id="rId8"/>
  </p:sldMasterIdLst>
  <p:notesMasterIdLst>
    <p:notesMasterId r:id="rId38"/>
  </p:notesMasterIdLst>
  <p:handoutMasterIdLst>
    <p:handoutMasterId r:id="rId39"/>
  </p:handoutMasterIdLst>
  <p:sldIdLst>
    <p:sldId id="1031" r:id="rId9"/>
    <p:sldId id="1033" r:id="rId10"/>
    <p:sldId id="1055" r:id="rId11"/>
    <p:sldId id="870" r:id="rId12"/>
    <p:sldId id="1109" r:id="rId13"/>
    <p:sldId id="1116" r:id="rId14"/>
    <p:sldId id="1119" r:id="rId15"/>
    <p:sldId id="1059" r:id="rId16"/>
    <p:sldId id="1077" r:id="rId17"/>
    <p:sldId id="1085" r:id="rId18"/>
    <p:sldId id="1123" r:id="rId19"/>
    <p:sldId id="1099" r:id="rId20"/>
    <p:sldId id="1126" r:id="rId21"/>
    <p:sldId id="1125" r:id="rId22"/>
    <p:sldId id="1086" r:id="rId23"/>
    <p:sldId id="1090" r:id="rId24"/>
    <p:sldId id="1114" r:id="rId25"/>
    <p:sldId id="1118" r:id="rId26"/>
    <p:sldId id="1115" r:id="rId27"/>
    <p:sldId id="1121" r:id="rId28"/>
    <p:sldId id="1122" r:id="rId29"/>
    <p:sldId id="1092" r:id="rId30"/>
    <p:sldId id="1095" r:id="rId31"/>
    <p:sldId id="1106" r:id="rId32"/>
    <p:sldId id="1110" r:id="rId33"/>
    <p:sldId id="1117" r:id="rId34"/>
    <p:sldId id="1120" r:id="rId35"/>
    <p:sldId id="1111" r:id="rId36"/>
    <p:sldId id="286" r:id="rId3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hs17" initials="z" lastIdx="1" clrIdx="0">
    <p:extLst>
      <p:ext uri="{19B8F6BF-5375-455C-9EA6-DF929625EA0E}">
        <p15:presenceInfo xmlns:p15="http://schemas.microsoft.com/office/powerpoint/2012/main" userId="zhanghs17" providerId="None"/>
      </p:ext>
    </p:extLst>
  </p:cmAuthor>
  <p:cmAuthor id="2" name="Zhang, Haosen" initials="ZH" lastIdx="1" clrIdx="1">
    <p:extLst>
      <p:ext uri="{19B8F6BF-5375-455C-9EA6-DF929625EA0E}">
        <p15:presenceInfo xmlns:p15="http://schemas.microsoft.com/office/powerpoint/2012/main" userId="Zhang, Haos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1B6FF"/>
    <a:srgbClr val="003E74"/>
    <a:srgbClr val="FFFFCC"/>
    <a:srgbClr val="70BCFF"/>
    <a:srgbClr val="9D9D9D"/>
    <a:srgbClr val="FFFFFF"/>
    <a:srgbClr val="006497"/>
    <a:srgbClr val="0085CA"/>
    <a:srgbClr val="0025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4599F94E-CEE6-441E-89CC-EB005ECD8F06}">
      <a14:m xmlns:a14="http://schemas.microsoft.com/office/drawing/2010/main">
        <m:mathPr xmlns:m="http://schemas.openxmlformats.org/officeDocument/2006/math">
          <m:brkBin m:val="before"/>
          <m:brkBinSub m:val="--"/>
        </m:mathPr>
      </a14:m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3BF0BB-61DF-4068-AD5B-3DEE7592062D}" v="48" dt="2024-01-15T16:51:51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300" y="88"/>
      </p:cViewPr>
      <p:guideLst>
        <p:guide orient="horz" pos="1620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b="1">
                <a:solidFill>
                  <a:srgbClr val="003E74"/>
                </a:solidFill>
              </a:rPr>
              <a:t>Name of presentation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93B6B-685E-4876-A0DE-BADD326EA3D1}" type="datetime3">
              <a:rPr lang="en-GB" smtClean="0">
                <a:solidFill>
                  <a:srgbClr val="003E74"/>
                </a:solidFill>
              </a:rPr>
              <a:t>15 January, 2024</a:t>
            </a:fld>
            <a:endParaRPr lang="en-US">
              <a:solidFill>
                <a:srgbClr val="003E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49037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15:14:00.46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1 273 24575,'5'8'0,"-1"-1"0,0 1 0,-1-1 0,1 1 0,-1 0 0,-1 0 0,0 1 0,0-1 0,0 0 0,-1 1 0,-1-1 0,1 1 0,-2 16 0,7 47 0,0-43 0,-1 0 0,1 47 0,-5-44 0,12 62 0,-5-57 0,-6-23 0,1 0 0,0-1 0,1 1 0,1-1 0,0 0 0,7 13 0,19 57 0,-3-3 0,-26-74 0,0-2 0,1 1 0,0 0 0,0 0 0,0-1 0,1 0 0,-1 1 0,1-1 0,0-1 0,0 1 0,8 5 0,-10-8 0,-1 0 0,0-1 0,1 1 0,-1 0 0,1-1 0,-1 1 0,1-1 0,-1 1 0,1-1 0,-1 0 0,1 0 0,-1 0 0,1 0 0,0 0 0,-1 0 0,1 0 0,-1 0 0,1-1 0,-1 1 0,1 0 0,-1-1 0,1 0 0,-1 1 0,1-1 0,-1 0 0,0 0 0,1 1 0,-1-1 0,0 0 0,0 0 0,0-1 0,0 1 0,0 0 0,0 0 0,0 0 0,1-3 0,4-6 0,0 0 0,-1-1 0,0 1 0,4-15 0,6-10 0,1 5 0,-2 0 0,21-63 0,15-33 0,-29 79 0,-2-1 0,23-89 0,-28 89 0,2 9 0,-7 34 0,-3 26 0,-7 269 0,2 32 0,13-244 0,-10-66 0,-1 0 0,0-1 0,-1 1 0,-1 0 0,0 0 0,0 1 0,-1-1 0,-1 0 0,0 0 0,0 0 0,-1 0 0,-7 20 0,8-30 0,1 0 0,-1 0 0,0 0 0,0 0 0,0 0 0,-1 0 0,1 0 0,0-1 0,-1 1 0,1 0 0,-1-1 0,1 1 0,-1-1 0,0 0 0,-2 2 0,3-3 0,1 0 0,-1 0 0,0 1 0,0-1 0,0 0 0,0 0 0,0 0 0,0 0 0,1 0 0,-1 0 0,0-1 0,0 1 0,0 0 0,0 0 0,0-1 0,1 1 0,-1 0 0,0-1 0,0 1 0,0-1 0,1 1 0,-1-1 0,0 1 0,-1-2 0,0-1 0,-1-1 0,0 1 0,1-1 0,0 1 0,0-1 0,0 0 0,0 0 0,1 0 0,-1 0 0,1 0 0,0-1 0,0 1 0,0-5 0,1-2 0,0 1 0,1-1 0,0 0 0,0 1 0,1-1 0,1 1 0,0-1 0,0 1 0,1 0 0,8-16 0,8-9 0,38-51 0,7-13 0,104-177 0,-75 136 0,-93 138 0,0 1 0,-1 0 0,1-1 0,0 1 0,0 0 0,0-1 0,0 1 0,0 0 0,0 0 0,0 0 0,0 0 0,1 0 0,-1 0 0,0 0 0,1 0 0,-1 0 0,0 1 0,1-1 0,-1 1 0,1-1 0,-1 1 0,1-1 0,-1 1 0,1 0 0,3 0 0,-4 1 0,1 0 0,-1 0 0,1 0 0,-1 0 0,0 0 0,1 0 0,-1 1 0,0-1 0,0 0 0,0 1 0,0 0 0,0-1 0,0 1 0,0-1 0,0 1 0,-1 0 0,1-1 0,0 3 0,3 10 0,-1 0 0,0 0 0,-1 0 0,0 19 0,24 183 0,-24-171 0,-1-29 0,0-1 0,0 0 0,-1 1 0,-1-1 0,-1 1 0,-7 27 0,8-40 0,-1 0 0,0-1 0,0 1 0,0-1 0,0 0 0,0 1 0,-1-1 0,1 0 0,-1 0 0,1-1 0,-1 1 0,0 0 0,1-1 0,-1 0 0,0 0 0,0 0 0,0 0 0,-5 1 0,-67 10 0,50-9 0,-43 5 0,44-6 0,0 0 0,0 2 0,0 1 0,1 0 0,0 2 0,0 1 0,-34 16 0,55-24 0,1 1 0,-1 0 0,1-1 0,-1 1 0,1 0 0,-1 0 0,1 0 0,0 0 0,0 0 0,-1 0 0,1 0 0,0 0 0,0 0 0,0 0 0,0 1 0,0-1 0,-1 3 0,24-3 0,50-17 0,46-18 0,-20 3 0,2 4 0,174-23 0,-81 24 0,-120 14 0,144-5 0,545 18 0,-756-1 0,-3-1 0,1 1 0,-1 0 0,0 0 0,1 0 0,-1 0 0,0 1 0,1-1 0,-1 1 0,0 0 0,0 0 0,0 0 0,0 0 0,0 1 0,4 1 0,-7-2 0,-1 0 0,1-1 0,0 1 0,0 0 0,-1-1 0,1 1 0,0-1 0,-1 1 0,1-1 0,-1 1 0,1-1 0,0 1 0,-1-1 0,0 1 0,1-1 0,-1 1 0,1-1 0,-1 0 0,1 1 0,-1-1 0,0 0 0,1 1 0,-1-1 0,0 0 0,1 0 0,-1 0 0,0 0 0,1 0 0,-1 0 0,0 0 0,1 0 0,-1 0 0,0 0 0,1 0 0,-2 0 0,-30 4 0,-489 0 0,266-7 0,182 3 0,8 2 0,0-4 0,-106-15 0,43-5 0,-171-42 0,297 64 0,1 0 0,-1-1 0,0 0 0,0 1 0,0-1 0,1 0 0,-1 0 0,0 0 0,1 0 0,-1 0 0,0 0 0,1 0 0,0-1 0,-3-2 0,4 4 0,0-1 0,-1 1 0,1-1 0,0 1 0,0-1 0,0 0 0,0 1 0,0-1 0,0 0 0,0 1 0,0-1 0,0 1 0,0-1 0,0 0 0,0 1 0,0-1 0,1 1 0,-1-1 0,0 0 0,0 1 0,1-1 0,-1 1 0,0-1 0,1 1 0,-1-1 0,1 1 0,-1-1 0,1 0 0,3-1 0,-1-1 0,0 1 0,1-1 0,0 1 0,-1 0 0,1 1 0,0-1 0,0 1 0,0 0 0,0-1 0,7 1 0,42-5 0,1-2 0,-1-2 0,-1-3 0,0-2 0,53-23 0,-69 24 0,0 2 0,1 1 0,0 2 0,50-5 0,32-8 0,-77 15 0,0 1 0,0 3 0,73 3 0,-66 1 0,-49-2 0,1 1 0,0 0 0,0 0 0,0-1 0,-1 1 0,1 0 0,0 0 0,0 0 0,0 0 0,0 0 0,-1 0 0,1 0 0,0 0 0,0 0 0,0 0 0,0 0 0,-1 1 0,1-1 0,0 0 0,0 1 0,0-1 0,-1 0 0,1 1 0,0-1 0,-1 1 0,1-1 0,0 1 0,-1 0 0,2 0 0,-27 11 0,-48 8 0,-34-2 0,75-14 0,0 1 0,-46 13 0,53-11 0,-1-2 0,0-1 0,0 0 0,-52-2 0,-2 2 0,-17 8 0,57-6 0,-61 1 0,58-8 0,29 0 0,-1 0 0,0 1 0,0 0 0,0 1 0,0 1 0,0 0 0,0 2 0,1-1 0,-17 7 0,88-13 0,-21-5 0,0 2 0,54-3 0,11-1 0,9-7 0,181-4 0,787 22 0,-1051 1 0,0 1 0,37 8 0,4 0 0,-53-9 0,7 0 0,0 1 0,0 1 0,-1 1 0,30 11 0,-49-16 0,-1 1 0,1-1 0,-1 1 0,1 0 0,0 0 0,-1-1 0,0 1 0,1 0 0,-1 0 0,0 0 0,1 1 0,-1-1 0,0 0 0,0 0 0,0 1 0,0-1 0,0 1 0,0-1 0,0 1 0,-1-1 0,1 1 0,0-1 0,-1 1 0,1 2 0,-2-2 0,1-1 0,0 1 0,-1 0 0,0 0 0,1-1 0,-1 1 0,0 0 0,0-1 0,0 1 0,0 0 0,0-1 0,-1 0 0,1 1 0,0-1 0,-1 0 0,1 1 0,-4 1 0,-4 3 0,-1 0 0,1-1 0,-2 0 0,1 0 0,-20 5 0,-374 72 0,282-55 0,208-30 0,-66 4 0,0 0 0,-1-2 0,1 0 0,-1-1 0,1-1 0,33-10 0,-5-2 0,1 2 0,1 3 0,0 1 0,68-1 0,250-44 0,-73 32 0,-254 17 0,1 1 0,-1 2 0,0 2 0,51 6 0,-92-6 0,1 0 0,-1 0 0,0 0 0,0-1 0,0 1 0,1 0 0,-1 0 0,0 0 0,0 0 0,0 0 0,1 0 0,-1 0 0,0 0 0,0 0 0,1 0 0,-1 0 0,0 0 0,0 1 0,0-1 0,1 0 0,-1 0 0,0 0 0,0 0 0,0 0 0,0 0 0,1 0 0,-1 0 0,0 1 0,0-1 0,0 0 0,0 0 0,0 0 0,1 0 0,-1 1 0,0-1 0,0 0 0,0 0 0,0 0 0,0 1 0,0-1 0,0 0 0,0 0 0,0 0 0,0 1 0,0-1 0,0 0 0,0 0 0,0 0 0,0 1 0,0-1 0,0 0 0,0 0 0,0 0 0,0 1 0,0-1 0,0 0 0,0 0 0,0 0 0,0 1 0,-1-1 0,-16 11 0,-27 7 0,-175 31 0,-31 7 0,218-49 0,0-1 0,-1-1 0,0-2 0,-61-1 0,49-2 0,-83 10 0,-6 1 0,239-13 0,113-16 0,-167 10 0,21-3 0,128-4 0,-133 16 0,-5 1 0,0-3 0,115-16 0,-132 10 0,1 2 0,0 2 0,0 2 0,60 7 0,-104-6 0,-1 0 0,1 0 0,-1 0 0,1 0 0,0 0 0,-1 0 0,1 1 0,-1-1 0,1 1 0,0-1 0,-1 1 0,1-1 0,-1 1 0,0 0 0,1 0 0,-1 0 0,0 0 0,3 2 0,-4-3 0,-1 1 0,1 0 0,0 0 0,0-1 0,0 1 0,-1 0 0,1 0 0,0-1 0,-1 1 0,1 0 0,0-1 0,-1 1 0,1 0 0,-1-1 0,1 1 0,-1-1 0,1 1 0,-1-1 0,0 1 0,1-1 0,-1 1 0,0-1 0,1 0 0,-1 1 0,-1-1 0,-56 25 0,209-23 0,-108-4 0,54-10 0,-55 5 0,62 0 0,-67 4 0,0 0 0,0-2 0,38-11 0,-38 7 0,0 2 0,0 2 0,38-1 0,122-10 0,-105 6 0,-76 5 0,0 0 0,0-1 0,0 0 0,-1-1 0,1-1 0,-2 0 0,1-2 0,-1 1 0,-1-2 0,21-20 0,-27 26 0,0-1 0,-1 0 0,0-1 0,0 1 0,-1-1 0,0 0 0,0-1 0,0 1 0,-1-1 0,3-9 0,-7 15 0,-1 0 0,-1 1 0,1-1 0,0 1 0,0-1 0,-1 1 0,1-1 0,0 1 0,-1 0 0,0-1 0,1 1 0,-1 0 0,0 0 0,1 0 0,-1 0 0,0 1 0,0-1 0,0 0 0,0 1 0,-4-1 0,-48-12 0,49 12 0,-388-62 0,266 38 0,95 17 0,0 1 0,0 1 0,-37-1 0,23 4 0,1-2 0,-49-12 0,5 0 0,43 13 0,-84 1 0,-3 0 0,54-10 0,55 8 0,0 2 0,-33-2 0,13 3 0,28 0 0,0 1 0,1 1 0,-1 0 0,0 1 0,0 1 0,-25 6 0,39-8 0,0 1 0,1-1 0,-1 1 0,1-1 0,-1 1 0,1 0 0,-1-1 0,1 1 0,0 0 0,-1 0 0,1 0 0,0 0 0,0 0 0,0 0 0,0 0 0,0 1 0,0-1 0,0 0 0,0 1 0,0-1 0,0 0 0,1 1 0,-1-1 0,0 1 0,1-1 0,0 1 0,-1 0 0,1-1 0,0 1 0,0-1 0,0 1 0,0 0 0,0-1 0,0 1 0,0-1 0,0 1 0,1 0 0,-1-1 0,1 1 0,-1-1 0,1 1 0,-1-1 0,1 0 0,0 1 0,0-1 0,0 1 0,0-1 0,0 0 0,1 2 0,4 3 0,-1 1 0,1-1 0,0 0 0,1-1 0,0 0 0,-1 0 0,16 8 0,-4-3 0,1 0 0,1-2 0,0 0 0,0-1 0,1-1 0,-1-1 0,1-1 0,36 3 0,187 18 0,1659-26 0,-2074 15 0,-8 0 0,133-12 0,-52 9 0,51-4 0,-53-1 0,-121 8 0,-8-1 0,82-14 0,147 1 0,0 0 0,0 0 0,0 0 0,0 0 0,0 0 0,0 0 0,0 0 0,0 0 0,0 0 0,0 0 0,0-1 0,0 1 0,0 0 0,0 0 0,0 0 0,0 0 0,0 0 0,0 0 0,0 0 0,0 0 0,0 0 0,0 0 0,0 0 0,0-1 0,0 1 0,0 0 0,0 0 0,0 0 0,0 0 0,0 0 0,0 0 0,0 0 0,0 0 0,0 0 0,0 0 0,0 0 0,0 0 0,0 0 0,0-1 0,0 1 0,0 0 0,0 0 0,0 0 0,-1 0 0,1 0 0,0 0 0,0 0 0,0 0 0,14-7 0,18-5 0,233-34 0,-56 12 0,-145 22 0,0 3 0,123-2 0,-14-2 0,-11 0 0,568 14 0,-653 6 0,-72-7 0,0 1 0,-1 0 0,1 0 0,-1 1 0,1 0 0,-1 0 0,1 0 0,-1 0 0,0 0 0,0 1 0,0 0 0,0 0 0,5 5 0,-9-8 0,1 1 0,-1 0 0,1 0 0,-1 0 0,0-1 0,1 1 0,-1 0 0,0 0 0,1 0 0,-1 0 0,0 0 0,0 0 0,0-1 0,0 1 0,0 0 0,0 0 0,0 0 0,0 0 0,0 0 0,0 0 0,-1 0 0,1 0 0,0-1 0,-1 1 0,1 0 0,0 0 0,-2 1 0,-23 22 0,-35 6 0,23-20 0,0-1 0,0-2 0,-1-2 0,-41 1 0,-68 10 0,-175 20 0,245-30 0,-4 7 0,56-8 0,0-1 0,-31 0 0,44-3 0,0-1 0,1 2 0,-1-1 0,1 2 0,-1-1 0,-19 9 0,99-9 0,534-93 0,-560 85 0,65-2 0,174 8 0,-113 3 0,-121 4 0,-36 3 0,-11-9 0,-1 0 0,1 1 0,-1-1 0,0 0 0,1 0 0,-1 0 0,0-1 0,1 1 0,-1 0 0,0 0 0,0 0 0,0 0 0,0-1 0,0 1 0,0 0 0,0-1 0,0 1 0,0-1 0,-1 1 0,-13 5 0,0-1 0,-1-1 0,1 0 0,-1-1 0,0 0 0,0-1 0,-24-1 0,-40 7 0,35-2 0,-67 0 0,68-5 0,-73 11 0,-11-1 0,96-10 0,1 1 0,-53 11 0,36-5 0,0-3 0,-1-1 0,1-3 0,-60-5 0,-9 0 0,35 2 0,1-4 0,0-4 0,-122-30 0,-67-14 0,52 18 0,65 14 0,-134-18 0,261 38 0,9 1 0,35 1 0,224-2 0,158 6 0,-190 20-198,-105-9 6,117 0 0,-90-9-397,156 27 0,120 6-535,-8-19 1066,274 13 1759,-623-32-1391,-1 3 0,1 3 1,73 18-1,-112-25-310,-33-10 0,-41-12 0,38 18 0,-29-7 0,0 3 0,-83-2 0,94 8 0,-65-11 0,13 1 0,14 4 0,-208-10 0,-123-8-660,-4-1 418,-4 9 236,295 9-48,-124-15 40,-142-4 16,359 27 228,0-2 1,-32-6 0,30 3-90,-56-2 0,38 8-141,2 1 0,-1-3 0,-75-12 0,43 0 0,0 2 0,-134 0 0,192 9 0,28-4 0,36-6 0,300-40 0,-332 52 0,-1 0 0,47-9 0,0 2 0,77-2 0,41-3 0,-1 0 0,49 0 0,8 0 0,-102 14 0,-116-1 0,-13 0 0,-213-3 0,-240 6 0,207 24 0,139-17 0,-170 7 0,-1263-18-2656,1357-13 2656,-3-1 0,-81-4 138,54-8 1488,130 19-1337,-1 4 0,-89 7 0,26 1-264,101-5-25,-6 1 0,-55 5 0,92-2 0,0 0 0,0 1 0,0 0 0,1 2 0,-1 0 0,1 1 0,-16 9 0,5-1 0,-15 8 0,1 1 0,1 2 0,1 2 0,-37 35 0,54-45 0,-1 0 0,0-2 0,-1-1 0,-32 15 0,47-25 0,-3 2 0,0 0 0,1 1 0,-18 14 0,29-22 0,0 1 0,0 0 0,0 0 0,0 0 0,0 0 0,0 0 0,1 0 0,-1 0 0,0 0 0,1 0 0,-1 0 0,0 0 0,1 0 0,-1 1 0,1-1 0,0 0 0,-1 0 0,1 0 0,0 1 0,0-1 0,0 3 0,1-3 0,0 1 0,0-1 0,0 0 0,1 1 0,-1-1 0,0 0 0,1 0 0,-1 0 0,0 0 0,1 0 0,0 0 0,-1 0 0,1-1 0,-1 1 0,1-1 0,0 1 0,0-1 0,-1 1 0,1-1 0,0 0 0,3 0 0,69 12 0,0-3 0,101-1 0,871-9 0,-1006 3 0,54 10 0,41 2 0,1410-16 0,-1509 5 0,0 0 0,0 3 0,38 9 0,-39-6 0,0-2 0,1-2 0,46 2 0,89 6 0,3 1 0,-129-13 0,-1 2 0,58 12 0,-33-8 0,1-2 0,114-8 0,-46 0 0,-100 4 0,0 3 0,51 10 0,-78-12 0,33 3 0,1-1 0,58-3 0,-60-2 0,1 2 0,67 10 0,-39-2 0,-1-3 0,1-3 0,74-7 0,-4 1 0,-88 0 0,1-2 0,75-18 0,1 0 0,-106 20 0,53-8 0,111-1 0,473 13 0,-632-3 0,59-10 0,-58 6 0,57-3 0,-48 7 0,0-2 0,-1-2 0,0-1 0,0-3 0,0-1 0,63-27 0,-44 8 0,-56 29 0,1-1 0,-1 1 0,1 0 0,-1-1 0,0 1 0,0-1 0,0 0 0,0 0 0,0 0 0,0 0 0,0 0 0,-1 0 0,1 0 0,-1 0 0,0-1 0,1 1 0,-1-1 0,0 1 0,0-1 0,0-3 0,-2 5 0,1-1 0,-1 0 0,0 0 0,0 0 0,0 1 0,-1-1 0,1 1 0,0-1 0,-1 1 0,1-1 0,-1 1 0,1 0 0,-1-1 0,0 1 0,1 0 0,-1 0 0,0 0 0,0 1 0,0-1 0,0 0 0,0 1 0,0-1 0,0 1 0,0 0 0,0-1 0,-2 1 0,-68-4 0,48 4 0,-164-24 0,120 13 0,-124-5 0,-51-2 0,162 9 0,50 5 0,-54-16 0,57 12 0,0 1 0,-41-4 0,-189-23 0,123 1 0,78 18 0,-73-11 0,75 16 0,-94-29 0,78 19 0,-15 0 0,-1 3 0,-154-8 0,29 3 0,98 7 0,-185-2 0,-241 17 0,516-1 0,1-1 0,-35-9 0,34 6 0,0 1 0,-33-1 0,0 4 0,-105-17 0,76 4 0,-1 4 0,-105 1 0,156 9 0,-25 2 0,0-4 0,-99-14 0,118 10 0,-74-1 0,74 6 0,-75-11 0,61 4 0,0 3 0,-88 2 0,82 4 0,-108-13 0,-111-18 0,228 24 0,-63 3 0,71 4 0,0-3 0,-66-10 0,42 3-2,0 3 0,-1 3 0,-84 7-1,14-1-1353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13:28:25.6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1 221 24575,'4'7'0,"-1"-2"0,1 2 0,-2-2 0,1 2 0,0-1 0,-2 1 0,1 0 0,-1 0 0,1-1 0,-1 1 0,-1 0 0,1 0 0,-2 13 0,6 39 0,0-36 0,-1 1 0,1 37 0,-5-35 0,11 50 0,-5-46 0,-4-19 0,0 1 0,1-2 0,0 2 0,1-2 0,0 1 0,6 10 0,15 46 0,-2-2 0,-22-60 0,1-2 0,0 1 0,1 0 0,-1 0 0,1-1 0,0 0 0,-1 2 0,1-2 0,1-1 0,-1 1 0,7 5 0,-9-7 0,0-1 0,0 0 0,1 1 0,-2 0 0,2-1 0,-1 1 0,0-1 0,0 1 0,1-1 0,-1 0 0,0 0 0,0 0 0,1 0 0,-1 0 0,0 0 0,1 0 0,-1 0 0,0-1 0,0 1 0,1 0 0,-2-1 0,2 0 0,-1 1 0,0-1 0,0 1 0,0-1 0,1 1 0,-2-1 0,1 0 0,0 0 0,0 0 0,0 0 0,0 0 0,-1 0 0,1 0 0,1-2 0,3-5 0,-1 0 0,1-1 0,-1 1 0,3-12 0,5-9 0,1 5 0,-2 0 0,18-51 0,11-27 0,-23 63 0,-2 1 0,19-73 0,-22 72 0,1 7 0,-6 28 0,-2 21 0,-6 218 0,2 26 0,10-198 0,-8-53 0,0-1 0,-1 0 0,0 1 0,-1 0 0,0-1 0,-1 2 0,0-1 0,0-1 0,-1 1 0,0 0 0,-1-1 0,-5 17 0,6-24 0,1 0 0,-1-1 0,1 1 0,-1-1 0,0 1 0,-1 0 0,2-1 0,-1 0 0,-1 1 0,1-1 0,0 0 0,0 1 0,-1-1 0,1-1 0,-3 3 0,4-3 0,0 0 0,-1 0 0,0 1 0,0-1 0,0 0 0,1 0 0,-1 0 0,0 0 0,1 0 0,-1 0 0,0-1 0,1 1 0,-1 0 0,0 0 0,0-1 0,1 1 0,-1 0 0,0-1 0,1 1 0,-1-1 0,1 1 0,-1 0 0,0 0 0,0-2 0,-1 0 0,0-2 0,-1 2 0,2-1 0,-1 0 0,0 0 0,1 0 0,-1-1 0,1 1 0,0 0 0,0 0 0,0-1 0,0 0 0,0-3 0,1-2 0,0 1 0,1-1 0,0 0 0,0 1 0,0-1 0,2 1 0,-1-1 0,1 1 0,0 0 0,7-13 0,6-7 0,31-42 0,5-10 0,85-143 0,-61 109 0,-75 113 0,0 0 0,-1 0 0,1-1 0,0 2 0,-1-1 0,1-1 0,0 1 0,0 1 0,0-1 0,-1 0 0,1 0 0,1 0 0,-1 0 0,0 1 0,0-1 0,0 0 0,0 1 0,0-1 0,0 1 0,1-1 0,-1 1 0,0 0 0,0 0 0,1 0 0,2 0 0,-3 0 0,0 1 0,0 0 0,1 0 0,-2 0 0,1-1 0,1 1 0,-1 1 0,-1-1 0,1 0 0,0 0 0,0 1 0,0-1 0,-1 0 0,1 0 0,0 1 0,-1-1 0,1 0 0,0 2 0,2 9 0,-1-1 0,1 0 0,-2 1 0,1 14 0,19 149 0,-19-138 0,-1-24 0,-1-1 0,1 0 0,-1 1 0,-1-1 0,0 1 0,-7 22 0,8-33 0,-2 1 0,0-2 0,1 2 0,-1-2 0,1 1 0,-1 0 0,-1 0 0,2 0 0,-2-1 0,2 0 0,-2 1 0,1-1 0,0 0 0,0 0 0,-1 0 0,1-1 0,0 1 0,-5 1 0,-54 8 0,41-8 0,-35 5 0,36-6 0,-1 1 0,1 1 0,-1 1 0,2 0 0,-1 2 0,1 0 0,-29 14 0,46-20 0,0 0 0,-1 1 0,2-1 0,-2 1 0,1 0 0,-1 0 0,2 0 0,-1-1 0,0 1 0,-1 0 0,2 0 0,-1 0 0,0-1 0,0 1 0,0 1 0,1-1 0,-2 2 0,20-2 0,40-14 0,38-15 0,-17 3 0,2 3 0,141-18 0,-66 19 0,-97 11 0,117-4 0,441 15 0,-613-1 0,-1-1 0,0 1 0,0 0 0,-1 0 0,1 0 0,0 0 0,-1 1 0,1-1 0,0 1 0,-1 0 0,1-1 0,-1 1 0,0 0 0,1 1 0,3 0 0,-6-1 0,-1 0 0,1-1 0,0 1 0,0-1 0,-1 0 0,1 1 0,0-1 0,-1 1 0,1-1 0,-1 1 0,1-1 0,0 1 0,0-1 0,-1 0 0,1 0 0,-1 1 0,1-1 0,-1 0 0,1 1 0,-1-1 0,0 0 0,1 1 0,0-1 0,-1 0 0,1 0 0,-1 0 0,0 0 0,1 0 0,-1 0 0,1 0 0,0 0 0,-1 0 0,0 0 0,1 0 0,-2 0 0,-24 3 0,-395 0 0,214-5 0,148 2 0,7 2 0,-1-4 0,-86-12 0,36-4 0,-139-34 0,240 52 0,1 0 0,0 0 0,-1-1 0,1 1 0,-1-1 0,1 0 0,-1 0 0,1 1 0,0-1 0,-1 0 0,1 0 0,0 0 0,0 0 0,-2-2 0,3 3 0,0-1 0,-1 1 0,1-1 0,0 1 0,0-1 0,0 0 0,0 1 0,0-1 0,0 1 0,0 0 0,0-1 0,0 1 0,0-1 0,0 0 0,0 1 0,0-1 0,1 1 0,-1 0 0,0-1 0,0 1 0,1-1 0,-1 1 0,0-1 0,1 1 0,-1-1 0,0 1 0,0 0 0,1-1 0,2-1 0,0 0 0,-1 0 0,2 0 0,-1 0 0,-1 0 0,1 2 0,1-2 0,-1 1 0,0 0 0,0 0 0,6 0 0,34-4 0,1-1 0,-1-2 0,-1-3 0,0-1 0,43-19 0,-56 20 0,0 1 0,1 1 0,0 2 0,41-4 0,25-7 0,-62 12 0,0 1 0,0 3 0,59 2 0,-53 1 0,-40-2 0,1 1 0,-1 0 0,1 0 0,0-1 0,-1 1 0,1 0 0,0 0 0,-1 0 0,1 0 0,0 0 0,-1 0 0,1 0 0,0 0 0,-1 0 0,1 0 0,0 0 0,-1 1 0,1-1 0,0 0 0,-1 1 0,1-1 0,-1 0 0,1 0 0,0 0 0,-1 1 0,1-1 0,0 1 0,-1 0 0,1 0 0,-21 8 0,-39 8 0,-28-3 0,61-11 0,0 1 0,-37 11 0,43-9 0,-1-2 0,0-1 0,0 0 0,-42-1 0,-2 1 0,-14 7 0,47-5 0,-50 0 0,47-6 0,24 1 0,-1-1 0,0 1 0,0 0 0,0 1 0,-1 0 0,1 1 0,0 1 0,1 0 0,-14 5 0,71-11 0,-17-3 0,0 1 0,44-2 0,9-2 0,7-4 0,146-4 0,638 18 0,-851 0 0,0 2 0,30 5 0,3 1 0,-43-7 0,6 0 0,-1 0 0,1 1 0,-1 1 0,25 9 0,-41-13 0,0 1 0,1-1 0,-2 1 0,2 0 0,0 0 0,-2-1 0,1 0 0,1 1 0,-1 0 0,-1 0 0,2 0 0,-1 0 0,0 0 0,0 0 0,-1 0 0,1 0 0,0 1 0,0-1 0,0 0 0,-1 0 0,0 1 0,1-1 0,-1 0 0,1 2 0,-2-1 0,1-1 0,0 0 0,-1 1 0,1 0 0,0-2 0,-1 2 0,0 0 0,0-1 0,0 0 0,1 1 0,-1-1 0,-1-1 0,1 2 0,0-1 0,0 0 0,0 0 0,-3 2 0,-3 2 0,-1-1 0,0 0 0,-1 0 0,1 1 0,-16 3 0,-303 58 0,228-44 0,169-25 0,-54 4 0,0 0 0,0-2 0,0 0 0,-1 0 0,1-2 0,27-7 0,-4-2 0,1 1 0,0 3 0,1 1 0,54-1 0,203-36 0,-59 26 0,-206 14 0,1 1 0,-1 1 0,1 2 0,40 5 0,-74-5 0,1 0 0,-1 0 0,0 0 0,0-1 0,0 1 0,1 0 0,-1 0 0,0 0 0,0 0 0,0 0 0,1 0 0,-1 0 0,0 0 0,0 0 0,0 0 0,0 0 0,0 0 0,0 1 0,0-1 0,1 0 0,-1 0 0,0 0 0,0 0 0,0 0 0,0 0 0,1 0 0,-1 0 0,0 1 0,0-1 0,0 0 0,0 0 0,0 0 0,1 0 0,-1 1 0,0-1 0,0 0 0,0 0 0,0 0 0,0 1 0,0-1 0,0 0 0,0 0 0,0 0 0,0 0 0,0 0 0,0 0 0,0 0 0,0 0 0,0 1 0,0-1 0,0 0 0,0 0 0,0 0 0,0 1 0,0-1 0,0 0 0,0 0 0,0 0 0,0 1 0,-1-1 0,-13 9 0,-21 5 0,-143 26 0,-24 5 0,176-39 0,0-1 0,-1-1 0,1-2 0,-50 0 0,39-2 0,-67 8 0,-4 1 0,193-11 0,91-12 0,-134 7 0,16-2 0,104-3 0,-108 13 0,-4 1 0,1-3 0,92-13 0,-107 8 0,2 2 0,-1 2 0,0 1 0,49 6 0,-85-5 0,0 0 0,1 0 0,-1 0 0,0 0 0,1 0 0,-1 0 0,0 1 0,0-1 0,1 1 0,-1-1 0,0 0 0,1 0 0,-1 1 0,-1 0 0,2 0 0,-1 0 0,0-1 0,2 3 0,-3-3 0,-1 1 0,1 0 0,0-1 0,0 0 0,0 1 0,-1 0 0,1 0 0,0-1 0,0 1 0,0-1 0,0 0 0,-1 1 0,1 0 0,-1-1 0,1 1 0,-1-1 0,1 1 0,-1-1 0,0 0 0,1 0 0,0 1 0,-1-1 0,1 0 0,-1 1 0,-1-1 0,-45 20 0,170-18 0,-88-4 0,43-7 0,-44 3 0,50 0 0,-54 4 0,0-1 0,0-1 0,31-9 0,-31 6 0,0 1 0,0 2 0,30 0 0,100-9 0,-86 4 0,-61 5 0,0 0 0,0-1 0,0 1 0,-1-2 0,1-1 0,-1 1 0,0-2 0,-1 1 0,0-2 0,16-16 0,-21 21 0,-1-1 0,0 0 0,0-1 0,0 1 0,-1 0 0,0-1 0,0 0 0,0 0 0,-1-1 0,3-6 0,-6 11 0,-1 0 0,0 2 0,0-2 0,0 1 0,0 0 0,0 0 0,0-1 0,0 1 0,-1 0 0,1 0 0,0 0 0,-1 0 0,1 0 0,0 1 0,-1-1 0,1 1 0,-1-1 0,0 0 0,1 1 0,-4-1 0,-39-9 0,40 9 0,-314-50 0,215 31 0,77 13 0,0 2 0,1 0 0,-31-1 0,18 4 0,2-2 0,-40-10 0,4 0 0,35 11 0,-69 0 0,-1 1 0,43-8 0,44 5 0,1 3 0,-27-2 0,10 2 0,23 1 0,0 0 0,1 1 0,-1 0 0,0 1 0,0 0 0,-20 6 0,31-7 0,1 1 0,0-1 0,-1 0 0,2 0 0,-2 1 0,1 0 0,-1-1 0,2 1 0,-1 0 0,-1 0 0,1-1 0,1 1 0,-1 0 0,0 0 0,0 0 0,0 0 0,1 0 0,-1 0 0,0 0 0,0 0 0,0 0 0,1 1 0,0-2 0,-1 2 0,1-1 0,0 1 0,-1-1 0,1 0 0,0 1 0,0-2 0,0 2 0,0 0 0,0-2 0,0 2 0,0-1 0,0 0 0,1 1 0,-1-1 0,1 1 0,-1-2 0,0 2 0,0-1 0,1 0 0,0 0 0,0 0 0,0 1 0,-1-2 0,1 1 0,1 2 0,3 2 0,-1 0 0,1 0 0,-1 0 0,2-1 0,0 0 0,-1 0 0,12 7 0,-2-3 0,0 0 0,2-2 0,-1 1 0,0-2 0,1 0 0,-1-1 0,1 0 0,29 1 0,152 15 0,1342-20 0,-1678 11 0,-7 0 0,108-9 0,-42 7 0,40-4 0,-41 0 0,-99 7 0,-7-2 0,67-11 0,119 1 0,0 0 0,0 0 0,0 0 0,0 0 0,0 0 0,0 0 0,0 0 0,0 0 0,0 0 0,0 0 0,0 0 0,0 0 0,0 0 0,0 0 0,0 0 0,0 0 0,0 0 0,0 0 0,0 0 0,0 0 0,0 0 0,0 0 0,0 0 0,0-1 0,0 1 0,0 0 0,0 0 0,0 0 0,0 0 0,0 0 0,0 0 0,0 0 0,0 0 0,0 0 0,0 0 0,0 0 0,0 0 0,0 0 0,0-1 0,0 1 0,0 0 0,0 0 0,0 0 0,-1 0 0,1 0 0,0 0 0,0 0 0,0 0 0,12-6 0,14-3 0,188-29 0,-45 11 0,-117 17 0,0 3 0,99-2 0,-11-2 0,-8 1 0,459 11 0,-529 4 0,-58-5 0,0 1 0,-1 0 0,1 0 0,-1 0 0,2 1 0,-2 0 0,1-1 0,-1 1 0,0-1 0,1 2 0,-1-1 0,0 1 0,4 3 0,-7-6 0,1 1 0,-1 0 0,1 0 0,-1-1 0,0 0 0,1 1 0,-1 0 0,0 0 0,1 0 0,-1 0 0,0-1 0,0 1 0,0-1 0,0 1 0,0 0 0,0 0 0,0-1 0,0 1 0,0 0 0,0 0 0,-1 0 0,1-1 0,0 0 0,-1 1 0,1 0 0,0 0 0,-2 0 0,-18 19 0,-29 4 0,20-16 0,-1 0 0,0-3 0,-1-1 0,-33 1 0,-55 8 0,-142 16 0,199-24 0,-4 6 0,46-7 0,0-1 0,-25 0 0,35-2 0,0-1 0,1 2 0,-1-2 0,2 3 0,-2-2 0,-15 8 0,80-7 0,432-76 0,-453 69 0,53-1 0,140 6 0,-91 2 0,-98 4 0,-29 2 0,-9-7 0,-1 0 0,1 0 0,0 0 0,-1 0 0,1 0 0,-1 0 0,0-1 0,1 0 0,-1 1 0,1 0 0,-1 0 0,0 0 0,0-1 0,0 0 0,1 1 0,-1-1 0,0 1 0,0-1 0,-1 1 0,-10 4 0,0-1 0,-1-1 0,1 0 0,-1 0 0,0-1 0,0 0 0,-19-1 0,-33 5 0,29-1 0,-55 0 0,55-4 0,-58 8 0,-10 0 0,78-8 0,1 1 0,-43 8 0,29-3 0,0-3 0,0-1 0,0-2 0,-49-5 0,-6 1 0,27 2 0,2-4 0,-1-3 0,-98-25 0,-55-10 0,43 13 0,52 13 0,-109-16 0,212 32 0,8 0 0,27 1 0,182-2 0,128 5 0,-154 17-198,-85-8 6,95 0 0,-73-7-397,126 22 0,97 4-535,-6-15 1066,221 11 1759,-503-26-1391,-2 2 0,2 3 1,58 14-1,-90-20-310,-27-8 0,-34-10 0,32 15 0,-24-6 0,0 3 0,-67-2 0,76 6 0,-53-9 0,11 2 0,12 2 0,-170-7 0,-98-7-660,-4-1 418,-3 7 236,238 8-48,-100-13 40,-114-2 16,290 21 228,-1-1 1,-25-6 0,25 3-90,-46-1 0,30 6-141,3 1 0,-2-3 0,-60-9 0,35-1 0,-1 3 0,-108-1 0,156 8 0,22-4 0,30-5 0,242-32 0,-269 43 0,0-1 0,38-7 0,-1 1 0,64-1 0,32-2 0,-1-1 0,40 1 0,7-1 0,-83 12 0,-94-1 0,-10 0 0,-173-3 0,-194 6 0,167 19 0,113-14 0,-138 6 0,-1022-15-2656,1099-11 2656,-4 0 0,-64-3 138,43-7 1488,105 16-1337,0 2 0,-72 7 0,20 0-264,82-4-25,-4 1 0,-45 4 0,74-1 0,1-1 0,-1 1 0,1 1 0,0 0 0,-1 1 0,1 1 0,-12 7 0,3-1 0,-12 7 0,1 0 0,1 2 0,1 2 0,-31 28 0,45-37 0,-2 1 0,1-2 0,-1-1 0,-27 12 0,39-20 0,-2 2 0,-1 0 0,2 0 0,-16 12 0,25-18 0,-1 1 0,0 0 0,0-1 0,0 1 0,0 0 0,1 0 0,0 0 0,-1 0 0,0-1 0,1 1 0,-1 0 0,0 0 0,1 0 0,0 0 0,0 0 0,0 0 0,-1 0 0,1-1 0,0 2 0,0-1 0,0 2 0,1-2 0,-1 1 0,1-2 0,0 1 0,1 1 0,-2-1 0,1-1 0,1 1 0,-1 0 0,0 0 0,0 0 0,1-1 0,-1 1 0,0-1 0,0 1 0,1-1 0,-1 1 0,1-1 0,-1 1 0,0-1 0,1 0 0,2 0 0,56 9 0,0-1 0,81-2 0,706-7 0,-814 3 0,43 8 0,33 1 0,1142-13 0,-1222 5 0,0-1 0,0 3 0,31 7 0,-32-4 0,1-3 0,0-1 0,37 2 0,73 4 0,2 2 0,-105-11 0,0 1 0,46 10 0,-26-6 0,1-2 0,92-7 0,-38 1 0,-80 3 0,0 2 0,41 8 0,-63-9 0,27 2 0,0-1 0,47-2 0,-48-2 0,1 2 0,54 8 0,-32-2 0,-1-2 0,2-2 0,59-7 0,-3 2 0,-71 0 0,0-3 0,61-13 0,1-1 0,-85 17 0,42-7 0,90-1 0,383 11 0,-512-3 0,48-7 0,-47 4 0,46-2 0,-38 5 0,-1-1 0,0-2 0,-1-1 0,1-2 0,-1-1 0,52-22 0,-36 7 0,-45 23 0,0 0 0,0 0 0,0 0 0,0-1 0,-1 2 0,1-2 0,0 0 0,-1 1 0,1-1 0,-1 0 0,1 1 0,-1-1 0,0 1 0,0-1 0,0 0 0,1 0 0,-2 0 0,1 0 0,0-1 0,0-1 0,-2 3 0,1-1 0,-1 1 0,0-1 0,1 0 0,-1 2 0,-1-2 0,1 1 0,1-1 0,-2 2 0,1-2 0,0 1 0,0 0 0,-1 0 0,1 0 0,0 0 0,-1 0 0,0 1 0,1 0 0,-1-1 0,1 0 0,-1 1 0,0-1 0,1 1 0,-1 0 0,1-1 0,-3 1 0,-54-3 0,39 3 0,-134-19 0,98 10 0,-100-4 0,-42-2 0,132 8 0,40 4 0,-44-13 0,46 9 0,0 1 0,-33-3 0,-152-18 0,98 0 0,64 15 0,-59-9 0,60 13 0,-75-24 0,62 16 0,-11 0 0,-2 2 0,-124-6 0,24 2 0,78 6 0,-149-2 0,-195 14 0,418-1 0,0 0 0,-28-8 0,28 5 0,-1 1 0,-26-1 0,0 3 0,-85-14 0,61 4 0,0 3 0,-86 1 0,127 7 0,-20 1 0,-1-2 0,-79-12 0,95 8 0,-60-1 0,60 5 0,-61-8 0,50 2 0,0 3 0,-72 2 0,67 2 0,-88-9 0,-89-16 0,184 21 0,-51 1 0,57 4 0,1-3 0,-54-7 0,34 1-2,0 3 0,0 3 0,-69 5-1,12 0-1353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15:27:09.0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173 240 24575,'1'5'0,"1"0"0,-1-1 0,1 1 0,0 0 0,0-1 0,0 1 0,4 5 0,7 16 0,-3 3 0,-2 1 0,-1 0 0,-1 0 0,2 35 0,-7-55 0,0 1 0,-1 0 0,-1-1 0,0 1 0,0 0 0,-1-1 0,-1 1 0,1-1 0,-2 0 0,1 0 0,-1 0 0,-1 0 0,0 0 0,0-1 0,-9 11 0,5-9 0,2-2 0,-1 1 0,0-1 0,-1-1 0,-17 14 0,24-20 0,0-1 0,0 0 0,0 1 0,0-1 0,0 0 0,0 0 0,-1-1 0,1 1 0,0 0 0,0-1 0,-1 1 0,1-1 0,0 0 0,-1 0 0,1 0 0,0 0 0,-1 0 0,1 0 0,0-1 0,-1 1 0,1-1 0,0 1 0,0-1 0,0 0 0,-1 0 0,1 0 0,0 0 0,0-1 0,1 1 0,-1 0 0,0-1 0,-2-1 0,2 0 0,-1 0 0,1-1 0,0 1 0,0 0 0,0-1 0,1 0 0,-1 1 0,1-1 0,0 0 0,0 0 0,0 0 0,0 1 0,1-1 0,-1-6 0,3-66 0,0 41 0,-3-2 0,0 21 0,1 0 0,0 0 0,3-18 0,-2 31 0,-1-1 0,1 0 0,0 1 0,0-1 0,1 1 0,-1-1 0,1 1 0,0 0 0,-1-1 0,1 1 0,1 0 0,-1 0 0,0 0 0,1 1 0,0-1 0,-1 0 0,1 1 0,4-3 0,35-19 0,-30 19 0,-1-1 0,0 0 0,0 0 0,-1-2 0,0 1 0,0-1 0,-1-1 0,0 1 0,0-2 0,-1 1 0,12-20 0,-15 20 0,-1 0 0,0-1 0,0 0 0,-1 0 0,0 0 0,-1 0 0,-1-1 0,2-11 0,-2-4 0,-1 0 0,-4-30 0,4 55 0,0-1 0,0 1 0,0 0 0,0-1 0,0 1 0,-1 0 0,1-1 0,0 1 0,-1-1 0,1 1 0,-1 0 0,1 0 0,-1-1 0,1 1 0,-1 0 0,0 0 0,0 0 0,0 0 0,0 0 0,0 0 0,0 0 0,0 0 0,0 0 0,0 0 0,0 0 0,0 1 0,-1-1 0,1 0 0,0 1 0,0-1 0,-1 1 0,1-1 0,0 1 0,-1 0 0,1 0 0,-1-1 0,1 1 0,0 0 0,-1 0 0,1 1 0,-1-1 0,1 0 0,0 0 0,-1 1 0,1-1 0,0 0 0,-1 1 0,1-1 0,0 1 0,-3 1 0,-4 2 0,0 1 0,-1 0 0,2 0 0,-1 1 0,-14 12 0,3 2 0,1 1 0,1 1 0,0 0 0,2 1 0,-24 48 0,32-58 0,2 0 0,0 0 0,0 0 0,1 0 0,1 1 0,0 0 0,1 0 0,0 0 0,1 0 0,1 0 0,0 0 0,1 0 0,4 22 0,-3-32 0,0 1 0,0-1 0,0 0 0,0 0 0,1 1 0,0-1 0,0-1 0,0 1 0,0 0 0,0-1 0,1 0 0,-1 0 0,1 0 0,0 0 0,0 0 0,8 3 0,9 4 0,0-1 0,31 9 0,-4-2 0,-22-8 0,-1-1 0,1-1 0,0-1 0,0-2 0,0 0 0,38-2 0,23 3 0,14 13-1365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15:27:11.0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442 1 24575,'-2'5'0,"0"0"0,0 1 0,-1-1 0,0-1 0,0 1 0,0 0 0,0-1 0,-7 7 0,2-1 0,-62 59 0,48-41 0,15-21 0,1 1 0,1-1 0,-1 1 0,1 0 0,1 0 0,-1 0 0,2 1 0,-6 14 0,4-4 0,1-2 0,0-1 0,-2 1 0,-9 21 0,12-33 0,0 0 0,0 0 0,-1 0 0,1 0 0,-1-1 0,0 1 0,-1-1 0,1 0 0,-1 0 0,1-1 0,-1 1 0,-1-1 0,-8 4 0,-30 11 0,32-14 0,0 0 0,0 1 0,0 1 0,-18 11 0,27-14 0,0-1 0,0 1 0,0 0 0,0 0 0,1 0 0,-1 0 0,1 0 0,0 0 0,0 1 0,0-1 0,0 1 0,1 0 0,-1-1 0,1 1 0,0 0 0,0 0 0,0 0 0,1 0 0,-1 6 0,3 81 120,-1-85-244,-1 1 0,2 0 1,-1-1-1,1 1 0,0-1 0,0 1 1,1-1-1,0 0 0,0 0 0,0 0 1,6 7-1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15:14:00.46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1 273 24575,'5'8'0,"-1"-1"0,0 1 0,-1-1 0,1 1 0,-1 0 0,-1 0 0,0 1 0,0-1 0,0 0 0,-1 1 0,-1-1 0,1 1 0,-2 16 0,7 47 0,0-43 0,-1 0 0,1 47 0,-5-44 0,12 62 0,-5-57 0,-6-23 0,1 0 0,0-1 0,1 1 0,1-1 0,0 0 0,7 13 0,19 57 0,-3-3 0,-26-74 0,0-2 0,1 1 0,0 0 0,0 0 0,0-1 0,1 0 0,-1 1 0,1-1 0,0-1 0,0 1 0,8 5 0,-10-8 0,-1 0 0,0-1 0,1 1 0,-1 0 0,1-1 0,-1 1 0,1-1 0,-1 1 0,1-1 0,-1 0 0,1 0 0,-1 0 0,1 0 0,0 0 0,-1 0 0,1 0 0,-1 0 0,1-1 0,-1 1 0,1 0 0,-1-1 0,1 0 0,-1 1 0,1-1 0,-1 0 0,0 0 0,1 1 0,-1-1 0,0 0 0,0 0 0,0-1 0,0 1 0,0 0 0,0 0 0,0 0 0,1-3 0,4-6 0,0 0 0,-1-1 0,0 1 0,4-15 0,6-10 0,1 5 0,-2 0 0,21-63 0,15-33 0,-29 79 0,-2-1 0,23-89 0,-28 89 0,2 9 0,-7 34 0,-3 26 0,-7 269 0,2 32 0,13-244 0,-10-66 0,-1 0 0,0-1 0,-1 1 0,-1 0 0,0 0 0,0 1 0,-1-1 0,-1 0 0,0 0 0,0 0 0,-1 0 0,-7 20 0,8-30 0,1 0 0,-1 0 0,0 0 0,0 0 0,0 0 0,-1 0 0,1 0 0,0-1 0,-1 1 0,1 0 0,-1-1 0,1 1 0,-1-1 0,0 0 0,-2 2 0,3-3 0,1 0 0,-1 0 0,0 1 0,0-1 0,0 0 0,0 0 0,0 0 0,0 0 0,1 0 0,-1 0 0,0-1 0,0 1 0,0 0 0,0 0 0,0-1 0,1 1 0,-1 0 0,0-1 0,0 1 0,0-1 0,1 1 0,-1-1 0,0 1 0,-1-2 0,0-1 0,-1-1 0,0 1 0,1-1 0,0 1 0,0-1 0,0 0 0,0 0 0,1 0 0,-1 0 0,1 0 0,0-1 0,0 1 0,0-5 0,1-2 0,0 1 0,1-1 0,0 0 0,0 1 0,1-1 0,1 1 0,0-1 0,0 1 0,1 0 0,8-16 0,8-9 0,38-51 0,7-13 0,104-177 0,-75 136 0,-93 138 0,0 1 0,-1 0 0,1-1 0,0 1 0,0 0 0,0-1 0,0 1 0,0 0 0,0 0 0,0 0 0,0 0 0,1 0 0,-1 0 0,0 0 0,1 0 0,-1 0 0,0 1 0,1-1 0,-1 1 0,1-1 0,-1 1 0,1-1 0,-1 1 0,1 0 0,3 0 0,-4 1 0,1 0 0,-1 0 0,1 0 0,-1 0 0,0 0 0,1 0 0,-1 1 0,0-1 0,0 0 0,0 1 0,0 0 0,0-1 0,0 1 0,0-1 0,0 1 0,-1 0 0,1-1 0,0 3 0,3 10 0,-1 0 0,0 0 0,-1 0 0,0 19 0,24 183 0,-24-171 0,-1-29 0,0-1 0,0 0 0,-1 1 0,-1-1 0,-1 1 0,-7 27 0,8-40 0,-1 0 0,0-1 0,0 1 0,0-1 0,0 0 0,0 1 0,-1-1 0,1 0 0,-1 0 0,1-1 0,-1 1 0,0 0 0,1-1 0,-1 0 0,0 0 0,0 0 0,0 0 0,-5 1 0,-67 10 0,50-9 0,-43 5 0,44-6 0,0 0 0,0 2 0,0 1 0,1 0 0,0 2 0,0 1 0,-34 16 0,55-24 0,1 1 0,-1 0 0,1-1 0,-1 1 0,1 0 0,-1 0 0,1 0 0,0 0 0,0 0 0,-1 0 0,1 0 0,0 0 0,0 0 0,0 0 0,0 1 0,0-1 0,-1 3 0,24-3 0,50-17 0,46-18 0,-20 3 0,2 4 0,174-23 0,-81 24 0,-120 14 0,144-5 0,545 18 0,-756-1 0,-3-1 0,1 1 0,-1 0 0,0 0 0,1 0 0,-1 0 0,0 1 0,1-1 0,-1 1 0,0 0 0,0 0 0,0 0 0,0 0 0,0 1 0,4 1 0,-7-2 0,-1 0 0,1-1 0,0 1 0,0 0 0,-1-1 0,1 1 0,0-1 0,-1 1 0,1-1 0,-1 1 0,1-1 0,0 1 0,-1-1 0,0 1 0,1-1 0,-1 1 0,1-1 0,-1 0 0,1 1 0,-1-1 0,0 0 0,1 1 0,-1-1 0,0 0 0,1 0 0,-1 0 0,0 0 0,1 0 0,-1 0 0,0 0 0,1 0 0,-1 0 0,0 0 0,1 0 0,-2 0 0,-30 4 0,-489 0 0,266-7 0,182 3 0,8 2 0,0-4 0,-106-15 0,43-5 0,-171-42 0,297 64 0,1 0 0,-1-1 0,0 0 0,0 1 0,0-1 0,1 0 0,-1 0 0,0 0 0,1 0 0,-1 0 0,0 0 0,1 0 0,0-1 0,-3-2 0,4 4 0,0-1 0,-1 1 0,1-1 0,0 1 0,0-1 0,0 0 0,0 1 0,0-1 0,0 0 0,0 1 0,0-1 0,0 1 0,0-1 0,0 0 0,0 1 0,0-1 0,1 1 0,-1-1 0,0 0 0,0 1 0,1-1 0,-1 1 0,0-1 0,1 1 0,-1-1 0,1 1 0,-1-1 0,1 0 0,3-1 0,-1-1 0,0 1 0,1-1 0,0 1 0,-1 0 0,1 1 0,0-1 0,0 1 0,0 0 0,0-1 0,7 1 0,42-5 0,1-2 0,-1-2 0,-1-3 0,0-2 0,53-23 0,-69 24 0,0 2 0,1 1 0,0 2 0,50-5 0,32-8 0,-77 15 0,0 1 0,0 3 0,73 3 0,-66 1 0,-49-2 0,1 1 0,0 0 0,0 0 0,0-1 0,-1 1 0,1 0 0,0 0 0,0 0 0,0 0 0,0 0 0,-1 0 0,1 0 0,0 0 0,0 0 0,0 0 0,0 0 0,-1 1 0,1-1 0,0 0 0,0 1 0,0-1 0,-1 0 0,1 1 0,0-1 0,-1 1 0,1-1 0,0 1 0,-1 0 0,2 0 0,-27 11 0,-48 8 0,-34-2 0,75-14 0,0 1 0,-46 13 0,53-11 0,-1-2 0,0-1 0,0 0 0,-52-2 0,-2 2 0,-17 8 0,57-6 0,-61 1 0,58-8 0,29 0 0,-1 0 0,0 1 0,0 0 0,0 1 0,0 1 0,0 0 0,0 2 0,1-1 0,-17 7 0,88-13 0,-21-5 0,0 2 0,54-3 0,11-1 0,9-7 0,181-4 0,787 22 0,-1051 1 0,0 1 0,37 8 0,4 0 0,-53-9 0,7 0 0,0 1 0,0 1 0,-1 1 0,30 11 0,-49-16 0,-1 1 0,1-1 0,-1 1 0,1 0 0,0 0 0,-1-1 0,0 1 0,1 0 0,-1 0 0,0 0 0,1 1 0,-1-1 0,0 0 0,0 0 0,0 1 0,0-1 0,0 1 0,0-1 0,0 1 0,-1-1 0,1 1 0,0-1 0,-1 1 0,1 2 0,-2-2 0,1-1 0,0 1 0,-1 0 0,0 0 0,1-1 0,-1 1 0,0 0 0,0-1 0,0 1 0,0 0 0,0-1 0,-1 0 0,1 1 0,0-1 0,-1 0 0,1 1 0,-4 1 0,-4 3 0,-1 0 0,1-1 0,-2 0 0,1 0 0,-20 5 0,-374 72 0,282-55 0,208-30 0,-66 4 0,0 0 0,-1-2 0,1 0 0,-1-1 0,1-1 0,33-10 0,-5-2 0,1 2 0,1 3 0,0 1 0,68-1 0,250-44 0,-73 32 0,-254 17 0,1 1 0,-1 2 0,0 2 0,51 6 0,-92-6 0,1 0 0,-1 0 0,0 0 0,0-1 0,0 1 0,1 0 0,-1 0 0,0 0 0,0 0 0,0 0 0,1 0 0,-1 0 0,0 0 0,0 0 0,1 0 0,-1 0 0,0 0 0,0 1 0,0-1 0,1 0 0,-1 0 0,0 0 0,0 0 0,0 0 0,0 0 0,1 0 0,-1 0 0,0 1 0,0-1 0,0 0 0,0 0 0,0 0 0,1 0 0,-1 1 0,0-1 0,0 0 0,0 0 0,0 0 0,0 1 0,0-1 0,0 0 0,0 0 0,0 0 0,0 1 0,0-1 0,0 0 0,0 0 0,0 0 0,0 1 0,0-1 0,0 0 0,0 0 0,0 0 0,0 1 0,0-1 0,0 0 0,0 0 0,0 0 0,0 1 0,-1-1 0,-16 11 0,-27 7 0,-175 31 0,-31 7 0,218-49 0,0-1 0,-1-1 0,0-2 0,-61-1 0,49-2 0,-83 10 0,-6 1 0,239-13 0,113-16 0,-167 10 0,21-3 0,128-4 0,-133 16 0,-5 1 0,0-3 0,115-16 0,-132 10 0,1 2 0,0 2 0,0 2 0,60 7 0,-104-6 0,-1 0 0,1 0 0,-1 0 0,1 0 0,0 0 0,-1 0 0,1 1 0,-1-1 0,1 1 0,0-1 0,-1 1 0,1-1 0,-1 1 0,0 0 0,1 0 0,-1 0 0,0 0 0,3 2 0,-4-3 0,-1 1 0,1 0 0,0 0 0,0-1 0,0 1 0,-1 0 0,1 0 0,0-1 0,-1 1 0,1 0 0,0-1 0,-1 1 0,1 0 0,-1-1 0,1 1 0,-1-1 0,1 1 0,-1-1 0,0 1 0,1-1 0,-1 1 0,0-1 0,1 0 0,-1 1 0,-1-1 0,-56 25 0,209-23 0,-108-4 0,54-10 0,-55 5 0,62 0 0,-67 4 0,0 0 0,0-2 0,38-11 0,-38 7 0,0 2 0,0 2 0,38-1 0,122-10 0,-105 6 0,-76 5 0,0 0 0,0-1 0,0 0 0,-1-1 0,1-1 0,-2 0 0,1-2 0,-1 1 0,-1-2 0,21-20 0,-27 26 0,0-1 0,-1 0 0,0-1 0,0 1 0,-1-1 0,0 0 0,0-1 0,0 1 0,-1-1 0,3-9 0,-7 15 0,-1 0 0,-1 1 0,1-1 0,0 1 0,0-1 0,-1 1 0,1-1 0,0 1 0,-1 0 0,0-1 0,1 1 0,-1 0 0,0 0 0,1 0 0,-1 0 0,0 1 0,0-1 0,0 0 0,0 1 0,-4-1 0,-48-12 0,49 12 0,-388-62 0,266 38 0,95 17 0,0 1 0,0 1 0,-37-1 0,23 4 0,1-2 0,-49-12 0,5 0 0,43 13 0,-84 1 0,-3 0 0,54-10 0,55 8 0,0 2 0,-33-2 0,13 3 0,28 0 0,0 1 0,1 1 0,-1 0 0,0 1 0,0 1 0,-25 6 0,39-8 0,0 1 0,1-1 0,-1 1 0,1-1 0,-1 1 0,1 0 0,-1-1 0,1 1 0,0 0 0,-1 0 0,1 0 0,0 0 0,0 0 0,0 0 0,0 0 0,0 1 0,0-1 0,0 0 0,0 1 0,0-1 0,0 0 0,1 1 0,-1-1 0,0 1 0,1-1 0,0 1 0,-1 0 0,1-1 0,0 1 0,0-1 0,0 1 0,0 0 0,0-1 0,0 1 0,0-1 0,0 1 0,1 0 0,-1-1 0,1 1 0,-1-1 0,1 1 0,-1-1 0,1 0 0,0 1 0,0-1 0,0 1 0,0-1 0,0 0 0,1 2 0,4 3 0,-1 1 0,1-1 0,0 0 0,1-1 0,0 0 0,-1 0 0,16 8 0,-4-3 0,1 0 0,1-2 0,0 0 0,0-1 0,1-1 0,-1-1 0,1-1 0,36 3 0,187 18 0,1659-26 0,-2074 15 0,-8 0 0,133-12 0,-52 9 0,51-4 0,-53-1 0,-121 8 0,-8-1 0,82-14 0,147 1 0,0 0 0,0 0 0,0 0 0,0 0 0,0 0 0,0 0 0,0 0 0,0 0 0,0 0 0,0 0 0,0-1 0,0 1 0,0 0 0,0 0 0,0 0 0,0 0 0,0 0 0,0 0 0,0 0 0,0 0 0,0 0 0,0 0 0,0 0 0,0-1 0,0 1 0,0 0 0,0 0 0,0 0 0,0 0 0,0 0 0,0 0 0,0 0 0,0 0 0,0 0 0,0 0 0,0 0 0,0 0 0,0 0 0,0-1 0,0 1 0,0 0 0,0 0 0,0 0 0,-1 0 0,1 0 0,0 0 0,0 0 0,0 0 0,14-7 0,18-5 0,233-34 0,-56 12 0,-145 22 0,0 3 0,123-2 0,-14-2 0,-11 0 0,568 14 0,-653 6 0,-72-7 0,0 1 0,-1 0 0,1 0 0,-1 1 0,1 0 0,-1 0 0,1 0 0,-1 0 0,0 0 0,0 1 0,0 0 0,0 0 0,5 5 0,-9-8 0,1 1 0,-1 0 0,1 0 0,-1 0 0,0-1 0,1 1 0,-1 0 0,0 0 0,1 0 0,-1 0 0,0 0 0,0 0 0,0-1 0,0 1 0,0 0 0,0 0 0,0 0 0,0 0 0,0 0 0,0 0 0,-1 0 0,1 0 0,0-1 0,-1 1 0,1 0 0,0 0 0,-2 1 0,-23 22 0,-35 6 0,23-20 0,0-1 0,0-2 0,-1-2 0,-41 1 0,-68 10 0,-175 20 0,245-30 0,-4 7 0,56-8 0,0-1 0,-31 0 0,44-3 0,0-1 0,1 2 0,-1-1 0,1 2 0,-1-1 0,-19 9 0,99-9 0,534-93 0,-560 85 0,65-2 0,174 8 0,-113 3 0,-121 4 0,-36 3 0,-11-9 0,-1 0 0,1 1 0,-1-1 0,0 0 0,1 0 0,-1 0 0,0-1 0,1 1 0,-1 0 0,0 0 0,0 0 0,0 0 0,0-1 0,0 1 0,0 0 0,0-1 0,0 1 0,0-1 0,-1 1 0,-13 5 0,0-1 0,-1-1 0,1 0 0,-1-1 0,0 0 0,0-1 0,-24-1 0,-40 7 0,35-2 0,-67 0 0,68-5 0,-73 11 0,-11-1 0,96-10 0,1 1 0,-53 11 0,36-5 0,0-3 0,-1-1 0,1-3 0,-60-5 0,-9 0 0,35 2 0,1-4 0,0-4 0,-122-30 0,-67-14 0,52 18 0,65 14 0,-134-18 0,261 38 0,9 1 0,35 1 0,224-2 0,158 6 0,-190 20-198,-105-9 6,117 0 0,-90-9-397,156 27 0,120 6-535,-8-19 1066,274 13 1759,-623-32-1391,-1 3 0,1 3 1,73 18-1,-112-25-310,-33-10 0,-41-12 0,38 18 0,-29-7 0,0 3 0,-83-2 0,94 8 0,-65-11 0,13 1 0,14 4 0,-208-10 0,-123-8-660,-4-1 418,-4 9 236,295 9-48,-124-15 40,-142-4 16,359 27 228,0-2 1,-32-6 0,30 3-90,-56-2 0,38 8-141,2 1 0,-1-3 0,-75-12 0,43 0 0,0 2 0,-134 0 0,192 9 0,28-4 0,36-6 0,300-40 0,-332 52 0,-1 0 0,47-9 0,0 2 0,77-2 0,41-3 0,-1 0 0,49 0 0,8 0 0,-102 14 0,-116-1 0,-13 0 0,-213-3 0,-240 6 0,207 24 0,139-17 0,-170 7 0,-1263-18-2656,1357-13 2656,-3-1 0,-81-4 138,54-8 1488,130 19-1337,-1 4 0,-89 7 0,26 1-264,101-5-25,-6 1 0,-55 5 0,92-2 0,0 0 0,0 1 0,0 0 0,1 2 0,-1 0 0,1 1 0,-16 9 0,5-1 0,-15 8 0,1 1 0,1 2 0,1 2 0,-37 35 0,54-45 0,-1 0 0,0-2 0,-1-1 0,-32 15 0,47-25 0,-3 2 0,0 0 0,1 1 0,-18 14 0,29-22 0,0 1 0,0 0 0,0 0 0,0 0 0,0 0 0,0 0 0,1 0 0,-1 0 0,0 0 0,1 0 0,-1 0 0,0 0 0,1 0 0,-1 1 0,1-1 0,0 0 0,-1 0 0,1 0 0,0 1 0,0-1 0,0 3 0,1-3 0,0 1 0,0-1 0,0 0 0,1 1 0,-1-1 0,0 0 0,1 0 0,-1 0 0,0 0 0,1 0 0,0 0 0,-1 0 0,1-1 0,-1 1 0,1-1 0,0 1 0,0-1 0,-1 1 0,1-1 0,0 0 0,3 0 0,69 12 0,0-3 0,101-1 0,871-9 0,-1006 3 0,54 10 0,41 2 0,1410-16 0,-1509 5 0,0 0 0,0 3 0,38 9 0,-39-6 0,0-2 0,1-2 0,46 2 0,89 6 0,3 1 0,-129-13 0,-1 2 0,58 12 0,-33-8 0,1-2 0,114-8 0,-46 0 0,-100 4 0,0 3 0,51 10 0,-78-12 0,33 3 0,1-1 0,58-3 0,-60-2 0,1 2 0,67 10 0,-39-2 0,-1-3 0,1-3 0,74-7 0,-4 1 0,-88 0 0,1-2 0,75-18 0,1 0 0,-106 20 0,53-8 0,111-1 0,473 13 0,-632-3 0,59-10 0,-58 6 0,57-3 0,-48 7 0,0-2 0,-1-2 0,0-1 0,0-3 0,0-1 0,63-27 0,-44 8 0,-56 29 0,1-1 0,-1 1 0,1 0 0,-1-1 0,0 1 0,0-1 0,0 0 0,0 0 0,0 0 0,0 0 0,0 0 0,-1 0 0,1 0 0,-1 0 0,0-1 0,1 1 0,-1-1 0,0 1 0,0-1 0,0-3 0,-2 5 0,1-1 0,-1 0 0,0 0 0,0 0 0,0 1 0,-1-1 0,1 1 0,0-1 0,-1 1 0,1-1 0,-1 1 0,1 0 0,-1-1 0,0 1 0,1 0 0,-1 0 0,0 0 0,0 1 0,0-1 0,0 0 0,0 1 0,0-1 0,0 1 0,0 0 0,0-1 0,-2 1 0,-68-4 0,48 4 0,-164-24 0,120 13 0,-124-5 0,-51-2 0,162 9 0,50 5 0,-54-16 0,57 12 0,0 1 0,-41-4 0,-189-23 0,123 1 0,78 18 0,-73-11 0,75 16 0,-94-29 0,78 19 0,-15 0 0,-1 3 0,-154-8 0,29 3 0,98 7 0,-185-2 0,-241 17 0,516-1 0,1-1 0,-35-9 0,34 6 0,0 1 0,-33-1 0,0 4 0,-105-17 0,76 4 0,-1 4 0,-105 1 0,156 9 0,-25 2 0,0-4 0,-99-14 0,118 10 0,-74-1 0,74 6 0,-75-11 0,61 4 0,0 3 0,-88 2 0,82 4 0,-108-13 0,-111-18 0,228 24 0,-63 3 0,71 4 0,0-3 0,-66-10 0,42 3-2,0 3 0,-1 3 0,-84 7-1,14-1-1353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15:27:09.0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173 240 24575,'1'5'0,"1"0"0,-1-1 0,1 1 0,0 0 0,0-1 0,0 1 0,4 5 0,7 16 0,-3 3 0,-2 1 0,-1 0 0,-1 0 0,2 35 0,-7-55 0,0 1 0,-1 0 0,-1-1 0,0 1 0,0 0 0,-1-1 0,-1 1 0,1-1 0,-2 0 0,1 0 0,-1 0 0,-1 0 0,0 0 0,0-1 0,-9 11 0,5-9 0,2-2 0,-1 1 0,0-1 0,-1-1 0,-17 14 0,24-20 0,0-1 0,0 0 0,0 1 0,0-1 0,0 0 0,0 0 0,-1-1 0,1 1 0,0 0 0,0-1 0,-1 1 0,1-1 0,0 0 0,-1 0 0,1 0 0,0 0 0,-1 0 0,1 0 0,0-1 0,-1 1 0,1-1 0,0 1 0,0-1 0,0 0 0,-1 0 0,1 0 0,0 0 0,0-1 0,1 1 0,-1 0 0,0-1 0,-2-1 0,2 0 0,-1 0 0,1-1 0,0 1 0,0 0 0,0-1 0,1 0 0,-1 1 0,1-1 0,0 0 0,0 0 0,0 0 0,0 1 0,1-1 0,-1-6 0,3-66 0,0 41 0,-3-2 0,0 21 0,1 0 0,0 0 0,3-18 0,-2 31 0,-1-1 0,1 0 0,0 1 0,0-1 0,1 1 0,-1-1 0,1 1 0,0 0 0,-1-1 0,1 1 0,1 0 0,-1 0 0,0 0 0,1 1 0,0-1 0,-1 0 0,1 1 0,4-3 0,35-19 0,-30 19 0,-1-1 0,0 0 0,0 0 0,-1-2 0,0 1 0,0-1 0,-1-1 0,0 1 0,0-2 0,-1 1 0,12-20 0,-15 20 0,-1 0 0,0-1 0,0 0 0,-1 0 0,0 0 0,-1 0 0,-1-1 0,2-11 0,-2-4 0,-1 0 0,-4-30 0,4 55 0,0-1 0,0 1 0,0 0 0,0-1 0,0 1 0,-1 0 0,1-1 0,0 1 0,-1-1 0,1 1 0,-1 0 0,1 0 0,-1-1 0,1 1 0,-1 0 0,0 0 0,0 0 0,0 0 0,0 0 0,0 0 0,0 0 0,0 0 0,0 0 0,0 0 0,0 0 0,0 1 0,-1-1 0,1 0 0,0 1 0,0-1 0,-1 1 0,1-1 0,0 1 0,-1 0 0,1 0 0,-1-1 0,1 1 0,0 0 0,-1 0 0,1 1 0,-1-1 0,1 0 0,0 0 0,-1 1 0,1-1 0,0 0 0,-1 1 0,1-1 0,0 1 0,-3 1 0,-4 2 0,0 1 0,-1 0 0,2 0 0,-1 1 0,-14 12 0,3 2 0,1 1 0,1 1 0,0 0 0,2 1 0,-24 48 0,32-58 0,2 0 0,0 0 0,0 0 0,1 0 0,1 1 0,0 0 0,1 0 0,0 0 0,1 0 0,1 0 0,0 0 0,1 0 0,4 22 0,-3-32 0,0 1 0,0-1 0,0 0 0,0 0 0,1 1 0,0-1 0,0-1 0,0 1 0,0 0 0,0-1 0,1 0 0,-1 0 0,1 0 0,0 0 0,0 0 0,8 3 0,9 4 0,0-1 0,31 9 0,-4-2 0,-22-8 0,-1-1 0,1-1 0,0-1 0,0-2 0,0 0 0,38-2 0,23 3 0,14 13-1365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15:27:11.0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442 1 24575,'-2'5'0,"0"0"0,0 1 0,-1-1 0,0-1 0,0 1 0,0 0 0,0-1 0,-7 7 0,2-1 0,-62 59 0,48-41 0,15-21 0,1 1 0,1-1 0,-1 1 0,1 0 0,1 0 0,-1 0 0,2 1 0,-6 14 0,4-4 0,1-2 0,0-1 0,-2 1 0,-9 21 0,12-33 0,0 0 0,0 0 0,-1 0 0,1 0 0,-1-1 0,0 1 0,-1-1 0,1 0 0,-1 0 0,1-1 0,-1 1 0,-1-1 0,-8 4 0,-30 11 0,32-14 0,0 0 0,0 1 0,0 1 0,-18 11 0,27-14 0,0-1 0,0 1 0,0 0 0,0 0 0,1 0 0,-1 0 0,1 0 0,0 0 0,0 1 0,0-1 0,0 1 0,1 0 0,-1-1 0,1 1 0,0 0 0,0 0 0,0 0 0,1 0 0,-1 6 0,3 81 120,-1-85-244,-1 1 0,2 0 1,-1-1-1,1 1 0,0-1 0,0 1 1,1-1-1,0 0 0,0 0 0,0 0 1,6 7-1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15:14:00.46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1 273 24575,'5'8'0,"-1"-1"0,0 1 0,-1-1 0,1 1 0,-1 0 0,-1 0 0,0 1 0,0-1 0,0 0 0,-1 1 0,-1-1 0,1 1 0,-2 16 0,7 47 0,0-43 0,-1 0 0,1 47 0,-5-44 0,12 62 0,-5-57 0,-6-23 0,1 0 0,0-1 0,1 1 0,1-1 0,0 0 0,7 13 0,19 57 0,-3-3 0,-26-74 0,0-2 0,1 1 0,0 0 0,0 0 0,0-1 0,1 0 0,-1 1 0,1-1 0,0-1 0,0 1 0,8 5 0,-10-8 0,-1 0 0,0-1 0,1 1 0,-1 0 0,1-1 0,-1 1 0,1-1 0,-1 1 0,1-1 0,-1 0 0,1 0 0,-1 0 0,1 0 0,0 0 0,-1 0 0,1 0 0,-1 0 0,1-1 0,-1 1 0,1 0 0,-1-1 0,1 0 0,-1 1 0,1-1 0,-1 0 0,0 0 0,1 1 0,-1-1 0,0 0 0,0 0 0,0-1 0,0 1 0,0 0 0,0 0 0,0 0 0,1-3 0,4-6 0,0 0 0,-1-1 0,0 1 0,4-15 0,6-10 0,1 5 0,-2 0 0,21-63 0,15-33 0,-29 79 0,-2-1 0,23-89 0,-28 89 0,2 9 0,-7 34 0,-3 26 0,-7 269 0,2 32 0,13-244 0,-10-66 0,-1 0 0,0-1 0,-1 1 0,-1 0 0,0 0 0,0 1 0,-1-1 0,-1 0 0,0 0 0,0 0 0,-1 0 0,-7 20 0,8-30 0,1 0 0,-1 0 0,0 0 0,0 0 0,0 0 0,-1 0 0,1 0 0,0-1 0,-1 1 0,1 0 0,-1-1 0,1 1 0,-1-1 0,0 0 0,-2 2 0,3-3 0,1 0 0,-1 0 0,0 1 0,0-1 0,0 0 0,0 0 0,0 0 0,0 0 0,1 0 0,-1 0 0,0-1 0,0 1 0,0 0 0,0 0 0,0-1 0,1 1 0,-1 0 0,0-1 0,0 1 0,0-1 0,1 1 0,-1-1 0,0 1 0,-1-2 0,0-1 0,-1-1 0,0 1 0,1-1 0,0 1 0,0-1 0,0 0 0,0 0 0,1 0 0,-1 0 0,1 0 0,0-1 0,0 1 0,0-5 0,1-2 0,0 1 0,1-1 0,0 0 0,0 1 0,1-1 0,1 1 0,0-1 0,0 1 0,1 0 0,8-16 0,8-9 0,38-51 0,7-13 0,104-177 0,-75 136 0,-93 138 0,0 1 0,-1 0 0,1-1 0,0 1 0,0 0 0,0-1 0,0 1 0,0 0 0,0 0 0,0 0 0,0 0 0,1 0 0,-1 0 0,0 0 0,1 0 0,-1 0 0,0 1 0,1-1 0,-1 1 0,1-1 0,-1 1 0,1-1 0,-1 1 0,1 0 0,3 0 0,-4 1 0,1 0 0,-1 0 0,1 0 0,-1 0 0,0 0 0,1 0 0,-1 1 0,0-1 0,0 0 0,0 1 0,0 0 0,0-1 0,0 1 0,0-1 0,0 1 0,-1 0 0,1-1 0,0 3 0,3 10 0,-1 0 0,0 0 0,-1 0 0,0 19 0,24 183 0,-24-171 0,-1-29 0,0-1 0,0 0 0,-1 1 0,-1-1 0,-1 1 0,-7 27 0,8-40 0,-1 0 0,0-1 0,0 1 0,0-1 0,0 0 0,0 1 0,-1-1 0,1 0 0,-1 0 0,1-1 0,-1 1 0,0 0 0,1-1 0,-1 0 0,0 0 0,0 0 0,0 0 0,-5 1 0,-67 10 0,50-9 0,-43 5 0,44-6 0,0 0 0,0 2 0,0 1 0,1 0 0,0 2 0,0 1 0,-34 16 0,55-24 0,1 1 0,-1 0 0,1-1 0,-1 1 0,1 0 0,-1 0 0,1 0 0,0 0 0,0 0 0,-1 0 0,1 0 0,0 0 0,0 0 0,0 0 0,0 1 0,0-1 0,-1 3 0,24-3 0,50-17 0,46-18 0,-20 3 0,2 4 0,174-23 0,-81 24 0,-120 14 0,144-5 0,545 18 0,-756-1 0,-3-1 0,1 1 0,-1 0 0,0 0 0,1 0 0,-1 0 0,0 1 0,1-1 0,-1 1 0,0 0 0,0 0 0,0 0 0,0 0 0,0 1 0,4 1 0,-7-2 0,-1 0 0,1-1 0,0 1 0,0 0 0,-1-1 0,1 1 0,0-1 0,-1 1 0,1-1 0,-1 1 0,1-1 0,0 1 0,-1-1 0,0 1 0,1-1 0,-1 1 0,1-1 0,-1 0 0,1 1 0,-1-1 0,0 0 0,1 1 0,-1-1 0,0 0 0,1 0 0,-1 0 0,0 0 0,1 0 0,-1 0 0,0 0 0,1 0 0,-1 0 0,0 0 0,1 0 0,-2 0 0,-30 4 0,-489 0 0,266-7 0,182 3 0,8 2 0,0-4 0,-106-15 0,43-5 0,-171-42 0,297 64 0,1 0 0,-1-1 0,0 0 0,0 1 0,0-1 0,1 0 0,-1 0 0,0 0 0,1 0 0,-1 0 0,0 0 0,1 0 0,0-1 0,-3-2 0,4 4 0,0-1 0,-1 1 0,1-1 0,0 1 0,0-1 0,0 0 0,0 1 0,0-1 0,0 0 0,0 1 0,0-1 0,0 1 0,0-1 0,0 0 0,0 1 0,0-1 0,1 1 0,-1-1 0,0 0 0,0 1 0,1-1 0,-1 1 0,0-1 0,1 1 0,-1-1 0,1 1 0,-1-1 0,1 0 0,3-1 0,-1-1 0,0 1 0,1-1 0,0 1 0,-1 0 0,1 1 0,0-1 0,0 1 0,0 0 0,0-1 0,7 1 0,42-5 0,1-2 0,-1-2 0,-1-3 0,0-2 0,53-23 0,-69 24 0,0 2 0,1 1 0,0 2 0,50-5 0,32-8 0,-77 15 0,0 1 0,0 3 0,73 3 0,-66 1 0,-49-2 0,1 1 0,0 0 0,0 0 0,0-1 0,-1 1 0,1 0 0,0 0 0,0 0 0,0 0 0,0 0 0,-1 0 0,1 0 0,0 0 0,0 0 0,0 0 0,0 0 0,-1 1 0,1-1 0,0 0 0,0 1 0,0-1 0,-1 0 0,1 1 0,0-1 0,-1 1 0,1-1 0,0 1 0,-1 0 0,2 0 0,-27 11 0,-48 8 0,-34-2 0,75-14 0,0 1 0,-46 13 0,53-11 0,-1-2 0,0-1 0,0 0 0,-52-2 0,-2 2 0,-17 8 0,57-6 0,-61 1 0,58-8 0,29 0 0,-1 0 0,0 1 0,0 0 0,0 1 0,0 1 0,0 0 0,0 2 0,1-1 0,-17 7 0,88-13 0,-21-5 0,0 2 0,54-3 0,11-1 0,9-7 0,181-4 0,787 22 0,-1051 1 0,0 1 0,37 8 0,4 0 0,-53-9 0,7 0 0,0 1 0,0 1 0,-1 1 0,30 11 0,-49-16 0,-1 1 0,1-1 0,-1 1 0,1 0 0,0 0 0,-1-1 0,0 1 0,1 0 0,-1 0 0,0 0 0,1 1 0,-1-1 0,0 0 0,0 0 0,0 1 0,0-1 0,0 1 0,0-1 0,0 1 0,-1-1 0,1 1 0,0-1 0,-1 1 0,1 2 0,-2-2 0,1-1 0,0 1 0,-1 0 0,0 0 0,1-1 0,-1 1 0,0 0 0,0-1 0,0 1 0,0 0 0,0-1 0,-1 0 0,1 1 0,0-1 0,-1 0 0,1 1 0,-4 1 0,-4 3 0,-1 0 0,1-1 0,-2 0 0,1 0 0,-20 5 0,-374 72 0,282-55 0,208-30 0,-66 4 0,0 0 0,-1-2 0,1 0 0,-1-1 0,1-1 0,33-10 0,-5-2 0,1 2 0,1 3 0,0 1 0,68-1 0,250-44 0,-73 32 0,-254 17 0,1 1 0,-1 2 0,0 2 0,51 6 0,-92-6 0,1 0 0,-1 0 0,0 0 0,0-1 0,0 1 0,1 0 0,-1 0 0,0 0 0,0 0 0,0 0 0,1 0 0,-1 0 0,0 0 0,0 0 0,1 0 0,-1 0 0,0 0 0,0 1 0,0-1 0,1 0 0,-1 0 0,0 0 0,0 0 0,0 0 0,0 0 0,1 0 0,-1 0 0,0 1 0,0-1 0,0 0 0,0 0 0,0 0 0,1 0 0,-1 1 0,0-1 0,0 0 0,0 0 0,0 0 0,0 1 0,0-1 0,0 0 0,0 0 0,0 0 0,0 1 0,0-1 0,0 0 0,0 0 0,0 0 0,0 1 0,0-1 0,0 0 0,0 0 0,0 0 0,0 1 0,0-1 0,0 0 0,0 0 0,0 0 0,0 1 0,-1-1 0,-16 11 0,-27 7 0,-175 31 0,-31 7 0,218-49 0,0-1 0,-1-1 0,0-2 0,-61-1 0,49-2 0,-83 10 0,-6 1 0,239-13 0,113-16 0,-167 10 0,21-3 0,128-4 0,-133 16 0,-5 1 0,0-3 0,115-16 0,-132 10 0,1 2 0,0 2 0,0 2 0,60 7 0,-104-6 0,-1 0 0,1 0 0,-1 0 0,1 0 0,0 0 0,-1 0 0,1 1 0,-1-1 0,1 1 0,0-1 0,-1 1 0,1-1 0,-1 1 0,0 0 0,1 0 0,-1 0 0,0 0 0,3 2 0,-4-3 0,-1 1 0,1 0 0,0 0 0,0-1 0,0 1 0,-1 0 0,1 0 0,0-1 0,-1 1 0,1 0 0,0-1 0,-1 1 0,1 0 0,-1-1 0,1 1 0,-1-1 0,1 1 0,-1-1 0,0 1 0,1-1 0,-1 1 0,0-1 0,1 0 0,-1 1 0,-1-1 0,-56 25 0,209-23 0,-108-4 0,54-10 0,-55 5 0,62 0 0,-67 4 0,0 0 0,0-2 0,38-11 0,-38 7 0,0 2 0,0 2 0,38-1 0,122-10 0,-105 6 0,-76 5 0,0 0 0,0-1 0,0 0 0,-1-1 0,1-1 0,-2 0 0,1-2 0,-1 1 0,-1-2 0,21-20 0,-27 26 0,0-1 0,-1 0 0,0-1 0,0 1 0,-1-1 0,0 0 0,0-1 0,0 1 0,-1-1 0,3-9 0,-7 15 0,-1 0 0,-1 1 0,1-1 0,0 1 0,0-1 0,-1 1 0,1-1 0,0 1 0,-1 0 0,0-1 0,1 1 0,-1 0 0,0 0 0,1 0 0,-1 0 0,0 1 0,0-1 0,0 0 0,0 1 0,-4-1 0,-48-12 0,49 12 0,-388-62 0,266 38 0,95 17 0,0 1 0,0 1 0,-37-1 0,23 4 0,1-2 0,-49-12 0,5 0 0,43 13 0,-84 1 0,-3 0 0,54-10 0,55 8 0,0 2 0,-33-2 0,13 3 0,28 0 0,0 1 0,1 1 0,-1 0 0,0 1 0,0 1 0,-25 6 0,39-8 0,0 1 0,1-1 0,-1 1 0,1-1 0,-1 1 0,1 0 0,-1-1 0,1 1 0,0 0 0,-1 0 0,1 0 0,0 0 0,0 0 0,0 0 0,0 0 0,0 1 0,0-1 0,0 0 0,0 1 0,0-1 0,0 0 0,1 1 0,-1-1 0,0 1 0,1-1 0,0 1 0,-1 0 0,1-1 0,0 1 0,0-1 0,0 1 0,0 0 0,0-1 0,0 1 0,0-1 0,0 1 0,1 0 0,-1-1 0,1 1 0,-1-1 0,1 1 0,-1-1 0,1 0 0,0 1 0,0-1 0,0 1 0,0-1 0,0 0 0,1 2 0,4 3 0,-1 1 0,1-1 0,0 0 0,1-1 0,0 0 0,-1 0 0,16 8 0,-4-3 0,1 0 0,1-2 0,0 0 0,0-1 0,1-1 0,-1-1 0,1-1 0,36 3 0,187 18 0,1659-26 0,-2074 15 0,-8 0 0,133-12 0,-52 9 0,51-4 0,-53-1 0,-121 8 0,-8-1 0,82-14 0,147 1 0,0 0 0,0 0 0,0 0 0,0 0 0,0 0 0,0 0 0,0 0 0,0 0 0,0 0 0,0 0 0,0-1 0,0 1 0,0 0 0,0 0 0,0 0 0,0 0 0,0 0 0,0 0 0,0 0 0,0 0 0,0 0 0,0 0 0,0 0 0,0-1 0,0 1 0,0 0 0,0 0 0,0 0 0,0 0 0,0 0 0,0 0 0,0 0 0,0 0 0,0 0 0,0 0 0,0 0 0,0 0 0,0 0 0,0-1 0,0 1 0,0 0 0,0 0 0,0 0 0,-1 0 0,1 0 0,0 0 0,0 0 0,0 0 0,14-7 0,18-5 0,233-34 0,-56 12 0,-145 22 0,0 3 0,123-2 0,-14-2 0,-11 0 0,568 14 0,-653 6 0,-72-7 0,0 1 0,-1 0 0,1 0 0,-1 1 0,1 0 0,-1 0 0,1 0 0,-1 0 0,0 0 0,0 1 0,0 0 0,0 0 0,5 5 0,-9-8 0,1 1 0,-1 0 0,1 0 0,-1 0 0,0-1 0,1 1 0,-1 0 0,0 0 0,1 0 0,-1 0 0,0 0 0,0 0 0,0-1 0,0 1 0,0 0 0,0 0 0,0 0 0,0 0 0,0 0 0,0 0 0,-1 0 0,1 0 0,0-1 0,-1 1 0,1 0 0,0 0 0,-2 1 0,-23 22 0,-35 6 0,23-20 0,0-1 0,0-2 0,-1-2 0,-41 1 0,-68 10 0,-175 20 0,245-30 0,-4 7 0,56-8 0,0-1 0,-31 0 0,44-3 0,0-1 0,1 2 0,-1-1 0,1 2 0,-1-1 0,-19 9 0,99-9 0,534-93 0,-560 85 0,65-2 0,174 8 0,-113 3 0,-121 4 0,-36 3 0,-11-9 0,-1 0 0,1 1 0,-1-1 0,0 0 0,1 0 0,-1 0 0,0-1 0,1 1 0,-1 0 0,0 0 0,0 0 0,0 0 0,0-1 0,0 1 0,0 0 0,0-1 0,0 1 0,0-1 0,-1 1 0,-13 5 0,0-1 0,-1-1 0,1 0 0,-1-1 0,0 0 0,0-1 0,-24-1 0,-40 7 0,35-2 0,-67 0 0,68-5 0,-73 11 0,-11-1 0,96-10 0,1 1 0,-53 11 0,36-5 0,0-3 0,-1-1 0,1-3 0,-60-5 0,-9 0 0,35 2 0,1-4 0,0-4 0,-122-30 0,-67-14 0,52 18 0,65 14 0,-134-18 0,261 38 0,9 1 0,35 1 0,224-2 0,158 6 0,-190 20-198,-105-9 6,117 0 0,-90-9-397,156 27 0,120 6-535,-8-19 1066,274 13 1759,-623-32-1391,-1 3 0,1 3 1,73 18-1,-112-25-310,-33-10 0,-41-12 0,38 18 0,-29-7 0,0 3 0,-83-2 0,94 8 0,-65-11 0,13 1 0,14 4 0,-208-10 0,-123-8-660,-4-1 418,-4 9 236,295 9-48,-124-15 40,-142-4 16,359 27 228,0-2 1,-32-6 0,30 3-90,-56-2 0,38 8-141,2 1 0,-1-3 0,-75-12 0,43 0 0,0 2 0,-134 0 0,192 9 0,28-4 0,36-6 0,300-40 0,-332 52 0,-1 0 0,47-9 0,0 2 0,77-2 0,41-3 0,-1 0 0,49 0 0,8 0 0,-102 14 0,-116-1 0,-13 0 0,-213-3 0,-240 6 0,207 24 0,139-17 0,-170 7 0,-1263-18-2656,1357-13 2656,-3-1 0,-81-4 138,54-8 1488,130 19-1337,-1 4 0,-89 7 0,26 1-264,101-5-25,-6 1 0,-55 5 0,92-2 0,0 0 0,0 1 0,0 0 0,1 2 0,-1 0 0,1 1 0,-16 9 0,5-1 0,-15 8 0,1 1 0,1 2 0,1 2 0,-37 35 0,54-45 0,-1 0 0,0-2 0,-1-1 0,-32 15 0,47-25 0,-3 2 0,0 0 0,1 1 0,-18 14 0,29-22 0,0 1 0,0 0 0,0 0 0,0 0 0,0 0 0,0 0 0,1 0 0,-1 0 0,0 0 0,1 0 0,-1 0 0,0 0 0,1 0 0,-1 1 0,1-1 0,0 0 0,-1 0 0,1 0 0,0 1 0,0-1 0,0 3 0,1-3 0,0 1 0,0-1 0,0 0 0,1 1 0,-1-1 0,0 0 0,1 0 0,-1 0 0,0 0 0,1 0 0,0 0 0,-1 0 0,1-1 0,-1 1 0,1-1 0,0 1 0,0-1 0,-1 1 0,1-1 0,0 0 0,3 0 0,69 12 0,0-3 0,101-1 0,871-9 0,-1006 3 0,54 10 0,41 2 0,1410-16 0,-1509 5 0,0 0 0,0 3 0,38 9 0,-39-6 0,0-2 0,1-2 0,46 2 0,89 6 0,3 1 0,-129-13 0,-1 2 0,58 12 0,-33-8 0,1-2 0,114-8 0,-46 0 0,-100 4 0,0 3 0,51 10 0,-78-12 0,33 3 0,1-1 0,58-3 0,-60-2 0,1 2 0,67 10 0,-39-2 0,-1-3 0,1-3 0,74-7 0,-4 1 0,-88 0 0,1-2 0,75-18 0,1 0 0,-106 20 0,53-8 0,111-1 0,473 13 0,-632-3 0,59-10 0,-58 6 0,57-3 0,-48 7 0,0-2 0,-1-2 0,0-1 0,0-3 0,0-1 0,63-27 0,-44 8 0,-56 29 0,1-1 0,-1 1 0,1 0 0,-1-1 0,0 1 0,0-1 0,0 0 0,0 0 0,0 0 0,0 0 0,0 0 0,-1 0 0,1 0 0,-1 0 0,0-1 0,1 1 0,-1-1 0,0 1 0,0-1 0,0-3 0,-2 5 0,1-1 0,-1 0 0,0 0 0,0 0 0,0 1 0,-1-1 0,1 1 0,0-1 0,-1 1 0,1-1 0,-1 1 0,1 0 0,-1-1 0,0 1 0,1 0 0,-1 0 0,0 0 0,0 1 0,0-1 0,0 0 0,0 1 0,0-1 0,0 1 0,0 0 0,0-1 0,-2 1 0,-68-4 0,48 4 0,-164-24 0,120 13 0,-124-5 0,-51-2 0,162 9 0,50 5 0,-54-16 0,57 12 0,0 1 0,-41-4 0,-189-23 0,123 1 0,78 18 0,-73-11 0,75 16 0,-94-29 0,78 19 0,-15 0 0,-1 3 0,-154-8 0,29 3 0,98 7 0,-185-2 0,-241 17 0,516-1 0,1-1 0,-35-9 0,34 6 0,0 1 0,-33-1 0,0 4 0,-105-17 0,76 4 0,-1 4 0,-105 1 0,156 9 0,-25 2 0,0-4 0,-99-14 0,118 10 0,-74-1 0,74 6 0,-75-11 0,61 4 0,0 3 0,-88 2 0,82 4 0,-108-13 0,-111-18 0,228 24 0,-63 3 0,71 4 0,0-3 0,-66-10 0,42 3-2,0 3 0,-1 3 0,-84 7-1,14-1-1353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15:27:09.0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173 240 24575,'1'5'0,"1"0"0,-1-1 0,1 1 0,0 0 0,0-1 0,0 1 0,4 5 0,7 16 0,-3 3 0,-2 1 0,-1 0 0,-1 0 0,2 35 0,-7-55 0,0 1 0,-1 0 0,-1-1 0,0 1 0,0 0 0,-1-1 0,-1 1 0,1-1 0,-2 0 0,1 0 0,-1 0 0,-1 0 0,0 0 0,0-1 0,-9 11 0,5-9 0,2-2 0,-1 1 0,0-1 0,-1-1 0,-17 14 0,24-20 0,0-1 0,0 0 0,0 1 0,0-1 0,0 0 0,0 0 0,-1-1 0,1 1 0,0 0 0,0-1 0,-1 1 0,1-1 0,0 0 0,-1 0 0,1 0 0,0 0 0,-1 0 0,1 0 0,0-1 0,-1 1 0,1-1 0,0 1 0,0-1 0,0 0 0,-1 0 0,1 0 0,0 0 0,0-1 0,1 1 0,-1 0 0,0-1 0,-2-1 0,2 0 0,-1 0 0,1-1 0,0 1 0,0 0 0,0-1 0,1 0 0,-1 1 0,1-1 0,0 0 0,0 0 0,0 0 0,0 1 0,1-1 0,-1-6 0,3-66 0,0 41 0,-3-2 0,0 21 0,1 0 0,0 0 0,3-18 0,-2 31 0,-1-1 0,1 0 0,0 1 0,0-1 0,1 1 0,-1-1 0,1 1 0,0 0 0,-1-1 0,1 1 0,1 0 0,-1 0 0,0 0 0,1 1 0,0-1 0,-1 0 0,1 1 0,4-3 0,35-19 0,-30 19 0,-1-1 0,0 0 0,0 0 0,-1-2 0,0 1 0,0-1 0,-1-1 0,0 1 0,0-2 0,-1 1 0,12-20 0,-15 20 0,-1 0 0,0-1 0,0 0 0,-1 0 0,0 0 0,-1 0 0,-1-1 0,2-11 0,-2-4 0,-1 0 0,-4-30 0,4 55 0,0-1 0,0 1 0,0 0 0,0-1 0,0 1 0,-1 0 0,1-1 0,0 1 0,-1-1 0,1 1 0,-1 0 0,1 0 0,-1-1 0,1 1 0,-1 0 0,0 0 0,0 0 0,0 0 0,0 0 0,0 0 0,0 0 0,0 0 0,0 0 0,0 0 0,0 0 0,0 1 0,-1-1 0,1 0 0,0 1 0,0-1 0,-1 1 0,1-1 0,0 1 0,-1 0 0,1 0 0,-1-1 0,1 1 0,0 0 0,-1 0 0,1 1 0,-1-1 0,1 0 0,0 0 0,-1 1 0,1-1 0,0 0 0,-1 1 0,1-1 0,0 1 0,-3 1 0,-4 2 0,0 1 0,-1 0 0,2 0 0,-1 1 0,-14 12 0,3 2 0,1 1 0,1 1 0,0 0 0,2 1 0,-24 48 0,32-58 0,2 0 0,0 0 0,0 0 0,1 0 0,1 1 0,0 0 0,1 0 0,0 0 0,1 0 0,1 0 0,0 0 0,1 0 0,4 22 0,-3-32 0,0 1 0,0-1 0,0 0 0,0 0 0,1 1 0,0-1 0,0-1 0,0 1 0,0 0 0,0-1 0,1 0 0,-1 0 0,1 0 0,0 0 0,0 0 0,8 3 0,9 4 0,0-1 0,31 9 0,-4-2 0,-22-8 0,-1-1 0,1-1 0,0-1 0,0-2 0,0 0 0,38-2 0,23 3 0,14 13-1365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15:27:11.0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442 1 24575,'-2'5'0,"0"0"0,0 1 0,-1-1 0,0-1 0,0 1 0,0 0 0,0-1 0,-7 7 0,2-1 0,-62 59 0,48-41 0,15-21 0,1 1 0,1-1 0,-1 1 0,1 0 0,1 0 0,-1 0 0,2 1 0,-6 14 0,4-4 0,1-2 0,0-1 0,-2 1 0,-9 21 0,12-33 0,0 0 0,0 0 0,-1 0 0,1 0 0,-1-1 0,0 1 0,-1-1 0,1 0 0,-1 0 0,1-1 0,-1 1 0,-1-1 0,-8 4 0,-30 11 0,32-14 0,0 0 0,0 1 0,0 1 0,-18 11 0,27-14 0,0-1 0,0 1 0,0 0 0,0 0 0,1 0 0,-1 0 0,1 0 0,0 0 0,0 1 0,0-1 0,0 1 0,1 0 0,-1-1 0,1 1 0,0 0 0,0 0 0,0 0 0,1 0 0,-1 6 0,3 81 120,-1-85-244,-1 1 0,2 0 1,-1-1-1,1 1 0,0-1 0,0 1 1,1-1-1,0 0 0,0 0 0,0 0 1,6 7-1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>
                <a:solidFill>
                  <a:srgbClr val="003E74"/>
                </a:solidFill>
              </a:defRPr>
            </a:lvl1pPr>
          </a:lstStyle>
          <a:p>
            <a:r>
              <a:rPr lang="en-US"/>
              <a:t>Name of presentation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003E74"/>
                </a:solidFill>
              </a:defRPr>
            </a:lvl1pPr>
          </a:lstStyle>
          <a:p>
            <a:fld id="{2AD6D515-0733-44A7-B845-B41FDD162C92}" type="datetime3">
              <a:rPr lang="en-GB" smtClean="0"/>
              <a:t>15 January, 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5648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800"/>
              </a:spcBef>
              <a:spcAft>
                <a:spcPts val="400"/>
              </a:spcAft>
            </a:pPr>
            <a:r>
              <a:rPr lang="en-US" altLang="zh-CN" sz="1800" kern="10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Hello</a:t>
            </a:r>
            <a:r>
              <a:rPr lang="en-US" sz="1800" kern="10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, everyone.</a:t>
            </a:r>
          </a:p>
          <a:p>
            <a:pPr algn="just">
              <a:spcBef>
                <a:spcPts val="800"/>
              </a:spcBef>
              <a:spcAft>
                <a:spcPts val="40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Thank you all for being here today.</a:t>
            </a:r>
          </a:p>
          <a:p>
            <a:pPr algn="just">
              <a:spcBef>
                <a:spcPts val="800"/>
              </a:spcBef>
              <a:spcAft>
                <a:spcPts val="400"/>
              </a:spcAft>
            </a:pPr>
            <a:endParaRPr lang="en-US" sz="1800" kern="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800"/>
              </a:spcBef>
              <a:spcAft>
                <a:spcPts val="40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 am delighted to present you a topic about the </a:t>
            </a:r>
            <a:r>
              <a:rPr lang="en-US" altLang="zh-CN" sz="1800" kern="10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applications of</a:t>
            </a:r>
            <a:r>
              <a:rPr lang="zh-CN" altLang="en-US" sz="1800" kern="10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kern="10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super-resolution</a:t>
            </a:r>
            <a:r>
              <a:rPr lang="zh-CN" altLang="en-US" sz="1800" kern="10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kern="10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on pore-scale imaging</a:t>
            </a:r>
            <a:r>
              <a:rPr lang="en-US" sz="1800" kern="10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AD6D515-0733-44A7-B845-B41FDD162C92}" type="datetime3">
              <a:rPr lang="en-GB" smtClean="0"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87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08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81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00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en-GB" altLang="zh-CN"/>
              <a:t>Because directly dealing with 3D images is extremely GPU-memory consuming. After literature survey, I chose to Dual-EDSR model.</a:t>
            </a:r>
          </a:p>
          <a:p>
            <a:endParaRPr lang="en-GB" altLang="zh-CN" sz="1400" kern="1200">
              <a:solidFill>
                <a:srgbClr val="0000FF"/>
              </a:solidFill>
              <a:latin typeface="+mj-lt"/>
              <a:ea typeface="+mn-ea"/>
              <a:cs typeface="Times New Roman" panose="02020603050405020304" pitchFamily="18" charset="0"/>
            </a:endParaRPr>
          </a:p>
          <a:p>
            <a:r>
              <a:rPr kumimoji="1" lang="en-GB" altLang="zh-CN"/>
              <a:t>It is designed to tackle the 3D super-resolution problem by considering it as a two-step process: first performing super-resolution in the XY plane, and then in the Z direction. This model consists of two components: the XY super-resolver (</a:t>
            </a:r>
            <a:r>
              <a:rPr kumimoji="1" lang="en-GB" altLang="zh-CN" err="1"/>
              <a:t>SRxy</a:t>
            </a:r>
            <a:r>
              <a:rPr kumimoji="1" lang="en-GB" altLang="zh-CN"/>
              <a:t>) and the Z super-resolver (</a:t>
            </a:r>
            <a:r>
              <a:rPr kumimoji="1" lang="en-GB" altLang="zh-CN" err="1"/>
              <a:t>SRz</a:t>
            </a:r>
            <a:r>
              <a:rPr kumimoji="1" lang="en-GB" altLang="zh-CN"/>
              <a:t>). These two super-resolvers work together to generate a 3D super-resolved image from a low-resolution input. </a:t>
            </a:r>
          </a:p>
          <a:p>
            <a:endParaRPr kumimoji="1" lang="en-GB" altLang="zh-CN"/>
          </a:p>
          <a:p>
            <a:r>
              <a:rPr kumimoji="1" lang="en-GB" altLang="zh-CN"/>
              <a:t>Let me the architecture in detail.</a:t>
            </a:r>
          </a:p>
          <a:p>
            <a:endParaRPr kumimoji="1" lang="en-GB" altLang="zh-CN"/>
          </a:p>
          <a:p>
            <a:r>
              <a:rPr kumimoji="1" lang="en-GB" altLang="zh-CN"/>
              <a:t>The network architecture of Dual-EDSR consists of two super-resolvers, specifically an XY super-resolver (</a:t>
            </a:r>
            <a:r>
              <a:rPr kumimoji="1" lang="en-GB" altLang="zh-CN" err="1"/>
              <a:t>SRxy</a:t>
            </a:r>
            <a:r>
              <a:rPr kumimoji="1" lang="en-GB" altLang="zh-CN"/>
              <a:t>) and a Z super-resolver (</a:t>
            </a:r>
            <a:r>
              <a:rPr kumimoji="1" lang="en-GB" altLang="zh-CN" err="1"/>
              <a:t>SRz</a:t>
            </a:r>
            <a:r>
              <a:rPr kumimoji="1" lang="en-GB" altLang="zh-CN"/>
              <a:t>).</a:t>
            </a:r>
          </a:p>
          <a:p>
            <a:endParaRPr kumimoji="1" lang="en-GB" altLang="zh-CN"/>
          </a:p>
          <a:p>
            <a:r>
              <a:rPr kumimoji="1" lang="en-GB" altLang="zh-CN"/>
              <a:t>The XY super-resolver operates on 2D slices of the input 3D image, viewing these slices as a batch. It applies a super-resolution transformation to the XY planes of the image, expanding them by a specified scale factor, in my study, it’s 4.</a:t>
            </a:r>
          </a:p>
          <a:p>
            <a:endParaRPr kumimoji="1" lang="en-GB" altLang="zh-CN"/>
          </a:p>
          <a:p>
            <a:r>
              <a:rPr kumimoji="1" lang="en-GB" altLang="zh-CN"/>
              <a:t>The output of the XY super-resolver, a batch of super-resolved 2D images, is then passed to the Z super-resolver. The Z super-resolver takes this batch and treats it as a 3D image, then applies super-resolution transformation along the Z-axis.</a:t>
            </a:r>
          </a:p>
          <a:p>
            <a:endParaRPr kumimoji="1" lang="en-GB" altLang="zh-CN"/>
          </a:p>
          <a:p>
            <a:r>
              <a:rPr kumimoji="1" lang="en-GB" altLang="zh-CN"/>
              <a:t>In a nutshell, this two-step approach allows the network to effectively handle the 3D super-resolution task by breaking it down into two 2D super-resolution tasks.</a:t>
            </a:r>
            <a:endParaRPr kumimoji="1"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4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en-GB" altLang="zh-CN"/>
              <a:t>Because directly dealing with 3D images is extremely GPU-memory consuming. After literature survey, I chose to Dual-EDSR model.</a:t>
            </a:r>
          </a:p>
          <a:p>
            <a:endParaRPr lang="en-GB" altLang="zh-CN" sz="1400" kern="1200">
              <a:solidFill>
                <a:srgbClr val="0000FF"/>
              </a:solidFill>
              <a:latin typeface="+mj-lt"/>
              <a:ea typeface="+mn-ea"/>
              <a:cs typeface="Times New Roman" panose="02020603050405020304" pitchFamily="18" charset="0"/>
            </a:endParaRPr>
          </a:p>
          <a:p>
            <a:r>
              <a:rPr kumimoji="1" lang="en-GB" altLang="zh-CN"/>
              <a:t>It is designed to tackle the 3D super-resolution problem by considering it as a two-step process: first performing super-resolution in the XY plane, and then in the Z direction. This model consists of two components: the XY super-resolver (</a:t>
            </a:r>
            <a:r>
              <a:rPr kumimoji="1" lang="en-GB" altLang="zh-CN" err="1"/>
              <a:t>SRxy</a:t>
            </a:r>
            <a:r>
              <a:rPr kumimoji="1" lang="en-GB" altLang="zh-CN"/>
              <a:t>) and the Z super-resolver (</a:t>
            </a:r>
            <a:r>
              <a:rPr kumimoji="1" lang="en-GB" altLang="zh-CN" err="1"/>
              <a:t>SRz</a:t>
            </a:r>
            <a:r>
              <a:rPr kumimoji="1" lang="en-GB" altLang="zh-CN"/>
              <a:t>). These two super-resolvers work together to generate a 3D super-resolved image from a low-resolution input. </a:t>
            </a:r>
          </a:p>
          <a:p>
            <a:endParaRPr kumimoji="1" lang="en-GB" altLang="zh-CN"/>
          </a:p>
          <a:p>
            <a:r>
              <a:rPr kumimoji="1" lang="en-GB" altLang="zh-CN"/>
              <a:t>Let me the architecture in detail.</a:t>
            </a:r>
          </a:p>
          <a:p>
            <a:endParaRPr kumimoji="1" lang="en-GB" altLang="zh-CN"/>
          </a:p>
          <a:p>
            <a:r>
              <a:rPr kumimoji="1" lang="en-GB" altLang="zh-CN"/>
              <a:t>The network architecture of Dual-EDSR consists of two super-resolvers, specifically an XY super-resolver (</a:t>
            </a:r>
            <a:r>
              <a:rPr kumimoji="1" lang="en-GB" altLang="zh-CN" err="1"/>
              <a:t>SRxy</a:t>
            </a:r>
            <a:r>
              <a:rPr kumimoji="1" lang="en-GB" altLang="zh-CN"/>
              <a:t>) and a Z super-resolver (</a:t>
            </a:r>
            <a:r>
              <a:rPr kumimoji="1" lang="en-GB" altLang="zh-CN" err="1"/>
              <a:t>SRz</a:t>
            </a:r>
            <a:r>
              <a:rPr kumimoji="1" lang="en-GB" altLang="zh-CN"/>
              <a:t>).</a:t>
            </a:r>
          </a:p>
          <a:p>
            <a:endParaRPr kumimoji="1" lang="en-GB" altLang="zh-CN"/>
          </a:p>
          <a:p>
            <a:r>
              <a:rPr kumimoji="1" lang="en-GB" altLang="zh-CN"/>
              <a:t>The XY super-resolver operates on 2D slices of the input 3D image, viewing these slices as a batch. It applies a super-resolution transformation to the XY planes of the image, expanding them by a specified scale factor, in my study, it’s 4.</a:t>
            </a:r>
          </a:p>
          <a:p>
            <a:endParaRPr kumimoji="1" lang="en-GB" altLang="zh-CN"/>
          </a:p>
          <a:p>
            <a:r>
              <a:rPr kumimoji="1" lang="en-GB" altLang="zh-CN"/>
              <a:t>The output of the XY super-resolver, a batch of super-resolved 2D images, is then passed to the Z super-resolver. The Z super-resolver takes this batch and treats it as a 3D image, then applies super-resolution transformation along the Z-axis.</a:t>
            </a:r>
          </a:p>
          <a:p>
            <a:endParaRPr kumimoji="1" lang="en-GB" altLang="zh-CN"/>
          </a:p>
          <a:p>
            <a:r>
              <a:rPr kumimoji="1" lang="en-GB" altLang="zh-CN"/>
              <a:t>In a nutshell, this two-step approach allows the network to effectively handle the 3D super-resolution task by breaking it down into two 2D super-resolution tasks.</a:t>
            </a:r>
            <a:endParaRPr kumimoji="1"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90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en-GB" altLang="zh-CN"/>
              <a:t>Because directly dealing with 3D images is extremely GPU-memory consuming. After literature survey, I chose to Dual-EDSR model.</a:t>
            </a:r>
          </a:p>
          <a:p>
            <a:endParaRPr lang="en-GB" altLang="zh-CN" sz="1400" kern="1200">
              <a:solidFill>
                <a:srgbClr val="0000FF"/>
              </a:solidFill>
              <a:latin typeface="+mj-lt"/>
              <a:ea typeface="+mn-ea"/>
              <a:cs typeface="Times New Roman" panose="02020603050405020304" pitchFamily="18" charset="0"/>
            </a:endParaRPr>
          </a:p>
          <a:p>
            <a:r>
              <a:rPr kumimoji="1" lang="en-GB" altLang="zh-CN"/>
              <a:t>It is designed to tackle the 3D super-resolution problem by considering it as a two-step process: first performing super-resolution in the XY plane, and then in the Z direction. This model consists of two components: the XY super-resolver (</a:t>
            </a:r>
            <a:r>
              <a:rPr kumimoji="1" lang="en-GB" altLang="zh-CN" err="1"/>
              <a:t>SRxy</a:t>
            </a:r>
            <a:r>
              <a:rPr kumimoji="1" lang="en-GB" altLang="zh-CN"/>
              <a:t>) and the Z super-resolver (</a:t>
            </a:r>
            <a:r>
              <a:rPr kumimoji="1" lang="en-GB" altLang="zh-CN" err="1"/>
              <a:t>SRz</a:t>
            </a:r>
            <a:r>
              <a:rPr kumimoji="1" lang="en-GB" altLang="zh-CN"/>
              <a:t>). These two super-resolvers work together to generate a 3D super-resolved image from a low-resolution input. </a:t>
            </a:r>
          </a:p>
          <a:p>
            <a:endParaRPr kumimoji="1" lang="en-GB" altLang="zh-CN"/>
          </a:p>
          <a:p>
            <a:r>
              <a:rPr kumimoji="1" lang="en-GB" altLang="zh-CN"/>
              <a:t>Let me the architecture in detail.</a:t>
            </a:r>
          </a:p>
          <a:p>
            <a:endParaRPr kumimoji="1" lang="en-GB" altLang="zh-CN"/>
          </a:p>
          <a:p>
            <a:r>
              <a:rPr kumimoji="1" lang="en-GB" altLang="zh-CN"/>
              <a:t>The network architecture of Dual-EDSR consists of two super-resolvers, specifically an XY super-resolver (</a:t>
            </a:r>
            <a:r>
              <a:rPr kumimoji="1" lang="en-GB" altLang="zh-CN" err="1"/>
              <a:t>SRxy</a:t>
            </a:r>
            <a:r>
              <a:rPr kumimoji="1" lang="en-GB" altLang="zh-CN"/>
              <a:t>) and a Z super-resolver (</a:t>
            </a:r>
            <a:r>
              <a:rPr kumimoji="1" lang="en-GB" altLang="zh-CN" err="1"/>
              <a:t>SRz</a:t>
            </a:r>
            <a:r>
              <a:rPr kumimoji="1" lang="en-GB" altLang="zh-CN"/>
              <a:t>).</a:t>
            </a:r>
          </a:p>
          <a:p>
            <a:endParaRPr kumimoji="1" lang="en-GB" altLang="zh-CN"/>
          </a:p>
          <a:p>
            <a:r>
              <a:rPr kumimoji="1" lang="en-GB" altLang="zh-CN"/>
              <a:t>The XY super-resolver operates on 2D slices of the input 3D image, viewing these slices as a batch. It applies a super-resolution transformation to the XY planes of the image, expanding them by a specified scale factor, in my study, it’s 4.</a:t>
            </a:r>
          </a:p>
          <a:p>
            <a:endParaRPr kumimoji="1" lang="en-GB" altLang="zh-CN"/>
          </a:p>
          <a:p>
            <a:r>
              <a:rPr kumimoji="1" lang="en-GB" altLang="zh-CN"/>
              <a:t>The output of the XY super-resolver, a batch of super-resolved 2D images, is then passed to the Z super-resolver. The Z super-resolver takes this batch and treats it as a 3D image, then applies super-resolution transformation along the Z-axis.</a:t>
            </a:r>
          </a:p>
          <a:p>
            <a:endParaRPr kumimoji="1" lang="en-GB" altLang="zh-CN"/>
          </a:p>
          <a:p>
            <a:r>
              <a:rPr kumimoji="1" lang="en-GB" altLang="zh-CN"/>
              <a:t>In a nutshell, this two-step approach allows the network to effectively handle the 3D super-resolution task by breaking it down into two 2D super-resolution tasks.</a:t>
            </a:r>
            <a:endParaRPr kumimoji="1"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91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en-GB" altLang="zh-CN"/>
              <a:t>The model leverages mean absolute error (MAE) loss for both steps of the super-resolution process. </a:t>
            </a:r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24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Next, 3D super resolution.</a:t>
            </a:r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AD6D515-0733-44A7-B845-B41FDD162C92}" type="datetime3">
              <a:rPr lang="en-GB" smtClean="0"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6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00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78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800"/>
              </a:spcBef>
              <a:spcAft>
                <a:spcPts val="40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Here is the outline.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AD6D515-0733-44A7-B845-B41FDD162C92}" type="datetime3">
              <a:rPr lang="en-GB" smtClean="0"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93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868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696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841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16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Now, Let’s dive into the final part: the background.</a:t>
            </a:r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AD6D515-0733-44A7-B845-B41FDD162C92}" type="datetime3">
              <a:rPr lang="en-GB" smtClean="0"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70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CN"/>
              <a:t>Super-resolution methods can enhance the resolution and quality of images, making finer structures and details more visible. </a:t>
            </a:r>
          </a:p>
          <a:p>
            <a:r>
              <a:rPr kumimoji="1" lang="en-US" altLang="zh-CN"/>
              <a:t>In multiphase flows, the interface between fluids is crucial for determining flow properties. Super-resolution can aid in more accurately detecting and analyzing these interfaces.</a:t>
            </a:r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414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CN"/>
              <a:t>Super-resolution methods can enhance the resolution and quality of images, making finer structures and details more visible. </a:t>
            </a:r>
          </a:p>
          <a:p>
            <a:r>
              <a:rPr kumimoji="1" lang="en-US" altLang="zh-CN"/>
              <a:t>In multiphase flows, the interface between fluids is crucial for determining flow properties. Super-resolution can aid in more accurately detecting and analyzing these interfaces.</a:t>
            </a:r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894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CN"/>
              <a:t>Super-resolution methods can enhance the resolution and quality of images, making finer structures and details more visible. </a:t>
            </a:r>
          </a:p>
          <a:p>
            <a:r>
              <a:rPr kumimoji="1" lang="en-US" altLang="zh-CN"/>
              <a:t>In multiphase flows, the interface between fluids is crucial for determining flow properties. Super-resolution can aid in more accurately detecting and analyzing these interfaces.</a:t>
            </a:r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69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CN"/>
              <a:t>Super-resolution methods can enhance the resolution and quality of images, making finer structures and details more visible. </a:t>
            </a:r>
          </a:p>
          <a:p>
            <a:r>
              <a:rPr kumimoji="1" lang="en-US" altLang="zh-CN"/>
              <a:t>In multiphase flows, the interface between fluids is crucial for determining flow properties. Super-resolution can aid in more accurately detecting and analyzing these interfaces.</a:t>
            </a:r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0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5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75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C37684F1-79B0-4FD7-A487-5F7585B48E11}" type="slidenum">
              <a:rPr lang="en-NL" sz="1200" b="0" strike="noStrike" spc="-1">
                <a:latin typeface="Times New Roman"/>
              </a:rPr>
              <a:t>29</a:t>
            </a:fld>
            <a:endParaRPr lang="en-GB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So, Let’s dive into the first part: the background.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AD6D515-0733-44A7-B845-B41FDD162C92}" type="datetime3">
              <a:rPr lang="en-GB" smtClean="0"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14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CN"/>
              <a:t>However, there also exist limitations. </a:t>
            </a:r>
          </a:p>
          <a:p>
            <a:endParaRPr kumimoji="1" lang="en-US" altLang="zh-CN"/>
          </a:p>
          <a:p>
            <a:r>
              <a:rPr kumimoji="1" lang="en-US" altLang="zh-CN"/>
              <a:t>In pore-scale imaging, there is often a trade-off between field of view and high resolution. Field of view refers to the area of the sample being imaged that can be captured in a single image, while high resolution refers to the level of detail and clarity in the image.</a:t>
            </a:r>
          </a:p>
          <a:p>
            <a:endParaRPr kumimoji="1" lang="en-US" altLang="zh-CN"/>
          </a:p>
          <a:p>
            <a:r>
              <a:rPr kumimoji="1" lang="en-US" altLang="zh-CN"/>
              <a:t>What is the trade-off? It’s very easy to understand. As, you can see from the 3 figures. To achieve a high-resolution image of a small portion of the sample, the field of view needs to be reduced, meaning that only a small area of the sample can be imaged at once. Conversely, to capture a larger field of view, the resolution needs to be reduced, which can result in lower quality or less detailed images.</a:t>
            </a:r>
          </a:p>
          <a:p>
            <a:endParaRPr kumimoji="1" lang="en-US" altLang="zh-CN"/>
          </a:p>
          <a:p>
            <a:r>
              <a:rPr kumimoji="1" lang="en-US" altLang="zh-CN"/>
              <a:t>Therefore, what we hope is to obtain images with high-resolution and large FOV. </a:t>
            </a:r>
          </a:p>
          <a:p>
            <a:endParaRPr kumimoji="1" lang="en-US" altLang="zh-CN"/>
          </a:p>
          <a:p>
            <a:r>
              <a:rPr kumimoji="1" lang="en-US" altLang="zh-CN"/>
              <a:t>Pore-scale imaging is an important tool for the study of flow in porous media. However, as I just mentioned, the resolution is limited by the capabilities of the imaging technology, which may not be sufficient for certain applications. </a:t>
            </a:r>
          </a:p>
          <a:p>
            <a:endParaRPr kumimoji="1" lang="en-US" altLang="zh-CN"/>
          </a:p>
          <a:p>
            <a:r>
              <a:rPr kumimoji="1" lang="en-GB" altLang="zh-CN"/>
              <a:t>Super resolution (SR) is an area of research in image processing that focuses on enhancing the resolution of an image. It aims to generate a high-resolution (HR) version of an image given a low-resolution (LR) input, often referred to as "upscaling". This problem is intrinsically ill-posed, as multiple HR images can correspond to the same LR image.</a:t>
            </a:r>
          </a:p>
          <a:p>
            <a:endParaRPr kumimoji="1" lang="en-GB" altLang="zh-CN"/>
          </a:p>
          <a:p>
            <a:r>
              <a:rPr kumimoji="1" lang="en-GB" altLang="zh-CN"/>
              <a:t>In recent years, deep learning has proven to be highly effective for super-resolution tasks. For example, Convolutional Neural Networks (CNNs) are often used due to their ability to learn hierarchical features and patterns in images. The process typically involves training a network on pairs of LR and corresponding HR images, allowing it to learn an end-to-end mapping from the LR to HR space.</a:t>
            </a:r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31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CN"/>
              <a:t>However, there also exist limitations. </a:t>
            </a:r>
          </a:p>
          <a:p>
            <a:endParaRPr kumimoji="1" lang="en-US" altLang="zh-CN"/>
          </a:p>
          <a:p>
            <a:r>
              <a:rPr kumimoji="1" lang="en-US" altLang="zh-CN"/>
              <a:t>In pore-scale imaging, there is often a trade-off between field of view and high resolution. Field of view refers to the area of the sample being imaged that can be captured in a single image, while high resolution refers to the level of detail and clarity in the image.</a:t>
            </a:r>
          </a:p>
          <a:p>
            <a:endParaRPr kumimoji="1" lang="en-US" altLang="zh-CN"/>
          </a:p>
          <a:p>
            <a:r>
              <a:rPr kumimoji="1" lang="en-US" altLang="zh-CN"/>
              <a:t>What is the trade-off? It’s very easy to understand. As, you can see from the 3 figures. To achieve a high-resolution image of a small portion of the sample, the field of view needs to be reduced, meaning that only a small area of the sample can be imaged at once. Conversely, to capture a larger field of view, the resolution needs to be reduced, which can result in lower quality or less detailed images.</a:t>
            </a:r>
          </a:p>
          <a:p>
            <a:endParaRPr kumimoji="1" lang="en-US" altLang="zh-CN"/>
          </a:p>
          <a:p>
            <a:r>
              <a:rPr kumimoji="1" lang="en-US" altLang="zh-CN"/>
              <a:t>Therefore, what we hope is to obtain images with high-resolution and large FOV. </a:t>
            </a:r>
          </a:p>
          <a:p>
            <a:endParaRPr kumimoji="1" lang="en-US" altLang="zh-CN"/>
          </a:p>
          <a:p>
            <a:r>
              <a:rPr kumimoji="1" lang="en-US" altLang="zh-CN"/>
              <a:t>Pore-scale imaging is an important tool for the study of flow in porous media. However, as I just mentioned, the resolution is limited by the capabilities of the imaging technology, which may not be sufficient for certain applications. </a:t>
            </a:r>
          </a:p>
          <a:p>
            <a:endParaRPr kumimoji="1" lang="en-US" altLang="zh-CN"/>
          </a:p>
          <a:p>
            <a:r>
              <a:rPr kumimoji="1" lang="en-GB" altLang="zh-CN"/>
              <a:t>Super resolution (SR) is an area of research in image processing that focuses on enhancing the resolution of an image. It aims to generate a high-resolution (HR) version of an image given a low-resolution (LR) input, often referred to as "upscaling". This problem is intrinsically ill-posed, as multiple HR images can correspond to the same LR image.</a:t>
            </a:r>
          </a:p>
          <a:p>
            <a:endParaRPr kumimoji="1" lang="en-GB" altLang="zh-CN"/>
          </a:p>
          <a:p>
            <a:r>
              <a:rPr kumimoji="1" lang="en-GB" altLang="zh-CN"/>
              <a:t>In recent years, deep learning has proven to be highly effective for super-resolution tasks. For example, Convolutional Neural Networks (CNNs) are often used due to their ability to learn hierarchical features and patterns in images. The process typically involves training a network on pairs of LR and corresponding HR images, allowing it to learn an end-to-end mapping from the LR to HR space.</a:t>
            </a:r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55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CN"/>
              <a:t>However, there also exist limitations. </a:t>
            </a:r>
          </a:p>
          <a:p>
            <a:endParaRPr kumimoji="1" lang="en-US" altLang="zh-CN"/>
          </a:p>
          <a:p>
            <a:r>
              <a:rPr kumimoji="1" lang="en-US" altLang="zh-CN"/>
              <a:t>In pore-scale imaging, there is often a trade-off between field of view and high resolution. Field of view refers to the area of the sample being imaged that can be captured in a single image, while high resolution refers to the level of detail and clarity in the image.</a:t>
            </a:r>
          </a:p>
          <a:p>
            <a:endParaRPr kumimoji="1" lang="en-US" altLang="zh-CN"/>
          </a:p>
          <a:p>
            <a:r>
              <a:rPr kumimoji="1" lang="en-US" altLang="zh-CN"/>
              <a:t>What is the trade-off? It’s very easy to understand. As, you can see from the 3 figures. To achieve a high-resolution image of a small portion of the sample, the field of view needs to be reduced, meaning that only a small area of the sample can be imaged at once. Conversely, to capture a larger field of view, the resolution needs to be reduced, which can result in lower quality or less detailed images.</a:t>
            </a:r>
          </a:p>
          <a:p>
            <a:endParaRPr kumimoji="1" lang="en-US" altLang="zh-CN"/>
          </a:p>
          <a:p>
            <a:r>
              <a:rPr kumimoji="1" lang="en-US" altLang="zh-CN"/>
              <a:t>Therefore, what we hope is to obtain images with high-resolution and large FOV. </a:t>
            </a:r>
          </a:p>
          <a:p>
            <a:endParaRPr kumimoji="1" lang="en-US" altLang="zh-CN"/>
          </a:p>
          <a:p>
            <a:r>
              <a:rPr kumimoji="1" lang="en-US" altLang="zh-CN"/>
              <a:t>Pore-scale imaging is an important tool for the study of flow in porous media. However, as I just mentioned, the resolution is limited by the capabilities of the imaging technology, which may not be sufficient for certain applications. </a:t>
            </a:r>
          </a:p>
          <a:p>
            <a:endParaRPr kumimoji="1" lang="en-US" altLang="zh-CN"/>
          </a:p>
          <a:p>
            <a:r>
              <a:rPr kumimoji="1" lang="en-GB" altLang="zh-CN"/>
              <a:t>Super resolution (SR) is an area of research in image processing that focuses on enhancing the resolution of an image. It aims to generate a high-resolution (HR) version of an image given a low-resolution (LR) input, often referred to as "upscaling". This problem is intrinsically ill-posed, as multiple HR images can correspond to the same LR image.</a:t>
            </a:r>
          </a:p>
          <a:p>
            <a:endParaRPr kumimoji="1" lang="en-GB" altLang="zh-CN"/>
          </a:p>
          <a:p>
            <a:r>
              <a:rPr kumimoji="1" lang="en-GB" altLang="zh-CN"/>
              <a:t>In recent years, deep learning has proven to be highly effective for super-resolution tasks. For example, Convolutional Neural Networks (CNNs) are often used due to their ability to learn hierarchical features and patterns in images. The process typically involves training a network on pairs of LR and corresponding HR images, allowing it to learn an end-to-end mapping from the LR to HR space.</a:t>
            </a:r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08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CN"/>
              <a:t>However, there also exist limitations. </a:t>
            </a:r>
          </a:p>
          <a:p>
            <a:endParaRPr kumimoji="1" lang="en-US" altLang="zh-CN"/>
          </a:p>
          <a:p>
            <a:r>
              <a:rPr kumimoji="1" lang="en-US" altLang="zh-CN"/>
              <a:t>In pore-scale imaging, there is often a trade-off between field of view and high resolution. Field of view refers to the area of the sample being imaged that can be captured in a single image, while high resolution refers to the level of detail and clarity in the image.</a:t>
            </a:r>
          </a:p>
          <a:p>
            <a:endParaRPr kumimoji="1" lang="en-US" altLang="zh-CN"/>
          </a:p>
          <a:p>
            <a:r>
              <a:rPr kumimoji="1" lang="en-US" altLang="zh-CN"/>
              <a:t>What is the trade-off? It’s very easy to understand. As, you can see from the 3 figures. To achieve a high-resolution image of a small portion of the sample, the field of view needs to be reduced, meaning that only a small area of the sample can be imaged at once. Conversely, to capture a larger field of view, the resolution needs to be reduced, which can result in lower quality or less detailed images.</a:t>
            </a:r>
          </a:p>
          <a:p>
            <a:endParaRPr kumimoji="1" lang="en-US" altLang="zh-CN"/>
          </a:p>
          <a:p>
            <a:r>
              <a:rPr kumimoji="1" lang="en-US" altLang="zh-CN"/>
              <a:t>Therefore, what we hope is to obtain images with high-resolution and large FOV. </a:t>
            </a:r>
          </a:p>
          <a:p>
            <a:endParaRPr kumimoji="1" lang="en-US" altLang="zh-CN"/>
          </a:p>
          <a:p>
            <a:r>
              <a:rPr kumimoji="1" lang="en-US" altLang="zh-CN"/>
              <a:t>Pore-scale imaging is an important tool for the study of flow in porous media. However, as I just mentioned, the resolution is limited by the capabilities of the imaging technology, which may not be sufficient for certain applications. </a:t>
            </a:r>
          </a:p>
          <a:p>
            <a:endParaRPr kumimoji="1" lang="en-US" altLang="zh-CN"/>
          </a:p>
          <a:p>
            <a:r>
              <a:rPr kumimoji="1" lang="en-GB" altLang="zh-CN"/>
              <a:t>Super resolution (SR) is an area of research in image processing that focuses on enhancing the resolution of an image. It aims to generate a high-resolution (HR) version of an image given a low-resolution (LR) input, often referred to as "upscaling". This problem is intrinsically ill-posed, as multiple HR images can correspond to the same LR image.</a:t>
            </a:r>
          </a:p>
          <a:p>
            <a:endParaRPr kumimoji="1" lang="en-GB" altLang="zh-CN"/>
          </a:p>
          <a:p>
            <a:r>
              <a:rPr kumimoji="1" lang="en-GB" altLang="zh-CN"/>
              <a:t>In recent years, deep learning has proven to be highly effective for super-resolution tasks. For example, Convolutional Neural Networks (CNNs) are often used due to their ability to learn hierarchical features and patterns in images. The process typically involves training a network on pairs of LR and corresponding HR images, allowing it to learn an end-to-end mapping from the LR to HR space.</a:t>
            </a:r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05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Next, let me introduce the 2D super resolution and show some interesting results.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AD6D515-0733-44A7-B845-B41FDD162C92}" type="datetime3">
              <a:rPr lang="en-GB" smtClean="0"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04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Next, 3D super resolution.</a:t>
            </a:r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AD6D515-0733-44A7-B845-B41FDD162C92}" type="datetime3">
              <a:rPr lang="en-GB" smtClean="0"/>
              <a:t>15 January,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8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9211" y="2896612"/>
            <a:ext cx="6400800" cy="4533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63070" y="1095146"/>
            <a:ext cx="8229600" cy="857250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rgbClr val="003E7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821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no page numb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919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342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69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93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505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163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758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836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465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82581"/>
            <a:ext cx="3711608" cy="718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itle 12"/>
          <p:cNvSpPr>
            <a:spLocks noGrp="1"/>
          </p:cNvSpPr>
          <p:nvPr>
            <p:ph type="title"/>
          </p:nvPr>
        </p:nvSpPr>
        <p:spPr>
          <a:xfrm>
            <a:off x="457200" y="1159487"/>
            <a:ext cx="3711608" cy="1615001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003E7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118513"/>
            <a:ext cx="3601176" cy="2548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aseline="0">
                <a:solidFill>
                  <a:srgbClr val="9D9D9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/>
              <a:t>Click to edit author name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56151" y="1159669"/>
            <a:ext cx="3930650" cy="3213702"/>
          </a:xfrm>
          <a:prstGeom prst="rect">
            <a:avLst/>
          </a:prstGeo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30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859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586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454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68422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003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252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180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713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2374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44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5931"/>
            <a:ext cx="8229600" cy="38066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9936"/>
            <a:ext cx="8229600" cy="2613435"/>
          </a:xfrm>
          <a:prstGeom prst="rect">
            <a:avLst/>
          </a:prstGeo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 sz="1200"/>
            </a:lvl3pPr>
            <a:lvl4pPr>
              <a:buClr>
                <a:srgbClr val="0085CA"/>
              </a:buClr>
              <a:defRPr sz="1200"/>
            </a:lvl4pPr>
            <a:lvl5pPr>
              <a:buClr>
                <a:srgbClr val="0085CA"/>
              </a:buClr>
              <a:defRPr sz="1200">
                <a:latin typeface="+mn-lt"/>
              </a:defRPr>
            </a:lvl5pPr>
            <a:lvl6pPr marL="2286000" indent="0">
              <a:buNone/>
              <a:defRPr sz="1400" baseline="0">
                <a:latin typeface="+mn-lt"/>
              </a:defRPr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39941" y="738262"/>
            <a:ext cx="1446859" cy="19288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5692599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662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5884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779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0411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0208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1582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8642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2400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844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69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200" y="1759936"/>
            <a:ext cx="3950877" cy="2613435"/>
          </a:xfrm>
          <a:prstGeom prst="rect">
            <a:avLst/>
          </a:prstGeo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5931"/>
            <a:ext cx="8229600" cy="38066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4735923" y="1759936"/>
            <a:ext cx="3950878" cy="2613435"/>
          </a:xfrm>
          <a:prstGeom prst="rect">
            <a:avLst/>
          </a:prstGeo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239941" y="738262"/>
            <a:ext cx="1446859" cy="19288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2622752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6026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576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5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39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5466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56680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76234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71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757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149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with quo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7200" y="1759936"/>
            <a:ext cx="3950877" cy="2613435"/>
          </a:xfrm>
          <a:prstGeom prst="rect">
            <a:avLst/>
          </a:prstGeo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115931"/>
            <a:ext cx="8229600" cy="38066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735923" y="1759936"/>
            <a:ext cx="3950878" cy="194899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85CA"/>
              </a:buClr>
              <a:buNone/>
              <a:defRPr sz="2800" b="0" i="1" baseline="0">
                <a:solidFill>
                  <a:srgbClr val="003E74"/>
                </a:solidFill>
              </a:defRPr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“Click to add a quote”</a:t>
            </a:r>
            <a:endParaRPr lang="en-US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735514" y="3890251"/>
            <a:ext cx="3951287" cy="48312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 sz="1200" baseline="0">
                <a:solidFill>
                  <a:srgbClr val="0085C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/>
            </a:pPr>
            <a:r>
              <a:rPr lang="en-GB"/>
              <a:t>Click to add quote attribution</a:t>
            </a:r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239941" y="738262"/>
            <a:ext cx="1446859" cy="19288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31280242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1239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4046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7745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052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3151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9607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52703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65203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9259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22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 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7200" y="1759936"/>
            <a:ext cx="3950877" cy="2613435"/>
          </a:xfrm>
          <a:prstGeom prst="rect">
            <a:avLst/>
          </a:prstGeo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115931"/>
            <a:ext cx="8229600" cy="38066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35514" y="1759937"/>
            <a:ext cx="3951287" cy="1976608"/>
          </a:xfrm>
          <a:prstGeom prst="rect">
            <a:avLst/>
          </a:prstGeo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735514" y="3942710"/>
            <a:ext cx="3951287" cy="427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9D9D9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add caption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39941" y="738262"/>
            <a:ext cx="1446859" cy="19288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8472591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984939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9127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9277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3986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351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60850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4772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1281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7506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21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200" y="1115931"/>
            <a:ext cx="8229601" cy="2639020"/>
          </a:xfrm>
          <a:prstGeom prst="rect">
            <a:avLst/>
          </a:prstGeo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39941" y="738262"/>
            <a:ext cx="1446859" cy="19288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945465"/>
            <a:ext cx="3951287" cy="427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9D9D9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add caption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570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19608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31616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1364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0096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944091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4180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7764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7780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5891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02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200" y="1115931"/>
            <a:ext cx="3951287" cy="2611410"/>
          </a:xfrm>
          <a:prstGeom prst="rect">
            <a:avLst/>
          </a:prstGeo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945465"/>
            <a:ext cx="3951287" cy="427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9D9D9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add caption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735514" y="1115932"/>
            <a:ext cx="3951287" cy="1479401"/>
          </a:xfrm>
          <a:prstGeom prst="rect">
            <a:avLst/>
          </a:prstGeo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735514" y="2816214"/>
            <a:ext cx="3951287" cy="1557158"/>
          </a:xfrm>
          <a:prstGeom prst="rect">
            <a:avLst/>
          </a:prstGeo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39941" y="738262"/>
            <a:ext cx="1446859" cy="19288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2503418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3214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4416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7673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22278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6691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0882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5C623-1306-4977-941C-FD6F37591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69BB05-F946-4617-A058-AAC11EB3C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75F5D-C0CB-4967-AB2E-03240CC4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C3820-B42A-4A59-BC29-E77B78B6A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DB2C7-2160-4931-B401-40F436710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BB90D41-F3C2-46D0-8E0D-5978E4A63C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8011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7EFD5-8AFB-48FC-9F9D-A997468D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1348F-894C-4372-B20B-0D41E8C45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15C7D-3B70-4DA3-B3F1-BF02038F7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7F45A-9381-4381-A8A9-A522EEFF8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1116F-C8B8-4C26-BF0A-18B2AFF42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BB90D41-F3C2-46D0-8E0D-5978E4A63C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1387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DFE38-183C-4EB6-AB1A-AB3203124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506F2-B9AD-4222-8238-B4EE7740E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31E63-AAE7-481E-90C8-1B77A30D3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F865F-F313-470E-940E-AC39E4EAA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5EA27-4E0A-4AF0-8D3C-49004C01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BB90D41-F3C2-46D0-8E0D-5978E4A63C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1453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7EA2C-5C30-46FB-BD5D-7AF2B0A49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64C8C-F469-495A-81B4-F5ACD6C9C5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3A6F2F-4F8D-442A-8FF8-4B2BD7232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D44722-7C34-45B5-8980-BC53DF2577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638AF-36C7-4CF7-B41A-98247E092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9BEB6-E23F-4BBB-9A47-54C6D74FC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BB90D41-F3C2-46D0-8E0D-5978E4A63C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982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39941" y="738262"/>
            <a:ext cx="1446859" cy="19288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4067258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7EEEF-47F4-4247-A222-CFBAD04B7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202A6-2C85-4DCE-9EC5-61E0C3C60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407A75-3DB9-4D56-B4DB-749AB8DF2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F2331-C512-4FE1-B68C-E62E2125B1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FCE7D2-E8E2-4FE9-BFAD-89FCF8E40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DD3C89-A7CC-441E-9F72-F6DCE64812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7D8F85-0052-4B13-BEC1-AE1796AA4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3E90C7-82D4-45EA-996E-7D2EA226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BB90D41-F3C2-46D0-8E0D-5978E4A63C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89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DEEF5-7179-42A1-91A5-EBC86325C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62C70-7D1D-466E-B281-07A5AED58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E4E3B-B8E6-4E18-A832-271CA315D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07D8C-7B27-49C5-9ECD-9BEC378C7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BB90D41-F3C2-46D0-8E0D-5978E4A63C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980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0E1DC7-3939-4265-98D6-9D2CA7E1B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0619C2-5256-4DB9-905F-8875DE48C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77934-36DA-442D-9243-5450B5BE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BB90D41-F3C2-46D0-8E0D-5978E4A63C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5877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EF29E-F618-4170-9F2E-F7314325D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99838-A9A6-4C47-8CBD-643D23B85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9DD71-8E22-4A60-8D71-8D2426035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54822-E6A1-48A3-9871-2BF59DB710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8D9D1-5CDF-46B8-8F9D-01CF8C7F1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A6692-5503-4279-855C-D840A3C80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BB90D41-F3C2-46D0-8E0D-5978E4A63C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8103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63DB-7C9B-4A23-8E50-67DD81567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701EEA-4D2E-4F4E-B4E8-CB0E0F3CE2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00C18-158D-41D5-B731-811812D12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891BD-B751-452F-A5FB-FE19F52CC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243DE-6831-4E85-9256-0469C903C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B635B-282E-4F71-B970-3320CD50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BB90D41-F3C2-46D0-8E0D-5978E4A63C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9321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031F5-9DEF-4F11-ABC9-B9B853E04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210339-B327-4BB7-9206-9A2736FB4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BBD79-C466-4C86-81F4-BCD8CA891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A6216-4DBB-4C81-9A97-7A5CF7D6E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C4CAF-874B-45FA-9315-D333AD3A4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BB90D41-F3C2-46D0-8E0D-5978E4A63C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5395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04DB2E-C9C2-45CA-8174-922F9E02AE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84F118-67AD-44F8-B7D3-831D96592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CDF8E-0B96-4F4D-B9C6-D9567E31B0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2024D-E9EF-4F8A-9AF4-DC6E3089E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0B2B3-9A42-467A-9615-A3CA82B02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BB90D41-F3C2-46D0-8E0D-5978E4A63C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14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3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lege_Powerpoint_Background_16-9.png">
            <a:extLst>
              <a:ext uri="{FF2B5EF4-FFF2-40B4-BE49-F238E27FC236}">
                <a16:creationId xmlns:a16="http://schemas.microsoft.com/office/drawing/2014/main" id="{770B6638-FDD9-4D38-9CC9-5D69A7527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55"/>
          <a:stretch/>
        </p:blipFill>
        <p:spPr>
          <a:xfrm>
            <a:off x="8121" y="461055"/>
            <a:ext cx="9135879" cy="359221"/>
          </a:xfrm>
          <a:prstGeom prst="rect">
            <a:avLst/>
          </a:prstGeom>
        </p:spPr>
      </p:pic>
      <p:pic>
        <p:nvPicPr>
          <p:cNvPr id="8" name="Picture 7" descr="College_Powerpoint_Background_16-9.png">
            <a:extLst>
              <a:ext uri="{FF2B5EF4-FFF2-40B4-BE49-F238E27FC236}">
                <a16:creationId xmlns:a16="http://schemas.microsoft.com/office/drawing/2014/main" id="{669A729B-07EA-4CDF-B3D3-25B7FC65EB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t="7213" r="77448" b="81221"/>
          <a:stretch/>
        </p:blipFill>
        <p:spPr>
          <a:xfrm>
            <a:off x="116118" y="-11421"/>
            <a:ext cx="1705429" cy="593417"/>
          </a:xfrm>
          <a:prstGeom prst="rect">
            <a:avLst/>
          </a:prstGeom>
        </p:spPr>
      </p:pic>
      <p:pic>
        <p:nvPicPr>
          <p:cNvPr id="12" name="Picture 11" descr="A picture containing food&#10;&#10;Description automatically generated">
            <a:extLst>
              <a:ext uri="{FF2B5EF4-FFF2-40B4-BE49-F238E27FC236}">
                <a16:creationId xmlns:a16="http://schemas.microsoft.com/office/drawing/2014/main" id="{BA593959-4B53-4897-8847-0F34D37A6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608" t="6376" r="6157" b="7762"/>
          <a:stretch/>
        </p:blipFill>
        <p:spPr>
          <a:xfrm>
            <a:off x="8179586" y="6721"/>
            <a:ext cx="971143" cy="94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7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2" r:id="rId4"/>
    <p:sldLayoutId id="2147483660" r:id="rId5"/>
    <p:sldLayoutId id="2147483657" r:id="rId6"/>
    <p:sldLayoutId id="2147483658" r:id="rId7"/>
    <p:sldLayoutId id="2147483659" r:id="rId8"/>
    <p:sldLayoutId id="2147483655" r:id="rId9"/>
    <p:sldLayoutId id="2147483753" r:id="rId10"/>
    <p:sldLayoutId id="2147483754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0085C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Front_Top_A">
            <a:extLst>
              <a:ext uri="{FF2B5EF4-FFF2-40B4-BE49-F238E27FC236}">
                <a16:creationId xmlns:a16="http://schemas.microsoft.com/office/drawing/2014/main" id="{5ADDB2B3-6994-412A-AD86-907001612F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IMP_Logo_White">
            <a:extLst>
              <a:ext uri="{FF2B5EF4-FFF2-40B4-BE49-F238E27FC236}">
                <a16:creationId xmlns:a16="http://schemas.microsoft.com/office/drawing/2014/main" id="{FCFCFE9B-7FE4-4C30-AC54-ADE9BAAF6B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3337"/>
            <a:ext cx="19558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7286962">
            <a:extLst>
              <a:ext uri="{FF2B5EF4-FFF2-40B4-BE49-F238E27FC236}">
                <a16:creationId xmlns:a16="http://schemas.microsoft.com/office/drawing/2014/main" id="{57A79A0E-40F4-4ADE-AD17-911EFFB1B5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1" y="29767"/>
            <a:ext cx="2911475" cy="38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08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Front_Top_A">
            <a:extLst>
              <a:ext uri="{FF2B5EF4-FFF2-40B4-BE49-F238E27FC236}">
                <a16:creationId xmlns:a16="http://schemas.microsoft.com/office/drawing/2014/main" id="{A2B9CFF2-21AA-4D2A-81AE-A84CE45907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8" descr="IMP_Logo_White">
            <a:extLst>
              <a:ext uri="{FF2B5EF4-FFF2-40B4-BE49-F238E27FC236}">
                <a16:creationId xmlns:a16="http://schemas.microsoft.com/office/drawing/2014/main" id="{2BB2F17E-7F0B-4D39-881A-134501EF3E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3337"/>
            <a:ext cx="1917700" cy="37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9" descr="7286962">
            <a:extLst>
              <a:ext uri="{FF2B5EF4-FFF2-40B4-BE49-F238E27FC236}">
                <a16:creationId xmlns:a16="http://schemas.microsoft.com/office/drawing/2014/main" id="{91CBCB7A-2BD0-414D-928E-5B77CDE1EB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29767"/>
            <a:ext cx="2922587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03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10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FF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FF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FF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FF99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 b="1">
          <a:solidFill>
            <a:srgbClr val="FFFF99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 b="1">
          <a:solidFill>
            <a:srgbClr val="FFFF99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 b="1">
          <a:solidFill>
            <a:srgbClr val="FFFF99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 b="1">
          <a:solidFill>
            <a:srgbClr val="FFFF99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Front_Top_A">
            <a:extLst>
              <a:ext uri="{FF2B5EF4-FFF2-40B4-BE49-F238E27FC236}">
                <a16:creationId xmlns:a16="http://schemas.microsoft.com/office/drawing/2014/main" id="{5ADDB2B3-6994-412A-AD86-907001612F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IMP_Logo_White">
            <a:extLst>
              <a:ext uri="{FF2B5EF4-FFF2-40B4-BE49-F238E27FC236}">
                <a16:creationId xmlns:a16="http://schemas.microsoft.com/office/drawing/2014/main" id="{FCFCFE9B-7FE4-4C30-AC54-ADE9BAAF6B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3337"/>
            <a:ext cx="19558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7286962">
            <a:extLst>
              <a:ext uri="{FF2B5EF4-FFF2-40B4-BE49-F238E27FC236}">
                <a16:creationId xmlns:a16="http://schemas.microsoft.com/office/drawing/2014/main" id="{57A79A0E-40F4-4ADE-AD17-911EFFB1B5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1" y="29767"/>
            <a:ext cx="2911475" cy="38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88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Front_Top_A">
            <a:extLst>
              <a:ext uri="{FF2B5EF4-FFF2-40B4-BE49-F238E27FC236}">
                <a16:creationId xmlns:a16="http://schemas.microsoft.com/office/drawing/2014/main" id="{A2B9CFF2-21AA-4D2A-81AE-A84CE45907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8" descr="IMP_Logo_White">
            <a:extLst>
              <a:ext uri="{FF2B5EF4-FFF2-40B4-BE49-F238E27FC236}">
                <a16:creationId xmlns:a16="http://schemas.microsoft.com/office/drawing/2014/main" id="{2BB2F17E-7F0B-4D39-881A-134501EF3E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3337"/>
            <a:ext cx="1917700" cy="37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9" descr="7286962">
            <a:extLst>
              <a:ext uri="{FF2B5EF4-FFF2-40B4-BE49-F238E27FC236}">
                <a16:creationId xmlns:a16="http://schemas.microsoft.com/office/drawing/2014/main" id="{91CBCB7A-2BD0-414D-928E-5B77CDE1EB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29767"/>
            <a:ext cx="2922587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96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71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FF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FF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FF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FF99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 b="1">
          <a:solidFill>
            <a:srgbClr val="FFFF99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 b="1">
          <a:solidFill>
            <a:srgbClr val="FFFF99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 b="1">
          <a:solidFill>
            <a:srgbClr val="FFFF99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 b="1">
          <a:solidFill>
            <a:srgbClr val="FFFF99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7F564B-6F51-49E3-A7E6-6E3AD2634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B58D4-8DDF-4950-B6D4-30E4C9727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32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0.png"/><Relationship Id="rId4" Type="http://schemas.openxmlformats.org/officeDocument/2006/relationships/customXml" Target="../ink/ink1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openxmlformats.org/officeDocument/2006/relationships/image" Target="../media/image20.png"/><Relationship Id="rId4" Type="http://schemas.openxmlformats.org/officeDocument/2006/relationships/customXml" Target="../ink/ink4.xml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20.png"/><Relationship Id="rId4" Type="http://schemas.openxmlformats.org/officeDocument/2006/relationships/customXml" Target="../ink/ink7.xml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customXml" Target="../ink/ink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077158-E418-35AA-BC43-B2CBAF168B78}"/>
              </a:ext>
            </a:extLst>
          </p:cNvPr>
          <p:cNvSpPr txBox="1"/>
          <p:nvPr/>
        </p:nvSpPr>
        <p:spPr>
          <a:xfrm>
            <a:off x="960502" y="1327042"/>
            <a:ext cx="72229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/>
            <a:r>
              <a:rPr lang="en-US" sz="3200" b="1" kern="100">
                <a:solidFill>
                  <a:srgbClr val="FF0000"/>
                </a:solidFill>
                <a:effectLst/>
                <a:latin typeface="+mj-lt"/>
                <a:ea typeface="等线" panose="02010600030101010101" pitchFamily="2" charset="-122"/>
                <a:cs typeface="Times New Roman" panose="02020603050405020304" pitchFamily="18" charset="0"/>
              </a:rPr>
              <a:t>Super-resolution imaging of multiphase fluid distributions in porous media using deep learning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5C2F39-A82D-69D7-00F0-5827E998AC87}"/>
              </a:ext>
            </a:extLst>
          </p:cNvPr>
          <p:cNvSpPr txBox="1"/>
          <p:nvPr/>
        </p:nvSpPr>
        <p:spPr>
          <a:xfrm>
            <a:off x="1326000" y="3178513"/>
            <a:ext cx="6491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spcBef>
                <a:spcPts val="1800"/>
              </a:spcBef>
              <a:spcAft>
                <a:spcPts val="600"/>
              </a:spcAft>
            </a:pPr>
            <a:r>
              <a:rPr lang="en-US" altLang="zh-CN" sz="2000" b="1" kern="100">
                <a:solidFill>
                  <a:srgbClr val="002060"/>
                </a:solidFill>
                <a:effectLst/>
                <a:latin typeface="+mj-lt"/>
                <a:ea typeface="等线" panose="02010600030101010101" pitchFamily="2" charset="-122"/>
                <a:cs typeface="Times New Roman" panose="02020603050405020304" pitchFamily="18" charset="0"/>
              </a:rPr>
              <a:t>Jack Ma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EE926F-72EE-1AFB-BDD6-52468451A7AC}"/>
              </a:ext>
            </a:extLst>
          </p:cNvPr>
          <p:cNvSpPr txBox="1"/>
          <p:nvPr/>
        </p:nvSpPr>
        <p:spPr>
          <a:xfrm>
            <a:off x="1" y="3963796"/>
            <a:ext cx="9143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600"/>
              </a:spcAft>
            </a:pPr>
            <a:r>
              <a:rPr lang="en-US" altLang="zh-CN" sz="2000" b="1" kern="100">
                <a:solidFill>
                  <a:srgbClr val="002060"/>
                </a:solidFill>
                <a:effectLst/>
                <a:latin typeface="+mj-lt"/>
                <a:ea typeface="等线" panose="02010600030101010101" pitchFamily="2" charset="-122"/>
                <a:cs typeface="Times New Roman" panose="02020603050405020304" pitchFamily="18" charset="0"/>
              </a:rPr>
              <a:t>Supervisors: Prof. </a:t>
            </a:r>
            <a:r>
              <a:rPr lang="en-GB" altLang="zh-CN" sz="2000" b="1" kern="100">
                <a:solidFill>
                  <a:srgbClr val="002060"/>
                </a:solidFill>
                <a:effectLst/>
                <a:latin typeface="+mj-lt"/>
                <a:ea typeface="等线" panose="02010600030101010101" pitchFamily="2" charset="-122"/>
                <a:cs typeface="Times New Roman" panose="02020603050405020304" pitchFamily="18" charset="0"/>
              </a:rPr>
              <a:t>Martin Blunt, Prof. </a:t>
            </a:r>
            <a:r>
              <a:rPr lang="en-GB" altLang="zh-CN" sz="2000" b="1" kern="100" err="1">
                <a:solidFill>
                  <a:srgbClr val="002060"/>
                </a:solidFill>
                <a:effectLst/>
                <a:latin typeface="+mj-lt"/>
                <a:ea typeface="等线" panose="02010600030101010101" pitchFamily="2" charset="-122"/>
                <a:cs typeface="Times New Roman" panose="02020603050405020304" pitchFamily="18" charset="0"/>
              </a:rPr>
              <a:t>Yanghua</a:t>
            </a:r>
            <a:r>
              <a:rPr lang="en-GB" altLang="zh-CN" sz="2000" b="1" kern="100">
                <a:solidFill>
                  <a:srgbClr val="002060"/>
                </a:solidFill>
                <a:effectLst/>
                <a:latin typeface="+mj-lt"/>
                <a:ea typeface="等线" panose="02010600030101010101" pitchFamily="2" charset="-122"/>
                <a:cs typeface="Times New Roman" panose="02020603050405020304" pitchFamily="18" charset="0"/>
              </a:rPr>
              <a:t> Wang</a:t>
            </a:r>
            <a:r>
              <a:rPr lang="en-GB" altLang="zh-CN" sz="2000" b="1" kern="100">
                <a:solidFill>
                  <a:srgbClr val="002060"/>
                </a:solidFill>
                <a:latin typeface="+mj-lt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GB" altLang="zh-CN" sz="2000" b="1" kern="100" err="1">
                <a:solidFill>
                  <a:srgbClr val="002060"/>
                </a:solidFill>
                <a:latin typeface="+mj-lt"/>
                <a:ea typeface="等线" panose="02010600030101010101" pitchFamily="2" charset="-122"/>
                <a:cs typeface="Times New Roman" panose="02020603050405020304" pitchFamily="18" charset="0"/>
              </a:rPr>
              <a:t>Dr.</a:t>
            </a:r>
            <a:r>
              <a:rPr lang="en-GB" altLang="zh-CN" sz="2000" b="1" kern="100">
                <a:solidFill>
                  <a:srgbClr val="002060"/>
                </a:solidFill>
                <a:latin typeface="+mj-lt"/>
                <a:ea typeface="等线" panose="02010600030101010101" pitchFamily="2" charset="-122"/>
                <a:cs typeface="Times New Roman" panose="02020603050405020304" pitchFamily="18" charset="0"/>
              </a:rPr>
              <a:t> Branko </a:t>
            </a:r>
            <a:r>
              <a:rPr lang="en-GB" altLang="zh-CN" sz="2000" b="1" kern="100" err="1">
                <a:solidFill>
                  <a:srgbClr val="002060"/>
                </a:solidFill>
                <a:latin typeface="+mj-lt"/>
                <a:ea typeface="等线" panose="02010600030101010101" pitchFamily="2" charset="-122"/>
                <a:cs typeface="Times New Roman" panose="02020603050405020304" pitchFamily="18" charset="0"/>
              </a:rPr>
              <a:t>Bijeljic</a:t>
            </a:r>
            <a:r>
              <a:rPr lang="en-GB" altLang="zh-CN" sz="2000" b="1" kern="100">
                <a:solidFill>
                  <a:srgbClr val="002060"/>
                </a:solidFill>
                <a:effectLst/>
                <a:latin typeface="+mj-lt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000" b="1" kern="100">
              <a:solidFill>
                <a:srgbClr val="002060"/>
              </a:solidFill>
              <a:effectLst/>
              <a:latin typeface="+mj-lt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F2ACAE-21C1-21DA-B482-34603B5291CF}"/>
              </a:ext>
            </a:extLst>
          </p:cNvPr>
          <p:cNvSpPr txBox="1"/>
          <p:nvPr/>
        </p:nvSpPr>
        <p:spPr>
          <a:xfrm>
            <a:off x="1326001" y="4645717"/>
            <a:ext cx="6491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spcBef>
                <a:spcPts val="1800"/>
              </a:spcBef>
              <a:spcAft>
                <a:spcPts val="600"/>
              </a:spcAft>
            </a:pPr>
            <a:fld id="{6DA990B1-B6B8-4E20-ACF4-F816F24D929C}" type="datetime1">
              <a:rPr lang="en-GB" altLang="zh-CN" sz="2000" b="1" kern="100" smtClean="0">
                <a:solidFill>
                  <a:srgbClr val="002060"/>
                </a:solidFill>
                <a:effectLst/>
                <a:latin typeface="+mj-lt"/>
                <a:ea typeface="等线" panose="02010600030101010101" pitchFamily="2" charset="-122"/>
                <a:cs typeface="Times New Roman" panose="02020603050405020304" pitchFamily="18" charset="0"/>
              </a:rPr>
              <a:t>15/01/2024</a:t>
            </a:fld>
            <a:endParaRPr lang="en-US" altLang="zh-CN" sz="2000" b="1" kern="100">
              <a:solidFill>
                <a:srgbClr val="002060"/>
              </a:solidFill>
              <a:effectLst/>
              <a:latin typeface="+mj-lt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40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ey cube with black specks&#10;&#10;Description automatically generated">
            <a:extLst>
              <a:ext uri="{FF2B5EF4-FFF2-40B4-BE49-F238E27FC236}">
                <a16:creationId xmlns:a16="http://schemas.microsoft.com/office/drawing/2014/main" id="{ADEA571C-32EB-4E79-028F-018900434A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6800" y="1482834"/>
            <a:ext cx="3337200" cy="324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93B3522-9FCF-D835-588B-FF421D74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42129"/>
            <a:ext cx="4114801" cy="718387"/>
          </a:xfrm>
        </p:spPr>
        <p:txBody>
          <a:bodyPr anchor="ctr"/>
          <a:lstStyle/>
          <a:p>
            <a:pPr algn="just"/>
            <a:r>
              <a:rPr lang="en-US" altLang="zh-CN" sz="2400">
                <a:solidFill>
                  <a:srgbClr val="FF0000"/>
                </a:solidFill>
              </a:rPr>
              <a:t>Dataset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86A6C5-67FB-AA12-3B38-00C380775C53}"/>
              </a:ext>
            </a:extLst>
          </p:cNvPr>
          <p:cNvSpPr txBox="1"/>
          <p:nvPr/>
        </p:nvSpPr>
        <p:spPr>
          <a:xfrm>
            <a:off x="459975" y="1159669"/>
            <a:ext cx="822682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altLang="zh-CN">
                <a:ea typeface="黑体"/>
              </a:rPr>
              <a:t>Chose </a:t>
            </a:r>
            <a:r>
              <a:rPr lang="en-US" altLang="zh-CN" err="1">
                <a:ea typeface="黑体"/>
              </a:rPr>
              <a:t>Bentheimer</a:t>
            </a:r>
            <a:r>
              <a:rPr lang="en-US" altLang="zh-CN">
                <a:ea typeface="黑体"/>
              </a:rPr>
              <a:t> sandstone and </a:t>
            </a:r>
            <a:r>
              <a:rPr lang="en-GB" altLang="zh-CN" err="1">
                <a:ea typeface="黑体"/>
              </a:rPr>
              <a:t>Estaillades</a:t>
            </a:r>
            <a:r>
              <a:rPr lang="en-GB" altLang="zh-CN">
                <a:ea typeface="黑体"/>
              </a:rPr>
              <a:t> carbonate </a:t>
            </a:r>
            <a:r>
              <a:rPr lang="en-US" altLang="zh-CN">
                <a:ea typeface="黑体"/>
              </a:rPr>
              <a:t>to train and test 3D super resolution models</a:t>
            </a:r>
          </a:p>
        </p:txBody>
      </p:sp>
      <p:sp>
        <p:nvSpPr>
          <p:cNvPr id="5" name="文本框 12">
            <a:extLst>
              <a:ext uri="{FF2B5EF4-FFF2-40B4-BE49-F238E27FC236}">
                <a16:creationId xmlns:a16="http://schemas.microsoft.com/office/drawing/2014/main" id="{F3F09AB9-E3C2-EE65-E6C1-221A9737D90F}"/>
              </a:ext>
            </a:extLst>
          </p:cNvPr>
          <p:cNvSpPr txBox="1">
            <a:spLocks/>
          </p:cNvSpPr>
          <p:nvPr/>
        </p:nvSpPr>
        <p:spPr>
          <a:xfrm>
            <a:off x="5806800" y="4665386"/>
            <a:ext cx="33371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 err="1"/>
              <a:t>Bentheimer</a:t>
            </a:r>
            <a:r>
              <a:rPr lang="en-US" altLang="zh-CN" sz="1100"/>
              <a:t> sandstone rocks (Wang et al., 2019)</a:t>
            </a:r>
            <a:endParaRPr lang="zh-CN" altLang="en-US" sz="1100"/>
          </a:p>
        </p:txBody>
      </p:sp>
      <p:sp>
        <p:nvSpPr>
          <p:cNvPr id="17" name="文本框 7">
            <a:extLst>
              <a:ext uri="{FF2B5EF4-FFF2-40B4-BE49-F238E27FC236}">
                <a16:creationId xmlns:a16="http://schemas.microsoft.com/office/drawing/2014/main" id="{D223BBA7-F604-EEC7-9A3E-2A5C247D1344}"/>
              </a:ext>
            </a:extLst>
          </p:cNvPr>
          <p:cNvSpPr txBox="1"/>
          <p:nvPr/>
        </p:nvSpPr>
        <p:spPr>
          <a:xfrm>
            <a:off x="463639" y="1792745"/>
            <a:ext cx="5492597" cy="2730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/>
              <a:t>Training dataset:</a:t>
            </a:r>
          </a:p>
          <a:p>
            <a:pPr marL="216000" lvl="1" algn="just">
              <a:lnSpc>
                <a:spcPct val="150000"/>
              </a:lnSpc>
            </a:pPr>
            <a:r>
              <a:rPr lang="en-US" altLang="zh-CN" sz="1400"/>
              <a:t>Dimension: 400 x 400 x 400 (HR), 100 x 100 x 100 (LR generated by Bicubic interpolation)</a:t>
            </a:r>
          </a:p>
          <a:p>
            <a:pPr marL="216000" lvl="1" algn="just">
              <a:lnSpc>
                <a:spcPct val="150000"/>
              </a:lnSpc>
            </a:pPr>
            <a:r>
              <a:rPr lang="en-US" altLang="zh-CN" sz="1400"/>
              <a:t>Voxel size: 3.8 microns</a:t>
            </a:r>
          </a:p>
          <a:p>
            <a:pPr algn="just">
              <a:lnSpc>
                <a:spcPct val="150000"/>
              </a:lnSpc>
            </a:pPr>
            <a:r>
              <a:rPr lang="en-US" altLang="zh-CN" sz="1600"/>
              <a:t>Test dataset:</a:t>
            </a:r>
          </a:p>
          <a:p>
            <a:pPr marL="216000" lvl="1" algn="just">
              <a:lnSpc>
                <a:spcPct val="150000"/>
              </a:lnSpc>
            </a:pPr>
            <a:r>
              <a:rPr lang="en-US" altLang="zh-CN" sz="1400"/>
              <a:t>Dimension: 400 x 400 x 400 (HR), 100 x 100 x 100 (LR generated by Bicubic interpolation)</a:t>
            </a:r>
          </a:p>
          <a:p>
            <a:pPr marL="216000" lvl="1" algn="just">
              <a:lnSpc>
                <a:spcPct val="150000"/>
              </a:lnSpc>
            </a:pPr>
            <a:r>
              <a:rPr lang="en-US" altLang="zh-CN" sz="1400"/>
              <a:t>Voxel size: 3.8 microns</a:t>
            </a:r>
          </a:p>
        </p:txBody>
      </p:sp>
    </p:spTree>
    <p:extLst>
      <p:ext uri="{BB962C8B-B14F-4D97-AF65-F5344CB8AC3E}">
        <p14:creationId xmlns:p14="http://schemas.microsoft.com/office/powerpoint/2010/main" val="100043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BC9EA4-9D29-3A7C-7109-5A558AC9FD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4173" y="1482834"/>
            <a:ext cx="3309827" cy="3312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93B3522-9FCF-D835-588B-FF421D74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42129"/>
            <a:ext cx="4114801" cy="718387"/>
          </a:xfrm>
        </p:spPr>
        <p:txBody>
          <a:bodyPr anchor="ctr"/>
          <a:lstStyle/>
          <a:p>
            <a:pPr algn="just"/>
            <a:r>
              <a:rPr lang="en-US" altLang="zh-CN" sz="2400">
                <a:solidFill>
                  <a:srgbClr val="FF0000"/>
                </a:solidFill>
              </a:rPr>
              <a:t>Dataset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86A6C5-67FB-AA12-3B38-00C380775C53}"/>
              </a:ext>
            </a:extLst>
          </p:cNvPr>
          <p:cNvSpPr txBox="1"/>
          <p:nvPr/>
        </p:nvSpPr>
        <p:spPr>
          <a:xfrm>
            <a:off x="459975" y="1159669"/>
            <a:ext cx="822682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altLang="zh-CN">
                <a:ea typeface="黑体"/>
              </a:rPr>
              <a:t>Chose </a:t>
            </a:r>
            <a:r>
              <a:rPr lang="en-US" altLang="zh-CN" err="1">
                <a:ea typeface="黑体"/>
              </a:rPr>
              <a:t>Bentheimer</a:t>
            </a:r>
            <a:r>
              <a:rPr lang="en-US" altLang="zh-CN">
                <a:ea typeface="黑体"/>
              </a:rPr>
              <a:t> sandstone and </a:t>
            </a:r>
            <a:r>
              <a:rPr lang="en-GB" altLang="zh-CN" err="1">
                <a:ea typeface="黑体"/>
              </a:rPr>
              <a:t>Estaillades</a:t>
            </a:r>
            <a:r>
              <a:rPr lang="en-GB" altLang="zh-CN">
                <a:ea typeface="黑体"/>
              </a:rPr>
              <a:t> carbonate </a:t>
            </a:r>
            <a:r>
              <a:rPr lang="en-US" altLang="zh-CN">
                <a:ea typeface="黑体"/>
              </a:rPr>
              <a:t>to train and test 3D super resolution models</a:t>
            </a:r>
          </a:p>
        </p:txBody>
      </p:sp>
      <p:sp>
        <p:nvSpPr>
          <p:cNvPr id="5" name="文本框 12">
            <a:extLst>
              <a:ext uri="{FF2B5EF4-FFF2-40B4-BE49-F238E27FC236}">
                <a16:creationId xmlns:a16="http://schemas.microsoft.com/office/drawing/2014/main" id="{F3F09AB9-E3C2-EE65-E6C1-221A9737D90F}"/>
              </a:ext>
            </a:extLst>
          </p:cNvPr>
          <p:cNvSpPr txBox="1">
            <a:spLocks/>
          </p:cNvSpPr>
          <p:nvPr/>
        </p:nvSpPr>
        <p:spPr>
          <a:xfrm>
            <a:off x="5806801" y="4693407"/>
            <a:ext cx="33371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 err="1"/>
              <a:t>Estaillades</a:t>
            </a:r>
            <a:r>
              <a:rPr lang="en-US" altLang="zh-CN" sz="1100"/>
              <a:t> Carbonate rocks (Gao et al., 2023)</a:t>
            </a:r>
            <a:endParaRPr lang="zh-CN" altLang="en-US" sz="1100"/>
          </a:p>
        </p:txBody>
      </p:sp>
      <p:sp>
        <p:nvSpPr>
          <p:cNvPr id="17" name="文本框 7">
            <a:extLst>
              <a:ext uri="{FF2B5EF4-FFF2-40B4-BE49-F238E27FC236}">
                <a16:creationId xmlns:a16="http://schemas.microsoft.com/office/drawing/2014/main" id="{D223BBA7-F604-EEC7-9A3E-2A5C247D1344}"/>
              </a:ext>
            </a:extLst>
          </p:cNvPr>
          <p:cNvSpPr txBox="1"/>
          <p:nvPr/>
        </p:nvSpPr>
        <p:spPr>
          <a:xfrm>
            <a:off x="463639" y="1792745"/>
            <a:ext cx="5492597" cy="2730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/>
              <a:t>Training dataset:</a:t>
            </a:r>
          </a:p>
          <a:p>
            <a:pPr marL="216000" lvl="1" algn="just">
              <a:lnSpc>
                <a:spcPct val="150000"/>
              </a:lnSpc>
            </a:pPr>
            <a:r>
              <a:rPr lang="en-US" altLang="zh-CN" sz="1400"/>
              <a:t>Dimension: 1120 x 1120 x 1120 (HR), 280 x 280 x 280 (LR generated by Bicubic interpolation)</a:t>
            </a:r>
          </a:p>
          <a:p>
            <a:pPr marL="216000" lvl="1" algn="just">
              <a:lnSpc>
                <a:spcPct val="150000"/>
              </a:lnSpc>
            </a:pPr>
            <a:r>
              <a:rPr lang="en-US" altLang="zh-CN" sz="1400"/>
              <a:t>Voxel size: 3.58 microns</a:t>
            </a:r>
          </a:p>
          <a:p>
            <a:pPr algn="just">
              <a:lnSpc>
                <a:spcPct val="150000"/>
              </a:lnSpc>
            </a:pPr>
            <a:r>
              <a:rPr lang="en-US" altLang="zh-CN" sz="1600"/>
              <a:t>Test dataset:</a:t>
            </a:r>
          </a:p>
          <a:p>
            <a:pPr marL="216000" lvl="1" algn="just">
              <a:lnSpc>
                <a:spcPct val="150000"/>
              </a:lnSpc>
            </a:pPr>
            <a:r>
              <a:rPr lang="en-US" altLang="zh-CN" sz="1400"/>
              <a:t>Dimension: 1120 x 1120 x 1120 (HR), 280 x 280 x 280 (LR generated by Bicubic interpolation)</a:t>
            </a:r>
          </a:p>
          <a:p>
            <a:pPr marL="216000" lvl="1" algn="just">
              <a:lnSpc>
                <a:spcPct val="150000"/>
              </a:lnSpc>
            </a:pPr>
            <a:r>
              <a:rPr lang="en-US" altLang="zh-CN" sz="1400"/>
              <a:t>Voxel size: 3.58 microns</a:t>
            </a:r>
          </a:p>
        </p:txBody>
      </p:sp>
    </p:spTree>
    <p:extLst>
      <p:ext uri="{BB962C8B-B14F-4D97-AF65-F5344CB8AC3E}">
        <p14:creationId xmlns:p14="http://schemas.microsoft.com/office/powerpoint/2010/main" val="557299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2">
            <a:extLst>
              <a:ext uri="{FF2B5EF4-FFF2-40B4-BE49-F238E27FC236}">
                <a16:creationId xmlns:a16="http://schemas.microsoft.com/office/drawing/2014/main" id="{27177E02-E57D-8B4B-6D14-60B9756566C7}"/>
              </a:ext>
            </a:extLst>
          </p:cNvPr>
          <p:cNvSpPr txBox="1">
            <a:spLocks/>
          </p:cNvSpPr>
          <p:nvPr/>
        </p:nvSpPr>
        <p:spPr>
          <a:xfrm>
            <a:off x="6100417" y="4670953"/>
            <a:ext cx="17018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/>
              <a:t>Low-resolution image</a:t>
            </a:r>
          </a:p>
          <a:p>
            <a:pPr algn="ctr"/>
            <a:r>
              <a:rPr lang="en-US" altLang="zh-CN" sz="1100"/>
              <a:t>200 x 200 x 200</a:t>
            </a:r>
            <a:endParaRPr lang="zh-CN" altLang="en-US" sz="110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868A496-7B00-4B22-D429-5F7871D9ECF7}"/>
              </a:ext>
            </a:extLst>
          </p:cNvPr>
          <p:cNvSpPr txBox="1">
            <a:spLocks/>
          </p:cNvSpPr>
          <p:nvPr/>
        </p:nvSpPr>
        <p:spPr>
          <a:xfrm>
            <a:off x="1045262" y="4692070"/>
            <a:ext cx="17018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/>
              <a:t>High-resolution image</a:t>
            </a:r>
          </a:p>
          <a:p>
            <a:pPr algn="ctr"/>
            <a:r>
              <a:rPr lang="en-US" altLang="zh-CN" sz="1100"/>
              <a:t>800 x 800 x 800</a:t>
            </a:r>
            <a:endParaRPr lang="zh-CN" altLang="en-US" sz="1100"/>
          </a:p>
        </p:txBody>
      </p:sp>
      <p:pic>
        <p:nvPicPr>
          <p:cNvPr id="9" name="Picture 8" descr="A close-up of a cube&#10;&#10;Description automatically generated">
            <a:extLst>
              <a:ext uri="{FF2B5EF4-FFF2-40B4-BE49-F238E27FC236}">
                <a16:creationId xmlns:a16="http://schemas.microsoft.com/office/drawing/2014/main" id="{0B019A6C-6D4E-657D-F682-62ACEAD2FC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60" y="1092070"/>
            <a:ext cx="3600000" cy="3600000"/>
          </a:xfrm>
          <a:prstGeom prst="rect">
            <a:avLst/>
          </a:prstGeom>
        </p:spPr>
      </p:pic>
      <p:pic>
        <p:nvPicPr>
          <p:cNvPr id="14" name="Picture 13" descr="A black and white cube&#10;&#10;Description automatically generated">
            <a:extLst>
              <a:ext uri="{FF2B5EF4-FFF2-40B4-BE49-F238E27FC236}">
                <a16:creationId xmlns:a16="http://schemas.microsoft.com/office/drawing/2014/main" id="{079EBE6C-C75B-7B71-7F26-E8CDC4CDAD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3704" y="1092070"/>
            <a:ext cx="347854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85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58C2C20-EB5C-F907-99CC-FB6F0B1799BD}"/>
              </a:ext>
            </a:extLst>
          </p:cNvPr>
          <p:cNvGrpSpPr/>
          <p:nvPr/>
        </p:nvGrpSpPr>
        <p:grpSpPr>
          <a:xfrm>
            <a:off x="0" y="1231280"/>
            <a:ext cx="9144000" cy="3557515"/>
            <a:chOff x="299187" y="1667921"/>
            <a:chExt cx="9154791" cy="3557515"/>
          </a:xfrm>
        </p:grpSpPr>
        <p:pic>
          <p:nvPicPr>
            <p:cNvPr id="1026" name="Picture 2" descr="Fig. 7">
              <a:extLst>
                <a:ext uri="{FF2B5EF4-FFF2-40B4-BE49-F238E27FC236}">
                  <a16:creationId xmlns:a16="http://schemas.microsoft.com/office/drawing/2014/main" id="{DB8B7DD8-60C5-ED8A-EF2A-99851A6C1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601"/>
            <a:stretch/>
          </p:blipFill>
          <p:spPr bwMode="auto">
            <a:xfrm>
              <a:off x="299187" y="1697436"/>
              <a:ext cx="9154791" cy="352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8D68286-520D-7F7E-3F7A-6D1F97F90B7E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450683" y="1667921"/>
                <a:ext cx="2924775" cy="468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8D68286-520D-7F7E-3F7A-6D1F97F90B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7602" y="1604921"/>
                  <a:ext cx="3050576" cy="59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2F139BB-974F-BC80-0B32-076357ABBB6A}"/>
              </a:ext>
            </a:extLst>
          </p:cNvPr>
          <p:cNvGrpSpPr/>
          <p:nvPr/>
        </p:nvGrpSpPr>
        <p:grpSpPr>
          <a:xfrm>
            <a:off x="108912" y="1231280"/>
            <a:ext cx="501120" cy="270720"/>
            <a:chOff x="108912" y="1693560"/>
            <a:chExt cx="501120" cy="27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68AC617-3B84-F2A1-A4D2-1B9A54330878}"/>
                    </a:ext>
                  </a:extLst>
                </p14:cNvPr>
                <p14:cNvContentPartPr/>
                <p14:nvPr/>
              </p14:nvContentPartPr>
              <p14:xfrm>
                <a:off x="388632" y="1693560"/>
                <a:ext cx="221400" cy="2696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68AC617-3B84-F2A1-A4D2-1B9A5433087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5632" y="1630560"/>
                  <a:ext cx="34704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C82630A-8C4D-2140-26CD-535972776206}"/>
                    </a:ext>
                  </a:extLst>
                </p14:cNvPr>
                <p14:cNvContentPartPr/>
                <p14:nvPr/>
              </p14:nvContentPartPr>
              <p14:xfrm>
                <a:off x="108912" y="1706520"/>
                <a:ext cx="159480" cy="257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C82630A-8C4D-2140-26CD-53597277620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912" y="1643520"/>
                  <a:ext cx="285120" cy="383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793B3522-9FCF-D835-588B-FF421D74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42129"/>
            <a:ext cx="8686802" cy="718387"/>
          </a:xfrm>
        </p:spPr>
        <p:txBody>
          <a:bodyPr anchor="ctr"/>
          <a:lstStyle/>
          <a:p>
            <a:pPr algn="just"/>
            <a:r>
              <a:rPr lang="en-US" altLang="zh-CN" sz="2400">
                <a:solidFill>
                  <a:srgbClr val="FF0000"/>
                </a:solidFill>
              </a:rPr>
              <a:t>3D super-resolution model and architecture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86A6C5-67FB-AA12-3B38-00C380775C53}"/>
              </a:ext>
            </a:extLst>
          </p:cNvPr>
          <p:cNvSpPr txBox="1"/>
          <p:nvPr/>
        </p:nvSpPr>
        <p:spPr>
          <a:xfrm>
            <a:off x="591919" y="4724169"/>
            <a:ext cx="8226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Dual-Enhanced</a:t>
            </a:r>
            <a:r>
              <a:rPr lang="en-US" altLang="zh-CN" sz="1400"/>
              <a:t> </a:t>
            </a:r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Deep Super-Resolution (Dual-EDSR) (Wang et al., 2023)</a:t>
            </a:r>
          </a:p>
        </p:txBody>
      </p:sp>
    </p:spTree>
    <p:extLst>
      <p:ext uri="{BB962C8B-B14F-4D97-AF65-F5344CB8AC3E}">
        <p14:creationId xmlns:p14="http://schemas.microsoft.com/office/powerpoint/2010/main" val="3480008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58C2C20-EB5C-F907-99CC-FB6F0B1799BD}"/>
              </a:ext>
            </a:extLst>
          </p:cNvPr>
          <p:cNvGrpSpPr/>
          <p:nvPr/>
        </p:nvGrpSpPr>
        <p:grpSpPr>
          <a:xfrm>
            <a:off x="0" y="1231280"/>
            <a:ext cx="9144000" cy="3557515"/>
            <a:chOff x="299187" y="1667921"/>
            <a:chExt cx="9154791" cy="3557515"/>
          </a:xfrm>
        </p:grpSpPr>
        <p:pic>
          <p:nvPicPr>
            <p:cNvPr id="1026" name="Picture 2" descr="Fig. 7">
              <a:extLst>
                <a:ext uri="{FF2B5EF4-FFF2-40B4-BE49-F238E27FC236}">
                  <a16:creationId xmlns:a16="http://schemas.microsoft.com/office/drawing/2014/main" id="{DB8B7DD8-60C5-ED8A-EF2A-99851A6C1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601"/>
            <a:stretch/>
          </p:blipFill>
          <p:spPr bwMode="auto">
            <a:xfrm>
              <a:off x="299187" y="1697436"/>
              <a:ext cx="9154791" cy="352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8D68286-520D-7F7E-3F7A-6D1F97F90B7E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450683" y="1667921"/>
                <a:ext cx="2924775" cy="468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8D68286-520D-7F7E-3F7A-6D1F97F90B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7602" y="1604921"/>
                  <a:ext cx="3050576" cy="59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2F139BB-974F-BC80-0B32-076357ABBB6A}"/>
              </a:ext>
            </a:extLst>
          </p:cNvPr>
          <p:cNvGrpSpPr/>
          <p:nvPr/>
        </p:nvGrpSpPr>
        <p:grpSpPr>
          <a:xfrm>
            <a:off x="108912" y="1231280"/>
            <a:ext cx="501120" cy="270720"/>
            <a:chOff x="108912" y="1693560"/>
            <a:chExt cx="501120" cy="27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68AC617-3B84-F2A1-A4D2-1B9A54330878}"/>
                    </a:ext>
                  </a:extLst>
                </p14:cNvPr>
                <p14:cNvContentPartPr/>
                <p14:nvPr/>
              </p14:nvContentPartPr>
              <p14:xfrm>
                <a:off x="388632" y="1693560"/>
                <a:ext cx="221400" cy="2696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68AC617-3B84-F2A1-A4D2-1B9A5433087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5632" y="1630560"/>
                  <a:ext cx="34704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C82630A-8C4D-2140-26CD-535972776206}"/>
                    </a:ext>
                  </a:extLst>
                </p14:cNvPr>
                <p14:cNvContentPartPr/>
                <p14:nvPr/>
              </p14:nvContentPartPr>
              <p14:xfrm>
                <a:off x="108912" y="1706520"/>
                <a:ext cx="159480" cy="257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C82630A-8C4D-2140-26CD-53597277620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912" y="1643520"/>
                  <a:ext cx="285120" cy="383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Parallelogram 3">
            <a:extLst>
              <a:ext uri="{FF2B5EF4-FFF2-40B4-BE49-F238E27FC236}">
                <a16:creationId xmlns:a16="http://schemas.microsoft.com/office/drawing/2014/main" id="{466BA857-E9F4-FC20-828A-0852AD0D25A0}"/>
              </a:ext>
            </a:extLst>
          </p:cNvPr>
          <p:cNvSpPr/>
          <p:nvPr/>
        </p:nvSpPr>
        <p:spPr>
          <a:xfrm rot="5400000">
            <a:off x="404088" y="2684335"/>
            <a:ext cx="405535" cy="328629"/>
          </a:xfrm>
          <a:custGeom>
            <a:avLst/>
            <a:gdLst>
              <a:gd name="connsiteX0" fmla="*/ 0 w 403946"/>
              <a:gd name="connsiteY0" fmla="*/ 350856 h 350856"/>
              <a:gd name="connsiteX1" fmla="*/ 87714 w 403946"/>
              <a:gd name="connsiteY1" fmla="*/ 0 h 350856"/>
              <a:gd name="connsiteX2" fmla="*/ 403946 w 403946"/>
              <a:gd name="connsiteY2" fmla="*/ 0 h 350856"/>
              <a:gd name="connsiteX3" fmla="*/ 316232 w 403946"/>
              <a:gd name="connsiteY3" fmla="*/ 350856 h 350856"/>
              <a:gd name="connsiteX4" fmla="*/ 0 w 403946"/>
              <a:gd name="connsiteY4" fmla="*/ 350856 h 350856"/>
              <a:gd name="connsiteX0" fmla="*/ 0 w 403946"/>
              <a:gd name="connsiteY0" fmla="*/ 350856 h 350856"/>
              <a:gd name="connsiteX1" fmla="*/ 87714 w 403946"/>
              <a:gd name="connsiteY1" fmla="*/ 0 h 350856"/>
              <a:gd name="connsiteX2" fmla="*/ 403946 w 403946"/>
              <a:gd name="connsiteY2" fmla="*/ 0 h 350856"/>
              <a:gd name="connsiteX3" fmla="*/ 309882 w 403946"/>
              <a:gd name="connsiteY3" fmla="*/ 344506 h 350856"/>
              <a:gd name="connsiteX4" fmla="*/ 0 w 403946"/>
              <a:gd name="connsiteY4" fmla="*/ 350856 h 350856"/>
              <a:gd name="connsiteX0" fmla="*/ 0 w 403946"/>
              <a:gd name="connsiteY0" fmla="*/ 350856 h 350856"/>
              <a:gd name="connsiteX1" fmla="*/ 87714 w 403946"/>
              <a:gd name="connsiteY1" fmla="*/ 0 h 350856"/>
              <a:gd name="connsiteX2" fmla="*/ 403946 w 403946"/>
              <a:gd name="connsiteY2" fmla="*/ 0 h 350856"/>
              <a:gd name="connsiteX3" fmla="*/ 300357 w 403946"/>
              <a:gd name="connsiteY3" fmla="*/ 314343 h 350856"/>
              <a:gd name="connsiteX4" fmla="*/ 0 w 403946"/>
              <a:gd name="connsiteY4" fmla="*/ 350856 h 350856"/>
              <a:gd name="connsiteX0" fmla="*/ 0 w 403946"/>
              <a:gd name="connsiteY0" fmla="*/ 350856 h 350856"/>
              <a:gd name="connsiteX1" fmla="*/ 87714 w 403946"/>
              <a:gd name="connsiteY1" fmla="*/ 0 h 350856"/>
              <a:gd name="connsiteX2" fmla="*/ 403946 w 403946"/>
              <a:gd name="connsiteY2" fmla="*/ 0 h 350856"/>
              <a:gd name="connsiteX3" fmla="*/ 289244 w 403946"/>
              <a:gd name="connsiteY3" fmla="*/ 342918 h 350856"/>
              <a:gd name="connsiteX4" fmla="*/ 0 w 403946"/>
              <a:gd name="connsiteY4" fmla="*/ 350856 h 350856"/>
              <a:gd name="connsiteX0" fmla="*/ 0 w 403946"/>
              <a:gd name="connsiteY0" fmla="*/ 350856 h 350856"/>
              <a:gd name="connsiteX1" fmla="*/ 160739 w 403946"/>
              <a:gd name="connsiteY1" fmla="*/ 30163 h 350856"/>
              <a:gd name="connsiteX2" fmla="*/ 403946 w 403946"/>
              <a:gd name="connsiteY2" fmla="*/ 0 h 350856"/>
              <a:gd name="connsiteX3" fmla="*/ 289244 w 403946"/>
              <a:gd name="connsiteY3" fmla="*/ 342918 h 350856"/>
              <a:gd name="connsiteX4" fmla="*/ 0 w 403946"/>
              <a:gd name="connsiteY4" fmla="*/ 350856 h 350856"/>
              <a:gd name="connsiteX0" fmla="*/ 0 w 403946"/>
              <a:gd name="connsiteY0" fmla="*/ 350856 h 350856"/>
              <a:gd name="connsiteX1" fmla="*/ 117876 w 403946"/>
              <a:gd name="connsiteY1" fmla="*/ 17463 h 350856"/>
              <a:gd name="connsiteX2" fmla="*/ 403946 w 403946"/>
              <a:gd name="connsiteY2" fmla="*/ 0 h 350856"/>
              <a:gd name="connsiteX3" fmla="*/ 289244 w 403946"/>
              <a:gd name="connsiteY3" fmla="*/ 342918 h 350856"/>
              <a:gd name="connsiteX4" fmla="*/ 0 w 403946"/>
              <a:gd name="connsiteY4" fmla="*/ 350856 h 350856"/>
              <a:gd name="connsiteX0" fmla="*/ 0 w 415058"/>
              <a:gd name="connsiteY0" fmla="*/ 344506 h 344506"/>
              <a:gd name="connsiteX1" fmla="*/ 117876 w 415058"/>
              <a:gd name="connsiteY1" fmla="*/ 11113 h 344506"/>
              <a:gd name="connsiteX2" fmla="*/ 415058 w 415058"/>
              <a:gd name="connsiteY2" fmla="*/ 0 h 344506"/>
              <a:gd name="connsiteX3" fmla="*/ 289244 w 415058"/>
              <a:gd name="connsiteY3" fmla="*/ 336568 h 344506"/>
              <a:gd name="connsiteX4" fmla="*/ 0 w 415058"/>
              <a:gd name="connsiteY4" fmla="*/ 344506 h 344506"/>
              <a:gd name="connsiteX0" fmla="*/ 0 w 380133"/>
              <a:gd name="connsiteY0" fmla="*/ 274656 h 336568"/>
              <a:gd name="connsiteX1" fmla="*/ 82951 w 380133"/>
              <a:gd name="connsiteY1" fmla="*/ 11113 h 336568"/>
              <a:gd name="connsiteX2" fmla="*/ 380133 w 380133"/>
              <a:gd name="connsiteY2" fmla="*/ 0 h 336568"/>
              <a:gd name="connsiteX3" fmla="*/ 254319 w 380133"/>
              <a:gd name="connsiteY3" fmla="*/ 336568 h 336568"/>
              <a:gd name="connsiteX4" fmla="*/ 0 w 380133"/>
              <a:gd name="connsiteY4" fmla="*/ 274656 h 336568"/>
              <a:gd name="connsiteX0" fmla="*/ 0 w 440456"/>
              <a:gd name="connsiteY0" fmla="*/ 341330 h 341330"/>
              <a:gd name="connsiteX1" fmla="*/ 143274 w 440456"/>
              <a:gd name="connsiteY1" fmla="*/ 11113 h 341330"/>
              <a:gd name="connsiteX2" fmla="*/ 440456 w 440456"/>
              <a:gd name="connsiteY2" fmla="*/ 0 h 341330"/>
              <a:gd name="connsiteX3" fmla="*/ 314642 w 440456"/>
              <a:gd name="connsiteY3" fmla="*/ 336568 h 341330"/>
              <a:gd name="connsiteX4" fmla="*/ 0 w 440456"/>
              <a:gd name="connsiteY4" fmla="*/ 341330 h 341330"/>
              <a:gd name="connsiteX0" fmla="*/ 0 w 440456"/>
              <a:gd name="connsiteY0" fmla="*/ 341330 h 341330"/>
              <a:gd name="connsiteX1" fmla="*/ 136924 w 440456"/>
              <a:gd name="connsiteY1" fmla="*/ 23813 h 341330"/>
              <a:gd name="connsiteX2" fmla="*/ 440456 w 440456"/>
              <a:gd name="connsiteY2" fmla="*/ 0 h 341330"/>
              <a:gd name="connsiteX3" fmla="*/ 314642 w 440456"/>
              <a:gd name="connsiteY3" fmla="*/ 336568 h 341330"/>
              <a:gd name="connsiteX4" fmla="*/ 0 w 440456"/>
              <a:gd name="connsiteY4" fmla="*/ 341330 h 341330"/>
              <a:gd name="connsiteX0" fmla="*/ 0 w 440456"/>
              <a:gd name="connsiteY0" fmla="*/ 341330 h 341330"/>
              <a:gd name="connsiteX1" fmla="*/ 128986 w 440456"/>
              <a:gd name="connsiteY1" fmla="*/ 15875 h 341330"/>
              <a:gd name="connsiteX2" fmla="*/ 440456 w 440456"/>
              <a:gd name="connsiteY2" fmla="*/ 0 h 341330"/>
              <a:gd name="connsiteX3" fmla="*/ 314642 w 440456"/>
              <a:gd name="connsiteY3" fmla="*/ 336568 h 341330"/>
              <a:gd name="connsiteX4" fmla="*/ 0 w 440456"/>
              <a:gd name="connsiteY4" fmla="*/ 341330 h 341330"/>
              <a:gd name="connsiteX0" fmla="*/ 0 w 440456"/>
              <a:gd name="connsiteY0" fmla="*/ 334980 h 334980"/>
              <a:gd name="connsiteX1" fmla="*/ 128986 w 440456"/>
              <a:gd name="connsiteY1" fmla="*/ 9525 h 334980"/>
              <a:gd name="connsiteX2" fmla="*/ 440456 w 440456"/>
              <a:gd name="connsiteY2" fmla="*/ 0 h 334980"/>
              <a:gd name="connsiteX3" fmla="*/ 314642 w 440456"/>
              <a:gd name="connsiteY3" fmla="*/ 330218 h 334980"/>
              <a:gd name="connsiteX4" fmla="*/ 0 w 440456"/>
              <a:gd name="connsiteY4" fmla="*/ 334980 h 334980"/>
              <a:gd name="connsiteX0" fmla="*/ 0 w 413469"/>
              <a:gd name="connsiteY0" fmla="*/ 328630 h 328630"/>
              <a:gd name="connsiteX1" fmla="*/ 128986 w 413469"/>
              <a:gd name="connsiteY1" fmla="*/ 3175 h 328630"/>
              <a:gd name="connsiteX2" fmla="*/ 413469 w 413469"/>
              <a:gd name="connsiteY2" fmla="*/ 0 h 328630"/>
              <a:gd name="connsiteX3" fmla="*/ 314642 w 413469"/>
              <a:gd name="connsiteY3" fmla="*/ 323868 h 328630"/>
              <a:gd name="connsiteX4" fmla="*/ 0 w 413469"/>
              <a:gd name="connsiteY4" fmla="*/ 328630 h 328630"/>
              <a:gd name="connsiteX0" fmla="*/ 0 w 413469"/>
              <a:gd name="connsiteY0" fmla="*/ 328630 h 328630"/>
              <a:gd name="connsiteX1" fmla="*/ 128986 w 413469"/>
              <a:gd name="connsiteY1" fmla="*/ 3175 h 328630"/>
              <a:gd name="connsiteX2" fmla="*/ 413469 w 413469"/>
              <a:gd name="connsiteY2" fmla="*/ 0 h 328630"/>
              <a:gd name="connsiteX3" fmla="*/ 289245 w 413469"/>
              <a:gd name="connsiteY3" fmla="*/ 327043 h 328630"/>
              <a:gd name="connsiteX4" fmla="*/ 0 w 413469"/>
              <a:gd name="connsiteY4" fmla="*/ 328630 h 328630"/>
              <a:gd name="connsiteX0" fmla="*/ 0 w 413469"/>
              <a:gd name="connsiteY0" fmla="*/ 328630 h 328630"/>
              <a:gd name="connsiteX1" fmla="*/ 128986 w 413469"/>
              <a:gd name="connsiteY1" fmla="*/ 3175 h 328630"/>
              <a:gd name="connsiteX2" fmla="*/ 413469 w 413469"/>
              <a:gd name="connsiteY2" fmla="*/ 0 h 328630"/>
              <a:gd name="connsiteX3" fmla="*/ 282898 w 413469"/>
              <a:gd name="connsiteY3" fmla="*/ 325456 h 328630"/>
              <a:gd name="connsiteX4" fmla="*/ 0 w 413469"/>
              <a:gd name="connsiteY4" fmla="*/ 328630 h 328630"/>
              <a:gd name="connsiteX0" fmla="*/ 0 w 413469"/>
              <a:gd name="connsiteY0" fmla="*/ 328630 h 328630"/>
              <a:gd name="connsiteX1" fmla="*/ 138514 w 413469"/>
              <a:gd name="connsiteY1" fmla="*/ 3175 h 328630"/>
              <a:gd name="connsiteX2" fmla="*/ 413469 w 413469"/>
              <a:gd name="connsiteY2" fmla="*/ 0 h 328630"/>
              <a:gd name="connsiteX3" fmla="*/ 282898 w 413469"/>
              <a:gd name="connsiteY3" fmla="*/ 325456 h 328630"/>
              <a:gd name="connsiteX4" fmla="*/ 0 w 413469"/>
              <a:gd name="connsiteY4" fmla="*/ 328630 h 328630"/>
              <a:gd name="connsiteX0" fmla="*/ 0 w 413469"/>
              <a:gd name="connsiteY0" fmla="*/ 328630 h 328630"/>
              <a:gd name="connsiteX1" fmla="*/ 132167 w 413469"/>
              <a:gd name="connsiteY1" fmla="*/ 41275 h 328630"/>
              <a:gd name="connsiteX2" fmla="*/ 413469 w 413469"/>
              <a:gd name="connsiteY2" fmla="*/ 0 h 328630"/>
              <a:gd name="connsiteX3" fmla="*/ 282898 w 413469"/>
              <a:gd name="connsiteY3" fmla="*/ 325456 h 328630"/>
              <a:gd name="connsiteX4" fmla="*/ 0 w 413469"/>
              <a:gd name="connsiteY4" fmla="*/ 328630 h 328630"/>
              <a:gd name="connsiteX0" fmla="*/ 0 w 413469"/>
              <a:gd name="connsiteY0" fmla="*/ 328630 h 328630"/>
              <a:gd name="connsiteX1" fmla="*/ 121058 w 413469"/>
              <a:gd name="connsiteY1" fmla="*/ 20638 h 328630"/>
              <a:gd name="connsiteX2" fmla="*/ 413469 w 413469"/>
              <a:gd name="connsiteY2" fmla="*/ 0 h 328630"/>
              <a:gd name="connsiteX3" fmla="*/ 282898 w 413469"/>
              <a:gd name="connsiteY3" fmla="*/ 325456 h 328630"/>
              <a:gd name="connsiteX4" fmla="*/ 0 w 413469"/>
              <a:gd name="connsiteY4" fmla="*/ 328630 h 328630"/>
              <a:gd name="connsiteX0" fmla="*/ 0 w 413469"/>
              <a:gd name="connsiteY0" fmla="*/ 328630 h 328630"/>
              <a:gd name="connsiteX1" fmla="*/ 165511 w 413469"/>
              <a:gd name="connsiteY1" fmla="*/ 76201 h 328630"/>
              <a:gd name="connsiteX2" fmla="*/ 413469 w 413469"/>
              <a:gd name="connsiteY2" fmla="*/ 0 h 328630"/>
              <a:gd name="connsiteX3" fmla="*/ 282898 w 413469"/>
              <a:gd name="connsiteY3" fmla="*/ 325456 h 328630"/>
              <a:gd name="connsiteX4" fmla="*/ 0 w 413469"/>
              <a:gd name="connsiteY4" fmla="*/ 328630 h 328630"/>
              <a:gd name="connsiteX0" fmla="*/ 0 w 413469"/>
              <a:gd name="connsiteY0" fmla="*/ 328630 h 328630"/>
              <a:gd name="connsiteX1" fmla="*/ 116301 w 413469"/>
              <a:gd name="connsiteY1" fmla="*/ 1 h 328630"/>
              <a:gd name="connsiteX2" fmla="*/ 413469 w 413469"/>
              <a:gd name="connsiteY2" fmla="*/ 0 h 328630"/>
              <a:gd name="connsiteX3" fmla="*/ 282898 w 413469"/>
              <a:gd name="connsiteY3" fmla="*/ 325456 h 328630"/>
              <a:gd name="connsiteX4" fmla="*/ 0 w 413469"/>
              <a:gd name="connsiteY4" fmla="*/ 328630 h 328630"/>
              <a:gd name="connsiteX0" fmla="*/ 0 w 405535"/>
              <a:gd name="connsiteY0" fmla="*/ 328629 h 328629"/>
              <a:gd name="connsiteX1" fmla="*/ 116301 w 405535"/>
              <a:gd name="connsiteY1" fmla="*/ 0 h 328629"/>
              <a:gd name="connsiteX2" fmla="*/ 405535 w 405535"/>
              <a:gd name="connsiteY2" fmla="*/ 4762 h 328629"/>
              <a:gd name="connsiteX3" fmla="*/ 282898 w 405535"/>
              <a:gd name="connsiteY3" fmla="*/ 325455 h 328629"/>
              <a:gd name="connsiteX4" fmla="*/ 0 w 405535"/>
              <a:gd name="connsiteY4" fmla="*/ 328629 h 32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535" h="328629">
                <a:moveTo>
                  <a:pt x="0" y="328629"/>
                </a:moveTo>
                <a:lnTo>
                  <a:pt x="116301" y="0"/>
                </a:lnTo>
                <a:lnTo>
                  <a:pt x="405535" y="4762"/>
                </a:lnTo>
                <a:lnTo>
                  <a:pt x="282898" y="325455"/>
                </a:lnTo>
                <a:lnTo>
                  <a:pt x="0" y="328629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Parallelogram 3">
            <a:extLst>
              <a:ext uri="{FF2B5EF4-FFF2-40B4-BE49-F238E27FC236}">
                <a16:creationId xmlns:a16="http://schemas.microsoft.com/office/drawing/2014/main" id="{A8650E80-BD79-049D-7575-D97CDCF38847}"/>
              </a:ext>
            </a:extLst>
          </p:cNvPr>
          <p:cNvSpPr/>
          <p:nvPr/>
        </p:nvSpPr>
        <p:spPr>
          <a:xfrm rot="5400000">
            <a:off x="4581235" y="2301980"/>
            <a:ext cx="1250801" cy="1002606"/>
          </a:xfrm>
          <a:custGeom>
            <a:avLst/>
            <a:gdLst>
              <a:gd name="connsiteX0" fmla="*/ 0 w 403946"/>
              <a:gd name="connsiteY0" fmla="*/ 350856 h 350856"/>
              <a:gd name="connsiteX1" fmla="*/ 87714 w 403946"/>
              <a:gd name="connsiteY1" fmla="*/ 0 h 350856"/>
              <a:gd name="connsiteX2" fmla="*/ 403946 w 403946"/>
              <a:gd name="connsiteY2" fmla="*/ 0 h 350856"/>
              <a:gd name="connsiteX3" fmla="*/ 316232 w 403946"/>
              <a:gd name="connsiteY3" fmla="*/ 350856 h 350856"/>
              <a:gd name="connsiteX4" fmla="*/ 0 w 403946"/>
              <a:gd name="connsiteY4" fmla="*/ 350856 h 350856"/>
              <a:gd name="connsiteX0" fmla="*/ 0 w 403946"/>
              <a:gd name="connsiteY0" fmla="*/ 350856 h 350856"/>
              <a:gd name="connsiteX1" fmla="*/ 87714 w 403946"/>
              <a:gd name="connsiteY1" fmla="*/ 0 h 350856"/>
              <a:gd name="connsiteX2" fmla="*/ 403946 w 403946"/>
              <a:gd name="connsiteY2" fmla="*/ 0 h 350856"/>
              <a:gd name="connsiteX3" fmla="*/ 309882 w 403946"/>
              <a:gd name="connsiteY3" fmla="*/ 344506 h 350856"/>
              <a:gd name="connsiteX4" fmla="*/ 0 w 403946"/>
              <a:gd name="connsiteY4" fmla="*/ 350856 h 350856"/>
              <a:gd name="connsiteX0" fmla="*/ 0 w 403946"/>
              <a:gd name="connsiteY0" fmla="*/ 350856 h 350856"/>
              <a:gd name="connsiteX1" fmla="*/ 87714 w 403946"/>
              <a:gd name="connsiteY1" fmla="*/ 0 h 350856"/>
              <a:gd name="connsiteX2" fmla="*/ 403946 w 403946"/>
              <a:gd name="connsiteY2" fmla="*/ 0 h 350856"/>
              <a:gd name="connsiteX3" fmla="*/ 300357 w 403946"/>
              <a:gd name="connsiteY3" fmla="*/ 314343 h 350856"/>
              <a:gd name="connsiteX4" fmla="*/ 0 w 403946"/>
              <a:gd name="connsiteY4" fmla="*/ 350856 h 350856"/>
              <a:gd name="connsiteX0" fmla="*/ 0 w 403946"/>
              <a:gd name="connsiteY0" fmla="*/ 350856 h 350856"/>
              <a:gd name="connsiteX1" fmla="*/ 87714 w 403946"/>
              <a:gd name="connsiteY1" fmla="*/ 0 h 350856"/>
              <a:gd name="connsiteX2" fmla="*/ 403946 w 403946"/>
              <a:gd name="connsiteY2" fmla="*/ 0 h 350856"/>
              <a:gd name="connsiteX3" fmla="*/ 289244 w 403946"/>
              <a:gd name="connsiteY3" fmla="*/ 342918 h 350856"/>
              <a:gd name="connsiteX4" fmla="*/ 0 w 403946"/>
              <a:gd name="connsiteY4" fmla="*/ 350856 h 350856"/>
              <a:gd name="connsiteX0" fmla="*/ 0 w 403946"/>
              <a:gd name="connsiteY0" fmla="*/ 350856 h 350856"/>
              <a:gd name="connsiteX1" fmla="*/ 160739 w 403946"/>
              <a:gd name="connsiteY1" fmla="*/ 30163 h 350856"/>
              <a:gd name="connsiteX2" fmla="*/ 403946 w 403946"/>
              <a:gd name="connsiteY2" fmla="*/ 0 h 350856"/>
              <a:gd name="connsiteX3" fmla="*/ 289244 w 403946"/>
              <a:gd name="connsiteY3" fmla="*/ 342918 h 350856"/>
              <a:gd name="connsiteX4" fmla="*/ 0 w 403946"/>
              <a:gd name="connsiteY4" fmla="*/ 350856 h 350856"/>
              <a:gd name="connsiteX0" fmla="*/ 0 w 403946"/>
              <a:gd name="connsiteY0" fmla="*/ 350856 h 350856"/>
              <a:gd name="connsiteX1" fmla="*/ 117876 w 403946"/>
              <a:gd name="connsiteY1" fmla="*/ 17463 h 350856"/>
              <a:gd name="connsiteX2" fmla="*/ 403946 w 403946"/>
              <a:gd name="connsiteY2" fmla="*/ 0 h 350856"/>
              <a:gd name="connsiteX3" fmla="*/ 289244 w 403946"/>
              <a:gd name="connsiteY3" fmla="*/ 342918 h 350856"/>
              <a:gd name="connsiteX4" fmla="*/ 0 w 403946"/>
              <a:gd name="connsiteY4" fmla="*/ 350856 h 350856"/>
              <a:gd name="connsiteX0" fmla="*/ 0 w 415058"/>
              <a:gd name="connsiteY0" fmla="*/ 344506 h 344506"/>
              <a:gd name="connsiteX1" fmla="*/ 117876 w 415058"/>
              <a:gd name="connsiteY1" fmla="*/ 11113 h 344506"/>
              <a:gd name="connsiteX2" fmla="*/ 415058 w 415058"/>
              <a:gd name="connsiteY2" fmla="*/ 0 h 344506"/>
              <a:gd name="connsiteX3" fmla="*/ 289244 w 415058"/>
              <a:gd name="connsiteY3" fmla="*/ 336568 h 344506"/>
              <a:gd name="connsiteX4" fmla="*/ 0 w 415058"/>
              <a:gd name="connsiteY4" fmla="*/ 344506 h 344506"/>
              <a:gd name="connsiteX0" fmla="*/ 0 w 380133"/>
              <a:gd name="connsiteY0" fmla="*/ 274656 h 336568"/>
              <a:gd name="connsiteX1" fmla="*/ 82951 w 380133"/>
              <a:gd name="connsiteY1" fmla="*/ 11113 h 336568"/>
              <a:gd name="connsiteX2" fmla="*/ 380133 w 380133"/>
              <a:gd name="connsiteY2" fmla="*/ 0 h 336568"/>
              <a:gd name="connsiteX3" fmla="*/ 254319 w 380133"/>
              <a:gd name="connsiteY3" fmla="*/ 336568 h 336568"/>
              <a:gd name="connsiteX4" fmla="*/ 0 w 380133"/>
              <a:gd name="connsiteY4" fmla="*/ 274656 h 336568"/>
              <a:gd name="connsiteX0" fmla="*/ 0 w 440456"/>
              <a:gd name="connsiteY0" fmla="*/ 341330 h 341330"/>
              <a:gd name="connsiteX1" fmla="*/ 143274 w 440456"/>
              <a:gd name="connsiteY1" fmla="*/ 11113 h 341330"/>
              <a:gd name="connsiteX2" fmla="*/ 440456 w 440456"/>
              <a:gd name="connsiteY2" fmla="*/ 0 h 341330"/>
              <a:gd name="connsiteX3" fmla="*/ 314642 w 440456"/>
              <a:gd name="connsiteY3" fmla="*/ 336568 h 341330"/>
              <a:gd name="connsiteX4" fmla="*/ 0 w 440456"/>
              <a:gd name="connsiteY4" fmla="*/ 341330 h 341330"/>
              <a:gd name="connsiteX0" fmla="*/ 0 w 440456"/>
              <a:gd name="connsiteY0" fmla="*/ 341330 h 341330"/>
              <a:gd name="connsiteX1" fmla="*/ 136924 w 440456"/>
              <a:gd name="connsiteY1" fmla="*/ 23813 h 341330"/>
              <a:gd name="connsiteX2" fmla="*/ 440456 w 440456"/>
              <a:gd name="connsiteY2" fmla="*/ 0 h 341330"/>
              <a:gd name="connsiteX3" fmla="*/ 314642 w 440456"/>
              <a:gd name="connsiteY3" fmla="*/ 336568 h 341330"/>
              <a:gd name="connsiteX4" fmla="*/ 0 w 440456"/>
              <a:gd name="connsiteY4" fmla="*/ 341330 h 341330"/>
              <a:gd name="connsiteX0" fmla="*/ 0 w 440456"/>
              <a:gd name="connsiteY0" fmla="*/ 341330 h 341330"/>
              <a:gd name="connsiteX1" fmla="*/ 128986 w 440456"/>
              <a:gd name="connsiteY1" fmla="*/ 15875 h 341330"/>
              <a:gd name="connsiteX2" fmla="*/ 440456 w 440456"/>
              <a:gd name="connsiteY2" fmla="*/ 0 h 341330"/>
              <a:gd name="connsiteX3" fmla="*/ 314642 w 440456"/>
              <a:gd name="connsiteY3" fmla="*/ 336568 h 341330"/>
              <a:gd name="connsiteX4" fmla="*/ 0 w 440456"/>
              <a:gd name="connsiteY4" fmla="*/ 341330 h 341330"/>
              <a:gd name="connsiteX0" fmla="*/ 0 w 440456"/>
              <a:gd name="connsiteY0" fmla="*/ 334980 h 334980"/>
              <a:gd name="connsiteX1" fmla="*/ 128986 w 440456"/>
              <a:gd name="connsiteY1" fmla="*/ 9525 h 334980"/>
              <a:gd name="connsiteX2" fmla="*/ 440456 w 440456"/>
              <a:gd name="connsiteY2" fmla="*/ 0 h 334980"/>
              <a:gd name="connsiteX3" fmla="*/ 314642 w 440456"/>
              <a:gd name="connsiteY3" fmla="*/ 330218 h 334980"/>
              <a:gd name="connsiteX4" fmla="*/ 0 w 440456"/>
              <a:gd name="connsiteY4" fmla="*/ 334980 h 334980"/>
              <a:gd name="connsiteX0" fmla="*/ 0 w 440456"/>
              <a:gd name="connsiteY0" fmla="*/ 338311 h 338311"/>
              <a:gd name="connsiteX1" fmla="*/ 138058 w 440456"/>
              <a:gd name="connsiteY1" fmla="*/ 0 h 338311"/>
              <a:gd name="connsiteX2" fmla="*/ 440456 w 440456"/>
              <a:gd name="connsiteY2" fmla="*/ 3331 h 338311"/>
              <a:gd name="connsiteX3" fmla="*/ 314642 w 440456"/>
              <a:gd name="connsiteY3" fmla="*/ 333549 h 338311"/>
              <a:gd name="connsiteX4" fmla="*/ 0 w 440456"/>
              <a:gd name="connsiteY4" fmla="*/ 338311 h 338311"/>
              <a:gd name="connsiteX0" fmla="*/ 0 w 446693"/>
              <a:gd name="connsiteY0" fmla="*/ 338311 h 338311"/>
              <a:gd name="connsiteX1" fmla="*/ 138058 w 446693"/>
              <a:gd name="connsiteY1" fmla="*/ 0 h 338311"/>
              <a:gd name="connsiteX2" fmla="*/ 446693 w 446693"/>
              <a:gd name="connsiteY2" fmla="*/ 1724 h 338311"/>
              <a:gd name="connsiteX3" fmla="*/ 314642 w 446693"/>
              <a:gd name="connsiteY3" fmla="*/ 333549 h 338311"/>
              <a:gd name="connsiteX4" fmla="*/ 0 w 446693"/>
              <a:gd name="connsiteY4" fmla="*/ 338311 h 33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693" h="338311">
                <a:moveTo>
                  <a:pt x="0" y="338311"/>
                </a:moveTo>
                <a:lnTo>
                  <a:pt x="138058" y="0"/>
                </a:lnTo>
                <a:lnTo>
                  <a:pt x="446693" y="1724"/>
                </a:lnTo>
                <a:lnTo>
                  <a:pt x="314642" y="333549"/>
                </a:lnTo>
                <a:lnTo>
                  <a:pt x="0" y="338311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93B3522-9FCF-D835-588B-FF421D74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42129"/>
            <a:ext cx="8686802" cy="718387"/>
          </a:xfrm>
        </p:spPr>
        <p:txBody>
          <a:bodyPr anchor="ctr"/>
          <a:lstStyle/>
          <a:p>
            <a:pPr algn="just"/>
            <a:r>
              <a:rPr lang="en-US" altLang="zh-CN" sz="2400">
                <a:solidFill>
                  <a:srgbClr val="FF0000"/>
                </a:solidFill>
              </a:rPr>
              <a:t>3D super-resolution model and architecture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86A6C5-67FB-AA12-3B38-00C380775C53}"/>
              </a:ext>
            </a:extLst>
          </p:cNvPr>
          <p:cNvSpPr txBox="1"/>
          <p:nvPr/>
        </p:nvSpPr>
        <p:spPr>
          <a:xfrm>
            <a:off x="591919" y="4724169"/>
            <a:ext cx="8226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Dual-Enhanced</a:t>
            </a:r>
            <a:r>
              <a:rPr lang="en-US" altLang="zh-CN" sz="1400"/>
              <a:t> </a:t>
            </a:r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Deep Super-Resolution (Dual-EDSR) (Wang et al., 2023)</a:t>
            </a:r>
          </a:p>
        </p:txBody>
      </p:sp>
    </p:spTree>
    <p:extLst>
      <p:ext uri="{BB962C8B-B14F-4D97-AF65-F5344CB8AC3E}">
        <p14:creationId xmlns:p14="http://schemas.microsoft.com/office/powerpoint/2010/main" val="412957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58C2C20-EB5C-F907-99CC-FB6F0B1799BD}"/>
              </a:ext>
            </a:extLst>
          </p:cNvPr>
          <p:cNvGrpSpPr/>
          <p:nvPr/>
        </p:nvGrpSpPr>
        <p:grpSpPr>
          <a:xfrm>
            <a:off x="0" y="1231280"/>
            <a:ext cx="9144000" cy="3557515"/>
            <a:chOff x="299187" y="1667921"/>
            <a:chExt cx="9154791" cy="3557515"/>
          </a:xfrm>
        </p:grpSpPr>
        <p:pic>
          <p:nvPicPr>
            <p:cNvPr id="1026" name="Picture 2" descr="Fig. 7">
              <a:extLst>
                <a:ext uri="{FF2B5EF4-FFF2-40B4-BE49-F238E27FC236}">
                  <a16:creationId xmlns:a16="http://schemas.microsoft.com/office/drawing/2014/main" id="{DB8B7DD8-60C5-ED8A-EF2A-99851A6C1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601"/>
            <a:stretch/>
          </p:blipFill>
          <p:spPr bwMode="auto">
            <a:xfrm>
              <a:off x="299187" y="1697436"/>
              <a:ext cx="9154791" cy="352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8D68286-520D-7F7E-3F7A-6D1F97F90B7E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450683" y="1667921"/>
                <a:ext cx="2924775" cy="468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8D68286-520D-7F7E-3F7A-6D1F97F90B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7602" y="1604921"/>
                  <a:ext cx="3050576" cy="59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2F139BB-974F-BC80-0B32-076357ABBB6A}"/>
              </a:ext>
            </a:extLst>
          </p:cNvPr>
          <p:cNvGrpSpPr/>
          <p:nvPr/>
        </p:nvGrpSpPr>
        <p:grpSpPr>
          <a:xfrm>
            <a:off x="108912" y="1231280"/>
            <a:ext cx="501120" cy="270720"/>
            <a:chOff x="108912" y="1693560"/>
            <a:chExt cx="501120" cy="27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68AC617-3B84-F2A1-A4D2-1B9A54330878}"/>
                    </a:ext>
                  </a:extLst>
                </p14:cNvPr>
                <p14:cNvContentPartPr/>
                <p14:nvPr/>
              </p14:nvContentPartPr>
              <p14:xfrm>
                <a:off x="388632" y="1693560"/>
                <a:ext cx="221400" cy="2696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68AC617-3B84-F2A1-A4D2-1B9A5433087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5632" y="1630560"/>
                  <a:ext cx="34704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C82630A-8C4D-2140-26CD-535972776206}"/>
                    </a:ext>
                  </a:extLst>
                </p14:cNvPr>
                <p14:cNvContentPartPr/>
                <p14:nvPr/>
              </p14:nvContentPartPr>
              <p14:xfrm>
                <a:off x="108912" y="1706520"/>
                <a:ext cx="159480" cy="257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C82630A-8C4D-2140-26CD-53597277620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912" y="1643520"/>
                  <a:ext cx="285120" cy="383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" name="Parallelogram 6">
            <a:extLst>
              <a:ext uri="{FF2B5EF4-FFF2-40B4-BE49-F238E27FC236}">
                <a16:creationId xmlns:a16="http://schemas.microsoft.com/office/drawing/2014/main" id="{36D14331-3BCF-BBCF-F214-C8E2A7F2E531}"/>
              </a:ext>
            </a:extLst>
          </p:cNvPr>
          <p:cNvSpPr/>
          <p:nvPr/>
        </p:nvSpPr>
        <p:spPr>
          <a:xfrm>
            <a:off x="5706004" y="2308435"/>
            <a:ext cx="224367" cy="1126068"/>
          </a:xfrm>
          <a:custGeom>
            <a:avLst/>
            <a:gdLst>
              <a:gd name="connsiteX0" fmla="*/ 0 w 508000"/>
              <a:gd name="connsiteY0" fmla="*/ 1261534 h 1261534"/>
              <a:gd name="connsiteX1" fmla="*/ 127000 w 508000"/>
              <a:gd name="connsiteY1" fmla="*/ 0 h 1261534"/>
              <a:gd name="connsiteX2" fmla="*/ 508000 w 508000"/>
              <a:gd name="connsiteY2" fmla="*/ 0 h 1261534"/>
              <a:gd name="connsiteX3" fmla="*/ 381000 w 508000"/>
              <a:gd name="connsiteY3" fmla="*/ 1261534 h 1261534"/>
              <a:gd name="connsiteX4" fmla="*/ 0 w 508000"/>
              <a:gd name="connsiteY4" fmla="*/ 1261534 h 1261534"/>
              <a:gd name="connsiteX0" fmla="*/ 0 w 381000"/>
              <a:gd name="connsiteY0" fmla="*/ 1485901 h 1485901"/>
              <a:gd name="connsiteX1" fmla="*/ 127000 w 381000"/>
              <a:gd name="connsiteY1" fmla="*/ 224367 h 1485901"/>
              <a:gd name="connsiteX2" fmla="*/ 338666 w 381000"/>
              <a:gd name="connsiteY2" fmla="*/ 0 h 1485901"/>
              <a:gd name="connsiteX3" fmla="*/ 381000 w 381000"/>
              <a:gd name="connsiteY3" fmla="*/ 1485901 h 1485901"/>
              <a:gd name="connsiteX4" fmla="*/ 0 w 381000"/>
              <a:gd name="connsiteY4" fmla="*/ 1485901 h 1485901"/>
              <a:gd name="connsiteX0" fmla="*/ 0 w 258233"/>
              <a:gd name="connsiteY0" fmla="*/ 1037168 h 1485901"/>
              <a:gd name="connsiteX1" fmla="*/ 4233 w 258233"/>
              <a:gd name="connsiteY1" fmla="*/ 224367 h 1485901"/>
              <a:gd name="connsiteX2" fmla="*/ 215899 w 258233"/>
              <a:gd name="connsiteY2" fmla="*/ 0 h 1485901"/>
              <a:gd name="connsiteX3" fmla="*/ 258233 w 258233"/>
              <a:gd name="connsiteY3" fmla="*/ 1485901 h 1485901"/>
              <a:gd name="connsiteX4" fmla="*/ 0 w 258233"/>
              <a:gd name="connsiteY4" fmla="*/ 1037168 h 1485901"/>
              <a:gd name="connsiteX0" fmla="*/ 0 w 266700"/>
              <a:gd name="connsiteY0" fmla="*/ 1087968 h 1485901"/>
              <a:gd name="connsiteX1" fmla="*/ 12700 w 266700"/>
              <a:gd name="connsiteY1" fmla="*/ 224367 h 1485901"/>
              <a:gd name="connsiteX2" fmla="*/ 224366 w 266700"/>
              <a:gd name="connsiteY2" fmla="*/ 0 h 1485901"/>
              <a:gd name="connsiteX3" fmla="*/ 266700 w 266700"/>
              <a:gd name="connsiteY3" fmla="*/ 1485901 h 1485901"/>
              <a:gd name="connsiteX4" fmla="*/ 0 w 266700"/>
              <a:gd name="connsiteY4" fmla="*/ 1087968 h 1485901"/>
              <a:gd name="connsiteX0" fmla="*/ 0 w 224366"/>
              <a:gd name="connsiteY0" fmla="*/ 1087968 h 1087968"/>
              <a:gd name="connsiteX1" fmla="*/ 12700 w 224366"/>
              <a:gd name="connsiteY1" fmla="*/ 224367 h 1087968"/>
              <a:gd name="connsiteX2" fmla="*/ 224366 w 224366"/>
              <a:gd name="connsiteY2" fmla="*/ 0 h 1087968"/>
              <a:gd name="connsiteX3" fmla="*/ 215900 w 224366"/>
              <a:gd name="connsiteY3" fmla="*/ 778934 h 1087968"/>
              <a:gd name="connsiteX4" fmla="*/ 0 w 224366"/>
              <a:gd name="connsiteY4" fmla="*/ 1087968 h 1087968"/>
              <a:gd name="connsiteX0" fmla="*/ 0 w 224366"/>
              <a:gd name="connsiteY0" fmla="*/ 1087968 h 1087968"/>
              <a:gd name="connsiteX1" fmla="*/ 12700 w 224366"/>
              <a:gd name="connsiteY1" fmla="*/ 224367 h 1087968"/>
              <a:gd name="connsiteX2" fmla="*/ 224366 w 224366"/>
              <a:gd name="connsiteY2" fmla="*/ 0 h 1087968"/>
              <a:gd name="connsiteX3" fmla="*/ 215900 w 224366"/>
              <a:gd name="connsiteY3" fmla="*/ 846668 h 1087968"/>
              <a:gd name="connsiteX4" fmla="*/ 0 w 224366"/>
              <a:gd name="connsiteY4" fmla="*/ 1087968 h 1087968"/>
              <a:gd name="connsiteX0" fmla="*/ 0 w 232304"/>
              <a:gd name="connsiteY0" fmla="*/ 1107018 h 1107018"/>
              <a:gd name="connsiteX1" fmla="*/ 12700 w 232304"/>
              <a:gd name="connsiteY1" fmla="*/ 243417 h 1107018"/>
              <a:gd name="connsiteX2" fmla="*/ 232304 w 232304"/>
              <a:gd name="connsiteY2" fmla="*/ 0 h 1107018"/>
              <a:gd name="connsiteX3" fmla="*/ 215900 w 232304"/>
              <a:gd name="connsiteY3" fmla="*/ 865718 h 1107018"/>
              <a:gd name="connsiteX4" fmla="*/ 0 w 232304"/>
              <a:gd name="connsiteY4" fmla="*/ 1107018 h 1107018"/>
              <a:gd name="connsiteX0" fmla="*/ 0 w 224367"/>
              <a:gd name="connsiteY0" fmla="*/ 1126068 h 1126068"/>
              <a:gd name="connsiteX1" fmla="*/ 4763 w 224367"/>
              <a:gd name="connsiteY1" fmla="*/ 243417 h 1126068"/>
              <a:gd name="connsiteX2" fmla="*/ 224367 w 224367"/>
              <a:gd name="connsiteY2" fmla="*/ 0 h 1126068"/>
              <a:gd name="connsiteX3" fmla="*/ 207963 w 224367"/>
              <a:gd name="connsiteY3" fmla="*/ 865718 h 1126068"/>
              <a:gd name="connsiteX4" fmla="*/ 0 w 224367"/>
              <a:gd name="connsiteY4" fmla="*/ 1126068 h 1126068"/>
              <a:gd name="connsiteX0" fmla="*/ 0 w 224367"/>
              <a:gd name="connsiteY0" fmla="*/ 1126068 h 1126068"/>
              <a:gd name="connsiteX1" fmla="*/ 4763 w 224367"/>
              <a:gd name="connsiteY1" fmla="*/ 243417 h 1126068"/>
              <a:gd name="connsiteX2" fmla="*/ 224367 w 224367"/>
              <a:gd name="connsiteY2" fmla="*/ 0 h 1126068"/>
              <a:gd name="connsiteX3" fmla="*/ 222250 w 224367"/>
              <a:gd name="connsiteY3" fmla="*/ 878418 h 1126068"/>
              <a:gd name="connsiteX4" fmla="*/ 0 w 224367"/>
              <a:gd name="connsiteY4" fmla="*/ 1126068 h 1126068"/>
              <a:gd name="connsiteX0" fmla="*/ 0 w 224367"/>
              <a:gd name="connsiteY0" fmla="*/ 1126068 h 1126068"/>
              <a:gd name="connsiteX1" fmla="*/ 4763 w 224367"/>
              <a:gd name="connsiteY1" fmla="*/ 243417 h 1126068"/>
              <a:gd name="connsiteX2" fmla="*/ 224367 w 224367"/>
              <a:gd name="connsiteY2" fmla="*/ 0 h 1126068"/>
              <a:gd name="connsiteX3" fmla="*/ 215900 w 224367"/>
              <a:gd name="connsiteY3" fmla="*/ 878418 h 1126068"/>
              <a:gd name="connsiteX4" fmla="*/ 0 w 224367"/>
              <a:gd name="connsiteY4" fmla="*/ 1126068 h 112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67" h="1126068">
                <a:moveTo>
                  <a:pt x="0" y="1126068"/>
                </a:moveTo>
                <a:cubicBezTo>
                  <a:pt x="1588" y="831851"/>
                  <a:pt x="3175" y="537634"/>
                  <a:pt x="4763" y="243417"/>
                </a:cubicBezTo>
                <a:lnTo>
                  <a:pt x="224367" y="0"/>
                </a:lnTo>
                <a:cubicBezTo>
                  <a:pt x="223661" y="292806"/>
                  <a:pt x="216606" y="585612"/>
                  <a:pt x="215900" y="878418"/>
                </a:cubicBezTo>
                <a:lnTo>
                  <a:pt x="0" y="1126068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rallelogram 6">
            <a:extLst>
              <a:ext uri="{FF2B5EF4-FFF2-40B4-BE49-F238E27FC236}">
                <a16:creationId xmlns:a16="http://schemas.microsoft.com/office/drawing/2014/main" id="{6ED14D52-17F3-3CBF-D0C8-8B27B4A48744}"/>
              </a:ext>
            </a:extLst>
          </p:cNvPr>
          <p:cNvSpPr/>
          <p:nvPr/>
        </p:nvSpPr>
        <p:spPr>
          <a:xfrm>
            <a:off x="8254471" y="1932566"/>
            <a:ext cx="882679" cy="1877484"/>
          </a:xfrm>
          <a:custGeom>
            <a:avLst/>
            <a:gdLst>
              <a:gd name="connsiteX0" fmla="*/ 0 w 508000"/>
              <a:gd name="connsiteY0" fmla="*/ 1261534 h 1261534"/>
              <a:gd name="connsiteX1" fmla="*/ 127000 w 508000"/>
              <a:gd name="connsiteY1" fmla="*/ 0 h 1261534"/>
              <a:gd name="connsiteX2" fmla="*/ 508000 w 508000"/>
              <a:gd name="connsiteY2" fmla="*/ 0 h 1261534"/>
              <a:gd name="connsiteX3" fmla="*/ 381000 w 508000"/>
              <a:gd name="connsiteY3" fmla="*/ 1261534 h 1261534"/>
              <a:gd name="connsiteX4" fmla="*/ 0 w 508000"/>
              <a:gd name="connsiteY4" fmla="*/ 1261534 h 1261534"/>
              <a:gd name="connsiteX0" fmla="*/ 0 w 381000"/>
              <a:gd name="connsiteY0" fmla="*/ 1485901 h 1485901"/>
              <a:gd name="connsiteX1" fmla="*/ 127000 w 381000"/>
              <a:gd name="connsiteY1" fmla="*/ 224367 h 1485901"/>
              <a:gd name="connsiteX2" fmla="*/ 338666 w 381000"/>
              <a:gd name="connsiteY2" fmla="*/ 0 h 1485901"/>
              <a:gd name="connsiteX3" fmla="*/ 381000 w 381000"/>
              <a:gd name="connsiteY3" fmla="*/ 1485901 h 1485901"/>
              <a:gd name="connsiteX4" fmla="*/ 0 w 381000"/>
              <a:gd name="connsiteY4" fmla="*/ 1485901 h 1485901"/>
              <a:gd name="connsiteX0" fmla="*/ 0 w 258233"/>
              <a:gd name="connsiteY0" fmla="*/ 1037168 h 1485901"/>
              <a:gd name="connsiteX1" fmla="*/ 4233 w 258233"/>
              <a:gd name="connsiteY1" fmla="*/ 224367 h 1485901"/>
              <a:gd name="connsiteX2" fmla="*/ 215899 w 258233"/>
              <a:gd name="connsiteY2" fmla="*/ 0 h 1485901"/>
              <a:gd name="connsiteX3" fmla="*/ 258233 w 258233"/>
              <a:gd name="connsiteY3" fmla="*/ 1485901 h 1485901"/>
              <a:gd name="connsiteX4" fmla="*/ 0 w 258233"/>
              <a:gd name="connsiteY4" fmla="*/ 1037168 h 1485901"/>
              <a:gd name="connsiteX0" fmla="*/ 0 w 266700"/>
              <a:gd name="connsiteY0" fmla="*/ 1087968 h 1485901"/>
              <a:gd name="connsiteX1" fmla="*/ 12700 w 266700"/>
              <a:gd name="connsiteY1" fmla="*/ 224367 h 1485901"/>
              <a:gd name="connsiteX2" fmla="*/ 224366 w 266700"/>
              <a:gd name="connsiteY2" fmla="*/ 0 h 1485901"/>
              <a:gd name="connsiteX3" fmla="*/ 266700 w 266700"/>
              <a:gd name="connsiteY3" fmla="*/ 1485901 h 1485901"/>
              <a:gd name="connsiteX4" fmla="*/ 0 w 266700"/>
              <a:gd name="connsiteY4" fmla="*/ 1087968 h 1485901"/>
              <a:gd name="connsiteX0" fmla="*/ 0 w 224366"/>
              <a:gd name="connsiteY0" fmla="*/ 1087968 h 1087968"/>
              <a:gd name="connsiteX1" fmla="*/ 12700 w 224366"/>
              <a:gd name="connsiteY1" fmla="*/ 224367 h 1087968"/>
              <a:gd name="connsiteX2" fmla="*/ 224366 w 224366"/>
              <a:gd name="connsiteY2" fmla="*/ 0 h 1087968"/>
              <a:gd name="connsiteX3" fmla="*/ 215900 w 224366"/>
              <a:gd name="connsiteY3" fmla="*/ 778934 h 1087968"/>
              <a:gd name="connsiteX4" fmla="*/ 0 w 224366"/>
              <a:gd name="connsiteY4" fmla="*/ 1087968 h 1087968"/>
              <a:gd name="connsiteX0" fmla="*/ 0 w 224366"/>
              <a:gd name="connsiteY0" fmla="*/ 1087968 h 1087968"/>
              <a:gd name="connsiteX1" fmla="*/ 12700 w 224366"/>
              <a:gd name="connsiteY1" fmla="*/ 224367 h 1087968"/>
              <a:gd name="connsiteX2" fmla="*/ 224366 w 224366"/>
              <a:gd name="connsiteY2" fmla="*/ 0 h 1087968"/>
              <a:gd name="connsiteX3" fmla="*/ 215900 w 224366"/>
              <a:gd name="connsiteY3" fmla="*/ 846668 h 1087968"/>
              <a:gd name="connsiteX4" fmla="*/ 0 w 224366"/>
              <a:gd name="connsiteY4" fmla="*/ 1087968 h 1087968"/>
              <a:gd name="connsiteX0" fmla="*/ 0 w 232304"/>
              <a:gd name="connsiteY0" fmla="*/ 1107018 h 1107018"/>
              <a:gd name="connsiteX1" fmla="*/ 12700 w 232304"/>
              <a:gd name="connsiteY1" fmla="*/ 243417 h 1107018"/>
              <a:gd name="connsiteX2" fmla="*/ 232304 w 232304"/>
              <a:gd name="connsiteY2" fmla="*/ 0 h 1107018"/>
              <a:gd name="connsiteX3" fmla="*/ 215900 w 232304"/>
              <a:gd name="connsiteY3" fmla="*/ 865718 h 1107018"/>
              <a:gd name="connsiteX4" fmla="*/ 0 w 232304"/>
              <a:gd name="connsiteY4" fmla="*/ 1107018 h 1107018"/>
              <a:gd name="connsiteX0" fmla="*/ 0 w 224367"/>
              <a:gd name="connsiteY0" fmla="*/ 1126068 h 1126068"/>
              <a:gd name="connsiteX1" fmla="*/ 4763 w 224367"/>
              <a:gd name="connsiteY1" fmla="*/ 243417 h 1126068"/>
              <a:gd name="connsiteX2" fmla="*/ 224367 w 224367"/>
              <a:gd name="connsiteY2" fmla="*/ 0 h 1126068"/>
              <a:gd name="connsiteX3" fmla="*/ 207963 w 224367"/>
              <a:gd name="connsiteY3" fmla="*/ 865718 h 1126068"/>
              <a:gd name="connsiteX4" fmla="*/ 0 w 224367"/>
              <a:gd name="connsiteY4" fmla="*/ 1126068 h 1126068"/>
              <a:gd name="connsiteX0" fmla="*/ 0 w 224367"/>
              <a:gd name="connsiteY0" fmla="*/ 1126068 h 1126068"/>
              <a:gd name="connsiteX1" fmla="*/ 4763 w 224367"/>
              <a:gd name="connsiteY1" fmla="*/ 243417 h 1126068"/>
              <a:gd name="connsiteX2" fmla="*/ 224367 w 224367"/>
              <a:gd name="connsiteY2" fmla="*/ 0 h 1126068"/>
              <a:gd name="connsiteX3" fmla="*/ 222250 w 224367"/>
              <a:gd name="connsiteY3" fmla="*/ 878418 h 1126068"/>
              <a:gd name="connsiteX4" fmla="*/ 0 w 224367"/>
              <a:gd name="connsiteY4" fmla="*/ 1126068 h 1126068"/>
              <a:gd name="connsiteX0" fmla="*/ 0 w 224367"/>
              <a:gd name="connsiteY0" fmla="*/ 1126068 h 1126068"/>
              <a:gd name="connsiteX1" fmla="*/ 4763 w 224367"/>
              <a:gd name="connsiteY1" fmla="*/ 243417 h 1126068"/>
              <a:gd name="connsiteX2" fmla="*/ 224367 w 224367"/>
              <a:gd name="connsiteY2" fmla="*/ 0 h 1126068"/>
              <a:gd name="connsiteX3" fmla="*/ 215900 w 224367"/>
              <a:gd name="connsiteY3" fmla="*/ 878418 h 1126068"/>
              <a:gd name="connsiteX4" fmla="*/ 0 w 224367"/>
              <a:gd name="connsiteY4" fmla="*/ 1126068 h 1126068"/>
              <a:gd name="connsiteX0" fmla="*/ 0 w 855133"/>
              <a:gd name="connsiteY0" fmla="*/ 1828801 h 1828801"/>
              <a:gd name="connsiteX1" fmla="*/ 4763 w 855133"/>
              <a:gd name="connsiteY1" fmla="*/ 946150 h 1828801"/>
              <a:gd name="connsiteX2" fmla="*/ 855133 w 855133"/>
              <a:gd name="connsiteY2" fmla="*/ 0 h 1828801"/>
              <a:gd name="connsiteX3" fmla="*/ 215900 w 855133"/>
              <a:gd name="connsiteY3" fmla="*/ 1581151 h 1828801"/>
              <a:gd name="connsiteX4" fmla="*/ 0 w 855133"/>
              <a:gd name="connsiteY4" fmla="*/ 1828801 h 1828801"/>
              <a:gd name="connsiteX0" fmla="*/ 0 w 855133"/>
              <a:gd name="connsiteY0" fmla="*/ 1866901 h 1866901"/>
              <a:gd name="connsiteX1" fmla="*/ 4763 w 855133"/>
              <a:gd name="connsiteY1" fmla="*/ 946150 h 1866901"/>
              <a:gd name="connsiteX2" fmla="*/ 855133 w 855133"/>
              <a:gd name="connsiteY2" fmla="*/ 0 h 1866901"/>
              <a:gd name="connsiteX3" fmla="*/ 215900 w 855133"/>
              <a:gd name="connsiteY3" fmla="*/ 1581151 h 1866901"/>
              <a:gd name="connsiteX4" fmla="*/ 0 w 855133"/>
              <a:gd name="connsiteY4" fmla="*/ 1866901 h 1866901"/>
              <a:gd name="connsiteX0" fmla="*/ 0 w 882662"/>
              <a:gd name="connsiteY0" fmla="*/ 1866901 h 1866901"/>
              <a:gd name="connsiteX1" fmla="*/ 4763 w 882662"/>
              <a:gd name="connsiteY1" fmla="*/ 946150 h 1866901"/>
              <a:gd name="connsiteX2" fmla="*/ 855133 w 882662"/>
              <a:gd name="connsiteY2" fmla="*/ 0 h 1866901"/>
              <a:gd name="connsiteX3" fmla="*/ 882650 w 882662"/>
              <a:gd name="connsiteY3" fmla="*/ 891118 h 1866901"/>
              <a:gd name="connsiteX4" fmla="*/ 0 w 882662"/>
              <a:gd name="connsiteY4" fmla="*/ 1866901 h 1866901"/>
              <a:gd name="connsiteX0" fmla="*/ 0 w 882675"/>
              <a:gd name="connsiteY0" fmla="*/ 1866901 h 1866901"/>
              <a:gd name="connsiteX1" fmla="*/ 4763 w 882675"/>
              <a:gd name="connsiteY1" fmla="*/ 946150 h 1866901"/>
              <a:gd name="connsiteX2" fmla="*/ 869949 w 882675"/>
              <a:gd name="connsiteY2" fmla="*/ 0 h 1866901"/>
              <a:gd name="connsiteX3" fmla="*/ 882650 w 882675"/>
              <a:gd name="connsiteY3" fmla="*/ 891118 h 1866901"/>
              <a:gd name="connsiteX4" fmla="*/ 0 w 882675"/>
              <a:gd name="connsiteY4" fmla="*/ 1866901 h 1866901"/>
              <a:gd name="connsiteX0" fmla="*/ 0 w 882679"/>
              <a:gd name="connsiteY0" fmla="*/ 1877484 h 1877484"/>
              <a:gd name="connsiteX1" fmla="*/ 4763 w 882679"/>
              <a:gd name="connsiteY1" fmla="*/ 956733 h 1877484"/>
              <a:gd name="connsiteX2" fmla="*/ 872066 w 882679"/>
              <a:gd name="connsiteY2" fmla="*/ 0 h 1877484"/>
              <a:gd name="connsiteX3" fmla="*/ 882650 w 882679"/>
              <a:gd name="connsiteY3" fmla="*/ 901701 h 1877484"/>
              <a:gd name="connsiteX4" fmla="*/ 0 w 882679"/>
              <a:gd name="connsiteY4" fmla="*/ 1877484 h 1877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679" h="1877484">
                <a:moveTo>
                  <a:pt x="0" y="1877484"/>
                </a:moveTo>
                <a:cubicBezTo>
                  <a:pt x="1588" y="1583267"/>
                  <a:pt x="3175" y="1250950"/>
                  <a:pt x="4763" y="956733"/>
                </a:cubicBezTo>
                <a:lnTo>
                  <a:pt x="872066" y="0"/>
                </a:lnTo>
                <a:cubicBezTo>
                  <a:pt x="871360" y="292806"/>
                  <a:pt x="883356" y="608895"/>
                  <a:pt x="882650" y="901701"/>
                </a:cubicBezTo>
                <a:lnTo>
                  <a:pt x="0" y="1877484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93B3522-9FCF-D835-588B-FF421D74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42129"/>
            <a:ext cx="8686802" cy="718387"/>
          </a:xfrm>
        </p:spPr>
        <p:txBody>
          <a:bodyPr anchor="ctr"/>
          <a:lstStyle/>
          <a:p>
            <a:pPr algn="just"/>
            <a:r>
              <a:rPr lang="en-US" altLang="zh-CN" sz="2400">
                <a:solidFill>
                  <a:srgbClr val="FF0000"/>
                </a:solidFill>
              </a:rPr>
              <a:t>3D super-resolution model and architecture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86A6C5-67FB-AA12-3B38-00C380775C53}"/>
              </a:ext>
            </a:extLst>
          </p:cNvPr>
          <p:cNvSpPr txBox="1"/>
          <p:nvPr/>
        </p:nvSpPr>
        <p:spPr>
          <a:xfrm>
            <a:off x="591919" y="4724169"/>
            <a:ext cx="8226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Dual-Enhanced</a:t>
            </a:r>
            <a:r>
              <a:rPr lang="en-US" altLang="zh-CN" sz="1400"/>
              <a:t> </a:t>
            </a:r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Deep Super-Resolution (Dual-EDSR) (Wang et al., 2023)</a:t>
            </a:r>
          </a:p>
        </p:txBody>
      </p:sp>
    </p:spTree>
    <p:extLst>
      <p:ext uri="{BB962C8B-B14F-4D97-AF65-F5344CB8AC3E}">
        <p14:creationId xmlns:p14="http://schemas.microsoft.com/office/powerpoint/2010/main" val="4161303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3B3522-9FCF-D835-588B-FF421D74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42129"/>
            <a:ext cx="4114801" cy="718387"/>
          </a:xfrm>
        </p:spPr>
        <p:txBody>
          <a:bodyPr anchor="ctr"/>
          <a:lstStyle/>
          <a:p>
            <a:pPr algn="just"/>
            <a:r>
              <a:rPr lang="en-US" altLang="zh-CN" sz="2400">
                <a:solidFill>
                  <a:srgbClr val="FF0000"/>
                </a:solidFill>
              </a:rPr>
              <a:t>Training strategy and details</a:t>
            </a:r>
            <a:endParaRPr lang="zh-CN" altLang="en-US" sz="24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956E6CC-51D4-ED18-BE8C-9F350D6288D8}"/>
                  </a:ext>
                </a:extLst>
              </p:cNvPr>
              <p:cNvSpPr txBox="1"/>
              <p:nvPr/>
            </p:nvSpPr>
            <p:spPr>
              <a:xfrm>
                <a:off x="459976" y="1211184"/>
                <a:ext cx="8226826" cy="2669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altLang="zh-CN" b="1"/>
                  <a:t>Loss function: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GB" altLang="zh-CN"/>
                  <a:t>The loss functions for XY solver and XYZ solver are mean absolute error (MAE). </a:t>
                </a:r>
                <a:endParaRPr lang="en-GB" i="1"/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𝑀𝐴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𝑥𝑦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𝑥𝑦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𝐼𝑆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𝐼𝐻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𝑀𝐴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𝑥𝑦𝑧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𝑥𝑦𝑧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𝐼𝑆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𝑥𝑦𝑧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𝐼𝐻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1800" kern="10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GB"/>
                  <a:t>During training, both loss functions are optimised together in each iteration.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956E6CC-51D4-ED18-BE8C-9F350D628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76" y="1211184"/>
                <a:ext cx="8226826" cy="2669449"/>
              </a:xfrm>
              <a:prstGeom prst="rect">
                <a:avLst/>
              </a:prstGeom>
              <a:blipFill>
                <a:blip r:embed="rId3"/>
                <a:stretch>
                  <a:fillRect l="-593" r="-667" b="-22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14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861E8D-B64A-E3AA-34CF-A0C9F1B94BE0}"/>
              </a:ext>
            </a:extLst>
          </p:cNvPr>
          <p:cNvSpPr txBox="1"/>
          <p:nvPr/>
        </p:nvSpPr>
        <p:spPr>
          <a:xfrm>
            <a:off x="1443218" y="2310140"/>
            <a:ext cx="6257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Current results</a:t>
            </a:r>
          </a:p>
          <a:p>
            <a:pPr algn="ctr"/>
            <a:r>
              <a:rPr lang="en-US" sz="2800" b="1">
                <a:solidFill>
                  <a:srgbClr val="FF0000"/>
                </a:solidFill>
              </a:rPr>
              <a:t>Single-phase (pore-grain)</a:t>
            </a:r>
          </a:p>
        </p:txBody>
      </p:sp>
    </p:spTree>
    <p:extLst>
      <p:ext uri="{BB962C8B-B14F-4D97-AF65-F5344CB8AC3E}">
        <p14:creationId xmlns:p14="http://schemas.microsoft.com/office/powerpoint/2010/main" val="3078509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3B3522-9FCF-D835-588B-FF421D74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42129"/>
            <a:ext cx="5089492" cy="718387"/>
          </a:xfrm>
        </p:spPr>
        <p:txBody>
          <a:bodyPr anchor="ctr"/>
          <a:lstStyle/>
          <a:p>
            <a:pPr algn="just"/>
            <a:r>
              <a:rPr lang="en-US" altLang="zh-CN" sz="2400">
                <a:solidFill>
                  <a:srgbClr val="FF0000"/>
                </a:solidFill>
              </a:rPr>
              <a:t>Current results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18" name="文本框 2">
            <a:extLst>
              <a:ext uri="{FF2B5EF4-FFF2-40B4-BE49-F238E27FC236}">
                <a16:creationId xmlns:a16="http://schemas.microsoft.com/office/drawing/2014/main" id="{3477B4E3-2AD4-BC4B-3DED-D1070A3C54C7}"/>
              </a:ext>
            </a:extLst>
          </p:cNvPr>
          <p:cNvSpPr txBox="1"/>
          <p:nvPr/>
        </p:nvSpPr>
        <p:spPr>
          <a:xfrm>
            <a:off x="457198" y="1216759"/>
            <a:ext cx="822682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kern="100" err="1">
                <a:latin typeface="+mj-lt"/>
                <a:ea typeface="DengXian"/>
                <a:cs typeface="Times New Roman"/>
              </a:rPr>
              <a:t>Bentheimer</a:t>
            </a:r>
            <a:r>
              <a:rPr lang="en-GB" kern="100">
                <a:latin typeface="+mj-lt"/>
                <a:ea typeface="DengXian"/>
                <a:cs typeface="Times New Roman"/>
              </a:rPr>
              <a:t> sandstone (2D slices of 3D images) </a:t>
            </a:r>
            <a:endParaRPr lang="en-GB" kern="100"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4">
            <a:extLst>
              <a:ext uri="{FF2B5EF4-FFF2-40B4-BE49-F238E27FC236}">
                <a16:creationId xmlns:a16="http://schemas.microsoft.com/office/drawing/2014/main" id="{FBB65CAD-3F3E-537C-FD42-7F6DDFBBEBA5}"/>
              </a:ext>
            </a:extLst>
          </p:cNvPr>
          <p:cNvSpPr txBox="1"/>
          <p:nvPr/>
        </p:nvSpPr>
        <p:spPr>
          <a:xfrm>
            <a:off x="204711" y="4747943"/>
            <a:ext cx="2714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HR</a:t>
            </a:r>
            <a:endParaRPr lang="en-US" altLang="zh-CN" sz="110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文本框 4">
            <a:extLst>
              <a:ext uri="{FF2B5EF4-FFF2-40B4-BE49-F238E27FC236}">
                <a16:creationId xmlns:a16="http://schemas.microsoft.com/office/drawing/2014/main" id="{B109D0B1-4B2B-74DC-998D-D7FED364371B}"/>
              </a:ext>
            </a:extLst>
          </p:cNvPr>
          <p:cNvSpPr txBox="1"/>
          <p:nvPr/>
        </p:nvSpPr>
        <p:spPr>
          <a:xfrm>
            <a:off x="3214767" y="4747942"/>
            <a:ext cx="2714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SR</a:t>
            </a:r>
            <a:endParaRPr lang="en-US" altLang="zh-CN" sz="110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文本框 4">
            <a:extLst>
              <a:ext uri="{FF2B5EF4-FFF2-40B4-BE49-F238E27FC236}">
                <a16:creationId xmlns:a16="http://schemas.microsoft.com/office/drawing/2014/main" id="{30B1886C-25EF-DB23-46DD-801CF1FF04C9}"/>
              </a:ext>
            </a:extLst>
          </p:cNvPr>
          <p:cNvSpPr txBox="1"/>
          <p:nvPr/>
        </p:nvSpPr>
        <p:spPr>
          <a:xfrm>
            <a:off x="6224823" y="4747942"/>
            <a:ext cx="2714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LR</a:t>
            </a:r>
            <a:endParaRPr lang="en-US" altLang="zh-CN" sz="110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1434C-E91B-C77A-6193-1BEAE1AD0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43" y="1768118"/>
            <a:ext cx="2880000" cy="28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C82977-54C3-C7F4-0758-68DEF5958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056" y="1768118"/>
            <a:ext cx="2880000" cy="28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94BC6F-4583-2719-C39B-4CDC80AB3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000" y="1768118"/>
            <a:ext cx="2880000" cy="28800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4478DE-28C8-506A-24CF-1D937941CCC7}"/>
              </a:ext>
            </a:extLst>
          </p:cNvPr>
          <p:cNvCxnSpPr>
            <a:cxnSpLocks/>
          </p:cNvCxnSpPr>
          <p:nvPr/>
        </p:nvCxnSpPr>
        <p:spPr>
          <a:xfrm>
            <a:off x="121944" y="4702842"/>
            <a:ext cx="2880000" cy="0"/>
          </a:xfrm>
          <a:prstGeom prst="straightConnector1">
            <a:avLst/>
          </a:prstGeom>
          <a:ln w="12700" cap="sq">
            <a:headEnd type="arrow" w="sm" len="sm"/>
            <a:tailEnd type="arrow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8750D4-4FB1-D0A3-16AE-51FDE5C75618}"/>
              </a:ext>
            </a:extLst>
          </p:cNvPr>
          <p:cNvCxnSpPr>
            <a:cxnSpLocks/>
          </p:cNvCxnSpPr>
          <p:nvPr/>
        </p:nvCxnSpPr>
        <p:spPr>
          <a:xfrm>
            <a:off x="3132000" y="4702842"/>
            <a:ext cx="2880000" cy="0"/>
          </a:xfrm>
          <a:prstGeom prst="straightConnector1">
            <a:avLst/>
          </a:prstGeom>
          <a:ln w="12700" cap="sq">
            <a:headEnd type="arrow" w="sm" len="sm"/>
            <a:tailEnd type="arrow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FC96100-E4CB-804A-79BE-16BAFF4E5159}"/>
              </a:ext>
            </a:extLst>
          </p:cNvPr>
          <p:cNvCxnSpPr>
            <a:cxnSpLocks/>
          </p:cNvCxnSpPr>
          <p:nvPr/>
        </p:nvCxnSpPr>
        <p:spPr>
          <a:xfrm>
            <a:off x="6142056" y="4702842"/>
            <a:ext cx="2880000" cy="0"/>
          </a:xfrm>
          <a:prstGeom prst="straightConnector1">
            <a:avLst/>
          </a:prstGeom>
          <a:ln w="12700" cap="sq">
            <a:headEnd type="arrow" w="sm" len="sm"/>
            <a:tailEnd type="arrow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5D9E312-42AE-3BA8-D973-A9BA4DA75426}"/>
              </a:ext>
            </a:extLst>
          </p:cNvPr>
          <p:cNvSpPr txBox="1"/>
          <p:nvPr/>
        </p:nvSpPr>
        <p:spPr>
          <a:xfrm>
            <a:off x="1363812" y="4401896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>
                <a:solidFill>
                  <a:schemeClr val="bg1"/>
                </a:solidFill>
              </a:rPr>
              <a:t>400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8C5E14-D65F-6B5F-0096-605FADB8390E}"/>
              </a:ext>
            </a:extLst>
          </p:cNvPr>
          <p:cNvSpPr txBox="1"/>
          <p:nvPr/>
        </p:nvSpPr>
        <p:spPr>
          <a:xfrm>
            <a:off x="4372480" y="4401897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>
                <a:solidFill>
                  <a:schemeClr val="bg1"/>
                </a:solidFill>
              </a:rPr>
              <a:t>400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6771BE-0CB5-F1EF-913C-F60EAB8C468E}"/>
              </a:ext>
            </a:extLst>
          </p:cNvPr>
          <p:cNvSpPr txBox="1"/>
          <p:nvPr/>
        </p:nvSpPr>
        <p:spPr>
          <a:xfrm>
            <a:off x="7383926" y="4401895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>
                <a:solidFill>
                  <a:schemeClr val="bg1"/>
                </a:solidFill>
              </a:rPr>
              <a:t>400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CD956C-10A5-956E-0852-44347CEAF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44" y="1768116"/>
            <a:ext cx="2880000" cy="28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4777FD-487C-6F5B-3C00-7E6CE9FA9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057" y="1768116"/>
            <a:ext cx="2880000" cy="28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FD81EB-A722-5726-E406-8B44D41F6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001" y="1768116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72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3B3522-9FCF-D835-588B-FF421D74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42129"/>
            <a:ext cx="5089492" cy="718387"/>
          </a:xfrm>
        </p:spPr>
        <p:txBody>
          <a:bodyPr anchor="ctr"/>
          <a:lstStyle/>
          <a:p>
            <a:pPr algn="just"/>
            <a:r>
              <a:rPr lang="en-US" altLang="zh-CN" sz="2400">
                <a:solidFill>
                  <a:srgbClr val="FF0000"/>
                </a:solidFill>
              </a:rPr>
              <a:t>Current results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18" name="文本框 2">
            <a:extLst>
              <a:ext uri="{FF2B5EF4-FFF2-40B4-BE49-F238E27FC236}">
                <a16:creationId xmlns:a16="http://schemas.microsoft.com/office/drawing/2014/main" id="{3477B4E3-2AD4-BC4B-3DED-D1070A3C54C7}"/>
              </a:ext>
            </a:extLst>
          </p:cNvPr>
          <p:cNvSpPr txBox="1"/>
          <p:nvPr/>
        </p:nvSpPr>
        <p:spPr>
          <a:xfrm>
            <a:off x="459976" y="1211184"/>
            <a:ext cx="822682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kern="100" err="1">
                <a:latin typeface="Arial"/>
                <a:ea typeface="DengXian"/>
                <a:cs typeface="Arial"/>
              </a:rPr>
              <a:t>Bentheimer</a:t>
            </a:r>
            <a:r>
              <a:rPr lang="en-GB" kern="100">
                <a:latin typeface="Arial"/>
                <a:ea typeface="DengXian"/>
                <a:cs typeface="Arial"/>
              </a:rPr>
              <a:t> sandstone  </a:t>
            </a:r>
            <a:endParaRPr lang="en-GB" kern="10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254343-8612-9788-1A39-1558318854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80516"/>
            <a:ext cx="3651790" cy="31351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B58ADC-4754-251C-EF2F-2B02BA34B0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924" y="1580516"/>
            <a:ext cx="4129138" cy="31351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E41E41-E51A-CFF6-1FCD-04BB886942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9192" y="1476280"/>
            <a:ext cx="2864808" cy="3226279"/>
          </a:xfrm>
          <a:prstGeom prst="rect">
            <a:avLst/>
          </a:prstGeom>
        </p:spPr>
      </p:pic>
      <p:sp>
        <p:nvSpPr>
          <p:cNvPr id="16" name="文本框 4">
            <a:extLst>
              <a:ext uri="{FF2B5EF4-FFF2-40B4-BE49-F238E27FC236}">
                <a16:creationId xmlns:a16="http://schemas.microsoft.com/office/drawing/2014/main" id="{FBB65CAD-3F3E-537C-FD42-7F6DDFBBEBA5}"/>
              </a:ext>
            </a:extLst>
          </p:cNvPr>
          <p:cNvSpPr txBox="1"/>
          <p:nvPr/>
        </p:nvSpPr>
        <p:spPr>
          <a:xfrm>
            <a:off x="0" y="4835723"/>
            <a:ext cx="2714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HR</a:t>
            </a:r>
            <a:endParaRPr lang="en-US" altLang="zh-CN" sz="110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文本框 4">
            <a:extLst>
              <a:ext uri="{FF2B5EF4-FFF2-40B4-BE49-F238E27FC236}">
                <a16:creationId xmlns:a16="http://schemas.microsoft.com/office/drawing/2014/main" id="{B109D0B1-4B2B-74DC-998D-D7FED364371B}"/>
              </a:ext>
            </a:extLst>
          </p:cNvPr>
          <p:cNvSpPr txBox="1"/>
          <p:nvPr/>
        </p:nvSpPr>
        <p:spPr>
          <a:xfrm>
            <a:off x="3352800" y="4835722"/>
            <a:ext cx="2714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SR</a:t>
            </a:r>
            <a:endParaRPr lang="en-US" altLang="zh-CN" sz="110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文本框 4">
            <a:extLst>
              <a:ext uri="{FF2B5EF4-FFF2-40B4-BE49-F238E27FC236}">
                <a16:creationId xmlns:a16="http://schemas.microsoft.com/office/drawing/2014/main" id="{30B1886C-25EF-DB23-46DD-801CF1FF04C9}"/>
              </a:ext>
            </a:extLst>
          </p:cNvPr>
          <p:cNvSpPr txBox="1"/>
          <p:nvPr/>
        </p:nvSpPr>
        <p:spPr>
          <a:xfrm>
            <a:off x="6429535" y="4835721"/>
            <a:ext cx="2714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LR</a:t>
            </a:r>
            <a:endParaRPr lang="en-US" altLang="zh-CN" sz="110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3C06534-F661-7A56-4E7A-2D2175D505A8}"/>
              </a:ext>
            </a:extLst>
          </p:cNvPr>
          <p:cNvCxnSpPr/>
          <p:nvPr/>
        </p:nvCxnSpPr>
        <p:spPr>
          <a:xfrm>
            <a:off x="362415" y="3702205"/>
            <a:ext cx="1103970" cy="1013495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文本框 4">
            <a:extLst>
              <a:ext uri="{FF2B5EF4-FFF2-40B4-BE49-F238E27FC236}">
                <a16:creationId xmlns:a16="http://schemas.microsoft.com/office/drawing/2014/main" id="{543F2D51-9E3A-6D9C-4127-EB89BE555C93}"/>
              </a:ext>
            </a:extLst>
          </p:cNvPr>
          <p:cNvSpPr txBox="1"/>
          <p:nvPr/>
        </p:nvSpPr>
        <p:spPr>
          <a:xfrm>
            <a:off x="367774" y="4226009"/>
            <a:ext cx="6802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>
                <a:latin typeface="+mj-lt"/>
                <a:cs typeface="Times New Roman" panose="02020603050405020304" pitchFamily="18" charset="0"/>
              </a:rPr>
              <a:t>400</a:t>
            </a:r>
            <a:endParaRPr lang="en-US" altLang="zh-CN" sz="100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605C54B-3E76-C5C2-5FA1-B69D405082A8}"/>
              </a:ext>
            </a:extLst>
          </p:cNvPr>
          <p:cNvCxnSpPr/>
          <p:nvPr/>
        </p:nvCxnSpPr>
        <p:spPr>
          <a:xfrm>
            <a:off x="3511251" y="3719262"/>
            <a:ext cx="1103970" cy="1013495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文本框 4">
            <a:extLst>
              <a:ext uri="{FF2B5EF4-FFF2-40B4-BE49-F238E27FC236}">
                <a16:creationId xmlns:a16="http://schemas.microsoft.com/office/drawing/2014/main" id="{88B03667-AC25-C45F-6A38-0DF35E796D23}"/>
              </a:ext>
            </a:extLst>
          </p:cNvPr>
          <p:cNvSpPr txBox="1"/>
          <p:nvPr/>
        </p:nvSpPr>
        <p:spPr>
          <a:xfrm>
            <a:off x="3511251" y="4226009"/>
            <a:ext cx="6802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>
                <a:latin typeface="+mj-lt"/>
                <a:cs typeface="Times New Roman" panose="02020603050405020304" pitchFamily="18" charset="0"/>
              </a:rPr>
              <a:t>400</a:t>
            </a:r>
            <a:endParaRPr lang="en-US" altLang="zh-CN" sz="90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10882B9-088F-EE38-CD9B-65216F2290C2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6424696" y="3718326"/>
            <a:ext cx="1286900" cy="984233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文本框 4">
            <a:extLst>
              <a:ext uri="{FF2B5EF4-FFF2-40B4-BE49-F238E27FC236}">
                <a16:creationId xmlns:a16="http://schemas.microsoft.com/office/drawing/2014/main" id="{FFE42B5F-842F-7518-FF3A-0DA539146A0E}"/>
              </a:ext>
            </a:extLst>
          </p:cNvPr>
          <p:cNvSpPr txBox="1"/>
          <p:nvPr/>
        </p:nvSpPr>
        <p:spPr>
          <a:xfrm>
            <a:off x="6553399" y="4226009"/>
            <a:ext cx="6802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>
                <a:latin typeface="+mj-lt"/>
                <a:cs typeface="Times New Roman" panose="02020603050405020304" pitchFamily="18" charset="0"/>
              </a:rPr>
              <a:t>100</a:t>
            </a:r>
            <a:endParaRPr lang="en-US" altLang="zh-CN" sz="100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58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EE0CBCD7-C482-77D7-F8FF-C2206E359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1903" y="736867"/>
            <a:ext cx="1640193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3200" b="1">
                <a:solidFill>
                  <a:srgbClr val="FF0000"/>
                </a:solidFill>
              </a:rPr>
              <a:t>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0F736-9CFB-A8A9-B46E-33FDD2859407}"/>
              </a:ext>
            </a:extLst>
          </p:cNvPr>
          <p:cNvSpPr txBox="1"/>
          <p:nvPr/>
        </p:nvSpPr>
        <p:spPr>
          <a:xfrm>
            <a:off x="1038224" y="1528748"/>
            <a:ext cx="7724776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eaLnBrk="1" hangingPunct="1">
              <a:lnSpc>
                <a:spcPct val="150000"/>
              </a:lnSpc>
              <a:buSzPct val="80000"/>
              <a:buFont typeface="+mj-lt"/>
              <a:buAutoNum type="arabicPeriod"/>
            </a:pPr>
            <a:r>
              <a:rPr lang="en-US" altLang="zh-CN" sz="2800">
                <a:solidFill>
                  <a:srgbClr val="002060"/>
                </a:solidFill>
                <a:ea typeface="宋体" panose="02010600030101010101" pitchFamily="2" charset="-122"/>
              </a:rPr>
              <a:t>Background and motivation</a:t>
            </a:r>
          </a:p>
          <a:p>
            <a:pPr marL="514350" indent="-514350" eaLnBrk="1" hangingPunct="1">
              <a:lnSpc>
                <a:spcPct val="150000"/>
              </a:lnSpc>
              <a:buSzPct val="80000"/>
              <a:buFont typeface="+mj-lt"/>
              <a:buAutoNum type="arabicPeriod"/>
            </a:pPr>
            <a:r>
              <a:rPr lang="en-GB" altLang="zh-CN" sz="2800">
                <a:solidFill>
                  <a:srgbClr val="002060"/>
                </a:solidFill>
                <a:ea typeface="宋体" panose="02010600030101010101" pitchFamily="2" charset="-122"/>
              </a:rPr>
              <a:t>Methodology</a:t>
            </a:r>
          </a:p>
          <a:p>
            <a:pPr marL="514350" indent="-514350" eaLnBrk="1" hangingPunct="1">
              <a:lnSpc>
                <a:spcPct val="150000"/>
              </a:lnSpc>
              <a:buSzPct val="80000"/>
              <a:buFont typeface="+mj-lt"/>
              <a:buAutoNum type="arabicPeriod"/>
            </a:pPr>
            <a:r>
              <a:rPr lang="en-US" altLang="zh-CN" sz="2800">
                <a:solidFill>
                  <a:srgbClr val="002060"/>
                </a:solidFill>
                <a:ea typeface="宋体" panose="02010600030101010101" pitchFamily="2" charset="-122"/>
              </a:rPr>
              <a:t>Current results</a:t>
            </a:r>
            <a:endParaRPr lang="en-GB" altLang="zh-CN" sz="2800">
              <a:solidFill>
                <a:srgbClr val="002060"/>
              </a:solidFill>
              <a:ea typeface="宋体" panose="02010600030101010101" pitchFamily="2" charset="-122"/>
            </a:endParaRPr>
          </a:p>
          <a:p>
            <a:pPr marL="514350" indent="-514350" eaLnBrk="1" hangingPunct="1">
              <a:lnSpc>
                <a:spcPct val="150000"/>
              </a:lnSpc>
              <a:buSzPct val="80000"/>
              <a:buFont typeface="+mj-lt"/>
              <a:buAutoNum type="arabicPeriod"/>
            </a:pPr>
            <a:r>
              <a:rPr lang="en-US" altLang="zh-CN" sz="2800">
                <a:solidFill>
                  <a:srgbClr val="002060"/>
                </a:solidFill>
                <a:ea typeface="宋体" panose="02010600030101010101" pitchFamily="2" charset="-122"/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94837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ED1727E-97BC-3A93-22CB-A06A32FE2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43" y="1767858"/>
            <a:ext cx="2880000" cy="28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40DA1F-1305-6AFF-D79C-7F3CE7D2DD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56" y="1767858"/>
            <a:ext cx="2880000" cy="28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614DA5-55AD-DC4C-E4BE-D689FC9A55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000" y="1768118"/>
            <a:ext cx="288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93B3522-9FCF-D835-588B-FF421D74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42129"/>
            <a:ext cx="5089492" cy="718387"/>
          </a:xfrm>
        </p:spPr>
        <p:txBody>
          <a:bodyPr anchor="ctr"/>
          <a:lstStyle/>
          <a:p>
            <a:pPr algn="just"/>
            <a:r>
              <a:rPr lang="en-US" altLang="zh-CN" sz="2400">
                <a:solidFill>
                  <a:srgbClr val="FF0000"/>
                </a:solidFill>
              </a:rPr>
              <a:t>Current results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18" name="文本框 2">
            <a:extLst>
              <a:ext uri="{FF2B5EF4-FFF2-40B4-BE49-F238E27FC236}">
                <a16:creationId xmlns:a16="http://schemas.microsoft.com/office/drawing/2014/main" id="{3477B4E3-2AD4-BC4B-3DED-D1070A3C54C7}"/>
              </a:ext>
            </a:extLst>
          </p:cNvPr>
          <p:cNvSpPr txBox="1"/>
          <p:nvPr/>
        </p:nvSpPr>
        <p:spPr>
          <a:xfrm>
            <a:off x="457198" y="1216759"/>
            <a:ext cx="822682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kern="100">
                <a:latin typeface="+mj-lt"/>
                <a:ea typeface="DengXian"/>
                <a:cs typeface="Times New Roman"/>
              </a:rPr>
              <a:t>E</a:t>
            </a:r>
            <a:r>
              <a:rPr lang="en-US" altLang="zh-CN" kern="100" err="1">
                <a:latin typeface="+mj-lt"/>
                <a:ea typeface="DengXian"/>
                <a:cs typeface="Times New Roman"/>
              </a:rPr>
              <a:t>staillades</a:t>
            </a:r>
            <a:r>
              <a:rPr lang="en-US" altLang="zh-CN" kern="100">
                <a:latin typeface="+mj-lt"/>
                <a:ea typeface="DengXian"/>
                <a:cs typeface="Times New Roman"/>
              </a:rPr>
              <a:t> c</a:t>
            </a:r>
            <a:r>
              <a:rPr lang="en-GB" kern="100" err="1">
                <a:latin typeface="+mj-lt"/>
                <a:ea typeface="DengXian"/>
                <a:cs typeface="Times New Roman"/>
              </a:rPr>
              <a:t>arbonate</a:t>
            </a:r>
            <a:r>
              <a:rPr lang="en-GB" kern="100">
                <a:latin typeface="+mj-lt"/>
                <a:ea typeface="DengXian"/>
                <a:cs typeface="Times New Roman"/>
              </a:rPr>
              <a:t> (2D slices of 3D images) </a:t>
            </a:r>
            <a:endParaRPr lang="en-GB" kern="100"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4">
            <a:extLst>
              <a:ext uri="{FF2B5EF4-FFF2-40B4-BE49-F238E27FC236}">
                <a16:creationId xmlns:a16="http://schemas.microsoft.com/office/drawing/2014/main" id="{FBB65CAD-3F3E-537C-FD42-7F6DDFBBEBA5}"/>
              </a:ext>
            </a:extLst>
          </p:cNvPr>
          <p:cNvSpPr txBox="1"/>
          <p:nvPr/>
        </p:nvSpPr>
        <p:spPr>
          <a:xfrm>
            <a:off x="204711" y="4747943"/>
            <a:ext cx="2714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HR</a:t>
            </a:r>
            <a:endParaRPr lang="en-US" altLang="zh-CN" sz="110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文本框 4">
            <a:extLst>
              <a:ext uri="{FF2B5EF4-FFF2-40B4-BE49-F238E27FC236}">
                <a16:creationId xmlns:a16="http://schemas.microsoft.com/office/drawing/2014/main" id="{B109D0B1-4B2B-74DC-998D-D7FED364371B}"/>
              </a:ext>
            </a:extLst>
          </p:cNvPr>
          <p:cNvSpPr txBox="1"/>
          <p:nvPr/>
        </p:nvSpPr>
        <p:spPr>
          <a:xfrm>
            <a:off x="3214767" y="4747942"/>
            <a:ext cx="2714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SR</a:t>
            </a:r>
            <a:endParaRPr lang="en-US" altLang="zh-CN" sz="110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文本框 4">
            <a:extLst>
              <a:ext uri="{FF2B5EF4-FFF2-40B4-BE49-F238E27FC236}">
                <a16:creationId xmlns:a16="http://schemas.microsoft.com/office/drawing/2014/main" id="{30B1886C-25EF-DB23-46DD-801CF1FF04C9}"/>
              </a:ext>
            </a:extLst>
          </p:cNvPr>
          <p:cNvSpPr txBox="1"/>
          <p:nvPr/>
        </p:nvSpPr>
        <p:spPr>
          <a:xfrm>
            <a:off x="6224823" y="4747942"/>
            <a:ext cx="2714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LR</a:t>
            </a:r>
            <a:endParaRPr lang="en-US" altLang="zh-CN" sz="110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4478DE-28C8-506A-24CF-1D937941CCC7}"/>
              </a:ext>
            </a:extLst>
          </p:cNvPr>
          <p:cNvCxnSpPr>
            <a:cxnSpLocks/>
          </p:cNvCxnSpPr>
          <p:nvPr/>
        </p:nvCxnSpPr>
        <p:spPr>
          <a:xfrm>
            <a:off x="121944" y="4702842"/>
            <a:ext cx="2880000" cy="0"/>
          </a:xfrm>
          <a:prstGeom prst="straightConnector1">
            <a:avLst/>
          </a:prstGeom>
          <a:ln w="12700" cap="sq">
            <a:headEnd type="arrow" w="sm" len="sm"/>
            <a:tailEnd type="arrow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8750D4-4FB1-D0A3-16AE-51FDE5C75618}"/>
              </a:ext>
            </a:extLst>
          </p:cNvPr>
          <p:cNvCxnSpPr>
            <a:cxnSpLocks/>
          </p:cNvCxnSpPr>
          <p:nvPr/>
        </p:nvCxnSpPr>
        <p:spPr>
          <a:xfrm>
            <a:off x="3132000" y="4702842"/>
            <a:ext cx="2880000" cy="0"/>
          </a:xfrm>
          <a:prstGeom prst="straightConnector1">
            <a:avLst/>
          </a:prstGeom>
          <a:ln w="12700" cap="sq">
            <a:headEnd type="arrow" w="sm" len="sm"/>
            <a:tailEnd type="arrow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FC96100-E4CB-804A-79BE-16BAFF4E5159}"/>
              </a:ext>
            </a:extLst>
          </p:cNvPr>
          <p:cNvCxnSpPr>
            <a:cxnSpLocks/>
          </p:cNvCxnSpPr>
          <p:nvPr/>
        </p:nvCxnSpPr>
        <p:spPr>
          <a:xfrm>
            <a:off x="6142056" y="4702842"/>
            <a:ext cx="2880000" cy="0"/>
          </a:xfrm>
          <a:prstGeom prst="straightConnector1">
            <a:avLst/>
          </a:prstGeom>
          <a:ln w="12700" cap="sq">
            <a:headEnd type="arrow" w="sm" len="sm"/>
            <a:tailEnd type="arrow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5D9E312-42AE-3BA8-D973-A9BA4DA75426}"/>
              </a:ext>
            </a:extLst>
          </p:cNvPr>
          <p:cNvSpPr txBox="1"/>
          <p:nvPr/>
        </p:nvSpPr>
        <p:spPr>
          <a:xfrm>
            <a:off x="1363812" y="4401896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>
                <a:solidFill>
                  <a:schemeClr val="bg1"/>
                </a:solidFill>
              </a:rPr>
              <a:t>1120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8C5E14-D65F-6B5F-0096-605FADB8390E}"/>
              </a:ext>
            </a:extLst>
          </p:cNvPr>
          <p:cNvSpPr txBox="1"/>
          <p:nvPr/>
        </p:nvSpPr>
        <p:spPr>
          <a:xfrm>
            <a:off x="4372480" y="4401897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>
                <a:solidFill>
                  <a:schemeClr val="bg1"/>
                </a:solidFill>
              </a:rPr>
              <a:t>1120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6771BE-0CB5-F1EF-913C-F60EAB8C468E}"/>
              </a:ext>
            </a:extLst>
          </p:cNvPr>
          <p:cNvSpPr txBox="1"/>
          <p:nvPr/>
        </p:nvSpPr>
        <p:spPr>
          <a:xfrm>
            <a:off x="7383926" y="4401895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>
                <a:solidFill>
                  <a:schemeClr val="bg1"/>
                </a:solidFill>
              </a:rPr>
              <a:t>280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A7E156-D8CB-0BFD-7AA6-409561386D2E}"/>
              </a:ext>
            </a:extLst>
          </p:cNvPr>
          <p:cNvSpPr>
            <a:spLocks noChangeAspect="1"/>
          </p:cNvSpPr>
          <p:nvPr/>
        </p:nvSpPr>
        <p:spPr>
          <a:xfrm>
            <a:off x="121943" y="1767599"/>
            <a:ext cx="720000" cy="72000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9EC7D8-C658-D8E1-CC85-891AE297A406}"/>
              </a:ext>
            </a:extLst>
          </p:cNvPr>
          <p:cNvSpPr>
            <a:spLocks noChangeAspect="1"/>
          </p:cNvSpPr>
          <p:nvPr/>
        </p:nvSpPr>
        <p:spPr>
          <a:xfrm>
            <a:off x="3131999" y="1767599"/>
            <a:ext cx="720000" cy="72000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385FF0-3D42-70BB-27D7-B946B66480DF}"/>
              </a:ext>
            </a:extLst>
          </p:cNvPr>
          <p:cNvSpPr>
            <a:spLocks noChangeAspect="1"/>
          </p:cNvSpPr>
          <p:nvPr/>
        </p:nvSpPr>
        <p:spPr>
          <a:xfrm>
            <a:off x="6142055" y="1766661"/>
            <a:ext cx="720000" cy="72000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779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35C3C5-7BF7-856B-57F8-BBD97E4D99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75000" b="75000"/>
          <a:stretch/>
        </p:blipFill>
        <p:spPr>
          <a:xfrm>
            <a:off x="3132000" y="1767858"/>
            <a:ext cx="2880000" cy="28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9B36AC-E581-C45F-2F46-81ABF61EBE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000" b="75000"/>
          <a:stretch/>
        </p:blipFill>
        <p:spPr>
          <a:xfrm>
            <a:off x="6142056" y="1767858"/>
            <a:ext cx="2880000" cy="28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D1727E-97BC-3A93-22CB-A06A32FE2B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000" b="75000"/>
          <a:stretch/>
        </p:blipFill>
        <p:spPr>
          <a:xfrm>
            <a:off x="121943" y="1767859"/>
            <a:ext cx="288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93B3522-9FCF-D835-588B-FF421D74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42129"/>
            <a:ext cx="5089492" cy="718387"/>
          </a:xfrm>
        </p:spPr>
        <p:txBody>
          <a:bodyPr anchor="ctr"/>
          <a:lstStyle/>
          <a:p>
            <a:pPr algn="just"/>
            <a:r>
              <a:rPr lang="en-US" altLang="zh-CN" sz="2400">
                <a:solidFill>
                  <a:srgbClr val="FF0000"/>
                </a:solidFill>
              </a:rPr>
              <a:t>Current results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18" name="文本框 2">
            <a:extLst>
              <a:ext uri="{FF2B5EF4-FFF2-40B4-BE49-F238E27FC236}">
                <a16:creationId xmlns:a16="http://schemas.microsoft.com/office/drawing/2014/main" id="{3477B4E3-2AD4-BC4B-3DED-D1070A3C54C7}"/>
              </a:ext>
            </a:extLst>
          </p:cNvPr>
          <p:cNvSpPr txBox="1"/>
          <p:nvPr/>
        </p:nvSpPr>
        <p:spPr>
          <a:xfrm>
            <a:off x="457198" y="1216759"/>
            <a:ext cx="822682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kern="100">
                <a:latin typeface="+mj-lt"/>
                <a:ea typeface="DengXian"/>
                <a:cs typeface="Times New Roman"/>
              </a:rPr>
              <a:t>E</a:t>
            </a:r>
            <a:r>
              <a:rPr lang="en-US" altLang="zh-CN" kern="100" err="1">
                <a:latin typeface="+mj-lt"/>
                <a:ea typeface="DengXian"/>
                <a:cs typeface="Times New Roman"/>
              </a:rPr>
              <a:t>staillades</a:t>
            </a:r>
            <a:r>
              <a:rPr lang="en-US" altLang="zh-CN" kern="100">
                <a:latin typeface="+mj-lt"/>
                <a:ea typeface="DengXian"/>
                <a:cs typeface="Times New Roman"/>
              </a:rPr>
              <a:t> c</a:t>
            </a:r>
            <a:r>
              <a:rPr lang="en-GB" kern="100">
                <a:latin typeface="+mj-lt"/>
                <a:ea typeface="DengXian"/>
                <a:cs typeface="Times New Roman"/>
              </a:rPr>
              <a:t>arbonate (2D slices of 3D images) </a:t>
            </a:r>
            <a:endParaRPr lang="en-GB" kern="100"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4">
            <a:extLst>
              <a:ext uri="{FF2B5EF4-FFF2-40B4-BE49-F238E27FC236}">
                <a16:creationId xmlns:a16="http://schemas.microsoft.com/office/drawing/2014/main" id="{FBB65CAD-3F3E-537C-FD42-7F6DDFBBEBA5}"/>
              </a:ext>
            </a:extLst>
          </p:cNvPr>
          <p:cNvSpPr txBox="1"/>
          <p:nvPr/>
        </p:nvSpPr>
        <p:spPr>
          <a:xfrm>
            <a:off x="204711" y="4747943"/>
            <a:ext cx="2714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HR</a:t>
            </a:r>
            <a:endParaRPr lang="en-US" altLang="zh-CN" sz="110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文本框 4">
            <a:extLst>
              <a:ext uri="{FF2B5EF4-FFF2-40B4-BE49-F238E27FC236}">
                <a16:creationId xmlns:a16="http://schemas.microsoft.com/office/drawing/2014/main" id="{B109D0B1-4B2B-74DC-998D-D7FED364371B}"/>
              </a:ext>
            </a:extLst>
          </p:cNvPr>
          <p:cNvSpPr txBox="1"/>
          <p:nvPr/>
        </p:nvSpPr>
        <p:spPr>
          <a:xfrm>
            <a:off x="3214767" y="4747942"/>
            <a:ext cx="2714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SR</a:t>
            </a:r>
            <a:endParaRPr lang="en-US" altLang="zh-CN" sz="110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文本框 4">
            <a:extLst>
              <a:ext uri="{FF2B5EF4-FFF2-40B4-BE49-F238E27FC236}">
                <a16:creationId xmlns:a16="http://schemas.microsoft.com/office/drawing/2014/main" id="{30B1886C-25EF-DB23-46DD-801CF1FF04C9}"/>
              </a:ext>
            </a:extLst>
          </p:cNvPr>
          <p:cNvSpPr txBox="1"/>
          <p:nvPr/>
        </p:nvSpPr>
        <p:spPr>
          <a:xfrm>
            <a:off x="6224823" y="4747942"/>
            <a:ext cx="2714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LR</a:t>
            </a:r>
            <a:endParaRPr lang="en-US" altLang="zh-CN" sz="110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4478DE-28C8-506A-24CF-1D937941CCC7}"/>
              </a:ext>
            </a:extLst>
          </p:cNvPr>
          <p:cNvCxnSpPr>
            <a:cxnSpLocks/>
          </p:cNvCxnSpPr>
          <p:nvPr/>
        </p:nvCxnSpPr>
        <p:spPr>
          <a:xfrm>
            <a:off x="121944" y="4702842"/>
            <a:ext cx="2880000" cy="0"/>
          </a:xfrm>
          <a:prstGeom prst="straightConnector1">
            <a:avLst/>
          </a:prstGeom>
          <a:ln w="12700" cap="sq">
            <a:headEnd type="arrow" w="sm" len="sm"/>
            <a:tailEnd type="arrow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8750D4-4FB1-D0A3-16AE-51FDE5C75618}"/>
              </a:ext>
            </a:extLst>
          </p:cNvPr>
          <p:cNvCxnSpPr>
            <a:cxnSpLocks/>
          </p:cNvCxnSpPr>
          <p:nvPr/>
        </p:nvCxnSpPr>
        <p:spPr>
          <a:xfrm>
            <a:off x="3132000" y="4702842"/>
            <a:ext cx="2880000" cy="0"/>
          </a:xfrm>
          <a:prstGeom prst="straightConnector1">
            <a:avLst/>
          </a:prstGeom>
          <a:ln w="12700" cap="sq">
            <a:headEnd type="arrow" w="sm" len="sm"/>
            <a:tailEnd type="arrow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FC96100-E4CB-804A-79BE-16BAFF4E5159}"/>
              </a:ext>
            </a:extLst>
          </p:cNvPr>
          <p:cNvCxnSpPr>
            <a:cxnSpLocks/>
          </p:cNvCxnSpPr>
          <p:nvPr/>
        </p:nvCxnSpPr>
        <p:spPr>
          <a:xfrm>
            <a:off x="6142056" y="4702842"/>
            <a:ext cx="2880000" cy="0"/>
          </a:xfrm>
          <a:prstGeom prst="straightConnector1">
            <a:avLst/>
          </a:prstGeom>
          <a:ln w="12700" cap="sq">
            <a:headEnd type="arrow" w="sm" len="sm"/>
            <a:tailEnd type="arrow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5D9E312-42AE-3BA8-D973-A9BA4DA75426}"/>
              </a:ext>
            </a:extLst>
          </p:cNvPr>
          <p:cNvSpPr txBox="1"/>
          <p:nvPr/>
        </p:nvSpPr>
        <p:spPr>
          <a:xfrm>
            <a:off x="1363812" y="4401896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>
                <a:solidFill>
                  <a:schemeClr val="bg1"/>
                </a:solidFill>
              </a:rPr>
              <a:t>280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8C5E14-D65F-6B5F-0096-605FADB8390E}"/>
              </a:ext>
            </a:extLst>
          </p:cNvPr>
          <p:cNvSpPr txBox="1"/>
          <p:nvPr/>
        </p:nvSpPr>
        <p:spPr>
          <a:xfrm>
            <a:off x="4372480" y="4401897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>
                <a:solidFill>
                  <a:schemeClr val="bg1"/>
                </a:solidFill>
              </a:rPr>
              <a:t>280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6771BE-0CB5-F1EF-913C-F60EAB8C468E}"/>
              </a:ext>
            </a:extLst>
          </p:cNvPr>
          <p:cNvSpPr txBox="1"/>
          <p:nvPr/>
        </p:nvSpPr>
        <p:spPr>
          <a:xfrm>
            <a:off x="7383926" y="4401895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>
                <a:solidFill>
                  <a:schemeClr val="bg1"/>
                </a:solidFill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327434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white cube with a black background&#10;&#10;Description automatically generated">
            <a:extLst>
              <a:ext uri="{FF2B5EF4-FFF2-40B4-BE49-F238E27FC236}">
                <a16:creationId xmlns:a16="http://schemas.microsoft.com/office/drawing/2014/main" id="{ADEAA46E-26FD-4E0F-FEDF-06AF8330F5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913" y="1580516"/>
            <a:ext cx="4115598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93B3522-9FCF-D835-588B-FF421D74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42129"/>
            <a:ext cx="6253482" cy="718387"/>
          </a:xfrm>
        </p:spPr>
        <p:txBody>
          <a:bodyPr anchor="ctr"/>
          <a:lstStyle/>
          <a:p>
            <a:pPr algn="just"/>
            <a:r>
              <a:rPr lang="en-US" altLang="zh-CN" sz="2400">
                <a:solidFill>
                  <a:srgbClr val="FF0000"/>
                </a:solidFill>
              </a:rPr>
              <a:t>Current results</a:t>
            </a:r>
            <a:endParaRPr lang="zh-CN" altLang="en-US" sz="2400">
              <a:solidFill>
                <a:srgbClr val="FF0000"/>
              </a:solidFill>
            </a:endParaRPr>
          </a:p>
        </p:txBody>
      </p:sp>
      <p:pic>
        <p:nvPicPr>
          <p:cNvPr id="16" name="Picture 15" descr="A white cube with black specks&#10;&#10;Description automatically generated">
            <a:extLst>
              <a:ext uri="{FF2B5EF4-FFF2-40B4-BE49-F238E27FC236}">
                <a16:creationId xmlns:a16="http://schemas.microsoft.com/office/drawing/2014/main" id="{D3CE1A01-FD73-29B5-4A6F-9E313DD0A1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9640" y="1580516"/>
            <a:ext cx="4115598" cy="2880000"/>
          </a:xfrm>
          <a:prstGeom prst="rect">
            <a:avLst/>
          </a:prstGeom>
        </p:spPr>
      </p:pic>
      <p:pic>
        <p:nvPicPr>
          <p:cNvPr id="25" name="Picture 24" descr="A white cube with black background&#10;&#10;Description automatically generated">
            <a:extLst>
              <a:ext uri="{FF2B5EF4-FFF2-40B4-BE49-F238E27FC236}">
                <a16:creationId xmlns:a16="http://schemas.microsoft.com/office/drawing/2014/main" id="{960E32E5-E3CC-09DD-FF93-8D812A48E1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958" y="1536809"/>
            <a:ext cx="4115598" cy="2880000"/>
          </a:xfrm>
          <a:prstGeom prst="rect">
            <a:avLst/>
          </a:prstGeom>
        </p:spPr>
      </p:pic>
      <p:sp>
        <p:nvSpPr>
          <p:cNvPr id="22" name="文本框 2">
            <a:extLst>
              <a:ext uri="{FF2B5EF4-FFF2-40B4-BE49-F238E27FC236}">
                <a16:creationId xmlns:a16="http://schemas.microsoft.com/office/drawing/2014/main" id="{10DEC1F7-D038-2A3D-5DE8-155F9F248F68}"/>
              </a:ext>
            </a:extLst>
          </p:cNvPr>
          <p:cNvSpPr txBox="1"/>
          <p:nvPr/>
        </p:nvSpPr>
        <p:spPr>
          <a:xfrm>
            <a:off x="457198" y="1211184"/>
            <a:ext cx="822682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kern="100">
                <a:latin typeface="+mj-lt"/>
                <a:ea typeface="DengXian"/>
                <a:cs typeface="Times New Roman"/>
              </a:rPr>
              <a:t>E</a:t>
            </a:r>
            <a:r>
              <a:rPr lang="en-US" altLang="zh-CN" kern="100" err="1">
                <a:latin typeface="+mj-lt"/>
                <a:ea typeface="DengXian"/>
                <a:cs typeface="Times New Roman"/>
              </a:rPr>
              <a:t>staillades</a:t>
            </a:r>
            <a:r>
              <a:rPr lang="en-US" altLang="zh-CN" kern="100">
                <a:latin typeface="+mj-lt"/>
                <a:ea typeface="DengXian"/>
                <a:cs typeface="Times New Roman"/>
              </a:rPr>
              <a:t> </a:t>
            </a:r>
            <a:r>
              <a:rPr lang="en-GB" kern="100">
                <a:latin typeface="+mj-lt"/>
                <a:ea typeface="DengXian"/>
                <a:cs typeface="Times New Roman"/>
              </a:rPr>
              <a:t>carbonate </a:t>
            </a:r>
            <a:endParaRPr lang="en-GB" kern="100"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4">
            <a:extLst>
              <a:ext uri="{FF2B5EF4-FFF2-40B4-BE49-F238E27FC236}">
                <a16:creationId xmlns:a16="http://schemas.microsoft.com/office/drawing/2014/main" id="{B47CA298-D6E0-D852-A0E0-BA1426FFE203}"/>
              </a:ext>
            </a:extLst>
          </p:cNvPr>
          <p:cNvSpPr txBox="1"/>
          <p:nvPr/>
        </p:nvSpPr>
        <p:spPr>
          <a:xfrm>
            <a:off x="0" y="4835723"/>
            <a:ext cx="2714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HR</a:t>
            </a:r>
            <a:endParaRPr lang="en-US" altLang="zh-CN" sz="110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文本框 4">
            <a:extLst>
              <a:ext uri="{FF2B5EF4-FFF2-40B4-BE49-F238E27FC236}">
                <a16:creationId xmlns:a16="http://schemas.microsoft.com/office/drawing/2014/main" id="{9CFBC674-9A3C-682E-1FE1-23A9AF0858A9}"/>
              </a:ext>
            </a:extLst>
          </p:cNvPr>
          <p:cNvSpPr txBox="1"/>
          <p:nvPr/>
        </p:nvSpPr>
        <p:spPr>
          <a:xfrm>
            <a:off x="3352800" y="4835722"/>
            <a:ext cx="2714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SR</a:t>
            </a:r>
            <a:endParaRPr lang="en-US" altLang="zh-CN" sz="110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1" name="文本框 4">
            <a:extLst>
              <a:ext uri="{FF2B5EF4-FFF2-40B4-BE49-F238E27FC236}">
                <a16:creationId xmlns:a16="http://schemas.microsoft.com/office/drawing/2014/main" id="{B89C909A-789E-FC4D-1B6B-7A7EC10E3611}"/>
              </a:ext>
            </a:extLst>
          </p:cNvPr>
          <p:cNvSpPr txBox="1"/>
          <p:nvPr/>
        </p:nvSpPr>
        <p:spPr>
          <a:xfrm>
            <a:off x="6429535" y="4835721"/>
            <a:ext cx="2714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LR</a:t>
            </a:r>
            <a:endParaRPr lang="en-US" altLang="zh-CN" sz="110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BDC9CDD-1B53-A20B-6E99-AF130CB2B56F}"/>
              </a:ext>
            </a:extLst>
          </p:cNvPr>
          <p:cNvCxnSpPr>
            <a:cxnSpLocks/>
          </p:cNvCxnSpPr>
          <p:nvPr/>
        </p:nvCxnSpPr>
        <p:spPr>
          <a:xfrm>
            <a:off x="202913" y="3337440"/>
            <a:ext cx="783970" cy="114430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文本框 4">
            <a:extLst>
              <a:ext uri="{FF2B5EF4-FFF2-40B4-BE49-F238E27FC236}">
                <a16:creationId xmlns:a16="http://schemas.microsoft.com/office/drawing/2014/main" id="{CF1B31E5-E7CC-662F-EB10-BDF3CF9CED05}"/>
              </a:ext>
            </a:extLst>
          </p:cNvPr>
          <p:cNvSpPr txBox="1"/>
          <p:nvPr/>
        </p:nvSpPr>
        <p:spPr>
          <a:xfrm>
            <a:off x="107620" y="3909590"/>
            <a:ext cx="6802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>
                <a:latin typeface="+mj-lt"/>
                <a:cs typeface="Times New Roman" panose="02020603050405020304" pitchFamily="18" charset="0"/>
              </a:rPr>
              <a:t>1120</a:t>
            </a:r>
            <a:endParaRPr lang="en-US" altLang="zh-CN" sz="100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5F81C8C-9F37-B098-6CF1-FE00A0CB3324}"/>
              </a:ext>
            </a:extLst>
          </p:cNvPr>
          <p:cNvCxnSpPr>
            <a:cxnSpLocks/>
          </p:cNvCxnSpPr>
          <p:nvPr/>
        </p:nvCxnSpPr>
        <p:spPr>
          <a:xfrm>
            <a:off x="3236356" y="3337440"/>
            <a:ext cx="783970" cy="114430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文本框 4">
            <a:extLst>
              <a:ext uri="{FF2B5EF4-FFF2-40B4-BE49-F238E27FC236}">
                <a16:creationId xmlns:a16="http://schemas.microsoft.com/office/drawing/2014/main" id="{E4FA9F53-E7E3-67AA-6021-EBF5BAC74642}"/>
              </a:ext>
            </a:extLst>
          </p:cNvPr>
          <p:cNvSpPr txBox="1"/>
          <p:nvPr/>
        </p:nvSpPr>
        <p:spPr>
          <a:xfrm>
            <a:off x="3141063" y="3909590"/>
            <a:ext cx="6802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>
                <a:latin typeface="+mj-lt"/>
                <a:cs typeface="Times New Roman" panose="02020603050405020304" pitchFamily="18" charset="0"/>
              </a:rPr>
              <a:t>1120</a:t>
            </a:r>
            <a:endParaRPr lang="en-US" altLang="zh-CN" sz="100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F908733-6961-84FF-D254-DCF534BA6902}"/>
              </a:ext>
            </a:extLst>
          </p:cNvPr>
          <p:cNvCxnSpPr>
            <a:cxnSpLocks/>
          </p:cNvCxnSpPr>
          <p:nvPr/>
        </p:nvCxnSpPr>
        <p:spPr>
          <a:xfrm>
            <a:off x="6420996" y="3337440"/>
            <a:ext cx="783970" cy="114430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文本框 4">
            <a:extLst>
              <a:ext uri="{FF2B5EF4-FFF2-40B4-BE49-F238E27FC236}">
                <a16:creationId xmlns:a16="http://schemas.microsoft.com/office/drawing/2014/main" id="{C94ABEE8-9B5F-A803-CA47-6477B40ECFE1}"/>
              </a:ext>
            </a:extLst>
          </p:cNvPr>
          <p:cNvSpPr txBox="1"/>
          <p:nvPr/>
        </p:nvSpPr>
        <p:spPr>
          <a:xfrm>
            <a:off x="6325703" y="3909590"/>
            <a:ext cx="6802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>
                <a:latin typeface="+mj-lt"/>
                <a:cs typeface="Times New Roman" panose="02020603050405020304" pitchFamily="18" charset="0"/>
              </a:rPr>
              <a:t>1120</a:t>
            </a:r>
            <a:endParaRPr lang="en-US" altLang="zh-CN" sz="100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990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8">
            <a:extLst>
              <a:ext uri="{FF2B5EF4-FFF2-40B4-BE49-F238E27FC236}">
                <a16:creationId xmlns:a16="http://schemas.microsoft.com/office/drawing/2014/main" id="{8BA7B706-1AFD-47F6-E3BB-81FC32E42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249" y="914593"/>
            <a:ext cx="1964845" cy="1821194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C6C26AAF-C1A4-B7F4-FC63-9425A9BB6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70" y="944531"/>
            <a:ext cx="1880532" cy="1791256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F09C8A61-D8CF-128D-327F-E2F705B83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351" y="3067982"/>
            <a:ext cx="1771782" cy="1748360"/>
          </a:xfrm>
          <a:prstGeom prst="rect">
            <a:avLst/>
          </a:prstGeom>
        </p:spPr>
      </p:pic>
      <p:sp>
        <p:nvSpPr>
          <p:cNvPr id="14" name="文本框 11">
            <a:extLst>
              <a:ext uri="{FF2B5EF4-FFF2-40B4-BE49-F238E27FC236}">
                <a16:creationId xmlns:a16="http://schemas.microsoft.com/office/drawing/2014/main" id="{839B98E1-9D76-34F6-8A40-98BEDEB3CCA6}"/>
              </a:ext>
            </a:extLst>
          </p:cNvPr>
          <p:cNvSpPr txBox="1"/>
          <p:nvPr/>
        </p:nvSpPr>
        <p:spPr>
          <a:xfrm>
            <a:off x="5378213" y="4795799"/>
            <a:ext cx="17236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>
                <a:solidFill>
                  <a:srgbClr val="0000FF"/>
                </a:solidFill>
                <a:cs typeface="Times New Roman" panose="02020603050405020304" pitchFamily="18" charset="0"/>
              </a:rPr>
              <a:t>Specific surface area</a:t>
            </a:r>
          </a:p>
        </p:txBody>
      </p:sp>
      <p:sp>
        <p:nvSpPr>
          <p:cNvPr id="15" name="文本框 12">
            <a:extLst>
              <a:ext uri="{FF2B5EF4-FFF2-40B4-BE49-F238E27FC236}">
                <a16:creationId xmlns:a16="http://schemas.microsoft.com/office/drawing/2014/main" id="{B4152023-DD25-3C50-8EF6-5A12B26F246B}"/>
              </a:ext>
            </a:extLst>
          </p:cNvPr>
          <p:cNvSpPr txBox="1"/>
          <p:nvPr/>
        </p:nvSpPr>
        <p:spPr>
          <a:xfrm>
            <a:off x="7378829" y="4784483"/>
            <a:ext cx="15688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>
                <a:solidFill>
                  <a:srgbClr val="0000FF"/>
                </a:solidFill>
                <a:cs typeface="Times New Roman" panose="02020603050405020304" pitchFamily="18" charset="0"/>
              </a:rPr>
              <a:t>Euler characteristic</a:t>
            </a: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A4830530-FB04-8A8C-1D45-906CBBB79E08}"/>
              </a:ext>
            </a:extLst>
          </p:cNvPr>
          <p:cNvSpPr txBox="1"/>
          <p:nvPr/>
        </p:nvSpPr>
        <p:spPr>
          <a:xfrm>
            <a:off x="4991549" y="2755030"/>
            <a:ext cx="246920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>
                <a:solidFill>
                  <a:srgbClr val="0000FF"/>
                </a:solidFill>
                <a:cs typeface="Times New Roman" panose="02020603050405020304" pitchFamily="18" charset="0"/>
              </a:rPr>
              <a:t>Porosity-permeability relationships</a:t>
            </a:r>
          </a:p>
        </p:txBody>
      </p:sp>
      <p:sp>
        <p:nvSpPr>
          <p:cNvPr id="17" name="文本框 4">
            <a:extLst>
              <a:ext uri="{FF2B5EF4-FFF2-40B4-BE49-F238E27FC236}">
                <a16:creationId xmlns:a16="http://schemas.microsoft.com/office/drawing/2014/main" id="{4D3CF1A4-D08B-857B-AE24-5F5D0A1307C8}"/>
              </a:ext>
            </a:extLst>
          </p:cNvPr>
          <p:cNvSpPr txBox="1"/>
          <p:nvPr/>
        </p:nvSpPr>
        <p:spPr>
          <a:xfrm>
            <a:off x="6993342" y="2705009"/>
            <a:ext cx="21506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>
                <a:solidFill>
                  <a:srgbClr val="0000FF"/>
                </a:solidFill>
                <a:cs typeface="Times New Roman" panose="02020603050405020304" pitchFamily="18" charset="0"/>
              </a:rPr>
              <a:t>Two-point statistics</a:t>
            </a:r>
          </a:p>
        </p:txBody>
      </p:sp>
      <p:pic>
        <p:nvPicPr>
          <p:cNvPr id="18" name="图片 15">
            <a:extLst>
              <a:ext uri="{FF2B5EF4-FFF2-40B4-BE49-F238E27FC236}">
                <a16:creationId xmlns:a16="http://schemas.microsoft.com/office/drawing/2014/main" id="{414346AA-5571-7465-0134-415ED5463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352" y="3107846"/>
            <a:ext cx="1631467" cy="175978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93B3522-9FCF-D835-588B-FF421D74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43346"/>
            <a:ext cx="4114801" cy="718387"/>
          </a:xfrm>
        </p:spPr>
        <p:txBody>
          <a:bodyPr anchor="ctr"/>
          <a:lstStyle/>
          <a:p>
            <a:pPr algn="just"/>
            <a:r>
              <a:rPr lang="en-GB" altLang="zh-CN" sz="2400">
                <a:solidFill>
                  <a:srgbClr val="FF0000"/>
                </a:solidFill>
              </a:rPr>
              <a:t>Evaluation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86A6C5-67FB-AA12-3B38-00C380775C53}"/>
              </a:ext>
            </a:extLst>
          </p:cNvPr>
          <p:cNvSpPr txBox="1"/>
          <p:nvPr/>
        </p:nvSpPr>
        <p:spPr>
          <a:xfrm>
            <a:off x="457198" y="985734"/>
            <a:ext cx="4368333" cy="407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zh-CN" sz="1600"/>
              <a:t>After </a:t>
            </a:r>
            <a:r>
              <a:rPr lang="en-US" altLang="zh-CN" sz="1600"/>
              <a:t>the process of image</a:t>
            </a:r>
            <a:r>
              <a:rPr lang="en-GB" altLang="zh-CN" sz="1600"/>
              <a:t> segmentation, it becomes possible for us to calculate the parameters related to flow simulation and modelling. These parameters can be compared with those derived from super-resolution results as well as directly observed experimental data. Evaluation criteria used are as follows:</a:t>
            </a:r>
          </a:p>
          <a:p>
            <a:pPr marL="742950" lvl="1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zh-CN" sz="1600"/>
              <a:t>Two-point statistics</a:t>
            </a:r>
          </a:p>
          <a:p>
            <a:pPr marL="742950" lvl="1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zh-CN" sz="1600"/>
              <a:t>Gray-Level Co-Occurrence Matrix</a:t>
            </a:r>
          </a:p>
          <a:p>
            <a:pPr marL="742950" lvl="1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zh-CN" sz="1600"/>
              <a:t> Morphological measures: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GB" altLang="zh-CN" sz="1400"/>
              <a:t>Porosity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GB" altLang="zh-CN" sz="1400"/>
              <a:t>Specific surface area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GB" altLang="zh-CN" sz="1400"/>
              <a:t>Curvature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GB" altLang="zh-CN" sz="1400"/>
              <a:t>Euler characteristic</a:t>
            </a:r>
          </a:p>
          <a:p>
            <a:pPr marL="742950" lvl="1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zh-CN" sz="1600"/>
              <a:t>Singe-phase/Multi-phase permeability</a:t>
            </a: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E635A769-F941-E642-7BA2-3E21E8ED4536}"/>
              </a:ext>
            </a:extLst>
          </p:cNvPr>
          <p:cNvSpPr txBox="1">
            <a:spLocks/>
          </p:cNvSpPr>
          <p:nvPr/>
        </p:nvSpPr>
        <p:spPr>
          <a:xfrm>
            <a:off x="5713223" y="4926604"/>
            <a:ext cx="27073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100"/>
              <a:t>Evaluation criteria (Mosser et al., 2017)</a:t>
            </a:r>
            <a:endParaRPr lang="zh-CN" altLang="en-US" sz="1100"/>
          </a:p>
        </p:txBody>
      </p:sp>
    </p:spTree>
    <p:extLst>
      <p:ext uri="{BB962C8B-B14F-4D97-AF65-F5344CB8AC3E}">
        <p14:creationId xmlns:p14="http://schemas.microsoft.com/office/powerpoint/2010/main" val="650705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861E8D-B64A-E3AA-34CF-A0C9F1B94BE0}"/>
              </a:ext>
            </a:extLst>
          </p:cNvPr>
          <p:cNvSpPr txBox="1"/>
          <p:nvPr/>
        </p:nvSpPr>
        <p:spPr>
          <a:xfrm>
            <a:off x="0" y="23101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2409896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3B3522-9FCF-D835-588B-FF421D74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42129"/>
            <a:ext cx="4114801" cy="718387"/>
          </a:xfrm>
        </p:spPr>
        <p:txBody>
          <a:bodyPr anchor="ctr"/>
          <a:lstStyle/>
          <a:p>
            <a:pPr algn="just"/>
            <a:r>
              <a:rPr lang="en-US" altLang="zh-CN" sz="2400">
                <a:solidFill>
                  <a:srgbClr val="FF0000"/>
                </a:solidFill>
              </a:rPr>
              <a:t>Possible approaches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86A6C5-67FB-AA12-3B38-00C380775C53}"/>
              </a:ext>
            </a:extLst>
          </p:cNvPr>
          <p:cNvSpPr txBox="1"/>
          <p:nvPr/>
        </p:nvSpPr>
        <p:spPr>
          <a:xfrm>
            <a:off x="457198" y="1129725"/>
            <a:ext cx="82268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zh-CN" b="1"/>
              <a:t>1. Directly apply DualEDSR on multiphase flow dataset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37FDDB-6D44-A76A-2F6A-2A22E065DF89}"/>
              </a:ext>
            </a:extLst>
          </p:cNvPr>
          <p:cNvGrpSpPr>
            <a:grpSpLocks noChangeAspect="1"/>
          </p:cNvGrpSpPr>
          <p:nvPr/>
        </p:nvGrpSpPr>
        <p:grpSpPr>
          <a:xfrm>
            <a:off x="869331" y="1776277"/>
            <a:ext cx="7402560" cy="2880000"/>
            <a:chOff x="299187" y="1667921"/>
            <a:chExt cx="9154791" cy="3557515"/>
          </a:xfrm>
        </p:grpSpPr>
        <p:pic>
          <p:nvPicPr>
            <p:cNvPr id="5" name="Picture 2" descr="Fig. 7">
              <a:extLst>
                <a:ext uri="{FF2B5EF4-FFF2-40B4-BE49-F238E27FC236}">
                  <a16:creationId xmlns:a16="http://schemas.microsoft.com/office/drawing/2014/main" id="{D70CBEA0-E789-50F1-DD38-0EF2DC8154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601"/>
            <a:stretch/>
          </p:blipFill>
          <p:spPr bwMode="auto">
            <a:xfrm>
              <a:off x="299187" y="1697436"/>
              <a:ext cx="9154791" cy="352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B079DFE-3953-C354-CEB7-0D0291D404CE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450683" y="1667921"/>
                <a:ext cx="2924775" cy="468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B079DFE-3953-C354-CEB7-0D0291D404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2766" y="1590143"/>
                  <a:ext cx="3080163" cy="623111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16694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3B3522-9FCF-D835-588B-FF421D74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42129"/>
            <a:ext cx="7189116" cy="718387"/>
          </a:xfrm>
        </p:spPr>
        <p:txBody>
          <a:bodyPr anchor="ctr"/>
          <a:lstStyle/>
          <a:p>
            <a:pPr algn="just"/>
            <a:r>
              <a:rPr lang="en-US" altLang="zh-CN" sz="2400">
                <a:solidFill>
                  <a:srgbClr val="FF0000"/>
                </a:solidFill>
              </a:rPr>
              <a:t>Young Laplace equation and constant curvature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86A6C5-67FB-AA12-3B38-00C380775C53}"/>
              </a:ext>
            </a:extLst>
          </p:cNvPr>
          <p:cNvSpPr txBox="1"/>
          <p:nvPr/>
        </p:nvSpPr>
        <p:spPr>
          <a:xfrm>
            <a:off x="457198" y="1129725"/>
            <a:ext cx="82268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b="1"/>
              <a:t>Constant curvature of the interface between fluids</a:t>
            </a:r>
            <a:endParaRPr lang="en-GB" altLang="zh-CN" b="1"/>
          </a:p>
        </p:txBody>
      </p:sp>
      <p:sp>
        <p:nvSpPr>
          <p:cNvPr id="3" name="文本框 4">
            <a:extLst>
              <a:ext uri="{FF2B5EF4-FFF2-40B4-BE49-F238E27FC236}">
                <a16:creationId xmlns:a16="http://schemas.microsoft.com/office/drawing/2014/main" id="{83AC68A3-4B04-D0F5-4781-D3E6D374C73E}"/>
              </a:ext>
            </a:extLst>
          </p:cNvPr>
          <p:cNvSpPr txBox="1"/>
          <p:nvPr/>
        </p:nvSpPr>
        <p:spPr>
          <a:xfrm>
            <a:off x="0" y="4835723"/>
            <a:ext cx="8096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A schematic view of two fluids in a cylindrical tube and the contact angle </a:t>
            </a:r>
            <a:r>
              <a:rPr lang="en-US" altLang="zh-CN" sz="1400" i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θ </a:t>
            </a:r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US" altLang="zh-CN" sz="140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AlRatrout</a:t>
            </a:r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et al. 2017)</a:t>
            </a:r>
            <a:endParaRPr lang="en-US" altLang="zh-CN" sz="110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7AF33-9DDE-65A3-3AFE-BFF122239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8" y="1586260"/>
            <a:ext cx="3415567" cy="32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53CAE6-137D-E144-EF54-0B8CCDA30A58}"/>
                  </a:ext>
                </a:extLst>
              </p:cNvPr>
              <p:cNvSpPr txBox="1"/>
              <p:nvPr/>
            </p:nvSpPr>
            <p:spPr>
              <a:xfrm>
                <a:off x="4538272" y="2088744"/>
                <a:ext cx="4574892" cy="515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kern="10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kern="10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kern="10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1800" i="1" kern="1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altLang="zh-CN" i="1" kern="1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altLang="zh-CN" i="1" kern="1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kern="1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b="0" i="1" kern="100" smtClean="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𝑓𝑙𝑢𝑖𝑑</m:t>
                              </m:r>
                              <m:r>
                                <a:rPr lang="en-US" altLang="zh-CN" b="0" i="1" kern="100" smtClean="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b="0" i="1" kern="10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kern="10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𝑓𝑙𝑢𝑖𝑑</m:t>
                          </m:r>
                          <m:r>
                            <a:rPr lang="en-US" altLang="zh-CN" b="0" i="1" kern="10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CN" kern="100"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53CAE6-137D-E144-EF54-0B8CCDA30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272" y="2088744"/>
                <a:ext cx="4574892" cy="5151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2A823B6-7C2A-2569-1714-D79C50769E5D}"/>
                  </a:ext>
                </a:extLst>
              </p:cNvPr>
              <p:cNvSpPr txBox="1"/>
              <p:nvPr/>
            </p:nvSpPr>
            <p:spPr>
              <a:xfrm>
                <a:off x="4536769" y="3699548"/>
                <a:ext cx="4574892" cy="801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zh-CN" i="1" kern="10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altLang="zh-CN" i="1" kern="10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GB" altLang="zh-CN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GB" altLang="zh-CN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800" kern="10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2A823B6-7C2A-2569-1714-D79C50769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769" y="3699548"/>
                <a:ext cx="4574892" cy="8018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91C1362-CEC7-70E1-6F17-D05DF8CEE1D7}"/>
                  </a:ext>
                </a:extLst>
              </p:cNvPr>
              <p:cNvSpPr txBox="1"/>
              <p:nvPr/>
            </p:nvSpPr>
            <p:spPr>
              <a:xfrm>
                <a:off x="4536769" y="2844529"/>
                <a:ext cx="4574892" cy="8608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kern="10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kern="10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kern="10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1800" i="1" kern="1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GB" sz="1800" i="1" kern="10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𝜅</m:t>
                      </m:r>
                      <m:r>
                        <a:rPr lang="en-US" sz="1800" b="0" i="1" kern="100" smtClean="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GB" sz="1800" i="1" kern="10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𝜎</m:t>
                      </m:r>
                      <m:d>
                        <m:dPr>
                          <m:ctrlPr>
                            <a:rPr lang="en-GB" altLang="zh-CN" sz="18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altLang="zh-CN" sz="180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800" b="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sz="18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sz="18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CN" sz="1800" b="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1800" b="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800" b="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sz="18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sz="18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altLang="zh-CN" kern="100"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91C1362-CEC7-70E1-6F17-D05DF8CEE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769" y="2844529"/>
                <a:ext cx="4574892" cy="8608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2223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3B3522-9FCF-D835-588B-FF421D74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42129"/>
            <a:ext cx="7189116" cy="718387"/>
          </a:xfrm>
        </p:spPr>
        <p:txBody>
          <a:bodyPr anchor="ctr"/>
          <a:lstStyle/>
          <a:p>
            <a:pPr algn="just"/>
            <a:r>
              <a:rPr lang="en-US" altLang="zh-CN" sz="2400">
                <a:solidFill>
                  <a:srgbClr val="FF0000"/>
                </a:solidFill>
              </a:rPr>
              <a:t>Young Laplace equation and constant curvature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86A6C5-67FB-AA12-3B38-00C380775C53}"/>
              </a:ext>
            </a:extLst>
          </p:cNvPr>
          <p:cNvSpPr txBox="1"/>
          <p:nvPr/>
        </p:nvSpPr>
        <p:spPr>
          <a:xfrm>
            <a:off x="457198" y="1129725"/>
            <a:ext cx="82268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b="1"/>
              <a:t>Constant curvature of the interface between fluids</a:t>
            </a:r>
            <a:endParaRPr lang="en-GB" altLang="zh-CN" b="1"/>
          </a:p>
        </p:txBody>
      </p:sp>
      <p:sp>
        <p:nvSpPr>
          <p:cNvPr id="3" name="文本框 4">
            <a:extLst>
              <a:ext uri="{FF2B5EF4-FFF2-40B4-BE49-F238E27FC236}">
                <a16:creationId xmlns:a16="http://schemas.microsoft.com/office/drawing/2014/main" id="{83AC68A3-4B04-D0F5-4781-D3E6D374C73E}"/>
              </a:ext>
            </a:extLst>
          </p:cNvPr>
          <p:cNvSpPr txBox="1"/>
          <p:nvPr/>
        </p:nvSpPr>
        <p:spPr>
          <a:xfrm>
            <a:off x="0" y="4835723"/>
            <a:ext cx="8096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A schematic view of two fluids in a cylindrical tube and the contact angle </a:t>
            </a:r>
            <a:r>
              <a:rPr lang="en-US" altLang="zh-CN" sz="1400" i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θ </a:t>
            </a:r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US" altLang="zh-CN" sz="140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AlRatrout</a:t>
            </a:r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et al. 2017)</a:t>
            </a:r>
            <a:endParaRPr lang="en-US" altLang="zh-CN" sz="110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7AF33-9DDE-65A3-3AFE-BFF122239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8" y="1586260"/>
            <a:ext cx="3415567" cy="3240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C56AA65-8F39-420B-1BFA-3059652C9CC6}"/>
              </a:ext>
            </a:extLst>
          </p:cNvPr>
          <p:cNvGrpSpPr/>
          <p:nvPr/>
        </p:nvGrpSpPr>
        <p:grpSpPr>
          <a:xfrm>
            <a:off x="4820586" y="2571750"/>
            <a:ext cx="3600000" cy="850901"/>
            <a:chOff x="5084024" y="2571749"/>
            <a:chExt cx="3600000" cy="85090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157B10F-3008-2EF6-FCB6-9E1B4FB1BB4F}"/>
                </a:ext>
              </a:extLst>
            </p:cNvPr>
            <p:cNvCxnSpPr>
              <a:cxnSpLocks/>
            </p:cNvCxnSpPr>
            <p:nvPr/>
          </p:nvCxnSpPr>
          <p:spPr>
            <a:xfrm>
              <a:off x="5084024" y="2571750"/>
              <a:ext cx="36000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D5FF95C-EE0A-87EF-7E66-6F4EE6F2BF1D}"/>
                </a:ext>
              </a:extLst>
            </p:cNvPr>
            <p:cNvCxnSpPr>
              <a:cxnSpLocks/>
            </p:cNvCxnSpPr>
            <p:nvPr/>
          </p:nvCxnSpPr>
          <p:spPr>
            <a:xfrm>
              <a:off x="5084024" y="3422650"/>
              <a:ext cx="36000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4A4A660B-EF96-2903-9542-ED0FD5194541}"/>
                </a:ext>
              </a:extLst>
            </p:cNvPr>
            <p:cNvSpPr/>
            <p:nvPr/>
          </p:nvSpPr>
          <p:spPr>
            <a:xfrm>
              <a:off x="6496050" y="2571749"/>
              <a:ext cx="1022350" cy="850899"/>
            </a:xfrm>
            <a:prstGeom prst="arc">
              <a:avLst>
                <a:gd name="adj1" fmla="val 16200000"/>
                <a:gd name="adj2" fmla="val 129668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D16681A7-6CC8-525D-0639-2E39F97191C0}"/>
                </a:ext>
              </a:extLst>
            </p:cNvPr>
            <p:cNvSpPr/>
            <p:nvPr/>
          </p:nvSpPr>
          <p:spPr>
            <a:xfrm rot="10800000">
              <a:off x="7518400" y="2581211"/>
              <a:ext cx="1022350" cy="841433"/>
            </a:xfrm>
            <a:prstGeom prst="arc">
              <a:avLst>
                <a:gd name="adj1" fmla="val 16711847"/>
                <a:gd name="adj2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4">
            <a:extLst>
              <a:ext uri="{FF2B5EF4-FFF2-40B4-BE49-F238E27FC236}">
                <a16:creationId xmlns:a16="http://schemas.microsoft.com/office/drawing/2014/main" id="{E003BE1B-930F-BB21-0B8C-655BAC28201E}"/>
              </a:ext>
            </a:extLst>
          </p:cNvPr>
          <p:cNvSpPr txBox="1"/>
          <p:nvPr/>
        </p:nvSpPr>
        <p:spPr>
          <a:xfrm>
            <a:off x="4121150" y="3657216"/>
            <a:ext cx="5022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We have to avoid recovering the interface which doesn’t have constant curvature.</a:t>
            </a:r>
            <a:endParaRPr lang="en-US" altLang="zh-CN" sz="110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文本框 4">
            <a:extLst>
              <a:ext uri="{FF2B5EF4-FFF2-40B4-BE49-F238E27FC236}">
                <a16:creationId xmlns:a16="http://schemas.microsoft.com/office/drawing/2014/main" id="{313C0BED-1A52-AEEA-B99F-D14CD5533EBA}"/>
              </a:ext>
            </a:extLst>
          </p:cNvPr>
          <p:cNvSpPr txBox="1"/>
          <p:nvPr/>
        </p:nvSpPr>
        <p:spPr>
          <a:xfrm>
            <a:off x="4827237" y="2843310"/>
            <a:ext cx="7742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Fluid 1</a:t>
            </a:r>
            <a:endParaRPr lang="en-US" altLang="zh-CN" sz="11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4320AD97-30E1-C1B3-DD8B-321EC2221C6F}"/>
              </a:ext>
            </a:extLst>
          </p:cNvPr>
          <p:cNvSpPr txBox="1"/>
          <p:nvPr/>
        </p:nvSpPr>
        <p:spPr>
          <a:xfrm>
            <a:off x="7646314" y="2843310"/>
            <a:ext cx="7742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Fluid 2</a:t>
            </a:r>
            <a:endParaRPr lang="en-US" altLang="zh-CN" sz="110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961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3B3522-9FCF-D835-588B-FF421D74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42129"/>
            <a:ext cx="4114801" cy="718387"/>
          </a:xfrm>
        </p:spPr>
        <p:txBody>
          <a:bodyPr anchor="ctr"/>
          <a:lstStyle/>
          <a:p>
            <a:pPr algn="just"/>
            <a:r>
              <a:rPr lang="en-US" altLang="zh-CN" sz="2400">
                <a:solidFill>
                  <a:srgbClr val="FF0000"/>
                </a:solidFill>
              </a:rPr>
              <a:t>Possible approaches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86A6C5-67FB-AA12-3B38-00C380775C53}"/>
              </a:ext>
            </a:extLst>
          </p:cNvPr>
          <p:cNvSpPr txBox="1"/>
          <p:nvPr/>
        </p:nvSpPr>
        <p:spPr>
          <a:xfrm>
            <a:off x="457198" y="1129725"/>
            <a:ext cx="82268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zh-CN" b="1"/>
              <a:t>2. Physics-informed super resolution</a:t>
            </a: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DBF64180-0E50-5E8E-ACAD-3899BD139D0D}"/>
              </a:ext>
            </a:extLst>
          </p:cNvPr>
          <p:cNvSpPr txBox="1"/>
          <p:nvPr/>
        </p:nvSpPr>
        <p:spPr>
          <a:xfrm>
            <a:off x="457198" y="1586260"/>
            <a:ext cx="4372281" cy="35572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indent="-342900" algn="just">
              <a:lnSpc>
                <a:spcPct val="125000"/>
              </a:lnSpc>
              <a:spcBef>
                <a:spcPct val="20000"/>
              </a:spcBef>
              <a:buClr>
                <a:srgbClr val="0085CA"/>
              </a:buClr>
              <a:buFont typeface="Arial"/>
              <a:buChar char="•"/>
            </a:pPr>
            <a:r>
              <a:rPr lang="en-GB" altLang="zh-CN" sz="1600" b="1">
                <a:latin typeface="Arial"/>
                <a:cs typeface="Arial"/>
              </a:rPr>
              <a:t>Accuracy in Super-Resolution</a:t>
            </a:r>
            <a:r>
              <a:rPr lang="en-GB" altLang="zh-CN" sz="1600">
                <a:latin typeface="Arial"/>
                <a:cs typeface="Arial"/>
              </a:rPr>
              <a:t>:</a:t>
            </a:r>
          </a:p>
          <a:p>
            <a:pPr lvl="1" algn="just">
              <a:lnSpc>
                <a:spcPct val="125000"/>
              </a:lnSpc>
              <a:spcBef>
                <a:spcPct val="20000"/>
              </a:spcBef>
              <a:buClr>
                <a:srgbClr val="0085CA"/>
              </a:buClr>
            </a:pPr>
            <a:r>
              <a:rPr lang="en-GB" altLang="zh-CN" sz="1400">
                <a:latin typeface="Arial"/>
                <a:cs typeface="Arial"/>
              </a:rPr>
              <a:t>This requires standard image loss functions to ensure the super-resolved image is close to the high-resolution target.</a:t>
            </a:r>
          </a:p>
          <a:p>
            <a:pPr marL="342900" indent="-342900" algn="just">
              <a:lnSpc>
                <a:spcPct val="125000"/>
              </a:lnSpc>
              <a:spcBef>
                <a:spcPct val="20000"/>
              </a:spcBef>
              <a:buClr>
                <a:srgbClr val="0085CA"/>
              </a:buClr>
              <a:buFont typeface="Arial"/>
              <a:buChar char="•"/>
            </a:pPr>
            <a:r>
              <a:rPr lang="en-GB" altLang="zh-CN" sz="1600" b="1">
                <a:latin typeface="Arial"/>
                <a:cs typeface="Arial"/>
              </a:rPr>
              <a:t>Physical Accuracy</a:t>
            </a:r>
            <a:r>
              <a:rPr lang="en-GB" altLang="zh-CN" sz="1600">
                <a:latin typeface="Arial"/>
                <a:cs typeface="Arial"/>
              </a:rPr>
              <a:t>:</a:t>
            </a:r>
          </a:p>
          <a:p>
            <a:pPr lvl="1" algn="just">
              <a:lnSpc>
                <a:spcPct val="125000"/>
              </a:lnSpc>
              <a:spcBef>
                <a:spcPct val="20000"/>
              </a:spcBef>
              <a:buClr>
                <a:srgbClr val="0085CA"/>
              </a:buClr>
            </a:pPr>
            <a:r>
              <a:rPr lang="en-GB" altLang="zh-CN" sz="1400">
                <a:latin typeface="Arial"/>
                <a:cs typeface="Arial"/>
              </a:rPr>
              <a:t>Incorporating the constant curvature principle from the Young-Laplace equation to ensure physical plausibility at fluid interfaces.</a:t>
            </a:r>
          </a:p>
          <a:p>
            <a:pPr marL="342900" indent="-342900" algn="just">
              <a:lnSpc>
                <a:spcPct val="125000"/>
              </a:lnSpc>
              <a:spcBef>
                <a:spcPct val="20000"/>
              </a:spcBef>
              <a:buClr>
                <a:srgbClr val="0085CA"/>
              </a:buClr>
              <a:buFont typeface="Arial"/>
              <a:buChar char="•"/>
            </a:pPr>
            <a:r>
              <a:rPr lang="en-GB" altLang="zh-CN" sz="1600" b="1">
                <a:latin typeface="Arial"/>
                <a:cs typeface="Arial"/>
              </a:rPr>
              <a:t>Edge Preservation</a:t>
            </a:r>
            <a:r>
              <a:rPr lang="en-GB" altLang="zh-CN" sz="1600">
                <a:latin typeface="Arial"/>
                <a:cs typeface="Arial"/>
              </a:rPr>
              <a:t>: </a:t>
            </a:r>
          </a:p>
          <a:p>
            <a:pPr lvl="1" algn="just">
              <a:lnSpc>
                <a:spcPct val="125000"/>
              </a:lnSpc>
              <a:spcBef>
                <a:spcPct val="20000"/>
              </a:spcBef>
              <a:buClr>
                <a:srgbClr val="0085CA"/>
              </a:buClr>
            </a:pPr>
            <a:r>
              <a:rPr lang="en-GB" altLang="zh-CN" sz="1400">
                <a:latin typeface="Arial"/>
                <a:cs typeface="Arial"/>
              </a:rPr>
              <a:t>Since interfaces between fluids are critical, edge preservation is important.</a:t>
            </a:r>
            <a:endParaRPr lang="en-US" altLang="zh-CN" sz="1400"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84810C-1C6A-BE4A-A6BC-B9CB49DDCEE0}"/>
                  </a:ext>
                </a:extLst>
              </p:cNvPr>
              <p:cNvSpPr txBox="1"/>
              <p:nvPr/>
            </p:nvSpPr>
            <p:spPr>
              <a:xfrm>
                <a:off x="4619746" y="4323560"/>
                <a:ext cx="4574892" cy="5154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kern="100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1800" i="1" kern="1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800" b="0" i="1" kern="100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en-GB" sz="1800" i="1" kern="1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800" i="1" kern="1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i="1" kern="1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GB" sz="1800" i="1" kern="1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800" b="0" i="1" kern="100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𝑀𝑆𝐸</m:t>
                          </m:r>
                        </m:sub>
                      </m:sSub>
                      <m:r>
                        <a:rPr lang="en-GB" sz="1800" i="1" kern="1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800" i="1" kern="1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18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  <m:r>
                            <a:rPr lang="en-GB" sz="1800" i="1" kern="1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800" b="0" i="1" kern="100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𝑐𝑢𝑟𝑣𝑎𝑡𝑢𝑟𝑒</m:t>
                          </m:r>
                        </m:sub>
                      </m:sSub>
                      <m:r>
                        <a:rPr lang="en-GB" sz="1800" i="1" kern="1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800" i="1" kern="1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18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lang="en-GB" sz="1800" i="1" kern="1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800" b="0" i="1" kern="100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𝑒𝑑𝑔𝑒</m:t>
                          </m:r>
                        </m:sub>
                      </m:sSub>
                    </m:oMath>
                  </m:oMathPara>
                </a14:m>
                <a:endParaRPr lang="en-GB" sz="1800" kern="10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84810C-1C6A-BE4A-A6BC-B9CB49DDC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9746" y="4323560"/>
                <a:ext cx="4574892" cy="5154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F5C12D-1E0A-4C80-EFAB-CBDD1627FD06}"/>
                  </a:ext>
                </a:extLst>
              </p:cNvPr>
              <p:cNvSpPr txBox="1"/>
              <p:nvPr/>
            </p:nvSpPr>
            <p:spPr>
              <a:xfrm>
                <a:off x="4570611" y="1558394"/>
                <a:ext cx="4574892" cy="7753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kern="10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i="1" kern="1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i="1" kern="1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𝑀𝑆𝐸</m:t>
                          </m:r>
                        </m:sub>
                      </m:sSub>
                      <m:r>
                        <a:rPr lang="en-GB" sz="1800" i="1" kern="1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 kern="100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1800" b="0" i="1" kern="100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800" b="0" i="1" kern="100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𝑁</m:t>
                          </m:r>
                        </m:den>
                      </m:f>
                      <m:r>
                        <a:rPr lang="en-GB" sz="1800" i="1" kern="10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∑</m:t>
                      </m:r>
                      <m:sSup>
                        <m:sSupPr>
                          <m:ctrlPr>
                            <a:rPr lang="en-GB" sz="18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𝑆𝑅</m:t>
                              </m:r>
                              <m:r>
                                <a:rPr lang="en-GB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GB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𝐻𝑅</m:t>
                              </m:r>
                            </m:e>
                          </m:d>
                        </m:e>
                        <m:sup>
                          <m:r>
                            <a:rPr lang="en-GB" sz="1800" b="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800" kern="10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F5C12D-1E0A-4C80-EFAB-CBDD1627F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611" y="1558394"/>
                <a:ext cx="4574892" cy="7753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692EF0-CE62-898B-1FDC-33E9F271240E}"/>
                  </a:ext>
                </a:extLst>
              </p:cNvPr>
              <p:cNvSpPr txBox="1"/>
              <p:nvPr/>
            </p:nvSpPr>
            <p:spPr>
              <a:xfrm>
                <a:off x="4569108" y="2377729"/>
                <a:ext cx="4574892" cy="7753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kern="10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i="1" kern="1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b="0" i="1" kern="10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𝑐𝑢𝑟𝑣𝑎𝑡𝑢𝑟𝑒</m:t>
                          </m:r>
                        </m:sub>
                      </m:sSub>
                      <m:r>
                        <a:rPr lang="en-GB" sz="1800" i="1" kern="1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 kern="100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1800" b="0" i="1" kern="100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800" b="0" i="1" kern="100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𝑁</m:t>
                          </m:r>
                        </m:den>
                      </m:f>
                      <m:r>
                        <a:rPr lang="en-GB" sz="1800" i="1" kern="10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∑</m:t>
                      </m:r>
                      <m:d>
                        <m:dPr>
                          <m:begChr m:val="|"/>
                          <m:endChr m:val="|"/>
                          <m:ctrlPr>
                            <a:rPr lang="en-GB" sz="18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𝑝𝑟𝑒𝑑</m:t>
                              </m:r>
                            </m:sub>
                          </m:sSub>
                          <m:r>
                            <a:rPr lang="en-GB" sz="1800" b="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𝑒𝑥𝑝𝑒𝑐𝑡𝑒𝑑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1800" kern="10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692EF0-CE62-898B-1FDC-33E9F2712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108" y="2377729"/>
                <a:ext cx="4574892" cy="7753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735A17B-1D57-1676-BAD4-61BCE9B815AF}"/>
                  </a:ext>
                </a:extLst>
              </p:cNvPr>
              <p:cNvSpPr txBox="1"/>
              <p:nvPr/>
            </p:nvSpPr>
            <p:spPr>
              <a:xfrm>
                <a:off x="4569108" y="3169198"/>
                <a:ext cx="4574892" cy="7753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kern="10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i="1" kern="1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b="0" i="1" kern="10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𝑒𝑑𝑔𝑒</m:t>
                          </m:r>
                        </m:sub>
                      </m:sSub>
                      <m:r>
                        <a:rPr lang="en-GB" sz="1800" i="1" kern="1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 kern="100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1800" b="0" i="1" kern="100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800" b="0" i="1" kern="100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𝑁</m:t>
                          </m:r>
                        </m:den>
                      </m:f>
                      <m:r>
                        <a:rPr lang="en-GB" sz="1800" i="1" kern="10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∑</m:t>
                      </m:r>
                      <m:d>
                        <m:dPr>
                          <m:begChr m:val="|"/>
                          <m:endChr m:val="|"/>
                          <m:ctrlPr>
                            <a:rPr lang="en-GB" sz="18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𝑝𝑟𝑒𝑑</m:t>
                              </m:r>
                            </m:sub>
                          </m:sSub>
                          <m:r>
                            <a:rPr lang="en-GB" sz="1800" b="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𝑡𝑟𝑢𝑒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1800" kern="10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735A17B-1D57-1676-BAD4-61BCE9B81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108" y="3169198"/>
                <a:ext cx="4574892" cy="7753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913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CustomShape 1"/>
          <p:cNvSpPr/>
          <p:nvPr/>
        </p:nvSpPr>
        <p:spPr>
          <a:xfrm>
            <a:off x="785700" y="2125171"/>
            <a:ext cx="7650720" cy="12698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603" spc="-1">
                <a:solidFill>
                  <a:srgbClr val="002E57"/>
                </a:solidFill>
                <a:latin typeface="Arial"/>
                <a:ea typeface="宋体"/>
              </a:rPr>
              <a:t>We are grateful to the sponsors, Resource Geophysics Academy, Imperial College London, for supporting this research</a:t>
            </a:r>
            <a:endParaRPr lang="en-GB" sz="2603" spc="-1">
              <a:latin typeface="Arial"/>
            </a:endParaRPr>
          </a:p>
        </p:txBody>
      </p:sp>
      <p:sp>
        <p:nvSpPr>
          <p:cNvPr id="674" name="CustomShape 2"/>
          <p:cNvSpPr/>
          <p:nvPr/>
        </p:nvSpPr>
        <p:spPr>
          <a:xfrm>
            <a:off x="1771740" y="457110"/>
            <a:ext cx="5657580" cy="47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sz="1350"/>
          </a:p>
        </p:txBody>
      </p:sp>
      <p:sp>
        <p:nvSpPr>
          <p:cNvPr id="675" name="CustomShape 3"/>
          <p:cNvSpPr/>
          <p:nvPr/>
        </p:nvSpPr>
        <p:spPr>
          <a:xfrm>
            <a:off x="2581470" y="1033561"/>
            <a:ext cx="3980610" cy="56105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>
              <a:spcBef>
                <a:spcPts val="1599"/>
              </a:spcBef>
            </a:pPr>
            <a:r>
              <a:rPr lang="en-US" sz="3203" b="1" spc="-1">
                <a:solidFill>
                  <a:srgbClr val="FF0000"/>
                </a:solidFill>
                <a:latin typeface="Arial"/>
                <a:ea typeface="宋体"/>
              </a:rPr>
              <a:t>Acknowledgments</a:t>
            </a:r>
            <a:endParaRPr lang="en-GB" sz="3203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861E8D-B64A-E3AA-34CF-A0C9F1B94BE0}"/>
              </a:ext>
            </a:extLst>
          </p:cNvPr>
          <p:cNvSpPr txBox="1"/>
          <p:nvPr/>
        </p:nvSpPr>
        <p:spPr>
          <a:xfrm>
            <a:off x="1443218" y="2310140"/>
            <a:ext cx="6257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Background and motivation</a:t>
            </a:r>
          </a:p>
        </p:txBody>
      </p:sp>
    </p:spTree>
    <p:extLst>
      <p:ext uri="{BB962C8B-B14F-4D97-AF65-F5344CB8AC3E}">
        <p14:creationId xmlns:p14="http://schemas.microsoft.com/office/powerpoint/2010/main" val="1929499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3B3522-9FCF-D835-588B-FF421D74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42129"/>
            <a:ext cx="5670397" cy="718387"/>
          </a:xfrm>
        </p:spPr>
        <p:txBody>
          <a:bodyPr anchor="ctr"/>
          <a:lstStyle/>
          <a:p>
            <a:pPr algn="just"/>
            <a:r>
              <a:rPr lang="en-US" altLang="zh-CN" sz="2400">
                <a:solidFill>
                  <a:srgbClr val="FF0000"/>
                </a:solidFill>
              </a:rPr>
              <a:t>Resolution and field of view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86A6C5-67FB-AA12-3B38-00C380775C53}"/>
              </a:ext>
            </a:extLst>
          </p:cNvPr>
          <p:cNvSpPr txBox="1"/>
          <p:nvPr/>
        </p:nvSpPr>
        <p:spPr>
          <a:xfrm>
            <a:off x="459975" y="1159669"/>
            <a:ext cx="8226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/>
              <a:t>To obtain more accurate flow simulation results, we expect images with higher resolution and larger field of view (FOV).</a:t>
            </a:r>
          </a:p>
          <a:p>
            <a:pPr algn="just"/>
            <a:r>
              <a:rPr lang="en-US" altLang="zh-CN"/>
              <a:t>However, due to inherent limitations of tomography, there is a trade-off between high resolution and field of view, which has been a limitation for simulation.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2E741F-EABE-2788-B645-D731F39154B0}"/>
              </a:ext>
            </a:extLst>
          </p:cNvPr>
          <p:cNvGrpSpPr>
            <a:grpSpLocks noChangeAspect="1"/>
          </p:cNvGrpSpPr>
          <p:nvPr/>
        </p:nvGrpSpPr>
        <p:grpSpPr>
          <a:xfrm>
            <a:off x="-181171" y="2423629"/>
            <a:ext cx="9506340" cy="2556000"/>
            <a:chOff x="2240933" y="3975170"/>
            <a:chExt cx="7091021" cy="1906585"/>
          </a:xfrm>
        </p:grpSpPr>
        <p:pic>
          <p:nvPicPr>
            <p:cNvPr id="14" name="Picture 13" descr="A close-up of a grey speckled surface&#10;&#10;Description automatically generated">
              <a:extLst>
                <a:ext uri="{FF2B5EF4-FFF2-40B4-BE49-F238E27FC236}">
                  <a16:creationId xmlns:a16="http://schemas.microsoft.com/office/drawing/2014/main" id="{D9A14DA3-3F61-9F68-1169-EF5CCAF75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6060" y="3976755"/>
              <a:ext cx="1905000" cy="1905000"/>
            </a:xfrm>
            <a:prstGeom prst="rect">
              <a:avLst/>
            </a:prstGeom>
          </p:spPr>
        </p:pic>
        <p:pic>
          <p:nvPicPr>
            <p:cNvPr id="16" name="Picture 15" descr="A close-up of a grey surface&#10;&#10;Description automatically generated">
              <a:extLst>
                <a:ext uri="{FF2B5EF4-FFF2-40B4-BE49-F238E27FC236}">
                  <a16:creationId xmlns:a16="http://schemas.microsoft.com/office/drawing/2014/main" id="{F4A588B8-1382-13AD-66E7-A17D07DAF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22" t="72222"/>
            <a:stretch/>
          </p:blipFill>
          <p:spPr>
            <a:xfrm>
              <a:off x="7117477" y="3976155"/>
              <a:ext cx="1905001" cy="19050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8D88662-5352-672B-1067-B6F928C95A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1256" y="5352555"/>
              <a:ext cx="529804" cy="5292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CED0267-D155-7C45-0600-5299D58970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1060" y="3975170"/>
              <a:ext cx="538012" cy="1376786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72517EE-8327-E4B3-BAB6-78FF559563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1060" y="5880855"/>
              <a:ext cx="538012" cy="3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A close-up of a white speckled surface&#10;&#10;Description automatically generated">
              <a:extLst>
                <a:ext uri="{FF2B5EF4-FFF2-40B4-BE49-F238E27FC236}">
                  <a16:creationId xmlns:a16="http://schemas.microsoft.com/office/drawing/2014/main" id="{0AE5C283-5155-2973-16CA-C6466F523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89" t="72221"/>
            <a:stretch/>
          </p:blipFill>
          <p:spPr>
            <a:xfrm>
              <a:off x="4959072" y="3976455"/>
              <a:ext cx="1906574" cy="19044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08F9822-AE2F-F1E7-D7BE-209DF20BE291}"/>
                </a:ext>
              </a:extLst>
            </p:cNvPr>
            <p:cNvSpPr/>
            <p:nvPr/>
          </p:nvSpPr>
          <p:spPr>
            <a:xfrm>
              <a:off x="4959072" y="3979457"/>
              <a:ext cx="4063406" cy="190139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12">
              <a:extLst>
                <a:ext uri="{FF2B5EF4-FFF2-40B4-BE49-F238E27FC236}">
                  <a16:creationId xmlns:a16="http://schemas.microsoft.com/office/drawing/2014/main" id="{D3759F1E-D9FE-2B7B-513F-D546D5521882}"/>
                </a:ext>
              </a:extLst>
            </p:cNvPr>
            <p:cNvSpPr txBox="1">
              <a:spLocks/>
            </p:cNvSpPr>
            <p:nvPr/>
          </p:nvSpPr>
          <p:spPr>
            <a:xfrm>
              <a:off x="2240933" y="4096059"/>
              <a:ext cx="2408663" cy="229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 resolution with large FOV</a:t>
              </a:r>
              <a:endParaRPr lang="zh-CN" altLang="en-US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12">
              <a:extLst>
                <a:ext uri="{FF2B5EF4-FFF2-40B4-BE49-F238E27FC236}">
                  <a16:creationId xmlns:a16="http://schemas.microsoft.com/office/drawing/2014/main" id="{623A4EEA-0C6F-979A-DB22-BDF9E46A1C4D}"/>
                </a:ext>
              </a:extLst>
            </p:cNvPr>
            <p:cNvSpPr txBox="1">
              <a:spLocks/>
            </p:cNvSpPr>
            <p:nvPr/>
          </p:nvSpPr>
          <p:spPr>
            <a:xfrm>
              <a:off x="6808000" y="4109222"/>
              <a:ext cx="2523954" cy="229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resolution with small FOV</a:t>
              </a:r>
              <a:endParaRPr lang="zh-CN" altLang="en-US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12">
              <a:extLst>
                <a:ext uri="{FF2B5EF4-FFF2-40B4-BE49-F238E27FC236}">
                  <a16:creationId xmlns:a16="http://schemas.microsoft.com/office/drawing/2014/main" id="{093A95F1-EDC3-0669-116E-9C4D26EE00FE}"/>
                </a:ext>
              </a:extLst>
            </p:cNvPr>
            <p:cNvSpPr txBox="1">
              <a:spLocks/>
            </p:cNvSpPr>
            <p:nvPr/>
          </p:nvSpPr>
          <p:spPr>
            <a:xfrm>
              <a:off x="4725970" y="4096059"/>
              <a:ext cx="2408663" cy="229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Zoomed in low-resolution image</a:t>
              </a:r>
              <a:endParaRPr lang="zh-CN" altLang="en-US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6599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9F86A6C5-67FB-AA12-3B38-00C380775C53}"/>
              </a:ext>
            </a:extLst>
          </p:cNvPr>
          <p:cNvSpPr txBox="1"/>
          <p:nvPr/>
        </p:nvSpPr>
        <p:spPr>
          <a:xfrm>
            <a:off x="284354" y="1146477"/>
            <a:ext cx="4372281" cy="378298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indent="-342900" algn="just">
              <a:lnSpc>
                <a:spcPct val="125000"/>
              </a:lnSpc>
              <a:spcBef>
                <a:spcPct val="20000"/>
              </a:spcBef>
              <a:buClr>
                <a:srgbClr val="0085CA"/>
              </a:buClr>
              <a:buFont typeface="Arial"/>
              <a:buChar char="•"/>
            </a:pPr>
            <a:r>
              <a:rPr lang="en-US" altLang="zh-CN">
                <a:latin typeface="Arial"/>
                <a:cs typeface="Arial"/>
              </a:rPr>
              <a:t>Besides, resolution of images matters in multiphase flow.</a:t>
            </a:r>
          </a:p>
          <a:p>
            <a:pPr marL="342900" indent="-342900" algn="just">
              <a:lnSpc>
                <a:spcPct val="125000"/>
              </a:lnSpc>
              <a:spcBef>
                <a:spcPct val="20000"/>
              </a:spcBef>
              <a:buClr>
                <a:srgbClr val="0085CA"/>
              </a:buClr>
              <a:buFont typeface="Arial"/>
              <a:buChar char="•"/>
            </a:pPr>
            <a:r>
              <a:rPr lang="en-US" altLang="zh-CN">
                <a:latin typeface="Arial"/>
                <a:cs typeface="Arial"/>
              </a:rPr>
              <a:t>Akai et al. (2019) quantified likely errors of local capillary pressures according to the relationship between the average radius of curvature and the image resolution.</a:t>
            </a:r>
          </a:p>
          <a:p>
            <a:pPr marL="342900" indent="-342900" algn="just">
              <a:lnSpc>
                <a:spcPct val="125000"/>
              </a:lnSpc>
              <a:spcBef>
                <a:spcPct val="20000"/>
              </a:spcBef>
              <a:buClr>
                <a:srgbClr val="0085CA"/>
              </a:buClr>
              <a:buFont typeface="Arial"/>
              <a:buChar char="•"/>
            </a:pPr>
            <a:r>
              <a:rPr lang="en-US" altLang="zh-CN">
                <a:latin typeface="Arial"/>
                <a:cs typeface="Arial"/>
              </a:rPr>
              <a:t>Generally, images with high resolution can reduce the likely calculation errors. </a:t>
            </a:r>
          </a:p>
        </p:txBody>
      </p:sp>
      <p:pic>
        <p:nvPicPr>
          <p:cNvPr id="4" name="Picture 3" descr="A diagram of different colored dots&#10;&#10;Description automatically generated">
            <a:extLst>
              <a:ext uri="{FF2B5EF4-FFF2-40B4-BE49-F238E27FC236}">
                <a16:creationId xmlns:a16="http://schemas.microsoft.com/office/drawing/2014/main" id="{78C1C17E-D214-B6B7-AF2B-56251888A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479" y="1054922"/>
            <a:ext cx="4314521" cy="3829141"/>
          </a:xfrm>
          <a:prstGeom prst="rect">
            <a:avLst/>
          </a:prstGeom>
          <a:noFill/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C085F878-CF22-60DC-5933-FA18BA964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42129"/>
            <a:ext cx="7733373" cy="718387"/>
          </a:xfrm>
        </p:spPr>
        <p:txBody>
          <a:bodyPr anchor="ctr"/>
          <a:lstStyle/>
          <a:p>
            <a:pPr algn="just"/>
            <a:r>
              <a:rPr lang="en-US" altLang="zh-CN" b="0">
                <a:solidFill>
                  <a:srgbClr val="FF0000"/>
                </a:solidFill>
              </a:rPr>
              <a:t>Resolution and </a:t>
            </a:r>
            <a:r>
              <a:rPr lang="en-US" altLang="zh-CN" sz="2400" b="0">
                <a:solidFill>
                  <a:srgbClr val="FF0000"/>
                </a:solidFill>
              </a:rPr>
              <a:t>calculation of </a:t>
            </a:r>
            <a:r>
              <a:rPr lang="en-US" altLang="zh-CN" b="0">
                <a:solidFill>
                  <a:srgbClr val="FF0000"/>
                </a:solidFill>
              </a:rPr>
              <a:t>l</a:t>
            </a:r>
            <a:r>
              <a:rPr lang="en-US" altLang="zh-CN" sz="2400" b="0">
                <a:solidFill>
                  <a:srgbClr val="FF0000"/>
                </a:solidFill>
              </a:rPr>
              <a:t>ocal capillary pressures</a:t>
            </a:r>
            <a:endParaRPr lang="zh-CN" altLang="en-US" sz="2400" b="0">
              <a:solidFill>
                <a:srgbClr val="FF0000"/>
              </a:solidFill>
            </a:endParaRPr>
          </a:p>
        </p:txBody>
      </p:sp>
      <p:sp>
        <p:nvSpPr>
          <p:cNvPr id="10" name="文本框 15">
            <a:extLst>
              <a:ext uri="{FF2B5EF4-FFF2-40B4-BE49-F238E27FC236}">
                <a16:creationId xmlns:a16="http://schemas.microsoft.com/office/drawing/2014/main" id="{139F5CBC-E4E5-9769-C42C-29FEEE8CC44C}"/>
              </a:ext>
            </a:extLst>
          </p:cNvPr>
          <p:cNvSpPr txBox="1"/>
          <p:nvPr/>
        </p:nvSpPr>
        <p:spPr>
          <a:xfrm>
            <a:off x="4183436" y="4834368"/>
            <a:ext cx="5018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>
                <a:solidFill>
                  <a:srgbClr val="0000FF"/>
                </a:solidFill>
              </a:rPr>
              <a:t>Lower resolution higher likely errors (Akai et al. 2019)</a:t>
            </a:r>
            <a:endParaRPr lang="zh-CN" altLang="en-US" sz="14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4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-up of a grey speckled surface&#10;&#10;Description automatically generated">
            <a:extLst>
              <a:ext uri="{FF2B5EF4-FFF2-40B4-BE49-F238E27FC236}">
                <a16:creationId xmlns:a16="http://schemas.microsoft.com/office/drawing/2014/main" id="{7492AEB0-C4D5-38B9-5BC6-731C84847D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000" y="1723499"/>
            <a:ext cx="3420000" cy="342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5F2A96-7AA2-7025-B0E4-5FE3A7F29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1723499"/>
            <a:ext cx="3420000" cy="34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2693F7-F776-BA3F-6A52-28939A2CF1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9061" y="2369830"/>
            <a:ext cx="1285875" cy="1287937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C085F878-CF22-60DC-5933-FA18BA964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84759"/>
            <a:ext cx="7733373" cy="718387"/>
          </a:xfrm>
        </p:spPr>
        <p:txBody>
          <a:bodyPr anchor="ctr"/>
          <a:lstStyle/>
          <a:p>
            <a:pPr algn="just"/>
            <a:r>
              <a:rPr lang="en-US" altLang="zh-CN" b="0">
                <a:solidFill>
                  <a:srgbClr val="FF0000"/>
                </a:solidFill>
              </a:rPr>
              <a:t>Image super resolution</a:t>
            </a:r>
            <a:endParaRPr lang="zh-CN" altLang="en-US" sz="2400" b="0">
              <a:solidFill>
                <a:srgbClr val="FF0000"/>
              </a:solidFill>
            </a:endParaRPr>
          </a:p>
        </p:txBody>
      </p:sp>
      <p:sp>
        <p:nvSpPr>
          <p:cNvPr id="2" name="文本框 7">
            <a:extLst>
              <a:ext uri="{FF2B5EF4-FFF2-40B4-BE49-F238E27FC236}">
                <a16:creationId xmlns:a16="http://schemas.microsoft.com/office/drawing/2014/main" id="{E80682AD-C257-8EAB-BB2A-E857749C6465}"/>
              </a:ext>
            </a:extLst>
          </p:cNvPr>
          <p:cNvSpPr txBox="1"/>
          <p:nvPr/>
        </p:nvSpPr>
        <p:spPr>
          <a:xfrm>
            <a:off x="451692" y="1076843"/>
            <a:ext cx="8226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/>
              <a:t>The objective of Image Super-Resolution (SR) is to enhance the resolution of Low-Resolution (LR) images to match High-Resolution (HR).</a:t>
            </a: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371EF30D-391B-C8EE-BCFA-DA1C9BBB914E}"/>
              </a:ext>
            </a:extLst>
          </p:cNvPr>
          <p:cNvSpPr txBox="1">
            <a:spLocks/>
          </p:cNvSpPr>
          <p:nvPr/>
        </p:nvSpPr>
        <p:spPr>
          <a:xfrm>
            <a:off x="899997" y="3866860"/>
            <a:ext cx="1620000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Coarse structure</a:t>
            </a:r>
            <a:endParaRPr lang="zh-CN" altLang="en-US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12">
            <a:extLst>
              <a:ext uri="{FF2B5EF4-FFF2-40B4-BE49-F238E27FC236}">
                <a16:creationId xmlns:a16="http://schemas.microsoft.com/office/drawing/2014/main" id="{0E7226F9-F21E-C549-FD71-FF92744764C6}"/>
              </a:ext>
            </a:extLst>
          </p:cNvPr>
          <p:cNvSpPr txBox="1">
            <a:spLocks/>
          </p:cNvSpPr>
          <p:nvPr/>
        </p:nvSpPr>
        <p:spPr>
          <a:xfrm>
            <a:off x="5724000" y="3873190"/>
            <a:ext cx="3420000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 image (high resolution with large FOV)</a:t>
            </a:r>
            <a:endParaRPr lang="zh-CN" altLang="en-US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C02F7115-A52F-F691-A869-E27CA084B5FD}"/>
              </a:ext>
            </a:extLst>
          </p:cNvPr>
          <p:cNvSpPr txBox="1">
            <a:spLocks/>
          </p:cNvSpPr>
          <p:nvPr/>
        </p:nvSpPr>
        <p:spPr>
          <a:xfrm>
            <a:off x="3765249" y="3866860"/>
            <a:ext cx="1620000" cy="307777"/>
          </a:xfrm>
          <a:prstGeom prst="rect">
            <a:avLst/>
          </a:prstGeom>
          <a:solidFill>
            <a:srgbClr val="61B6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 details</a:t>
            </a:r>
            <a:endParaRPr lang="zh-CN" altLang="en-US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Curved Up 10">
            <a:extLst>
              <a:ext uri="{FF2B5EF4-FFF2-40B4-BE49-F238E27FC236}">
                <a16:creationId xmlns:a16="http://schemas.microsoft.com/office/drawing/2014/main" id="{F69F0A6F-BB22-E7E2-A686-C4A4E511F0AD}"/>
              </a:ext>
            </a:extLst>
          </p:cNvPr>
          <p:cNvSpPr/>
          <p:nvPr/>
        </p:nvSpPr>
        <p:spPr>
          <a:xfrm>
            <a:off x="1901283" y="4250820"/>
            <a:ext cx="5319132" cy="772804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2320AF1B-17D7-B19F-5F26-130421B8D605}"/>
              </a:ext>
            </a:extLst>
          </p:cNvPr>
          <p:cNvSpPr/>
          <p:nvPr/>
        </p:nvSpPr>
        <p:spPr>
          <a:xfrm>
            <a:off x="4329682" y="4221597"/>
            <a:ext cx="484632" cy="720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D49140-4C70-3E0B-E729-78130C744742}"/>
              </a:ext>
            </a:extLst>
          </p:cNvPr>
          <p:cNvSpPr txBox="1"/>
          <p:nvPr/>
        </p:nvSpPr>
        <p:spPr>
          <a:xfrm>
            <a:off x="4616460" y="4366907"/>
            <a:ext cx="1196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Integration</a:t>
            </a:r>
            <a:endParaRPr lang="zh-CN" altLang="en-US" sz="1200" b="1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751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C085F878-CF22-60DC-5933-FA18BA964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42129"/>
            <a:ext cx="7733373" cy="718387"/>
          </a:xfrm>
        </p:spPr>
        <p:txBody>
          <a:bodyPr anchor="ctr"/>
          <a:lstStyle/>
          <a:p>
            <a:pPr algn="just"/>
            <a:r>
              <a:rPr lang="en-US" altLang="zh-CN" b="0">
                <a:solidFill>
                  <a:srgbClr val="FF0000"/>
                </a:solidFill>
              </a:rPr>
              <a:t>Research objectives</a:t>
            </a:r>
            <a:endParaRPr lang="zh-CN" altLang="en-US" sz="2400" b="0">
              <a:solidFill>
                <a:srgbClr val="FF0000"/>
              </a:solidFill>
            </a:endParaRPr>
          </a:p>
        </p:txBody>
      </p:sp>
      <p:sp>
        <p:nvSpPr>
          <p:cNvPr id="2" name="文本框 7">
            <a:extLst>
              <a:ext uri="{FF2B5EF4-FFF2-40B4-BE49-F238E27FC236}">
                <a16:creationId xmlns:a16="http://schemas.microsoft.com/office/drawing/2014/main" id="{E80682AD-C257-8EAB-BB2A-E857749C6465}"/>
              </a:ext>
            </a:extLst>
          </p:cNvPr>
          <p:cNvSpPr txBox="1"/>
          <p:nvPr/>
        </p:nvSpPr>
        <p:spPr>
          <a:xfrm>
            <a:off x="459975" y="1159669"/>
            <a:ext cx="8226826" cy="33650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>
                <a:ea typeface="黑体"/>
              </a:rPr>
              <a:t>The application of super-resolution to multiphase flow to capture the saturation, fluid-fluid interfaces and contact angles with greater accuracy.</a:t>
            </a:r>
          </a:p>
          <a:p>
            <a:pPr algn="just">
              <a:lnSpc>
                <a:spcPct val="150000"/>
              </a:lnSpc>
            </a:pPr>
            <a:r>
              <a:rPr lang="en-US" altLang="zh-CN">
                <a:ea typeface="黑体"/>
              </a:rPr>
              <a:t>The main research objectives are as follows:</a:t>
            </a:r>
            <a:endParaRPr lang="en-US" altLang="zh-CN">
              <a:ea typeface="黑体"/>
              <a:cs typeface="Arial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ea typeface="黑体"/>
              </a:rPr>
              <a:t>Apply 3D super resolution to multiphase flow images and implement geometrical and physical evaluation</a:t>
            </a:r>
            <a:endParaRPr lang="en-US" altLang="zh-CN">
              <a:ea typeface="黑体"/>
              <a:cs typeface="Arial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ea typeface="黑体"/>
              </a:rPr>
              <a:t>According to domain and physical knowledge, develop a 3D physics-informed super-resolution method that can recover interfaces with constant curvature</a:t>
            </a:r>
            <a:endParaRPr lang="en-US" altLang="zh-CN">
              <a:ea typeface="黑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6481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861E8D-B64A-E3AA-34CF-A0C9F1B94BE0}"/>
              </a:ext>
            </a:extLst>
          </p:cNvPr>
          <p:cNvSpPr txBox="1"/>
          <p:nvPr/>
        </p:nvSpPr>
        <p:spPr>
          <a:xfrm>
            <a:off x="1443218" y="2310140"/>
            <a:ext cx="6257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2832701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861E8D-B64A-E3AA-34CF-A0C9F1B94BE0}"/>
              </a:ext>
            </a:extLst>
          </p:cNvPr>
          <p:cNvSpPr txBox="1"/>
          <p:nvPr/>
        </p:nvSpPr>
        <p:spPr>
          <a:xfrm>
            <a:off x="1443218" y="2310140"/>
            <a:ext cx="6257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3D super-resolution</a:t>
            </a:r>
          </a:p>
        </p:txBody>
      </p:sp>
    </p:spTree>
    <p:extLst>
      <p:ext uri="{BB962C8B-B14F-4D97-AF65-F5344CB8AC3E}">
        <p14:creationId xmlns:p14="http://schemas.microsoft.com/office/powerpoint/2010/main" val="1847538419"/>
      </p:ext>
    </p:extLst>
  </p:cSld>
  <p:clrMapOvr>
    <a:masterClrMapping/>
  </p:clrMapOvr>
</p:sld>
</file>

<file path=ppt/theme/theme1.xml><?xml version="1.0" encoding="utf-8"?>
<a:theme xmlns:a="http://schemas.openxmlformats.org/drawingml/2006/main" name="Imperial College London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3460</Words>
  <Application>Microsoft Office PowerPoint</Application>
  <PresentationFormat>On-screen Show (16:9)</PresentationFormat>
  <Paragraphs>321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Imperial College London Theme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Custom Design</vt:lpstr>
      <vt:lpstr>PowerPoint Presentation</vt:lpstr>
      <vt:lpstr>PowerPoint Presentation</vt:lpstr>
      <vt:lpstr>PowerPoint Presentation</vt:lpstr>
      <vt:lpstr>Resolution and field of view</vt:lpstr>
      <vt:lpstr>Resolution and calculation of local capillary pressures</vt:lpstr>
      <vt:lpstr>Image super resolution</vt:lpstr>
      <vt:lpstr>Research objectives</vt:lpstr>
      <vt:lpstr>PowerPoint Presentation</vt:lpstr>
      <vt:lpstr>PowerPoint Presentation</vt:lpstr>
      <vt:lpstr>Dataset</vt:lpstr>
      <vt:lpstr>Dataset</vt:lpstr>
      <vt:lpstr>PowerPoint Presentation</vt:lpstr>
      <vt:lpstr>3D super-resolution model and architecture </vt:lpstr>
      <vt:lpstr>3D super-resolution model and architecture </vt:lpstr>
      <vt:lpstr>3D super-resolution model and architecture </vt:lpstr>
      <vt:lpstr>Training strategy and details</vt:lpstr>
      <vt:lpstr>PowerPoint Presentation</vt:lpstr>
      <vt:lpstr>Current results</vt:lpstr>
      <vt:lpstr>Current results</vt:lpstr>
      <vt:lpstr>Current results</vt:lpstr>
      <vt:lpstr>Current results</vt:lpstr>
      <vt:lpstr>Current results</vt:lpstr>
      <vt:lpstr>Evaluation</vt:lpstr>
      <vt:lpstr>PowerPoint Presentation</vt:lpstr>
      <vt:lpstr>Possible approaches</vt:lpstr>
      <vt:lpstr>Young Laplace equation and constant curvature</vt:lpstr>
      <vt:lpstr>Young Laplace equation and constant curvature</vt:lpstr>
      <vt:lpstr>Possible approaches</vt:lpstr>
      <vt:lpstr>PowerPoint Presentation</vt:lpstr>
    </vt:vector>
  </TitlesOfParts>
  <Company>Imperial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j.ma22@imperial.ac.uk</dc:creator>
  <cp:lastModifiedBy>Ma, Jack</cp:lastModifiedBy>
  <cp:revision>2</cp:revision>
  <dcterms:created xsi:type="dcterms:W3CDTF">2017-02-16T14:49:58Z</dcterms:created>
  <dcterms:modified xsi:type="dcterms:W3CDTF">2024-01-15T17:00:02Z</dcterms:modified>
</cp:coreProperties>
</file>