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84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9" r:id="rId3"/>
    <p:sldId id="260" r:id="rId4"/>
    <p:sldId id="261" r:id="rId5"/>
    <p:sldId id="266" r:id="rId6"/>
    <p:sldId id="262" r:id="rId7"/>
    <p:sldId id="276" r:id="rId8"/>
    <p:sldId id="273" r:id="rId9"/>
    <p:sldId id="265" r:id="rId10"/>
    <p:sldId id="277" r:id="rId11"/>
    <p:sldId id="278" r:id="rId12"/>
    <p:sldId id="279" r:id="rId13"/>
    <p:sldId id="275" r:id="rId14"/>
    <p:sldId id="267" r:id="rId15"/>
    <p:sldId id="268" r:id="rId16"/>
    <p:sldId id="269" r:id="rId17"/>
    <p:sldId id="270" r:id="rId18"/>
    <p:sldId id="271" r:id="rId19"/>
    <p:sldId id="274" r:id="rId20"/>
    <p:sldId id="272" r:id="rId21"/>
    <p:sldId id="280" r:id="rId22"/>
    <p:sldId id="281" r:id="rId23"/>
  </p:sldIdLst>
  <p:sldSz cx="9144000" cy="51450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0FC8"/>
    <a:srgbClr val="FF653F"/>
    <a:srgbClr val="FF6885"/>
    <a:srgbClr val="003D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4"/>
    <p:restoredTop sz="97872"/>
  </p:normalViewPr>
  <p:slideViewPr>
    <p:cSldViewPr snapToGrid="0" showGuides="1">
      <p:cViewPr>
        <p:scale>
          <a:sx n="161" d="100"/>
          <a:sy n="161" d="100"/>
        </p:scale>
        <p:origin x="704" y="160"/>
      </p:cViewPr>
      <p:guideLst>
        <p:guide orient="horz" pos="162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1" d="100"/>
        <a:sy n="91" d="100"/>
      </p:scale>
      <p:origin x="0" y="0"/>
    </p:cViewPr>
  </p:sorterViewPr>
  <p:notesViewPr>
    <p:cSldViewPr snapToGrid="0" showGuides="1">
      <p:cViewPr varScale="1">
        <p:scale>
          <a:sx n="93" d="100"/>
          <a:sy n="93" d="100"/>
        </p:scale>
        <p:origin x="3784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6474ADC6-F641-0B7C-83DE-C4D3982E25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99EEEC-923D-EA42-BAF1-E98413DA07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26DB62-D876-C34C-8181-7C80113961BE}" type="datetimeFigureOut">
              <a:rPr kumimoji="1" lang="zh-CN" altLang="en-US" smtClean="0"/>
              <a:t>2024/1/15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A12D7E0-F2BF-4EAF-06F9-0316438CB4E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B34C41E-2F48-E414-8315-3786688BD4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1B13B4-9486-E346-9C81-99EB9C96EA7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016206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CC175-15D5-3048-BAEB-10B307CB7059}" type="datetimeFigureOut">
              <a:rPr kumimoji="1" lang="zh-CN" altLang="en-US" smtClean="0"/>
              <a:t>2024/1/15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1F6AF6-80B4-9241-A8FA-C48DD4942D3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494797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8C975-2E3B-D741-AC96-59DE4DE59A79}" type="datetime1">
              <a:rPr kumimoji="1" lang="zh-CN" altLang="en-US" smtClean="0"/>
              <a:t>2024/1/15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5077-D09B-E94D-B660-F34844DEF28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954352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CD35-1709-E94C-8747-8DC22301D25E}" type="datetime1">
              <a:rPr kumimoji="1" lang="zh-CN" altLang="en-US" smtClean="0"/>
              <a:t>2024/1/15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5077-D09B-E94D-B660-F34844DEF28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41034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0FBC-9C3E-C146-BB51-B6E6DF691140}" type="datetime1">
              <a:rPr kumimoji="1" lang="zh-CN" altLang="en-US" smtClean="0"/>
              <a:t>2024/1/15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5077-D09B-E94D-B660-F34844DEF28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41750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08BDC-956E-1640-8F62-CA56CA257567}" type="datetime1">
              <a:rPr kumimoji="1" lang="zh-CN" altLang="en-US" smtClean="0"/>
              <a:t>2024/1/15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5077-D09B-E94D-B660-F34844DEF28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03251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E1389-F6BD-1046-836D-CBF77AA61C71}" type="datetime1">
              <a:rPr kumimoji="1" lang="zh-CN" altLang="en-US" smtClean="0"/>
              <a:t>2024/1/15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5077-D09B-E94D-B660-F34844DEF28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70204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F881F-0537-794F-B155-CBF89ED30362}" type="datetime1">
              <a:rPr kumimoji="1" lang="zh-CN" altLang="en-US" smtClean="0"/>
              <a:t>2024/1/15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5077-D09B-E94D-B660-F34844DEF28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80309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A061B-2FEB-6F4C-8B8C-3710FE4FC3D0}" type="datetime1">
              <a:rPr kumimoji="1" lang="zh-CN" altLang="en-US" smtClean="0"/>
              <a:t>2024/1/15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4969372"/>
            <a:ext cx="2057400" cy="174149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fld id="{A6D15077-D09B-E94D-B660-F34844DEF288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7A41442-9E21-6873-BF91-207B62F484A5}"/>
              </a:ext>
            </a:extLst>
          </p:cNvPr>
          <p:cNvSpPr/>
          <p:nvPr userDrawn="1"/>
        </p:nvSpPr>
        <p:spPr>
          <a:xfrm>
            <a:off x="0" y="0"/>
            <a:ext cx="9144000" cy="580768"/>
          </a:xfrm>
          <a:prstGeom prst="rect">
            <a:avLst/>
          </a:prstGeom>
          <a:solidFill>
            <a:srgbClr val="003D7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rgbClr val="003D74"/>
              </a:solidFill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D8FCFC3-9D31-A3A3-2610-CB09B0D49025}"/>
              </a:ext>
            </a:extLst>
          </p:cNvPr>
          <p:cNvSpPr txBox="1">
            <a:spLocks/>
          </p:cNvSpPr>
          <p:nvPr userDrawn="1"/>
        </p:nvSpPr>
        <p:spPr>
          <a:xfrm>
            <a:off x="5825706" y="4750139"/>
            <a:ext cx="3318294" cy="3763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" altLang="zh-CN" sz="1000" b="1" i="1" dirty="0">
                <a:solidFill>
                  <a:srgbClr val="00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en" altLang="zh-CN" sz="1000" b="1" i="1" baseline="30000" dirty="0">
                <a:solidFill>
                  <a:srgbClr val="00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" altLang="zh-CN" sz="1050" b="1" i="1" dirty="0">
                <a:solidFill>
                  <a:srgbClr val="00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" altLang="zh-CN" sz="800" b="1" i="1" dirty="0">
                <a:solidFill>
                  <a:srgbClr val="00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Meeting of the Imperial College Consortium </a:t>
            </a:r>
          </a:p>
          <a:p>
            <a:pPr algn="r"/>
            <a:r>
              <a:rPr lang="en" altLang="zh-CN" sz="800" b="1" i="1" dirty="0">
                <a:solidFill>
                  <a:srgbClr val="00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Pore-Scale Modelling and Imaging</a:t>
            </a:r>
            <a:endParaRPr lang="en-US" sz="500" b="1" i="1" dirty="0">
              <a:solidFill>
                <a:srgbClr val="003D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5F50792-659B-179B-CCAC-495FCE254FEE}"/>
              </a:ext>
            </a:extLst>
          </p:cNvPr>
          <p:cNvSpPr txBox="1"/>
          <p:nvPr userDrawn="1"/>
        </p:nvSpPr>
        <p:spPr>
          <a:xfrm>
            <a:off x="38242" y="47567"/>
            <a:ext cx="2365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Imperial College</a:t>
            </a:r>
          </a:p>
          <a:p>
            <a:r>
              <a:rPr kumimoji="1"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London</a:t>
            </a:r>
            <a:endParaRPr kumimoji="1" lang="zh-CN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4A20B741-7C05-3F13-4974-853E5802175F}"/>
              </a:ext>
            </a:extLst>
          </p:cNvPr>
          <p:cNvSpPr txBox="1">
            <a:spLocks/>
          </p:cNvSpPr>
          <p:nvPr userDrawn="1"/>
        </p:nvSpPr>
        <p:spPr>
          <a:xfrm>
            <a:off x="1958039" y="62095"/>
            <a:ext cx="4904176" cy="4951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60000" algn="ctr"/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1775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2CACE-3CA2-7C48-A3CA-725F59DF885D}" type="datetime1">
              <a:rPr kumimoji="1" lang="zh-CN" altLang="en-US" smtClean="0"/>
              <a:t>2024/1/15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43300" y="4868514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6D15077-D09B-E94D-B660-F34844DEF288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9581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0632/SPWLA-2023-0026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0632/SPWLA-2023-0026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9811EF0F-C7E9-B3DE-6E56-2989DD517125}"/>
              </a:ext>
            </a:extLst>
          </p:cNvPr>
          <p:cNvSpPr/>
          <p:nvPr/>
        </p:nvSpPr>
        <p:spPr>
          <a:xfrm>
            <a:off x="0" y="1188020"/>
            <a:ext cx="9144000" cy="1685066"/>
          </a:xfrm>
          <a:prstGeom prst="rect">
            <a:avLst/>
          </a:prstGeom>
          <a:solidFill>
            <a:srgbClr val="003D7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rgbClr val="003D74"/>
              </a:solidFill>
            </a:endParaRP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CBC3971F-484F-EF14-495A-0FDAB8C89D1B}"/>
              </a:ext>
            </a:extLst>
          </p:cNvPr>
          <p:cNvSpPr txBox="1">
            <a:spLocks/>
          </p:cNvSpPr>
          <p:nvPr/>
        </p:nvSpPr>
        <p:spPr>
          <a:xfrm>
            <a:off x="369168" y="1353564"/>
            <a:ext cx="8317632" cy="13711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" altLang="zh-C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Learning and NMR Interpretation</a:t>
            </a:r>
            <a:r>
              <a:rPr lang="zh-CN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zh-CN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Porous Media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659A1E4E-61D5-905C-87CA-31A69AE6533E}"/>
              </a:ext>
            </a:extLst>
          </p:cNvPr>
          <p:cNvSpPr txBox="1">
            <a:spLocks/>
          </p:cNvSpPr>
          <p:nvPr/>
        </p:nvSpPr>
        <p:spPr>
          <a:xfrm>
            <a:off x="457200" y="3228478"/>
            <a:ext cx="6400800" cy="2548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Gang</a:t>
            </a:r>
            <a:r>
              <a:rPr lang="zh-CN" alt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Luo, </a:t>
            </a:r>
            <a:r>
              <a:rPr lang="en-US" altLang="zh-CN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Lizhi</a:t>
            </a:r>
            <a:r>
              <a:rPr lang="en-US" altLang="zh-CN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Xiao, </a:t>
            </a:r>
            <a:r>
              <a:rPr lang="en" altLang="zh-CN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Branko</a:t>
            </a:r>
            <a:r>
              <a:rPr lang="en" altLang="zh-CN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altLang="zh-CN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Bijeljic</a:t>
            </a:r>
            <a:r>
              <a:rPr lang="en" altLang="zh-CN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Martin Blunt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452489AE-2F94-9852-AD18-229543DD10AF}"/>
              </a:ext>
            </a:extLst>
          </p:cNvPr>
          <p:cNvSpPr txBox="1">
            <a:spLocks/>
          </p:cNvSpPr>
          <p:nvPr/>
        </p:nvSpPr>
        <p:spPr>
          <a:xfrm>
            <a:off x="4917171" y="359437"/>
            <a:ext cx="3769629" cy="4068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" altLang="zh-CN" sz="1200" b="1" i="1" dirty="0">
                <a:solidFill>
                  <a:srgbClr val="00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en" altLang="zh-CN" sz="1200" b="1" i="1" baseline="30000" dirty="0">
                <a:solidFill>
                  <a:srgbClr val="00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" altLang="zh-CN" sz="1200" b="1" i="1" dirty="0">
                <a:solidFill>
                  <a:srgbClr val="00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" altLang="zh-CN" sz="1050" b="1" i="1" dirty="0">
                <a:solidFill>
                  <a:srgbClr val="00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Meeting of the Imperial College Consortium </a:t>
            </a:r>
          </a:p>
          <a:p>
            <a:pPr algn="r"/>
            <a:r>
              <a:rPr lang="en" altLang="zh-CN" sz="1050" b="1" i="1" dirty="0">
                <a:solidFill>
                  <a:srgbClr val="00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Pore-Scale Modelling and Imaging</a:t>
            </a:r>
            <a:endParaRPr lang="en-US" sz="800" b="1" i="1" dirty="0">
              <a:solidFill>
                <a:srgbClr val="003D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2B3934E7-DBD3-4D4A-51CA-5FAE3536D9F0}"/>
              </a:ext>
            </a:extLst>
          </p:cNvPr>
          <p:cNvSpPr txBox="1">
            <a:spLocks/>
          </p:cNvSpPr>
          <p:nvPr/>
        </p:nvSpPr>
        <p:spPr>
          <a:xfrm>
            <a:off x="7239941" y="814022"/>
            <a:ext cx="1446859" cy="1928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altLang="zh-CN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16/01/</a:t>
            </a:r>
            <a:r>
              <a:rPr lang="en" altLang="zh-CN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en" altLang="zh-CN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D2D9A467-AFA7-D99B-EB51-05A237150473}"/>
              </a:ext>
            </a:extLst>
          </p:cNvPr>
          <p:cNvSpPr txBox="1"/>
          <p:nvPr/>
        </p:nvSpPr>
        <p:spPr>
          <a:xfrm>
            <a:off x="457200" y="3688494"/>
            <a:ext cx="6073345" cy="5312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25000"/>
              </a:lnSpc>
            </a:pPr>
            <a:r>
              <a:rPr lang="en" altLang="zh-CN" sz="1200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Department of Earth Science and Engineering, Imperial College London</a:t>
            </a:r>
          </a:p>
          <a:p>
            <a:pPr algn="l">
              <a:lnSpc>
                <a:spcPct val="125000"/>
              </a:lnSpc>
            </a:pPr>
            <a:r>
              <a:rPr lang="en" altLang="zh-CN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 of Artificial Intelligence</a:t>
            </a:r>
            <a:r>
              <a:rPr lang="en-US" altLang="zh-CN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China University of Petroleum</a:t>
            </a:r>
            <a:endParaRPr lang="en" altLang="zh-CN" sz="1200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5EFA90D-99C8-87E4-B7BB-5244A9E4DC08}"/>
              </a:ext>
            </a:extLst>
          </p:cNvPr>
          <p:cNvSpPr txBox="1"/>
          <p:nvPr/>
        </p:nvSpPr>
        <p:spPr>
          <a:xfrm>
            <a:off x="457200" y="279654"/>
            <a:ext cx="2365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rgbClr val="0B47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Imperial College</a:t>
            </a:r>
          </a:p>
          <a:p>
            <a:r>
              <a:rPr kumimoji="1" lang="en-US" altLang="zh-CN" b="1" dirty="0">
                <a:solidFill>
                  <a:srgbClr val="0B47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London</a:t>
            </a:r>
            <a:endParaRPr kumimoji="1" lang="zh-CN" altLang="en-US" b="1" dirty="0">
              <a:solidFill>
                <a:srgbClr val="0B47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932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9BAA757-DAEF-7219-428B-5F6212C19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5077-D09B-E94D-B660-F34844DEF288}" type="slidenum">
              <a:rPr kumimoji="1" lang="zh-CN" altLang="en-US" smtClean="0"/>
              <a:pPr/>
              <a:t>9</a:t>
            </a:fld>
            <a:endParaRPr kumimoji="1" lang="zh-CN" altLang="en-US"/>
          </a:p>
        </p:txBody>
      </p:sp>
      <p:pic>
        <p:nvPicPr>
          <p:cNvPr id="16" name="图片 15" descr="图示&#10;&#10;描述已自动生成">
            <a:extLst>
              <a:ext uri="{FF2B5EF4-FFF2-40B4-BE49-F238E27FC236}">
                <a16:creationId xmlns:a16="http://schemas.microsoft.com/office/drawing/2014/main" id="{661B699D-1136-34EA-42F5-F9BA30C2B1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100"/>
          <a:stretch/>
        </p:blipFill>
        <p:spPr>
          <a:xfrm>
            <a:off x="3899792" y="1321568"/>
            <a:ext cx="5244208" cy="278335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EACB52BD-A1FE-087F-9925-C18A52771E4B}"/>
              </a:ext>
            </a:extLst>
          </p:cNvPr>
          <p:cNvSpPr txBox="1"/>
          <p:nvPr/>
        </p:nvSpPr>
        <p:spPr>
          <a:xfrm>
            <a:off x="169109" y="1528356"/>
            <a:ext cx="35566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n-US" altLang="zh-CN" sz="1200" i="1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</a:t>
            </a:r>
            <a:r>
              <a:rPr lang="en-US" altLang="zh-CN" sz="1200" kern="0" baseline="-25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2</a:t>
            </a:r>
            <a:r>
              <a:rPr lang="en-US" altLang="zh-CN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spectrum acquired from the inversion part is brought into the CPMG multi-exponential decay equation to calculate a noiseless echo signal. </a:t>
            </a:r>
          </a:p>
          <a:p>
            <a:pPr marL="177800" indent="-177800" algn="just">
              <a:buFont typeface="Arial" panose="020B0604020202020204" pitchFamily="34" charset="0"/>
              <a:buChar char="•"/>
            </a:pPr>
            <a:endParaRPr lang="en-US" altLang="zh-CN" sz="1400" kern="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177800" indent="-177800" algn="just">
              <a:buFont typeface="Arial" panose="020B0604020202020204" pitchFamily="34" charset="0"/>
              <a:buChar char="•"/>
            </a:pPr>
            <a:endParaRPr lang="en-US" altLang="zh-CN" sz="1400" kern="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FE7C270-95E6-5FE3-1247-CC5A726DA6E6}"/>
              </a:ext>
            </a:extLst>
          </p:cNvPr>
          <p:cNvSpPr txBox="1"/>
          <p:nvPr/>
        </p:nvSpPr>
        <p:spPr>
          <a:xfrm>
            <a:off x="169109" y="1193234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kern="0" dirty="0">
                <a:solidFill>
                  <a:srgbClr val="1C0FC8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Forwarding</a:t>
            </a:r>
            <a:endParaRPr lang="zh-CN" altLang="en-US" b="1" dirty="0">
              <a:solidFill>
                <a:srgbClr val="1C0FC8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6296330-B665-E507-10C4-D1DAE0C4B0CC}"/>
              </a:ext>
            </a:extLst>
          </p:cNvPr>
          <p:cNvSpPr txBox="1"/>
          <p:nvPr/>
        </p:nvSpPr>
        <p:spPr>
          <a:xfrm>
            <a:off x="5253789" y="1864895"/>
            <a:ext cx="1764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734EBCD-68FF-4BBF-F693-928A2406C645}"/>
              </a:ext>
            </a:extLst>
          </p:cNvPr>
          <p:cNvSpPr txBox="1"/>
          <p:nvPr/>
        </p:nvSpPr>
        <p:spPr>
          <a:xfrm rot="16200000">
            <a:off x="5660630" y="2165270"/>
            <a:ext cx="5659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ReLU</a:t>
            </a:r>
            <a:endParaRPr kumimoji="1" lang="zh-CN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E956DA6-06F4-ABF9-381C-440798FC84E3}"/>
              </a:ext>
            </a:extLst>
          </p:cNvPr>
          <p:cNvSpPr/>
          <p:nvPr/>
        </p:nvSpPr>
        <p:spPr>
          <a:xfrm>
            <a:off x="6697744" y="3034577"/>
            <a:ext cx="2384982" cy="1070341"/>
          </a:xfrm>
          <a:prstGeom prst="rect">
            <a:avLst/>
          </a:prstGeom>
          <a:solidFill>
            <a:srgbClr val="00B0F0">
              <a:alpha val="12923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80EF7B3-6711-A139-0F89-13076051D1CF}"/>
              </a:ext>
            </a:extLst>
          </p:cNvPr>
          <p:cNvSpPr txBox="1"/>
          <p:nvPr/>
        </p:nvSpPr>
        <p:spPr>
          <a:xfrm>
            <a:off x="3964048" y="4104919"/>
            <a:ext cx="517995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9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 lightweight multiscale neural network for inverting relaxation spectra.</a:t>
            </a:r>
            <a:endParaRPr lang="zh-CN" altLang="zh-CN" sz="1100" dirty="0"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1EA21E1-9B68-E8C3-E4D7-FD808EDE92AC}"/>
              </a:ext>
            </a:extLst>
          </p:cNvPr>
          <p:cNvSpPr txBox="1"/>
          <p:nvPr/>
        </p:nvSpPr>
        <p:spPr>
          <a:xfrm>
            <a:off x="5260721" y="3712504"/>
            <a:ext cx="16119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Smooth</a:t>
            </a:r>
            <a:r>
              <a:rPr kumimoji="1" lang="zh-CN" altLang="en-US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constrains</a:t>
            </a:r>
            <a:endParaRPr kumimoji="1" lang="zh-CN" altLang="en-US" sz="1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57A7D20E-8DCC-FA07-10F2-87F1B15EFB6C}"/>
              </a:ext>
            </a:extLst>
          </p:cNvPr>
          <p:cNvCxnSpPr>
            <a:cxnSpLocks/>
          </p:cNvCxnSpPr>
          <p:nvPr/>
        </p:nvCxnSpPr>
        <p:spPr>
          <a:xfrm flipV="1">
            <a:off x="6017276" y="3584388"/>
            <a:ext cx="0" cy="22061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>
            <a:extLst>
              <a:ext uri="{FF2B5EF4-FFF2-40B4-BE49-F238E27FC236}">
                <a16:creationId xmlns:a16="http://schemas.microsoft.com/office/drawing/2014/main" id="{DED32BDF-DCEC-B357-4EA2-E97D29DF2C2F}"/>
              </a:ext>
            </a:extLst>
          </p:cNvPr>
          <p:cNvSpPr txBox="1">
            <a:spLocks/>
          </p:cNvSpPr>
          <p:nvPr/>
        </p:nvSpPr>
        <p:spPr>
          <a:xfrm>
            <a:off x="1908163" y="182857"/>
            <a:ext cx="4904176" cy="360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60000" algn="ctr"/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1ECFBA9-9B29-26BB-C2C0-A0548CF1FCEB}"/>
              </a:ext>
            </a:extLst>
          </p:cNvPr>
          <p:cNvSpPr txBox="1"/>
          <p:nvPr/>
        </p:nvSpPr>
        <p:spPr>
          <a:xfrm>
            <a:off x="1296785" y="11222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19" name="标题 1">
            <a:extLst>
              <a:ext uri="{FF2B5EF4-FFF2-40B4-BE49-F238E27FC236}">
                <a16:creationId xmlns:a16="http://schemas.microsoft.com/office/drawing/2014/main" id="{528E46A1-D062-A9F7-4164-A2D611F58F5B}"/>
              </a:ext>
            </a:extLst>
          </p:cNvPr>
          <p:cNvSpPr txBox="1">
            <a:spLocks/>
          </p:cNvSpPr>
          <p:nvPr/>
        </p:nvSpPr>
        <p:spPr>
          <a:xfrm>
            <a:off x="0" y="727503"/>
            <a:ext cx="9082726" cy="3693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39700"/>
            <a:r>
              <a:rPr lang="en-US" altLang="zh-CN" sz="2000" b="1" u="sng" kern="2200" dirty="0">
                <a:solidFill>
                  <a:srgbClr val="FF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New Method</a:t>
            </a:r>
            <a:r>
              <a:rPr lang="en-US" altLang="zh-CN" sz="2000" b="1" kern="22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 Lightweight Multiscale Neural Network (</a:t>
            </a:r>
            <a:r>
              <a:rPr lang="en-US" altLang="zh-CN" sz="2000" b="1" kern="2200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LMsNN</a:t>
            </a:r>
            <a:r>
              <a:rPr lang="en-US" altLang="zh-CN" sz="2000" b="1" kern="22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)</a:t>
            </a:r>
            <a:r>
              <a:rPr lang="zh-CN" altLang="en-US" sz="2000" b="1" kern="22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371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9BAA757-DAEF-7219-428B-5F6212C19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5077-D09B-E94D-B660-F34844DEF288}" type="slidenum">
              <a:rPr kumimoji="1" lang="zh-CN" altLang="en-US" smtClean="0"/>
              <a:pPr/>
              <a:t>10</a:t>
            </a:fld>
            <a:endParaRPr kumimoji="1" lang="zh-CN" altLang="en-US"/>
          </a:p>
        </p:txBody>
      </p:sp>
      <p:pic>
        <p:nvPicPr>
          <p:cNvPr id="16" name="图片 15" descr="图示&#10;&#10;描述已自动生成">
            <a:extLst>
              <a:ext uri="{FF2B5EF4-FFF2-40B4-BE49-F238E27FC236}">
                <a16:creationId xmlns:a16="http://schemas.microsoft.com/office/drawing/2014/main" id="{661B699D-1136-34EA-42F5-F9BA30C2B1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100"/>
          <a:stretch/>
        </p:blipFill>
        <p:spPr>
          <a:xfrm>
            <a:off x="3899792" y="1321568"/>
            <a:ext cx="5244208" cy="278335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EACB52BD-A1FE-087F-9925-C18A52771E4B}"/>
              </a:ext>
            </a:extLst>
          </p:cNvPr>
          <p:cNvSpPr txBox="1"/>
          <p:nvPr/>
        </p:nvSpPr>
        <p:spPr>
          <a:xfrm>
            <a:off x="169109" y="1528356"/>
            <a:ext cx="355667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n-US" altLang="zh-CN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The absolute error between the input and output echo signals</a:t>
            </a:r>
            <a:r>
              <a:rPr lang="en-US" altLang="zh-CN" sz="1600" kern="0" dirty="0"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  <a:r>
              <a:rPr lang="en-US" altLang="zh-CN" sz="16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endParaRPr lang="en-US" altLang="zh-CN" sz="1200" kern="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177800" indent="-177800" algn="just">
              <a:buFont typeface="Arial" panose="020B0604020202020204" pitchFamily="34" charset="0"/>
              <a:buChar char="•"/>
            </a:pPr>
            <a:endParaRPr lang="en-US" altLang="zh-CN" sz="1200" kern="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n-US" altLang="zh-CN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Second-paradigm number of the inversion spectrum to introduce a </a:t>
            </a:r>
            <a:r>
              <a:rPr lang="en-US" altLang="zh-CN" sz="1200" kern="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smoothing constraint </a:t>
            </a:r>
            <a:r>
              <a:rPr lang="en-US" altLang="zh-CN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on the relaxation spectrum</a:t>
            </a:r>
            <a:r>
              <a:rPr lang="en-US" altLang="zh-CN" sz="16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  <a:r>
              <a:rPr lang="zh-CN" altLang="zh-CN" sz="1200" dirty="0">
                <a:effectLst/>
              </a:rPr>
              <a:t> </a:t>
            </a:r>
            <a:endParaRPr lang="en-US" altLang="zh-CN" sz="1200" kern="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just"/>
            <a:endParaRPr lang="en-US" altLang="zh-CN" sz="1400" kern="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177800" indent="-177800" algn="just">
              <a:buFont typeface="Arial" panose="020B0604020202020204" pitchFamily="34" charset="0"/>
              <a:buChar char="•"/>
            </a:pPr>
            <a:endParaRPr lang="en-US" altLang="zh-CN" sz="1400" kern="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FE7C270-95E6-5FE3-1247-CC5A726DA6E6}"/>
              </a:ext>
            </a:extLst>
          </p:cNvPr>
          <p:cNvSpPr txBox="1"/>
          <p:nvPr/>
        </p:nvSpPr>
        <p:spPr>
          <a:xfrm>
            <a:off x="169109" y="1193234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kern="0" dirty="0">
                <a:solidFill>
                  <a:srgbClr val="1C0FC8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Loss</a:t>
            </a:r>
            <a:r>
              <a:rPr lang="zh-CN" altLang="en-US" sz="1400" b="1" kern="0" dirty="0">
                <a:solidFill>
                  <a:srgbClr val="1C0FC8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400" b="1" kern="0" dirty="0">
                <a:solidFill>
                  <a:srgbClr val="1C0FC8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function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6296330-B665-E507-10C4-D1DAE0C4B0CC}"/>
              </a:ext>
            </a:extLst>
          </p:cNvPr>
          <p:cNvSpPr txBox="1"/>
          <p:nvPr/>
        </p:nvSpPr>
        <p:spPr>
          <a:xfrm>
            <a:off x="5253789" y="1864895"/>
            <a:ext cx="1764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734EBCD-68FF-4BBF-F693-928A2406C645}"/>
              </a:ext>
            </a:extLst>
          </p:cNvPr>
          <p:cNvSpPr txBox="1"/>
          <p:nvPr/>
        </p:nvSpPr>
        <p:spPr>
          <a:xfrm rot="16200000">
            <a:off x="5660630" y="2165270"/>
            <a:ext cx="5659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ReLU</a:t>
            </a:r>
            <a:endParaRPr kumimoji="1" lang="zh-CN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E956DA6-06F4-ABF9-381C-440798FC84E3}"/>
              </a:ext>
            </a:extLst>
          </p:cNvPr>
          <p:cNvSpPr/>
          <p:nvPr/>
        </p:nvSpPr>
        <p:spPr>
          <a:xfrm>
            <a:off x="3899792" y="3069983"/>
            <a:ext cx="2727250" cy="904131"/>
          </a:xfrm>
          <a:prstGeom prst="rect">
            <a:avLst/>
          </a:prstGeom>
          <a:solidFill>
            <a:srgbClr val="00B0F0">
              <a:alpha val="13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80EF7B3-6711-A139-0F89-13076051D1CF}"/>
              </a:ext>
            </a:extLst>
          </p:cNvPr>
          <p:cNvSpPr txBox="1"/>
          <p:nvPr/>
        </p:nvSpPr>
        <p:spPr>
          <a:xfrm>
            <a:off x="3964048" y="4104919"/>
            <a:ext cx="517995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9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 lightweight multiscale neural network for inverting relaxation spectra.</a:t>
            </a:r>
            <a:endParaRPr lang="zh-CN" altLang="zh-CN" sz="1100" dirty="0"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1EA21E1-9B68-E8C3-E4D7-FD808EDE92AC}"/>
              </a:ext>
            </a:extLst>
          </p:cNvPr>
          <p:cNvSpPr txBox="1"/>
          <p:nvPr/>
        </p:nvSpPr>
        <p:spPr>
          <a:xfrm>
            <a:off x="5260721" y="3712504"/>
            <a:ext cx="16119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Smooth</a:t>
            </a:r>
            <a:r>
              <a:rPr kumimoji="1" lang="zh-CN" altLang="en-US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constrains</a:t>
            </a:r>
            <a:endParaRPr kumimoji="1" lang="zh-CN" altLang="en-US" sz="1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57A7D20E-8DCC-FA07-10F2-87F1B15EFB6C}"/>
              </a:ext>
            </a:extLst>
          </p:cNvPr>
          <p:cNvCxnSpPr>
            <a:cxnSpLocks/>
          </p:cNvCxnSpPr>
          <p:nvPr/>
        </p:nvCxnSpPr>
        <p:spPr>
          <a:xfrm flipV="1">
            <a:off x="6017276" y="3584388"/>
            <a:ext cx="0" cy="22061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标题 1">
            <a:extLst>
              <a:ext uri="{FF2B5EF4-FFF2-40B4-BE49-F238E27FC236}">
                <a16:creationId xmlns:a16="http://schemas.microsoft.com/office/drawing/2014/main" id="{E33D4B99-8EBF-85E2-0790-A6CCF3DBA85C}"/>
              </a:ext>
            </a:extLst>
          </p:cNvPr>
          <p:cNvSpPr txBox="1">
            <a:spLocks/>
          </p:cNvSpPr>
          <p:nvPr/>
        </p:nvSpPr>
        <p:spPr>
          <a:xfrm>
            <a:off x="1908163" y="182857"/>
            <a:ext cx="4904176" cy="360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60000" algn="ctr"/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EB217558-9578-45AD-EDB5-13D738F9A3B3}"/>
              </a:ext>
            </a:extLst>
          </p:cNvPr>
          <p:cNvSpPr txBox="1">
            <a:spLocks/>
          </p:cNvSpPr>
          <p:nvPr/>
        </p:nvSpPr>
        <p:spPr>
          <a:xfrm>
            <a:off x="0" y="727503"/>
            <a:ext cx="9082726" cy="3693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39700"/>
            <a:r>
              <a:rPr lang="en-US" altLang="zh-CN" sz="2000" b="1" u="sng" kern="2200" dirty="0">
                <a:solidFill>
                  <a:srgbClr val="FF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New Method</a:t>
            </a:r>
            <a:r>
              <a:rPr lang="en-US" altLang="zh-CN" sz="2000" b="1" kern="22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 Lightweight Multiscale Neural Network (</a:t>
            </a:r>
            <a:r>
              <a:rPr lang="en-US" altLang="zh-CN" sz="2000" b="1" kern="2200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LMsNN</a:t>
            </a:r>
            <a:r>
              <a:rPr lang="en-US" altLang="zh-CN" sz="2000" b="1" kern="22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)</a:t>
            </a:r>
            <a:r>
              <a:rPr lang="zh-CN" altLang="en-US" sz="2000" b="1" kern="22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208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9BAA757-DAEF-7219-428B-5F6212C19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5077-D09B-E94D-B660-F34844DEF288}" type="slidenum">
              <a:rPr kumimoji="1" lang="zh-CN" altLang="en-US" smtClean="0"/>
              <a:pPr/>
              <a:t>11</a:t>
            </a:fld>
            <a:endParaRPr kumimoji="1" lang="zh-CN" altLang="en-US"/>
          </a:p>
        </p:txBody>
      </p:sp>
      <p:pic>
        <p:nvPicPr>
          <p:cNvPr id="16" name="图片 15" descr="图示&#10;&#10;描述已自动生成">
            <a:extLst>
              <a:ext uri="{FF2B5EF4-FFF2-40B4-BE49-F238E27FC236}">
                <a16:creationId xmlns:a16="http://schemas.microsoft.com/office/drawing/2014/main" id="{661B699D-1136-34EA-42F5-F9BA30C2B1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100"/>
          <a:stretch/>
        </p:blipFill>
        <p:spPr>
          <a:xfrm>
            <a:off x="3899792" y="1321568"/>
            <a:ext cx="5244208" cy="278335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96296330-B665-E507-10C4-D1DAE0C4B0CC}"/>
              </a:ext>
            </a:extLst>
          </p:cNvPr>
          <p:cNvSpPr txBox="1"/>
          <p:nvPr/>
        </p:nvSpPr>
        <p:spPr>
          <a:xfrm>
            <a:off x="5253789" y="1864895"/>
            <a:ext cx="1764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734EBCD-68FF-4BBF-F693-928A2406C645}"/>
              </a:ext>
            </a:extLst>
          </p:cNvPr>
          <p:cNvSpPr txBox="1"/>
          <p:nvPr/>
        </p:nvSpPr>
        <p:spPr>
          <a:xfrm rot="16200000">
            <a:off x="5660630" y="2165270"/>
            <a:ext cx="5659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ReLU</a:t>
            </a:r>
            <a:endParaRPr kumimoji="1" lang="zh-CN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80EF7B3-6711-A139-0F89-13076051D1CF}"/>
              </a:ext>
            </a:extLst>
          </p:cNvPr>
          <p:cNvSpPr txBox="1"/>
          <p:nvPr/>
        </p:nvSpPr>
        <p:spPr>
          <a:xfrm>
            <a:off x="3964048" y="4104919"/>
            <a:ext cx="517995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9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 lightweight multiscale neural network for inverting relaxation spectra.</a:t>
            </a:r>
            <a:endParaRPr lang="zh-CN" altLang="zh-CN" sz="1100" dirty="0"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1EA21E1-9B68-E8C3-E4D7-FD808EDE92AC}"/>
              </a:ext>
            </a:extLst>
          </p:cNvPr>
          <p:cNvSpPr txBox="1"/>
          <p:nvPr/>
        </p:nvSpPr>
        <p:spPr>
          <a:xfrm>
            <a:off x="5260721" y="3712504"/>
            <a:ext cx="16119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Smooth</a:t>
            </a:r>
            <a:r>
              <a:rPr kumimoji="1" lang="zh-CN" altLang="en-US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constrains</a:t>
            </a:r>
            <a:endParaRPr kumimoji="1" lang="zh-CN" altLang="en-US" sz="1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57A7D20E-8DCC-FA07-10F2-87F1B15EFB6C}"/>
              </a:ext>
            </a:extLst>
          </p:cNvPr>
          <p:cNvCxnSpPr>
            <a:cxnSpLocks/>
          </p:cNvCxnSpPr>
          <p:nvPr/>
        </p:nvCxnSpPr>
        <p:spPr>
          <a:xfrm flipV="1">
            <a:off x="6017276" y="3584388"/>
            <a:ext cx="0" cy="22061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2D223ADC-1124-737B-01FD-B52FA9C481A0}"/>
              </a:ext>
            </a:extLst>
          </p:cNvPr>
          <p:cNvSpPr txBox="1"/>
          <p:nvPr/>
        </p:nvSpPr>
        <p:spPr>
          <a:xfrm>
            <a:off x="866249" y="1389855"/>
            <a:ext cx="243213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CPMG</a:t>
            </a:r>
            <a:r>
              <a:rPr lang="zh-CN" altLang="en-US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decay equation</a:t>
            </a:r>
            <a:endParaRPr lang="zh-CN" altLang="en-US" sz="12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3227D55-8728-C606-2A8C-C0E77C844488}"/>
              </a:ext>
            </a:extLst>
          </p:cNvPr>
          <p:cNvSpPr txBox="1"/>
          <p:nvPr/>
        </p:nvSpPr>
        <p:spPr>
          <a:xfrm>
            <a:off x="866249" y="2059550"/>
            <a:ext cx="243213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Reconstruction of the echo signal</a:t>
            </a:r>
            <a:endParaRPr lang="zh-CN" altLang="en-US" sz="1200" dirty="0"/>
          </a:p>
        </p:txBody>
      </p:sp>
      <p:sp>
        <p:nvSpPr>
          <p:cNvPr id="18" name="下箭头 17">
            <a:extLst>
              <a:ext uri="{FF2B5EF4-FFF2-40B4-BE49-F238E27FC236}">
                <a16:creationId xmlns:a16="http://schemas.microsoft.com/office/drawing/2014/main" id="{8AAA3141-E5C7-C16C-90EA-F66F9C40162A}"/>
              </a:ext>
            </a:extLst>
          </p:cNvPr>
          <p:cNvSpPr/>
          <p:nvPr/>
        </p:nvSpPr>
        <p:spPr>
          <a:xfrm>
            <a:off x="1822651" y="1728409"/>
            <a:ext cx="270215" cy="276999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BDAB641-43BE-1234-57BE-71EF6C6E4941}"/>
              </a:ext>
            </a:extLst>
          </p:cNvPr>
          <p:cNvSpPr txBox="1"/>
          <p:nvPr/>
        </p:nvSpPr>
        <p:spPr>
          <a:xfrm>
            <a:off x="2082314" y="1736244"/>
            <a:ext cx="120295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zh-CN" altLang="en-US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econdary task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A10D3B5-7B8E-7648-2EF8-D676CB5232B6}"/>
              </a:ext>
            </a:extLst>
          </p:cNvPr>
          <p:cNvSpPr txBox="1"/>
          <p:nvPr/>
        </p:nvSpPr>
        <p:spPr>
          <a:xfrm>
            <a:off x="853134" y="2621242"/>
            <a:ext cx="243213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Constrains</a:t>
            </a:r>
            <a:endParaRPr lang="zh-CN" altLang="en-US" sz="1200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F3A7E0B-B91B-C5D7-BE4B-6DFE2BDFCEF5}"/>
              </a:ext>
            </a:extLst>
          </p:cNvPr>
          <p:cNvSpPr txBox="1"/>
          <p:nvPr/>
        </p:nvSpPr>
        <p:spPr>
          <a:xfrm>
            <a:off x="866249" y="3306874"/>
            <a:ext cx="243213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Improve</a:t>
            </a:r>
            <a:r>
              <a:rPr lang="zh-CN" altLang="en-US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smoothness</a:t>
            </a:r>
            <a:r>
              <a:rPr lang="zh-CN" altLang="en-US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and</a:t>
            </a:r>
            <a:r>
              <a:rPr lang="zh-CN" altLang="en-US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accuracy</a:t>
            </a:r>
            <a:r>
              <a:rPr lang="zh-CN" altLang="en-US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of</a:t>
            </a:r>
            <a:r>
              <a:rPr lang="zh-CN" altLang="en-US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200" i="1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</a:t>
            </a:r>
            <a:r>
              <a:rPr lang="en-US" altLang="zh-CN" sz="1200" kern="0" baseline="-25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2</a:t>
            </a:r>
            <a:r>
              <a:rPr lang="en-US" altLang="zh-CN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spectrum </a:t>
            </a:r>
            <a:endParaRPr lang="zh-CN" altLang="en-US" sz="1200" dirty="0"/>
          </a:p>
        </p:txBody>
      </p:sp>
      <p:sp>
        <p:nvSpPr>
          <p:cNvPr id="23" name="下箭头 22">
            <a:extLst>
              <a:ext uri="{FF2B5EF4-FFF2-40B4-BE49-F238E27FC236}">
                <a16:creationId xmlns:a16="http://schemas.microsoft.com/office/drawing/2014/main" id="{AF05F906-B740-6289-7A94-C008D1CB93D2}"/>
              </a:ext>
            </a:extLst>
          </p:cNvPr>
          <p:cNvSpPr/>
          <p:nvPr/>
        </p:nvSpPr>
        <p:spPr>
          <a:xfrm>
            <a:off x="1812099" y="2959796"/>
            <a:ext cx="270215" cy="276999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3C2B459-2134-4535-3EC8-01A3743482B6}"/>
              </a:ext>
            </a:extLst>
          </p:cNvPr>
          <p:cNvSpPr txBox="1"/>
          <p:nvPr/>
        </p:nvSpPr>
        <p:spPr>
          <a:xfrm>
            <a:off x="2069198" y="2898241"/>
            <a:ext cx="216089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kern="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Smooth, Non-negative of</a:t>
            </a:r>
            <a:r>
              <a:rPr lang="zh-CN" altLang="en-US" sz="1050" kern="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050" kern="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Signals and spectra, Artefacts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45C518F8-60B2-B866-1355-5633A5573C80}"/>
              </a:ext>
            </a:extLst>
          </p:cNvPr>
          <p:cNvSpPr txBox="1"/>
          <p:nvPr/>
        </p:nvSpPr>
        <p:spPr>
          <a:xfrm>
            <a:off x="327891" y="3939904"/>
            <a:ext cx="37869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Deep neural networks are used as as optimisers to solve this highly non-linear and </a:t>
            </a:r>
            <a:r>
              <a:rPr lang="en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underdetermined 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optimisation problem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CF0B9BBA-E208-F5AC-C3DC-20C489D41971}"/>
              </a:ext>
            </a:extLst>
          </p:cNvPr>
          <p:cNvSpPr txBox="1">
            <a:spLocks/>
          </p:cNvSpPr>
          <p:nvPr/>
        </p:nvSpPr>
        <p:spPr>
          <a:xfrm>
            <a:off x="1908163" y="182857"/>
            <a:ext cx="4904176" cy="360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60000" algn="ctr"/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85CF2950-FE0F-882D-B4D3-1A19DE00F9A6}"/>
              </a:ext>
            </a:extLst>
          </p:cNvPr>
          <p:cNvSpPr txBox="1">
            <a:spLocks/>
          </p:cNvSpPr>
          <p:nvPr/>
        </p:nvSpPr>
        <p:spPr>
          <a:xfrm>
            <a:off x="0" y="727503"/>
            <a:ext cx="9082726" cy="3693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39700"/>
            <a:r>
              <a:rPr lang="en-US" altLang="zh-CN" sz="2000" b="1" u="sng" kern="2200" dirty="0">
                <a:solidFill>
                  <a:srgbClr val="FF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New Method</a:t>
            </a:r>
            <a:r>
              <a:rPr lang="en-US" altLang="zh-CN" sz="2000" b="1" kern="22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 Lightweight Multiscale Neural Network (</a:t>
            </a:r>
            <a:r>
              <a:rPr lang="en-US" altLang="zh-CN" sz="2000" b="1" kern="2200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LMsNN</a:t>
            </a:r>
            <a:r>
              <a:rPr lang="en-US" altLang="zh-CN" sz="2000" b="1" kern="22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)</a:t>
            </a:r>
            <a:r>
              <a:rPr lang="zh-CN" altLang="en-US" sz="2000" b="1" kern="22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937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CAF4000-C273-D6A1-CA3A-615E14078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5077-D09B-E94D-B660-F34844DEF288}" type="slidenum">
              <a:rPr kumimoji="1" lang="zh-CN" altLang="en-US" smtClean="0"/>
              <a:t>12</a:t>
            </a:fld>
            <a:endParaRPr kumimoji="1"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0E216-2DAD-D9DF-9C86-5A23A293BB88}"/>
              </a:ext>
            </a:extLst>
          </p:cNvPr>
          <p:cNvSpPr txBox="1">
            <a:spLocks/>
          </p:cNvSpPr>
          <p:nvPr/>
        </p:nvSpPr>
        <p:spPr>
          <a:xfrm>
            <a:off x="1433640" y="929335"/>
            <a:ext cx="6276720" cy="3627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666766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66766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66766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766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766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239922" algn="ctr">
              <a:lnSpc>
                <a:spcPct val="100000"/>
              </a:lnSpc>
              <a:buNone/>
            </a:pPr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  <a:p>
            <a:pPr marL="0" indent="239922" algn="ctr">
              <a:lnSpc>
                <a:spcPct val="100000"/>
              </a:lnSpc>
              <a:spcBef>
                <a:spcPts val="0"/>
              </a:spcBef>
              <a:buNone/>
            </a:pPr>
            <a:endParaRPr lang="en-US" altLang="zh-CN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239922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1400" kern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 Lightweight Multiscale Neural Network (</a:t>
            </a:r>
            <a:r>
              <a:rPr lang="en-US" altLang="zh-CN" sz="1400" kern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LMsNN</a:t>
            </a:r>
            <a:r>
              <a:rPr lang="en-US" altLang="zh-CN" sz="1400" kern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) for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1400" kern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the Inversion</a:t>
            </a:r>
            <a:r>
              <a:rPr lang="zh-CN" altLang="en-US" sz="1400" kern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400" kern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of Relaxation Spectra</a:t>
            </a:r>
            <a:endParaRPr lang="zh-CN" altLang="zh-CN" sz="1400" kern="2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indent="239922" algn="ctr">
              <a:lnSpc>
                <a:spcPct val="100000"/>
              </a:lnSpc>
              <a:spcBef>
                <a:spcPts val="0"/>
              </a:spcBef>
              <a:buNone/>
            </a:pPr>
            <a:endParaRPr lang="en-US" altLang="zh-C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239922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</a:p>
          <a:p>
            <a:pPr marL="0" indent="239922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1400" kern="100" dirty="0">
                <a:solidFill>
                  <a:srgbClr val="FF0000"/>
                </a:solidFill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1.Validation of Synthetic Data</a:t>
            </a:r>
            <a:endParaRPr lang="it-IT" altLang="zh-CN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2.Application of NMR Rock Core Analysis</a:t>
            </a:r>
          </a:p>
          <a:p>
            <a:pPr marL="0" indent="239922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3.Processing with NMR Logging Data</a:t>
            </a:r>
          </a:p>
          <a:p>
            <a:pPr marL="0" indent="239922" algn="ctr">
              <a:lnSpc>
                <a:spcPct val="100000"/>
              </a:lnSpc>
              <a:spcBef>
                <a:spcPts val="0"/>
              </a:spcBef>
              <a:buNone/>
            </a:pPr>
            <a:endParaRPr lang="en-US" altLang="zh-CN" sz="1400" kern="2200" dirty="0">
              <a:solidFill>
                <a:srgbClr val="1C0FC8"/>
              </a:solidFill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indent="239922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 and Further Work</a:t>
            </a: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B67C4EF2-7810-8A13-C17A-813D0EEF947D}"/>
              </a:ext>
            </a:extLst>
          </p:cNvPr>
          <p:cNvSpPr txBox="1">
            <a:spLocks/>
          </p:cNvSpPr>
          <p:nvPr/>
        </p:nvSpPr>
        <p:spPr>
          <a:xfrm>
            <a:off x="1908163" y="182857"/>
            <a:ext cx="4904176" cy="360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60000" algn="ctr"/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729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F8279ED-BCF7-6BED-CC71-A6CC4B5EC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5077-D09B-E94D-B660-F34844DEF288}" type="slidenum">
              <a:rPr kumimoji="1" lang="zh-CN" altLang="en-US" smtClean="0"/>
              <a:pPr/>
              <a:t>13</a:t>
            </a:fld>
            <a:endParaRPr kumimoji="1" lang="zh-CN" altLang="en-US"/>
          </a:p>
        </p:txBody>
      </p:sp>
      <p:pic>
        <p:nvPicPr>
          <p:cNvPr id="4" name="图片 3" descr="图形用户界面, 图表, 直方图&#10;&#10;描述已自动生成">
            <a:extLst>
              <a:ext uri="{FF2B5EF4-FFF2-40B4-BE49-F238E27FC236}">
                <a16:creationId xmlns:a16="http://schemas.microsoft.com/office/drawing/2014/main" id="{EFEB3C3C-ABFE-1FBF-31EB-33D32304B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837220"/>
            <a:ext cx="4384432" cy="347223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8520C73-39A7-996B-677F-2F46F39C0B6F}"/>
              </a:ext>
            </a:extLst>
          </p:cNvPr>
          <p:cNvSpPr txBox="1"/>
          <p:nvPr/>
        </p:nvSpPr>
        <p:spPr>
          <a:xfrm>
            <a:off x="4722804" y="4307868"/>
            <a:ext cx="423362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9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The numerical synthetic </a:t>
            </a:r>
            <a:r>
              <a:rPr lang="en-US" altLang="zh-CN" sz="900" i="1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</a:t>
            </a:r>
            <a:r>
              <a:rPr lang="en-US" altLang="zh-CN" sz="900" baseline="-250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2</a:t>
            </a:r>
            <a:r>
              <a:rPr lang="en-US" altLang="zh-CN" sz="9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distribution models containing different ratios of BW and MO. And decay signals with different SNR corresponding to the distribution models (SNR=10, 20, 40, 80). </a:t>
            </a:r>
            <a:endParaRPr lang="zh-CN" altLang="zh-CN" sz="1100" dirty="0"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0599283-FB46-187C-778A-E5E17C4BE6A6}"/>
              </a:ext>
            </a:extLst>
          </p:cNvPr>
          <p:cNvSpPr txBox="1"/>
          <p:nvPr/>
        </p:nvSpPr>
        <p:spPr>
          <a:xfrm>
            <a:off x="169109" y="1528356"/>
            <a:ext cx="3556670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n-US" altLang="zh-CN" sz="1200" kern="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Established </a:t>
            </a:r>
            <a:r>
              <a:rPr lang="en-US" altLang="zh-CN" sz="1200" kern="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</a:t>
            </a:r>
            <a:r>
              <a:rPr lang="en-US" altLang="zh-CN" sz="1200" kern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imodal relaxation spectra </a:t>
            </a:r>
            <a:r>
              <a:rPr lang="en-US" altLang="zh-CN" sz="1200" kern="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for two fluid components. </a:t>
            </a:r>
          </a:p>
          <a:p>
            <a:pPr marL="177800" indent="-177800" algn="just">
              <a:buFont typeface="Arial" panose="020B0604020202020204" pitchFamily="34" charset="0"/>
              <a:buChar char="•"/>
            </a:pPr>
            <a:endParaRPr lang="en-US" altLang="zh-CN" sz="1200" kern="0" dirty="0"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n-US" altLang="zh-CN" sz="1200" kern="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</a:t>
            </a:r>
            <a:r>
              <a:rPr lang="en-US" altLang="zh-CN" sz="1200" kern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ound water </a:t>
            </a:r>
            <a:r>
              <a:rPr lang="en-US" altLang="zh-CN" sz="1200" kern="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(10 </a:t>
            </a:r>
            <a:r>
              <a:rPr lang="en-US" altLang="zh-CN" sz="1200" kern="0" dirty="0" err="1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ms</a:t>
            </a:r>
            <a:r>
              <a:rPr lang="en-US" altLang="zh-CN" sz="1200" kern="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) and </a:t>
            </a:r>
            <a:r>
              <a:rPr lang="en-US" altLang="zh-CN" sz="1200" kern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movable oil </a:t>
            </a:r>
            <a:r>
              <a:rPr lang="en-US" altLang="zh-CN" sz="1200" kern="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(150 </a:t>
            </a:r>
            <a:r>
              <a:rPr lang="en-US" altLang="zh-CN" sz="1200" kern="0" dirty="0" err="1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ms</a:t>
            </a:r>
            <a:r>
              <a:rPr lang="en-US" altLang="zh-CN" sz="1200" kern="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) in rock pores with proportions of 3:2 and 2:3.</a:t>
            </a:r>
            <a:r>
              <a:rPr lang="zh-CN" altLang="zh-CN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1200" kern="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177800" indent="-177800" algn="just">
              <a:buFont typeface="Arial" panose="020B0604020202020204" pitchFamily="34" charset="0"/>
              <a:buChar char="•"/>
            </a:pPr>
            <a:endParaRPr lang="en-US" altLang="zh-CN" sz="1400" kern="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n-US" altLang="zh-CN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Simulated pulse sequence parameters, including echo spacing, number of echoes.</a:t>
            </a:r>
          </a:p>
          <a:p>
            <a:pPr marL="177800" indent="-177800" algn="just">
              <a:buFont typeface="Arial" panose="020B0604020202020204" pitchFamily="34" charset="0"/>
              <a:buChar char="•"/>
            </a:pPr>
            <a:endParaRPr lang="en-US" altLang="zh-CN" sz="1200" kern="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n-US" altLang="zh-CN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Calculated noiseless echo by 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CPMG 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ulse 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equence 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esponse 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quation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7800" indent="-177800" algn="just">
              <a:buFont typeface="Arial" panose="020B0604020202020204" pitchFamily="34" charset="0"/>
              <a:buChar char="•"/>
            </a:pPr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n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Echo signals with different SNRs are obtained by adding different levels of Gaussian noise.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 algn="just">
              <a:buFont typeface="Arial" panose="020B0604020202020204" pitchFamily="34" charset="0"/>
              <a:buChar char="•"/>
            </a:pPr>
            <a:endParaRPr lang="en-US" altLang="zh-CN" sz="1200" kern="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7D165D9-526D-679C-92B0-CFE5956957AE}"/>
              </a:ext>
            </a:extLst>
          </p:cNvPr>
          <p:cNvSpPr txBox="1"/>
          <p:nvPr/>
        </p:nvSpPr>
        <p:spPr>
          <a:xfrm>
            <a:off x="169109" y="1193234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kern="0" dirty="0">
                <a:solidFill>
                  <a:srgbClr val="1C0FC8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Modelling two </a:t>
            </a:r>
            <a:r>
              <a:rPr lang="en-US" altLang="zh-CN" sz="1400" b="1" i="1" kern="0" dirty="0">
                <a:solidFill>
                  <a:srgbClr val="1C0FC8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</a:t>
            </a:r>
            <a:r>
              <a:rPr lang="en-US" altLang="zh-CN" sz="1400" b="1" kern="0" baseline="-25000" dirty="0">
                <a:solidFill>
                  <a:srgbClr val="1C0FC8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2</a:t>
            </a:r>
            <a:r>
              <a:rPr lang="en-US" altLang="zh-CN" sz="1400" b="1" kern="0" dirty="0">
                <a:solidFill>
                  <a:srgbClr val="1C0FC8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distributions</a:t>
            </a:r>
            <a:endParaRPr lang="zh-CN" altLang="en-US" b="1" dirty="0">
              <a:solidFill>
                <a:srgbClr val="1C0FC8"/>
              </a:solidFill>
            </a:endParaRP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37795703-C689-EE22-23A2-BA3AFF26FFCA}"/>
              </a:ext>
            </a:extLst>
          </p:cNvPr>
          <p:cNvSpPr txBox="1">
            <a:spLocks/>
          </p:cNvSpPr>
          <p:nvPr/>
        </p:nvSpPr>
        <p:spPr>
          <a:xfrm>
            <a:off x="1908163" y="182857"/>
            <a:ext cx="4904176" cy="360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60000" algn="ctr"/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8E4A5DA8-034A-867C-8485-BEA283D6B9BC}"/>
              </a:ext>
            </a:extLst>
          </p:cNvPr>
          <p:cNvSpPr txBox="1">
            <a:spLocks/>
          </p:cNvSpPr>
          <p:nvPr/>
        </p:nvSpPr>
        <p:spPr>
          <a:xfrm>
            <a:off x="0" y="727503"/>
            <a:ext cx="9082726" cy="3693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975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2000" b="1" kern="100" dirty="0"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1. Validation of Synthetic Data</a:t>
            </a:r>
            <a:endParaRPr lang="it-IT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467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1CEB6DC-53E7-49F4-17F4-23344E0C3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5077-D09B-E94D-B660-F34844DEF288}" type="slidenum">
              <a:rPr kumimoji="1" lang="zh-CN" altLang="en-US" smtClean="0"/>
              <a:pPr/>
              <a:t>14</a:t>
            </a:fld>
            <a:endParaRPr kumimoji="1" lang="zh-CN" altLang="en-US"/>
          </a:p>
        </p:txBody>
      </p:sp>
      <p:pic>
        <p:nvPicPr>
          <p:cNvPr id="4" name="图片 3" descr="图表, 直方图&#10;&#10;描述已自动生成">
            <a:extLst>
              <a:ext uri="{FF2B5EF4-FFF2-40B4-BE49-F238E27FC236}">
                <a16:creationId xmlns:a16="http://schemas.microsoft.com/office/drawing/2014/main" id="{71DEE9EE-798C-302B-274A-A9513E3F3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50" y="1002694"/>
            <a:ext cx="4392277" cy="3620086"/>
          </a:xfrm>
          <a:prstGeom prst="rect">
            <a:avLst/>
          </a:prstGeom>
        </p:spPr>
      </p:pic>
      <p:pic>
        <p:nvPicPr>
          <p:cNvPr id="6" name="图片 5" descr="图表, 折线图, 直方图&#10;&#10;描述已自动生成">
            <a:extLst>
              <a:ext uri="{FF2B5EF4-FFF2-40B4-BE49-F238E27FC236}">
                <a16:creationId xmlns:a16="http://schemas.microsoft.com/office/drawing/2014/main" id="{B15E3547-A4E5-7165-F681-8376B74CE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329" y="1002694"/>
            <a:ext cx="4399361" cy="3620086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A5EE995-B02E-26FA-437E-6988CBA4786E}"/>
              </a:ext>
            </a:extLst>
          </p:cNvPr>
          <p:cNvSpPr txBox="1"/>
          <p:nvPr/>
        </p:nvSpPr>
        <p:spPr>
          <a:xfrm>
            <a:off x="222422" y="4611609"/>
            <a:ext cx="874185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900" i="1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</a:t>
            </a:r>
            <a:r>
              <a:rPr lang="en-US" altLang="zh-CN" sz="900" baseline="-250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2</a:t>
            </a:r>
            <a:r>
              <a:rPr lang="en-US" altLang="zh-CN" sz="9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spectra inverted by using BRD, SVD, and </a:t>
            </a:r>
            <a:r>
              <a:rPr lang="en-US" altLang="zh-CN" sz="900" dirty="0" err="1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LMsNN</a:t>
            </a:r>
            <a:r>
              <a:rPr lang="en-US" altLang="zh-CN" sz="9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methods based on model 1</a:t>
            </a:r>
            <a:r>
              <a:rPr lang="zh-CN" altLang="en-US" sz="9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9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and model 2 at different SNRs. (a) SNR = 10; (b) SNR = 20; (c) SNR = 40; (d) SNR = 80.</a:t>
            </a:r>
            <a:endParaRPr lang="zh-CN" altLang="zh-CN" sz="1100" dirty="0"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825CAF1B-EC4E-E7B0-2435-8E88A5740154}"/>
              </a:ext>
            </a:extLst>
          </p:cNvPr>
          <p:cNvSpPr/>
          <p:nvPr/>
        </p:nvSpPr>
        <p:spPr>
          <a:xfrm>
            <a:off x="275481" y="991363"/>
            <a:ext cx="4243459" cy="3631417"/>
          </a:xfrm>
          <a:prstGeom prst="roundRect">
            <a:avLst>
              <a:gd name="adj" fmla="val 1667"/>
            </a:avLst>
          </a:prstGeom>
          <a:noFill/>
          <a:ln w="952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2929343-D04D-2299-BC77-C448399ECE76}"/>
              </a:ext>
            </a:extLst>
          </p:cNvPr>
          <p:cNvSpPr txBox="1"/>
          <p:nvPr/>
        </p:nvSpPr>
        <p:spPr>
          <a:xfrm>
            <a:off x="1784345" y="735205"/>
            <a:ext cx="12858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i="1" kern="100" dirty="0"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T</a:t>
            </a:r>
            <a:r>
              <a:rPr lang="en-US" altLang="zh-CN" sz="1200" b="1" kern="100" baseline="-25000" dirty="0"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2</a:t>
            </a:r>
            <a:r>
              <a:rPr lang="zh-CN" altLang="en-US" sz="1200" b="1" kern="100" dirty="0"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200" b="1" kern="100" dirty="0"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Model</a:t>
            </a:r>
            <a:r>
              <a:rPr lang="zh-CN" altLang="en-US" sz="1200" b="1" kern="100" dirty="0"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200" b="1" kern="100" dirty="0"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1</a:t>
            </a:r>
            <a:endParaRPr lang="zh-CN" altLang="en-US" sz="1200" b="1" dirty="0"/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A362743D-AF2E-1705-0A14-9E3EF9BD1709}"/>
              </a:ext>
            </a:extLst>
          </p:cNvPr>
          <p:cNvSpPr/>
          <p:nvPr/>
        </p:nvSpPr>
        <p:spPr>
          <a:xfrm>
            <a:off x="4625062" y="981089"/>
            <a:ext cx="4264806" cy="3648765"/>
          </a:xfrm>
          <a:prstGeom prst="roundRect">
            <a:avLst>
              <a:gd name="adj" fmla="val 1667"/>
            </a:avLst>
          </a:prstGeom>
          <a:noFill/>
          <a:ln w="952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4F5855E-6F19-F878-8256-CFA6E754D817}"/>
              </a:ext>
            </a:extLst>
          </p:cNvPr>
          <p:cNvSpPr txBox="1"/>
          <p:nvPr/>
        </p:nvSpPr>
        <p:spPr>
          <a:xfrm>
            <a:off x="6098670" y="732609"/>
            <a:ext cx="12858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i="1" kern="100" dirty="0"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T</a:t>
            </a:r>
            <a:r>
              <a:rPr lang="en-US" altLang="zh-CN" sz="1200" b="1" kern="100" baseline="-25000" dirty="0"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2</a:t>
            </a:r>
            <a:r>
              <a:rPr lang="zh-CN" altLang="en-US" sz="1200" b="1" kern="100" dirty="0"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200" b="1" kern="100" dirty="0"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Model</a:t>
            </a:r>
            <a:r>
              <a:rPr lang="zh-CN" altLang="en-US" sz="1200" b="1" kern="100" dirty="0"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200" b="1" kern="100" dirty="0"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2</a:t>
            </a:r>
            <a:endParaRPr lang="zh-CN" altLang="en-US" sz="1200" b="1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00038ED-DC32-CC0A-7E20-2C9950D1AA8B}"/>
              </a:ext>
            </a:extLst>
          </p:cNvPr>
          <p:cNvSpPr txBox="1"/>
          <p:nvPr/>
        </p:nvSpPr>
        <p:spPr>
          <a:xfrm>
            <a:off x="558800" y="1231107"/>
            <a:ext cx="7842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SNR = 10</a:t>
            </a:r>
            <a:endParaRPr lang="zh-CN" altLang="en-US" sz="105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6F6F6D6-F7E4-9C16-8366-999DC5D34508}"/>
              </a:ext>
            </a:extLst>
          </p:cNvPr>
          <p:cNvSpPr txBox="1"/>
          <p:nvPr/>
        </p:nvSpPr>
        <p:spPr>
          <a:xfrm>
            <a:off x="2745176" y="1231107"/>
            <a:ext cx="7842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SNR = 20</a:t>
            </a:r>
            <a:endParaRPr lang="zh-CN" altLang="en-US" sz="105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D2AD745-5BD8-909F-4751-FABB433CDBD4}"/>
              </a:ext>
            </a:extLst>
          </p:cNvPr>
          <p:cNvSpPr txBox="1"/>
          <p:nvPr/>
        </p:nvSpPr>
        <p:spPr>
          <a:xfrm>
            <a:off x="4914997" y="1231107"/>
            <a:ext cx="7842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SNR = 10</a:t>
            </a:r>
            <a:endParaRPr lang="zh-CN" altLang="en-US" sz="105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DEBA8CE-91DB-FF5F-C67B-F0CBA0548E4D}"/>
              </a:ext>
            </a:extLst>
          </p:cNvPr>
          <p:cNvSpPr txBox="1"/>
          <p:nvPr/>
        </p:nvSpPr>
        <p:spPr>
          <a:xfrm>
            <a:off x="7081727" y="1231107"/>
            <a:ext cx="7842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SNR = 20</a:t>
            </a:r>
            <a:endParaRPr lang="zh-CN" altLang="en-US" sz="105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F6549CF-F76D-F92B-7A2E-364BE0E28D7F}"/>
              </a:ext>
            </a:extLst>
          </p:cNvPr>
          <p:cNvSpPr txBox="1"/>
          <p:nvPr/>
        </p:nvSpPr>
        <p:spPr>
          <a:xfrm>
            <a:off x="558800" y="3040029"/>
            <a:ext cx="7842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SNR = 40</a:t>
            </a:r>
            <a:endParaRPr lang="zh-CN" altLang="en-US" sz="1050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B529086-47C6-1AD0-D5CA-CF83C22B4DD9}"/>
              </a:ext>
            </a:extLst>
          </p:cNvPr>
          <p:cNvSpPr txBox="1"/>
          <p:nvPr/>
        </p:nvSpPr>
        <p:spPr>
          <a:xfrm>
            <a:off x="2745176" y="3040029"/>
            <a:ext cx="7842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SNR = </a:t>
            </a:r>
            <a:r>
              <a:rPr lang="en-US" altLang="zh-CN" sz="105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8</a:t>
            </a:r>
            <a:r>
              <a:rPr lang="en-US" altLang="zh-CN" sz="105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0</a:t>
            </a:r>
            <a:endParaRPr lang="zh-CN" altLang="en-US" sz="1050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390C586-795A-29A3-B09B-83F3973BF3DF}"/>
              </a:ext>
            </a:extLst>
          </p:cNvPr>
          <p:cNvSpPr txBox="1"/>
          <p:nvPr/>
        </p:nvSpPr>
        <p:spPr>
          <a:xfrm>
            <a:off x="4914997" y="3040029"/>
            <a:ext cx="7842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SNR = 40</a:t>
            </a:r>
            <a:endParaRPr lang="zh-CN" altLang="en-US" sz="1050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8EF9D9B-6A8F-1067-BC1E-8EBE40BCCA34}"/>
              </a:ext>
            </a:extLst>
          </p:cNvPr>
          <p:cNvSpPr txBox="1"/>
          <p:nvPr/>
        </p:nvSpPr>
        <p:spPr>
          <a:xfrm>
            <a:off x="7081727" y="3040029"/>
            <a:ext cx="7842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SNR = 80</a:t>
            </a:r>
            <a:endParaRPr lang="zh-CN" altLang="en-US" sz="1050" dirty="0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0D0A190A-D616-1BF6-2E79-0A8D32A50468}"/>
              </a:ext>
            </a:extLst>
          </p:cNvPr>
          <p:cNvSpPr txBox="1">
            <a:spLocks/>
          </p:cNvSpPr>
          <p:nvPr/>
        </p:nvSpPr>
        <p:spPr>
          <a:xfrm>
            <a:off x="1908163" y="182857"/>
            <a:ext cx="4904176" cy="360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60000" algn="ctr"/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384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06031C1-AD69-CAFF-29CC-89BD93D98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5077-D09B-E94D-B660-F34844DEF288}" type="slidenum">
              <a:rPr kumimoji="1" lang="zh-CN" altLang="en-US" smtClean="0"/>
              <a:pPr/>
              <a:t>15</a:t>
            </a:fld>
            <a:endParaRPr kumimoji="1" lang="zh-CN" altLang="en-US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43DE4818-E561-05FA-557F-06260168E23A}"/>
              </a:ext>
            </a:extLst>
          </p:cNvPr>
          <p:cNvSpPr txBox="1">
            <a:spLocks/>
          </p:cNvSpPr>
          <p:nvPr/>
        </p:nvSpPr>
        <p:spPr>
          <a:xfrm>
            <a:off x="169109" y="858110"/>
            <a:ext cx="8913617" cy="3693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4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100 random simulations and inverse by BRD, SVD, and </a:t>
            </a:r>
            <a:r>
              <a:rPr lang="en-US" altLang="zh-CN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LMsNN</a:t>
            </a:r>
            <a:r>
              <a:rPr lang="en-US" altLang="zh-CN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methods </a:t>
            </a:r>
            <a:r>
              <a:rPr lang="en-US" altLang="zh-CN" sz="14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at different SNRs. </a:t>
            </a:r>
            <a:endParaRPr lang="zh-CN" altLang="en-US" sz="900" dirty="0"/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8299A13-CF8B-4CD1-E4ED-33B189334766}"/>
              </a:ext>
            </a:extLst>
          </p:cNvPr>
          <p:cNvGrpSpPr/>
          <p:nvPr/>
        </p:nvGrpSpPr>
        <p:grpSpPr>
          <a:xfrm>
            <a:off x="329555" y="1154852"/>
            <a:ext cx="8340851" cy="3642204"/>
            <a:chOff x="273047" y="1113755"/>
            <a:chExt cx="8340851" cy="3642204"/>
          </a:xfrm>
        </p:grpSpPr>
        <p:pic>
          <p:nvPicPr>
            <p:cNvPr id="4" name="图片 3" descr="图表, 条形图&#10;&#10;描述已自动生成">
              <a:extLst>
                <a:ext uri="{FF2B5EF4-FFF2-40B4-BE49-F238E27FC236}">
                  <a16:creationId xmlns:a16="http://schemas.microsoft.com/office/drawing/2014/main" id="{23326590-C33D-DAFC-5DAF-03D8D8E68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49063"/>
            <a:stretch/>
          </p:blipFill>
          <p:spPr>
            <a:xfrm>
              <a:off x="530101" y="1252255"/>
              <a:ext cx="8083797" cy="1545809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DAA1D492-F85F-B02A-5F66-9AF7564643DC}"/>
                </a:ext>
              </a:extLst>
            </p:cNvPr>
            <p:cNvSpPr txBox="1"/>
            <p:nvPr/>
          </p:nvSpPr>
          <p:spPr>
            <a:xfrm>
              <a:off x="633282" y="4525127"/>
              <a:ext cx="7877433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900" dirty="0">
                  <a:effectLst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Histogram of RMSE probability statistics for two models. (a)-(d) is the result of model 1 with SNR 10, 20, 40 and 80, (e)-(h) is the result of model 2.</a:t>
              </a:r>
              <a:endParaRPr lang="zh-CN" altLang="zh-CN" sz="9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圆角矩形 11">
              <a:extLst>
                <a:ext uri="{FF2B5EF4-FFF2-40B4-BE49-F238E27FC236}">
                  <a16:creationId xmlns:a16="http://schemas.microsoft.com/office/drawing/2014/main" id="{94BD15EB-FE03-CB42-4557-5AF129C21113}"/>
                </a:ext>
              </a:extLst>
            </p:cNvPr>
            <p:cNvSpPr/>
            <p:nvPr/>
          </p:nvSpPr>
          <p:spPr>
            <a:xfrm>
              <a:off x="275481" y="1150707"/>
              <a:ext cx="8274159" cy="1647358"/>
            </a:xfrm>
            <a:prstGeom prst="roundRect">
              <a:avLst>
                <a:gd name="adj" fmla="val 1667"/>
              </a:avLst>
            </a:prstGeom>
            <a:noFill/>
            <a:ln w="9525"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BB71A776-EC52-CD4A-C07D-27086449B2E8}"/>
                </a:ext>
              </a:extLst>
            </p:cNvPr>
            <p:cNvSpPr txBox="1"/>
            <p:nvPr/>
          </p:nvSpPr>
          <p:spPr>
            <a:xfrm>
              <a:off x="3869177" y="1113755"/>
              <a:ext cx="128587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b="1" i="1" kern="100" dirty="0">
                  <a:latin typeface="Arial" panose="020B0604020202020204" pitchFamily="34" charset="0"/>
                  <a:ea typeface="等线 Light" panose="02010600030101010101" pitchFamily="2" charset="-122"/>
                  <a:cs typeface="Arial" panose="020B0604020202020204" pitchFamily="34" charset="0"/>
                </a:rPr>
                <a:t>T</a:t>
              </a:r>
              <a:r>
                <a:rPr lang="en-US" altLang="zh-CN" sz="1200" b="1" kern="100" baseline="-25000" dirty="0">
                  <a:latin typeface="Arial" panose="020B0604020202020204" pitchFamily="34" charset="0"/>
                  <a:ea typeface="等线 Light" panose="02010600030101010101" pitchFamily="2" charset="-122"/>
                  <a:cs typeface="Arial" panose="020B0604020202020204" pitchFamily="34" charset="0"/>
                </a:rPr>
                <a:t>2</a:t>
              </a:r>
              <a:r>
                <a:rPr lang="zh-CN" altLang="en-US" sz="1200" b="1" kern="100" dirty="0">
                  <a:latin typeface="Arial" panose="020B0604020202020204" pitchFamily="34" charset="0"/>
                  <a:ea typeface="等线 Light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1200" b="1" kern="100" dirty="0">
                  <a:latin typeface="Arial" panose="020B0604020202020204" pitchFamily="34" charset="0"/>
                  <a:ea typeface="等线 Light" panose="02010600030101010101" pitchFamily="2" charset="-122"/>
                  <a:cs typeface="Arial" panose="020B0604020202020204" pitchFamily="34" charset="0"/>
                </a:rPr>
                <a:t>Model</a:t>
              </a:r>
              <a:r>
                <a:rPr lang="zh-CN" altLang="en-US" sz="1200" b="1" kern="100" dirty="0">
                  <a:latin typeface="Arial" panose="020B0604020202020204" pitchFamily="34" charset="0"/>
                  <a:ea typeface="等线 Light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1200" b="1" kern="100" dirty="0">
                  <a:latin typeface="Arial" panose="020B0604020202020204" pitchFamily="34" charset="0"/>
                  <a:ea typeface="等线 Light" panose="02010600030101010101" pitchFamily="2" charset="-122"/>
                  <a:cs typeface="Arial" panose="020B0604020202020204" pitchFamily="34" charset="0"/>
                </a:rPr>
                <a:t>1</a:t>
              </a:r>
              <a:endParaRPr lang="zh-CN" altLang="en-US" sz="1200" b="1" dirty="0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BAF8F6F6-0CF2-C576-CF2F-679188CBDD54}"/>
                </a:ext>
              </a:extLst>
            </p:cNvPr>
            <p:cNvSpPr txBox="1"/>
            <p:nvPr/>
          </p:nvSpPr>
          <p:spPr>
            <a:xfrm>
              <a:off x="3767188" y="2836912"/>
              <a:ext cx="128587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b="1" i="1" kern="100" dirty="0">
                  <a:latin typeface="Arial" panose="020B0604020202020204" pitchFamily="34" charset="0"/>
                  <a:ea typeface="等线 Light" panose="02010600030101010101" pitchFamily="2" charset="-122"/>
                  <a:cs typeface="Arial" panose="020B0604020202020204" pitchFamily="34" charset="0"/>
                </a:rPr>
                <a:t>T</a:t>
              </a:r>
              <a:r>
                <a:rPr lang="en-US" altLang="zh-CN" sz="1200" b="1" kern="100" baseline="-25000" dirty="0">
                  <a:latin typeface="Arial" panose="020B0604020202020204" pitchFamily="34" charset="0"/>
                  <a:ea typeface="等线 Light" panose="02010600030101010101" pitchFamily="2" charset="-122"/>
                  <a:cs typeface="Arial" panose="020B0604020202020204" pitchFamily="34" charset="0"/>
                </a:rPr>
                <a:t>2</a:t>
              </a:r>
              <a:r>
                <a:rPr lang="zh-CN" altLang="en-US" sz="1200" b="1" kern="100" dirty="0">
                  <a:latin typeface="Arial" panose="020B0604020202020204" pitchFamily="34" charset="0"/>
                  <a:ea typeface="等线 Light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1200" b="1" kern="100" dirty="0">
                  <a:latin typeface="Arial" panose="020B0604020202020204" pitchFamily="34" charset="0"/>
                  <a:ea typeface="等线 Light" panose="02010600030101010101" pitchFamily="2" charset="-122"/>
                  <a:cs typeface="Arial" panose="020B0604020202020204" pitchFamily="34" charset="0"/>
                </a:rPr>
                <a:t>Model</a:t>
              </a:r>
              <a:r>
                <a:rPr lang="zh-CN" altLang="en-US" sz="1200" b="1" kern="100" dirty="0">
                  <a:latin typeface="Arial" panose="020B0604020202020204" pitchFamily="34" charset="0"/>
                  <a:ea typeface="等线 Light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1200" b="1" kern="100" dirty="0">
                  <a:latin typeface="Arial" panose="020B0604020202020204" pitchFamily="34" charset="0"/>
                  <a:ea typeface="等线 Light" panose="02010600030101010101" pitchFamily="2" charset="-122"/>
                  <a:cs typeface="Arial" panose="020B0604020202020204" pitchFamily="34" charset="0"/>
                </a:rPr>
                <a:t>2</a:t>
              </a:r>
              <a:endParaRPr lang="zh-CN" altLang="en-US" sz="1200" b="1" dirty="0"/>
            </a:p>
          </p:txBody>
        </p:sp>
        <p:pic>
          <p:nvPicPr>
            <p:cNvPr id="16" name="图片 15" descr="图表, 条形图&#10;&#10;描述已自动生成">
              <a:extLst>
                <a:ext uri="{FF2B5EF4-FFF2-40B4-BE49-F238E27FC236}">
                  <a16:creationId xmlns:a16="http://schemas.microsoft.com/office/drawing/2014/main" id="{6BDA27E6-DF63-5E0B-3E4A-1276AE03BE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1747"/>
            <a:stretch/>
          </p:blipFill>
          <p:spPr>
            <a:xfrm>
              <a:off x="527510" y="3060792"/>
              <a:ext cx="8083797" cy="1464335"/>
            </a:xfrm>
            <a:prstGeom prst="rect">
              <a:avLst/>
            </a:prstGeom>
          </p:spPr>
        </p:pic>
        <p:sp>
          <p:nvSpPr>
            <p:cNvPr id="14" name="圆角矩形 13">
              <a:extLst>
                <a:ext uri="{FF2B5EF4-FFF2-40B4-BE49-F238E27FC236}">
                  <a16:creationId xmlns:a16="http://schemas.microsoft.com/office/drawing/2014/main" id="{D024A8BC-7B57-ADCE-9C4D-1F21C54528DC}"/>
                </a:ext>
              </a:extLst>
            </p:cNvPr>
            <p:cNvSpPr/>
            <p:nvPr/>
          </p:nvSpPr>
          <p:spPr>
            <a:xfrm>
              <a:off x="273047" y="2883444"/>
              <a:ext cx="8274159" cy="1641683"/>
            </a:xfrm>
            <a:prstGeom prst="roundRect">
              <a:avLst>
                <a:gd name="adj" fmla="val 1667"/>
              </a:avLst>
            </a:prstGeom>
            <a:noFill/>
            <a:ln w="9525"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D20FC48B-694B-4E4E-1B11-6E1745A8F699}"/>
              </a:ext>
            </a:extLst>
          </p:cNvPr>
          <p:cNvSpPr txBox="1"/>
          <p:nvPr/>
        </p:nvSpPr>
        <p:spPr>
          <a:xfrm>
            <a:off x="853100" y="1615940"/>
            <a:ext cx="7842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SNR = 10</a:t>
            </a:r>
            <a:endParaRPr lang="zh-CN" altLang="en-US" sz="1050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7BA42B8-DC20-D538-DAD3-B8631EC35A21}"/>
              </a:ext>
            </a:extLst>
          </p:cNvPr>
          <p:cNvSpPr txBox="1"/>
          <p:nvPr/>
        </p:nvSpPr>
        <p:spPr>
          <a:xfrm>
            <a:off x="2897236" y="1615940"/>
            <a:ext cx="7842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SNR = 20</a:t>
            </a:r>
            <a:endParaRPr lang="zh-CN" altLang="en-US" sz="1050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957792A-417E-A3FA-A606-72FAA29A65BA}"/>
              </a:ext>
            </a:extLst>
          </p:cNvPr>
          <p:cNvSpPr txBox="1"/>
          <p:nvPr/>
        </p:nvSpPr>
        <p:spPr>
          <a:xfrm>
            <a:off x="853100" y="3424862"/>
            <a:ext cx="7842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SNR = 10</a:t>
            </a:r>
            <a:endParaRPr lang="zh-CN" altLang="en-US" sz="1050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52D053E-7741-68ED-91E7-A78E0835A7DC}"/>
              </a:ext>
            </a:extLst>
          </p:cNvPr>
          <p:cNvSpPr txBox="1"/>
          <p:nvPr/>
        </p:nvSpPr>
        <p:spPr>
          <a:xfrm>
            <a:off x="2897236" y="3423757"/>
            <a:ext cx="7842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SNR = </a:t>
            </a:r>
            <a:r>
              <a:rPr lang="en-US" altLang="zh-CN" sz="105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2</a:t>
            </a:r>
            <a:r>
              <a:rPr lang="en-US" altLang="zh-CN" sz="105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0</a:t>
            </a:r>
            <a:endParaRPr lang="zh-CN" altLang="en-US" sz="1050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0DEE63D-7F2E-699C-C9B0-0EF650707FCF}"/>
              </a:ext>
            </a:extLst>
          </p:cNvPr>
          <p:cNvSpPr txBox="1"/>
          <p:nvPr/>
        </p:nvSpPr>
        <p:spPr>
          <a:xfrm>
            <a:off x="4905812" y="1616440"/>
            <a:ext cx="7842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SNR = 40</a:t>
            </a:r>
            <a:endParaRPr lang="zh-CN" altLang="en-US" sz="1050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9F3CF79-F744-6CAC-F67A-587753AA93AA}"/>
              </a:ext>
            </a:extLst>
          </p:cNvPr>
          <p:cNvSpPr txBox="1"/>
          <p:nvPr/>
        </p:nvSpPr>
        <p:spPr>
          <a:xfrm>
            <a:off x="6949948" y="1616440"/>
            <a:ext cx="7842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SNR = 80</a:t>
            </a:r>
            <a:endParaRPr lang="zh-CN" altLang="en-US" sz="1050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3BE3FDD-A29A-6B96-0BB7-D336D563D02C}"/>
              </a:ext>
            </a:extLst>
          </p:cNvPr>
          <p:cNvSpPr txBox="1"/>
          <p:nvPr/>
        </p:nvSpPr>
        <p:spPr>
          <a:xfrm>
            <a:off x="4905812" y="3425362"/>
            <a:ext cx="7842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SNR = 40</a:t>
            </a:r>
            <a:endParaRPr lang="zh-CN" altLang="en-US" sz="1050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68294818-9645-B795-0FA0-2402929743C2}"/>
              </a:ext>
            </a:extLst>
          </p:cNvPr>
          <p:cNvSpPr txBox="1"/>
          <p:nvPr/>
        </p:nvSpPr>
        <p:spPr>
          <a:xfrm>
            <a:off x="6949948" y="3424257"/>
            <a:ext cx="7842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SNR = </a:t>
            </a:r>
            <a:r>
              <a:rPr lang="en-US" altLang="zh-CN" sz="105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8</a:t>
            </a:r>
            <a:r>
              <a:rPr lang="en-US" altLang="zh-CN" sz="105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0</a:t>
            </a:r>
            <a:endParaRPr lang="zh-CN" altLang="en-US" sz="1050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F3B186ED-7F69-E39A-4439-0B3CB3672688}"/>
              </a:ext>
            </a:extLst>
          </p:cNvPr>
          <p:cNvSpPr txBox="1">
            <a:spLocks/>
          </p:cNvSpPr>
          <p:nvPr/>
        </p:nvSpPr>
        <p:spPr>
          <a:xfrm>
            <a:off x="1908163" y="182857"/>
            <a:ext cx="4904176" cy="360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60000" algn="ctr"/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290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82C30C8-A8EE-9A39-6149-DCCE75DE0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5077-D09B-E94D-B660-F34844DEF288}" type="slidenum">
              <a:rPr kumimoji="1" lang="zh-CN" altLang="en-US" smtClean="0"/>
              <a:pPr/>
              <a:t>16</a:t>
            </a:fld>
            <a:endParaRPr kumimoji="1" lang="zh-CN" altLang="en-US"/>
          </a:p>
        </p:txBody>
      </p:sp>
      <p:pic>
        <p:nvPicPr>
          <p:cNvPr id="4" name="图片 3" descr="图表, 折线图, 直方图&#10;&#10;描述已自动生成">
            <a:extLst>
              <a:ext uri="{FF2B5EF4-FFF2-40B4-BE49-F238E27FC236}">
                <a16:creationId xmlns:a16="http://schemas.microsoft.com/office/drawing/2014/main" id="{0DA6047E-DF2C-2D0E-7D6E-118735BD3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5739" y="1019332"/>
            <a:ext cx="4354401" cy="358309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195278C-52D8-EC98-8A8C-70A131EA6646}"/>
              </a:ext>
            </a:extLst>
          </p:cNvPr>
          <p:cNvSpPr txBox="1"/>
          <p:nvPr/>
        </p:nvSpPr>
        <p:spPr>
          <a:xfrm>
            <a:off x="4760040" y="4555065"/>
            <a:ext cx="409850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9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Inversion results of four rock cores </a:t>
            </a:r>
            <a:r>
              <a:rPr lang="en-US" altLang="zh-CN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by using BRD, SVD, and </a:t>
            </a:r>
            <a:r>
              <a:rPr lang="en-US" altLang="zh-CN" sz="9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LMsNN</a:t>
            </a:r>
            <a:r>
              <a:rPr lang="en-US" altLang="zh-CN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methods.</a:t>
            </a:r>
            <a:endParaRPr lang="zh-CN" altLang="zh-CN" sz="900" dirty="0"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F7CC8CCE-1D17-E6BD-24F4-122AD4733C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3365544"/>
              </p:ext>
            </p:extLst>
          </p:nvPr>
        </p:nvGraphicFramePr>
        <p:xfrm>
          <a:off x="183860" y="3659682"/>
          <a:ext cx="4367850" cy="12198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0429">
                  <a:extLst>
                    <a:ext uri="{9D8B030D-6E8A-4147-A177-3AD203B41FA5}">
                      <a16:colId xmlns:a16="http://schemas.microsoft.com/office/drawing/2014/main" val="1239558156"/>
                    </a:ext>
                  </a:extLst>
                </a:gridCol>
                <a:gridCol w="450019">
                  <a:extLst>
                    <a:ext uri="{9D8B030D-6E8A-4147-A177-3AD203B41FA5}">
                      <a16:colId xmlns:a16="http://schemas.microsoft.com/office/drawing/2014/main" val="2438670213"/>
                    </a:ext>
                  </a:extLst>
                </a:gridCol>
                <a:gridCol w="486468">
                  <a:extLst>
                    <a:ext uri="{9D8B030D-6E8A-4147-A177-3AD203B41FA5}">
                      <a16:colId xmlns:a16="http://schemas.microsoft.com/office/drawing/2014/main" val="342292132"/>
                    </a:ext>
                  </a:extLst>
                </a:gridCol>
                <a:gridCol w="358019">
                  <a:extLst>
                    <a:ext uri="{9D8B030D-6E8A-4147-A177-3AD203B41FA5}">
                      <a16:colId xmlns:a16="http://schemas.microsoft.com/office/drawing/2014/main" val="236716852"/>
                    </a:ext>
                  </a:extLst>
                </a:gridCol>
                <a:gridCol w="1751390">
                  <a:extLst>
                    <a:ext uri="{9D8B030D-6E8A-4147-A177-3AD203B41FA5}">
                      <a16:colId xmlns:a16="http://schemas.microsoft.com/office/drawing/2014/main" val="164465247"/>
                    </a:ext>
                  </a:extLst>
                </a:gridCol>
                <a:gridCol w="701525">
                  <a:extLst>
                    <a:ext uri="{9D8B030D-6E8A-4147-A177-3AD203B41FA5}">
                      <a16:colId xmlns:a16="http://schemas.microsoft.com/office/drawing/2014/main" val="3242446579"/>
                    </a:ext>
                  </a:extLst>
                </a:gridCol>
              </a:tblGrid>
              <a:tr h="243979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Cores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Scan number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SNR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Composition 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Permeability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4151032"/>
                  </a:ext>
                </a:extLst>
              </a:tr>
              <a:tr h="121990">
                <a:tc rowSpan="6">
                  <a:txBody>
                    <a:bodyPr/>
                    <a:lstStyle/>
                    <a:p>
                      <a:pPr algn="ctr"/>
                      <a:r>
                        <a:rPr lang="en-US" sz="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Synthetic</a:t>
                      </a:r>
                    </a:p>
                    <a:p>
                      <a:pPr algn="ctr"/>
                      <a:r>
                        <a:rPr lang="en-US" sz="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zh-CN" altLang="en-US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Core 1</a:t>
                      </a:r>
                      <a:endParaRPr lang="zh-CN" alt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 chlorite with quartz sand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800" b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1mD</a:t>
                      </a:r>
                      <a:endParaRPr lang="zh-CN" sz="1100" b="0" kern="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3291648"/>
                  </a:ext>
                </a:extLst>
              </a:tr>
              <a:tr h="12199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256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510134"/>
                  </a:ext>
                </a:extLst>
              </a:tr>
              <a:tr h="12199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Core 2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Epoxy resin mixed with quartz sand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800" b="0" kern="1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10mD</a:t>
                      </a:r>
                      <a:endParaRPr lang="zh-CN" sz="1100" b="0" kern="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077528"/>
                  </a:ext>
                </a:extLst>
              </a:tr>
              <a:tr h="12199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512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008817"/>
                  </a:ext>
                </a:extLst>
              </a:tr>
              <a:tr h="12199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Core 3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 </a:t>
                      </a:r>
                      <a:r>
                        <a:rPr lang="en-US" sz="800" b="0" kern="1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illite</a:t>
                      </a:r>
                      <a:r>
                        <a:rPr lang="en-US" sz="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with quartz sand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100mD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7601489"/>
                  </a:ext>
                </a:extLst>
              </a:tr>
              <a:tr h="121990">
                <a:tc vMerge="1">
                  <a:txBody>
                    <a:bodyPr/>
                    <a:lstStyle/>
                    <a:p>
                      <a:pPr algn="ctr"/>
                      <a:r>
                        <a:rPr lang="en-US" sz="8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zh-CN" sz="11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256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599778"/>
                  </a:ext>
                </a:extLst>
              </a:tr>
              <a:tr h="121990">
                <a:tc rowSpan="2">
                  <a:txBody>
                    <a:bodyPr/>
                    <a:lstStyle/>
                    <a:p>
                      <a:pPr algn="ctr"/>
                      <a:r>
                        <a:rPr lang="en-US" sz="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 core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Core 4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Shale stone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8542098"/>
                  </a:ext>
                </a:extLst>
              </a:tr>
              <a:tr h="12199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512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1220948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C972B873-05D7-790D-95CA-78C159615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893" y="3436166"/>
            <a:ext cx="392375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宋体" panose="02010600030101010101" pitchFamily="2" charset="-122"/>
              </a:rPr>
              <a:t>Description of cores and instrumental measurement parameters</a:t>
            </a:r>
            <a:endParaRPr kumimoji="0" lang="zh-CN" altLang="zh-CN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08C8815B-0C19-9557-B15F-0216D1861FA4}"/>
              </a:ext>
            </a:extLst>
          </p:cNvPr>
          <p:cNvSpPr txBox="1">
            <a:spLocks/>
          </p:cNvSpPr>
          <p:nvPr/>
        </p:nvSpPr>
        <p:spPr>
          <a:xfrm>
            <a:off x="169109" y="858110"/>
            <a:ext cx="8913617" cy="3693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>
              <a:lnSpc>
                <a:spcPct val="100000"/>
              </a:lnSpc>
              <a:spcBef>
                <a:spcPts val="0"/>
              </a:spcBef>
              <a:buNone/>
            </a:pPr>
            <a:endParaRPr lang="it-IT" altLang="zh-C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28EF906-B6E5-B212-E590-64D299BBB596}"/>
              </a:ext>
            </a:extLst>
          </p:cNvPr>
          <p:cNvSpPr txBox="1"/>
          <p:nvPr/>
        </p:nvSpPr>
        <p:spPr>
          <a:xfrm>
            <a:off x="169109" y="1528356"/>
            <a:ext cx="35566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 algn="just">
              <a:buFont typeface="Arial" panose="020B0604020202020204" pitchFamily="34" charset="0"/>
              <a:buChar char="•"/>
            </a:pPr>
            <a:endParaRPr lang="en-US" altLang="zh-CN" sz="1200" kern="0" dirty="0"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177800" indent="-177800" algn="just">
              <a:buFont typeface="Arial" panose="020B0604020202020204" pitchFamily="34" charset="0"/>
              <a:buChar char="•"/>
            </a:pPr>
            <a:endParaRPr lang="en-US" altLang="zh-CN" sz="1200" kern="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665EE01-C9CC-F2EF-B1D5-78132B9F4759}"/>
              </a:ext>
            </a:extLst>
          </p:cNvPr>
          <p:cNvSpPr txBox="1"/>
          <p:nvPr/>
        </p:nvSpPr>
        <p:spPr>
          <a:xfrm>
            <a:off x="169109" y="1282694"/>
            <a:ext cx="436785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n-US" altLang="zh-CN" sz="1200" kern="0" dirty="0" err="1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LMsNN</a:t>
            </a:r>
            <a:r>
              <a:rPr lang="en-US" altLang="zh-CN" sz="1200" kern="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BRD</a:t>
            </a:r>
            <a:r>
              <a:rPr lang="en-US" altLang="zh-CN" sz="12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and</a:t>
            </a:r>
            <a:r>
              <a:rPr lang="en-US" altLang="zh-CN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SVD</a:t>
            </a:r>
            <a:r>
              <a:rPr lang="zh-CN" altLang="en-US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methods</a:t>
            </a:r>
            <a:r>
              <a:rPr lang="zh-CN" altLang="en-US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" altLang="zh-CN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are used for core analysis.</a:t>
            </a:r>
          </a:p>
          <a:p>
            <a:pPr marL="177800" indent="-177800" algn="just">
              <a:buFont typeface="Arial" panose="020B0604020202020204" pitchFamily="34" charset="0"/>
              <a:buChar char="•"/>
            </a:pPr>
            <a:endParaRPr lang="en" altLang="zh-CN" sz="1200" dirty="0">
              <a:solidFill>
                <a:srgbClr val="000000"/>
              </a:solidFill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n" altLang="zh-CN" sz="1200" i="1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</a:t>
            </a:r>
            <a:r>
              <a:rPr lang="en" altLang="zh-CN" sz="1200" kern="0" baseline="-25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2</a:t>
            </a:r>
            <a:r>
              <a:rPr lang="en" altLang="zh-CN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spectra inverted</a:t>
            </a:r>
            <a:r>
              <a:rPr lang="zh-CN" altLang="en-US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by</a:t>
            </a:r>
            <a:r>
              <a:rPr lang="en" altLang="zh-CN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" altLang="zh-CN" sz="1200" kern="0" dirty="0" err="1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LMsNN</a:t>
            </a:r>
            <a:r>
              <a:rPr lang="en" altLang="zh-CN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method shows high resolution</a:t>
            </a:r>
            <a:r>
              <a:rPr lang="zh-CN" altLang="en-US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compared</a:t>
            </a:r>
            <a:r>
              <a:rPr lang="zh-CN" altLang="en-US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to</a:t>
            </a:r>
            <a:r>
              <a:rPr lang="zh-CN" altLang="en-US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other</a:t>
            </a:r>
            <a:r>
              <a:rPr lang="zh-CN" altLang="en-US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methods.</a:t>
            </a:r>
          </a:p>
          <a:p>
            <a:pPr marL="177800" indent="-177800" algn="just">
              <a:buFont typeface="Arial" panose="020B0604020202020204" pitchFamily="34" charset="0"/>
              <a:buChar char="•"/>
            </a:pPr>
            <a:endParaRPr lang="en-US" altLang="zh-CN" sz="1200" kern="0" dirty="0"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n" altLang="zh-CN" sz="1200" i="1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</a:t>
            </a:r>
            <a:r>
              <a:rPr lang="en" altLang="zh-CN" sz="1200" kern="0" baseline="-25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2</a:t>
            </a:r>
            <a:r>
              <a:rPr lang="en" altLang="zh-CN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spectra inverted</a:t>
            </a:r>
            <a:r>
              <a:rPr lang="zh-CN" altLang="en-US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by</a:t>
            </a:r>
            <a:r>
              <a:rPr lang="en" altLang="zh-CN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" altLang="zh-CN" sz="1200" kern="0" dirty="0" err="1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LMsNN</a:t>
            </a:r>
            <a:r>
              <a:rPr lang="zh-CN" altLang="en-US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" altLang="zh-CN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always indicates bimodal features</a:t>
            </a:r>
            <a:r>
              <a:rPr lang="en-US" altLang="zh-CN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, and</a:t>
            </a:r>
            <a:r>
              <a:rPr lang="zh-CN" altLang="en-US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better reduction of artefacts with short relaxation times.</a:t>
            </a:r>
          </a:p>
          <a:p>
            <a:pPr marL="177800" indent="-177800" algn="just">
              <a:buFont typeface="Arial" panose="020B0604020202020204" pitchFamily="34" charset="0"/>
              <a:buChar char="•"/>
            </a:pPr>
            <a:endParaRPr kumimoji="0" lang="en-US" altLang="zh-CN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n-US" altLang="zh-CN" sz="1200" kern="0" dirty="0" err="1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LMsNN</a:t>
            </a:r>
            <a:r>
              <a:rPr lang="en-US" altLang="zh-CN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improves the accuracy of spectra for pore distribution indication</a:t>
            </a:r>
            <a:endParaRPr lang="en" altLang="zh-CN" sz="1200" kern="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421F4E6-B526-0109-F019-73F894777E21}"/>
              </a:ext>
            </a:extLst>
          </p:cNvPr>
          <p:cNvSpPr txBox="1"/>
          <p:nvPr/>
        </p:nvSpPr>
        <p:spPr>
          <a:xfrm>
            <a:off x="4941045" y="1227443"/>
            <a:ext cx="7842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Core</a:t>
            </a:r>
            <a:r>
              <a:rPr lang="zh-CN" altLang="en-US" sz="105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05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2</a:t>
            </a:r>
            <a:endParaRPr lang="zh-CN" altLang="en-US" sz="105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6AF3FFB-71E8-31E6-7933-ADBD4B2E6206}"/>
              </a:ext>
            </a:extLst>
          </p:cNvPr>
          <p:cNvSpPr txBox="1"/>
          <p:nvPr/>
        </p:nvSpPr>
        <p:spPr>
          <a:xfrm>
            <a:off x="7121942" y="1227443"/>
            <a:ext cx="7842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Core</a:t>
            </a:r>
            <a:r>
              <a:rPr lang="zh-CN" altLang="en-US" sz="105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05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1</a:t>
            </a:r>
            <a:endParaRPr lang="zh-CN" altLang="en-US" sz="105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1381375-5CB6-5FBD-1402-799F7CF0F489}"/>
              </a:ext>
            </a:extLst>
          </p:cNvPr>
          <p:cNvSpPr txBox="1"/>
          <p:nvPr/>
        </p:nvSpPr>
        <p:spPr>
          <a:xfrm>
            <a:off x="4941045" y="3025720"/>
            <a:ext cx="7842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Core</a:t>
            </a:r>
            <a:r>
              <a:rPr lang="zh-CN" altLang="en-US" sz="105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05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3</a:t>
            </a:r>
            <a:endParaRPr lang="zh-CN" altLang="en-US" sz="105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19E88BC-5FE7-7CBB-584F-AB5709F2735A}"/>
              </a:ext>
            </a:extLst>
          </p:cNvPr>
          <p:cNvSpPr txBox="1"/>
          <p:nvPr/>
        </p:nvSpPr>
        <p:spPr>
          <a:xfrm>
            <a:off x="7121942" y="3019478"/>
            <a:ext cx="7842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Core</a:t>
            </a:r>
            <a:r>
              <a:rPr lang="zh-CN" altLang="en-US" sz="105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05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4</a:t>
            </a:r>
            <a:endParaRPr lang="zh-CN" altLang="en-US" sz="1050" dirty="0"/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A70D3185-AF8B-5723-1E44-0AD8C67D727D}"/>
              </a:ext>
            </a:extLst>
          </p:cNvPr>
          <p:cNvSpPr txBox="1">
            <a:spLocks/>
          </p:cNvSpPr>
          <p:nvPr/>
        </p:nvSpPr>
        <p:spPr>
          <a:xfrm>
            <a:off x="1908163" y="182857"/>
            <a:ext cx="4904176" cy="360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60000" algn="ctr"/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8D8995A0-CC0B-CA2F-FA2F-B85313E2BAF3}"/>
              </a:ext>
            </a:extLst>
          </p:cNvPr>
          <p:cNvSpPr txBox="1">
            <a:spLocks/>
          </p:cNvSpPr>
          <p:nvPr/>
        </p:nvSpPr>
        <p:spPr>
          <a:xfrm>
            <a:off x="0" y="727503"/>
            <a:ext cx="9082726" cy="3693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39700">
              <a:lnSpc>
                <a:spcPct val="100000"/>
              </a:lnSpc>
              <a:spcBef>
                <a:spcPts val="0"/>
              </a:spcBef>
            </a:pPr>
            <a:r>
              <a:rPr lang="en-US" altLang="zh-CN" sz="2000" b="1" kern="100" dirty="0"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2. Application of NMR Rock Core Analysis</a:t>
            </a:r>
          </a:p>
        </p:txBody>
      </p:sp>
    </p:spTree>
    <p:extLst>
      <p:ext uri="{BB962C8B-B14F-4D97-AF65-F5344CB8AC3E}">
        <p14:creationId xmlns:p14="http://schemas.microsoft.com/office/powerpoint/2010/main" val="35505251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B8B7B1D-647A-B88A-AFE0-399C8E8DD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5077-D09B-E94D-B660-F34844DEF288}" type="slidenum">
              <a:rPr kumimoji="1" lang="zh-CN" altLang="en-US" smtClean="0"/>
              <a:pPr/>
              <a:t>17</a:t>
            </a:fld>
            <a:endParaRPr kumimoji="1" lang="zh-CN" altLang="en-US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7DC571A5-696E-0D21-4028-330AF778E165}"/>
              </a:ext>
            </a:extLst>
          </p:cNvPr>
          <p:cNvSpPr txBox="1">
            <a:spLocks/>
          </p:cNvSpPr>
          <p:nvPr/>
        </p:nvSpPr>
        <p:spPr>
          <a:xfrm>
            <a:off x="169109" y="858110"/>
            <a:ext cx="8913617" cy="3693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>
              <a:lnSpc>
                <a:spcPct val="100000"/>
              </a:lnSpc>
              <a:spcBef>
                <a:spcPts val="0"/>
              </a:spcBef>
              <a:buNone/>
            </a:pPr>
            <a:endParaRPr lang="it-IT" altLang="zh-C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7003881-328F-FF57-7E7B-CFCC532FD09B}"/>
              </a:ext>
            </a:extLst>
          </p:cNvPr>
          <p:cNvSpPr txBox="1"/>
          <p:nvPr/>
        </p:nvSpPr>
        <p:spPr>
          <a:xfrm>
            <a:off x="169108" y="1282694"/>
            <a:ext cx="371908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n-US" altLang="zh-CN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</a:t>
            </a:r>
            <a:r>
              <a:rPr lang="en" altLang="zh-CN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he inverted </a:t>
            </a:r>
            <a:r>
              <a:rPr lang="en" altLang="zh-CN" sz="1200" i="1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</a:t>
            </a:r>
            <a:r>
              <a:rPr lang="en" altLang="zh-CN" sz="1200" kern="0" baseline="-25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2</a:t>
            </a:r>
            <a:r>
              <a:rPr lang="zh-CN" altLang="en-US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" altLang="zh-CN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spectra by</a:t>
            </a:r>
            <a:r>
              <a:rPr lang="zh-CN" altLang="en-US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LMsNN</a:t>
            </a:r>
            <a:r>
              <a:rPr lang="zh-CN" altLang="en-US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" altLang="zh-CN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exhibit a more remarkable bimodal</a:t>
            </a:r>
            <a:r>
              <a:rPr lang="zh-CN" altLang="en-US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" altLang="zh-CN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than</a:t>
            </a:r>
            <a:r>
              <a:rPr lang="zh-CN" altLang="en-US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BRD method</a:t>
            </a:r>
            <a:r>
              <a:rPr lang="en-US" altLang="zh-CN" sz="1200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.</a:t>
            </a:r>
            <a:endParaRPr lang="en" altLang="zh-CN" sz="1200" dirty="0">
              <a:solidFill>
                <a:srgbClr val="000000"/>
              </a:solidFill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177800" indent="-177800" algn="just">
              <a:buFont typeface="Arial" panose="020B0604020202020204" pitchFamily="34" charset="0"/>
              <a:buChar char="•"/>
            </a:pPr>
            <a:endParaRPr lang="en" altLang="zh-CN" sz="1200" dirty="0">
              <a:solidFill>
                <a:srgbClr val="000000"/>
              </a:solidFill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177800" indent="-177800" algn="just">
              <a:buFont typeface="Arial" panose="020B0604020202020204" pitchFamily="34" charset="0"/>
              <a:buChar char="•"/>
            </a:pPr>
            <a:endParaRPr lang="en" altLang="zh-CN" sz="1200" dirty="0">
              <a:solidFill>
                <a:srgbClr val="000000"/>
              </a:solidFill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n" altLang="zh-CN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The calculated porosities from the inverted </a:t>
            </a:r>
            <a:r>
              <a:rPr lang="en" altLang="zh-CN" sz="1200" i="1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</a:t>
            </a:r>
            <a:r>
              <a:rPr lang="en" altLang="zh-CN" sz="1200" kern="0" baseline="-25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2</a:t>
            </a:r>
            <a:r>
              <a:rPr lang="en" altLang="zh-CN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spectra are agree with coring porosity.</a:t>
            </a:r>
          </a:p>
          <a:p>
            <a:pPr marL="177800" indent="-177800" algn="just">
              <a:buFont typeface="Arial" panose="020B0604020202020204" pitchFamily="34" charset="0"/>
              <a:buChar char="•"/>
            </a:pPr>
            <a:endParaRPr lang="en" altLang="zh-CN" sz="1200" kern="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n-US" altLang="zh-CN" sz="1200" kern="0" dirty="0" err="1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LMsNN</a:t>
            </a:r>
            <a:r>
              <a:rPr lang="en-US" altLang="zh-CN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method can improve the resolution of the relaxation spectrum which further helps to complete the comprehensive evaluation of the reservoirs.</a:t>
            </a:r>
            <a:r>
              <a:rPr lang="zh-CN" altLang="zh-CN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endParaRPr lang="en" altLang="zh-CN" sz="1200" kern="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177800" indent="-177800" algn="just">
              <a:buFont typeface="Arial" panose="020B0604020202020204" pitchFamily="34" charset="0"/>
              <a:buChar char="•"/>
            </a:pPr>
            <a:endParaRPr lang="en" altLang="zh-CN" sz="1200" kern="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177800" indent="-177800" algn="just">
              <a:buFont typeface="Arial" panose="020B0604020202020204" pitchFamily="34" charset="0"/>
              <a:buChar char="•"/>
            </a:pPr>
            <a:endParaRPr lang="en" altLang="zh-CN" sz="1200" kern="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177800" indent="-177800" algn="just">
              <a:buFont typeface="Arial" panose="020B0604020202020204" pitchFamily="34" charset="0"/>
              <a:buChar char="•"/>
            </a:pPr>
            <a:endParaRPr lang="en" altLang="zh-CN" sz="1200" kern="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D53A593F-4833-C617-6500-A274CBB01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2660" y="764362"/>
            <a:ext cx="4962231" cy="4055670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222A499B-A79C-8BE6-57D2-F2D971B1EC1A}"/>
              </a:ext>
            </a:extLst>
          </p:cNvPr>
          <p:cNvSpPr txBox="1"/>
          <p:nvPr/>
        </p:nvSpPr>
        <p:spPr>
          <a:xfrm>
            <a:off x="8240042" y="598772"/>
            <a:ext cx="859312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" altLang="zh-CN" sz="1100" b="1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Porosity</a:t>
            </a:r>
            <a:endParaRPr lang="zh-CN" altLang="en-US" sz="11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354EF98-6995-BA84-5301-DB04629112A3}"/>
              </a:ext>
            </a:extLst>
          </p:cNvPr>
          <p:cNvSpPr txBox="1"/>
          <p:nvPr/>
        </p:nvSpPr>
        <p:spPr>
          <a:xfrm>
            <a:off x="4027657" y="586751"/>
            <a:ext cx="1573043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Conventional </a:t>
            </a:r>
            <a:r>
              <a:rPr lang="en-US" altLang="zh-CN" sz="11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zh-CN" alt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ogging </a:t>
            </a:r>
            <a:r>
              <a:rPr lang="en-US" altLang="zh-CN" sz="1100" b="1" dirty="0"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  <a:endParaRPr lang="zh-CN" alt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4FCA5FB-447E-EC6A-67D1-80BCE9A05121}"/>
              </a:ext>
            </a:extLst>
          </p:cNvPr>
          <p:cNvSpPr txBox="1"/>
          <p:nvPr/>
        </p:nvSpPr>
        <p:spPr>
          <a:xfrm>
            <a:off x="5610642" y="593338"/>
            <a:ext cx="1327826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1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NMR Logging</a:t>
            </a:r>
            <a:endParaRPr lang="en-US" altLang="zh-CN" dirty="0"/>
          </a:p>
          <a:p>
            <a:r>
              <a:rPr lang="en-US" altLang="zh-CN" dirty="0"/>
              <a:t>Data SNR 5-10</a:t>
            </a: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CB953FE-542A-80E1-95A8-851D8B0B484A}"/>
              </a:ext>
            </a:extLst>
          </p:cNvPr>
          <p:cNvSpPr txBox="1"/>
          <p:nvPr/>
        </p:nvSpPr>
        <p:spPr>
          <a:xfrm>
            <a:off x="6791892" y="629550"/>
            <a:ext cx="784838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1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BRD</a:t>
            </a:r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648CD09-E1DB-7306-0778-2BB1F84E120F}"/>
              </a:ext>
            </a:extLst>
          </p:cNvPr>
          <p:cNvSpPr txBox="1"/>
          <p:nvPr/>
        </p:nvSpPr>
        <p:spPr>
          <a:xfrm>
            <a:off x="7612435" y="629550"/>
            <a:ext cx="713427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1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 err="1"/>
              <a:t>LMsNN</a:t>
            </a:r>
            <a:endParaRPr lang="zh-CN" altLang="en-US" dirty="0"/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A4B36441-C5CF-DFE6-64C8-993CB71A21A1}"/>
              </a:ext>
            </a:extLst>
          </p:cNvPr>
          <p:cNvSpPr txBox="1">
            <a:spLocks/>
          </p:cNvSpPr>
          <p:nvPr/>
        </p:nvSpPr>
        <p:spPr>
          <a:xfrm>
            <a:off x="1908163" y="182857"/>
            <a:ext cx="4904176" cy="360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60000" algn="ctr"/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标题 1">
            <a:extLst>
              <a:ext uri="{FF2B5EF4-FFF2-40B4-BE49-F238E27FC236}">
                <a16:creationId xmlns:a16="http://schemas.microsoft.com/office/drawing/2014/main" id="{0A9D9EBF-6482-9D59-47AF-915D0A5DC998}"/>
              </a:ext>
            </a:extLst>
          </p:cNvPr>
          <p:cNvSpPr txBox="1">
            <a:spLocks/>
          </p:cNvSpPr>
          <p:nvPr/>
        </p:nvSpPr>
        <p:spPr>
          <a:xfrm>
            <a:off x="0" y="727503"/>
            <a:ext cx="9082726" cy="3693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975">
              <a:lnSpc>
                <a:spcPct val="100000"/>
              </a:lnSpc>
              <a:spcBef>
                <a:spcPts val="0"/>
              </a:spcBef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3. Process NMR Logging Data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zh-CN" sz="2000" b="1" kern="100" dirty="0">
              <a:latin typeface="Arial" panose="020B0604020202020204" pitchFamily="34" charset="0"/>
              <a:ea typeface="等线 Light" panose="02010600030101010101" pitchFamily="2" charset="-122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  <a:spcBef>
                <a:spcPts val="0"/>
              </a:spcBef>
              <a:buNone/>
            </a:pPr>
            <a:endParaRPr lang="it-IT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32032DD-3ABE-7E60-F07C-0C3C1AD2CB90}"/>
              </a:ext>
            </a:extLst>
          </p:cNvPr>
          <p:cNvSpPr/>
          <p:nvPr/>
        </p:nvSpPr>
        <p:spPr>
          <a:xfrm>
            <a:off x="7602486" y="1402214"/>
            <a:ext cx="388175" cy="2069432"/>
          </a:xfrm>
          <a:prstGeom prst="rect">
            <a:avLst/>
          </a:prstGeom>
          <a:noFill/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60190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CAF4000-C273-D6A1-CA3A-615E14078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5077-D09B-E94D-B660-F34844DEF288}" type="slidenum">
              <a:rPr kumimoji="1" lang="zh-CN" altLang="en-US" smtClean="0"/>
              <a:t>18</a:t>
            </a:fld>
            <a:endParaRPr kumimoji="1"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0E216-2DAD-D9DF-9C86-5A23A293BB88}"/>
              </a:ext>
            </a:extLst>
          </p:cNvPr>
          <p:cNvSpPr txBox="1">
            <a:spLocks/>
          </p:cNvSpPr>
          <p:nvPr/>
        </p:nvSpPr>
        <p:spPr>
          <a:xfrm>
            <a:off x="1433640" y="929335"/>
            <a:ext cx="6276720" cy="3627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666766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66766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66766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766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766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239922" algn="ctr">
              <a:lnSpc>
                <a:spcPct val="100000"/>
              </a:lnSpc>
              <a:buNone/>
            </a:pPr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  <a:p>
            <a:pPr marL="0" indent="239922" algn="ctr">
              <a:lnSpc>
                <a:spcPct val="100000"/>
              </a:lnSpc>
              <a:spcBef>
                <a:spcPts val="0"/>
              </a:spcBef>
              <a:buNone/>
            </a:pPr>
            <a:endParaRPr lang="en-US" altLang="zh-CN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239922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1400" kern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 Lightweight Multiscale Neural Network (</a:t>
            </a:r>
            <a:r>
              <a:rPr lang="en-US" altLang="zh-CN" sz="1400" kern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LMsNN</a:t>
            </a:r>
            <a:r>
              <a:rPr lang="en-US" altLang="zh-CN" sz="1400" kern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) for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1400" kern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the Inversion</a:t>
            </a:r>
            <a:r>
              <a:rPr lang="zh-CN" altLang="en-US" sz="1400" kern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400" kern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of Relaxation Spectra</a:t>
            </a:r>
            <a:endParaRPr lang="zh-CN" altLang="zh-CN" sz="1400" kern="2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indent="239922" algn="ctr">
              <a:lnSpc>
                <a:spcPct val="100000"/>
              </a:lnSpc>
              <a:spcBef>
                <a:spcPts val="0"/>
              </a:spcBef>
              <a:buNone/>
            </a:pPr>
            <a:endParaRPr lang="en-US" altLang="zh-CN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239922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</a:p>
          <a:p>
            <a:pPr marL="0" indent="239922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Validation of Synthetic Data</a:t>
            </a:r>
            <a:endParaRPr lang="it-IT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of NMR Rock Core Analysis</a:t>
            </a:r>
          </a:p>
          <a:p>
            <a:pPr marL="0" indent="239922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Processing with NMR Logging Data</a:t>
            </a:r>
          </a:p>
          <a:p>
            <a:pPr marL="0" indent="239922" algn="ctr">
              <a:lnSpc>
                <a:spcPct val="100000"/>
              </a:lnSpc>
              <a:spcBef>
                <a:spcPts val="0"/>
              </a:spcBef>
              <a:buNone/>
            </a:pPr>
            <a:endParaRPr lang="en-US" altLang="zh-CN" sz="1400" kern="2200" dirty="0">
              <a:solidFill>
                <a:srgbClr val="1C0FC8"/>
              </a:solidFill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indent="239922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and Further Work</a:t>
            </a: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7308FE0A-84B8-2654-0146-81149DB2A942}"/>
              </a:ext>
            </a:extLst>
          </p:cNvPr>
          <p:cNvSpPr txBox="1">
            <a:spLocks/>
          </p:cNvSpPr>
          <p:nvPr/>
        </p:nvSpPr>
        <p:spPr>
          <a:xfrm>
            <a:off x="1908163" y="182857"/>
            <a:ext cx="4904176" cy="360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60000" algn="ctr"/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500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CAF4000-C273-D6A1-CA3A-615E14078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5077-D09B-E94D-B660-F34844DEF288}" type="slidenum">
              <a:rPr kumimoji="1" lang="zh-CN" altLang="en-US" smtClean="0"/>
              <a:t>1</a:t>
            </a:fld>
            <a:endParaRPr kumimoji="1" lang="zh-CN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0E216-2DAD-D9DF-9C86-5A23A293BB88}"/>
              </a:ext>
            </a:extLst>
          </p:cNvPr>
          <p:cNvSpPr txBox="1">
            <a:spLocks/>
          </p:cNvSpPr>
          <p:nvPr/>
        </p:nvSpPr>
        <p:spPr>
          <a:xfrm>
            <a:off x="1433640" y="929335"/>
            <a:ext cx="6276720" cy="3627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666766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66766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66766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766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766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239922" algn="ctr">
              <a:lnSpc>
                <a:spcPct val="100000"/>
              </a:lnSpc>
              <a:buNone/>
            </a:pP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  <a:p>
            <a:pPr marL="0" indent="239922" algn="ctr">
              <a:lnSpc>
                <a:spcPct val="100000"/>
              </a:lnSpc>
              <a:spcBef>
                <a:spcPts val="0"/>
              </a:spcBef>
              <a:buNone/>
            </a:pPr>
            <a:endParaRPr lang="en-US" altLang="zh-CN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239922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1400" kern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 Lightweight Multiscale Neural Network (</a:t>
            </a:r>
            <a:r>
              <a:rPr lang="en-US" altLang="zh-CN" sz="1400" kern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LMsNN</a:t>
            </a:r>
            <a:r>
              <a:rPr lang="en-US" altLang="zh-CN" sz="1400" kern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) for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1400" kern="2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the Inversion of Relaxation Spectra</a:t>
            </a:r>
            <a:endParaRPr lang="zh-CN" altLang="zh-CN" sz="1400" kern="2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indent="239922" algn="ctr">
              <a:lnSpc>
                <a:spcPct val="100000"/>
              </a:lnSpc>
              <a:spcBef>
                <a:spcPts val="0"/>
              </a:spcBef>
              <a:buNone/>
            </a:pPr>
            <a:endParaRPr lang="en-US" altLang="zh-CN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239922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</a:p>
          <a:p>
            <a:pPr marL="0" indent="239922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Validation of Synthetic Data</a:t>
            </a:r>
            <a:endParaRPr lang="it-IT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of NMR Rock Core Analysis</a:t>
            </a:r>
          </a:p>
          <a:p>
            <a:pPr marL="0" indent="239922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Processing with NMR Logging Data</a:t>
            </a:r>
          </a:p>
          <a:p>
            <a:pPr marL="0" indent="239922" algn="ctr">
              <a:lnSpc>
                <a:spcPct val="100000"/>
              </a:lnSpc>
              <a:spcBef>
                <a:spcPts val="0"/>
              </a:spcBef>
              <a:buNone/>
            </a:pPr>
            <a:endParaRPr lang="en-US" altLang="zh-CN" sz="1400" kern="2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indent="239922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 and Further Work</a:t>
            </a: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97CF35D9-6274-CEFF-C55C-B724B5F2AC16}"/>
              </a:ext>
            </a:extLst>
          </p:cNvPr>
          <p:cNvSpPr txBox="1">
            <a:spLocks/>
          </p:cNvSpPr>
          <p:nvPr/>
        </p:nvSpPr>
        <p:spPr>
          <a:xfrm>
            <a:off x="1908163" y="182857"/>
            <a:ext cx="4904176" cy="360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60000" algn="ctr"/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461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B1F90A5-03B5-9930-9191-1FB7CCB2F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5077-D09B-E94D-B660-F34844DEF288}" type="slidenum">
              <a:rPr kumimoji="1" lang="zh-CN" altLang="en-US" smtClean="0"/>
              <a:pPr/>
              <a:t>19</a:t>
            </a:fld>
            <a:endParaRPr kumimoji="1" lang="zh-CN" altLang="en-US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74C05FCA-585C-87C2-45E5-5D7B24B730B4}"/>
              </a:ext>
            </a:extLst>
          </p:cNvPr>
          <p:cNvSpPr txBox="1">
            <a:spLocks/>
          </p:cNvSpPr>
          <p:nvPr/>
        </p:nvSpPr>
        <p:spPr>
          <a:xfrm>
            <a:off x="169109" y="1201555"/>
            <a:ext cx="8913617" cy="26701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975" indent="-180975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kern="1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 lightweight multi-scale neural network self-supervised training is proposed by introducing physical equations as constraints. </a:t>
            </a:r>
            <a:endParaRPr lang="en-US" altLang="zh-CN" sz="1400" kern="100" dirty="0"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180975" lvl="0" indent="-180975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kern="1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The new method is developed for better inversion of NMR signal accuracy and tested on </a:t>
            </a:r>
            <a:r>
              <a:rPr lang="en-US" altLang="zh-CN" sz="1400" b="1" kern="100" dirty="0"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Synthetic Data, rock cores and well logging data.</a:t>
            </a:r>
            <a:endParaRPr lang="en-US" altLang="zh-CN" sz="1400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180975" lvl="0" indent="-180975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kern="1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Adaptive extraction of key features in the echo signal to invert the </a:t>
            </a:r>
            <a:r>
              <a:rPr lang="en-US" altLang="zh-CN" sz="1400" i="1" kern="1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</a:t>
            </a:r>
            <a:r>
              <a:rPr lang="en-US" altLang="zh-CN" sz="1400" kern="100" baseline="-250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2</a:t>
            </a:r>
            <a:r>
              <a:rPr lang="en-US" altLang="zh-CN" sz="1400" kern="1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spectrum can be applied to formations and cores with different physical properties.</a:t>
            </a:r>
            <a:endParaRPr lang="zh-CN" altLang="zh-CN" sz="1400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180975" lvl="0" indent="-180975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kern="1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The new method provides a better indication of the pore distribution in the rock as well as helping to complete the reservoir interpretation.</a:t>
            </a:r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9454DA69-DD44-6A4B-A0EC-341D4282A8E2}"/>
              </a:ext>
            </a:extLst>
          </p:cNvPr>
          <p:cNvSpPr txBox="1">
            <a:spLocks/>
          </p:cNvSpPr>
          <p:nvPr/>
        </p:nvSpPr>
        <p:spPr>
          <a:xfrm>
            <a:off x="169109" y="858110"/>
            <a:ext cx="8913617" cy="3693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zh-CN" sz="1600" b="1" kern="100" dirty="0">
              <a:latin typeface="Arial" panose="020B0604020202020204" pitchFamily="34" charset="0"/>
              <a:ea typeface="等线 Light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8B4DDB8A-B4CF-D432-F57E-4AF50B284C48}"/>
              </a:ext>
            </a:extLst>
          </p:cNvPr>
          <p:cNvSpPr txBox="1">
            <a:spLocks/>
          </p:cNvSpPr>
          <p:nvPr/>
        </p:nvSpPr>
        <p:spPr>
          <a:xfrm>
            <a:off x="1908163" y="182857"/>
            <a:ext cx="4904176" cy="360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60000" algn="ctr"/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and Further Work</a:t>
            </a:r>
          </a:p>
          <a:p>
            <a:pPr indent="360000" algn="ctr"/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327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13E69B5-3EAA-E53C-DD62-095BA0956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5077-D09B-E94D-B660-F34844DEF288}" type="slidenum">
              <a:rPr kumimoji="1" lang="zh-CN" altLang="en-US" smtClean="0"/>
              <a:pPr/>
              <a:t>20</a:t>
            </a:fld>
            <a:endParaRPr kumimoji="1"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D804941-1FB2-1EA3-425E-E842CE9F7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0824" y="2929591"/>
            <a:ext cx="2510853" cy="1873224"/>
          </a:xfrm>
          <a:prstGeom prst="rect">
            <a:avLst/>
          </a:prstGeom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A7B4D23A-AF03-79A3-58A9-A49B34EDD13A}"/>
              </a:ext>
            </a:extLst>
          </p:cNvPr>
          <p:cNvSpPr txBox="1">
            <a:spLocks/>
          </p:cNvSpPr>
          <p:nvPr/>
        </p:nvSpPr>
        <p:spPr>
          <a:xfrm>
            <a:off x="169109" y="858110"/>
            <a:ext cx="8913617" cy="3693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600" b="1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Further Work</a:t>
            </a:r>
            <a:endParaRPr lang="en-US" altLang="zh-CN" sz="1600" b="1" kern="100" dirty="0">
              <a:latin typeface="Arial" panose="020B0604020202020204" pitchFamily="34" charset="0"/>
              <a:ea typeface="等线 Light" panose="02010600030101010101" pitchFamily="2" charset="-122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  <a:spcBef>
                <a:spcPts val="0"/>
              </a:spcBef>
              <a:buNone/>
            </a:pPr>
            <a:endParaRPr lang="it-IT" altLang="zh-C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CB01393-7102-0E50-9AE8-F92BC6C212B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15696" y="2823411"/>
            <a:ext cx="2559065" cy="2065751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C883D4B0-69F6-2940-E64C-6C8AEC3EE22B}"/>
              </a:ext>
            </a:extLst>
          </p:cNvPr>
          <p:cNvSpPr txBox="1">
            <a:spLocks/>
          </p:cNvSpPr>
          <p:nvPr/>
        </p:nvSpPr>
        <p:spPr>
          <a:xfrm>
            <a:off x="169109" y="1201555"/>
            <a:ext cx="8913617" cy="26701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975" lvl="0" indent="-180975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kern="1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Denoising</a:t>
            </a:r>
            <a:r>
              <a:rPr lang="zh-CN" altLang="en-US" sz="1400" kern="1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400" kern="1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for</a:t>
            </a:r>
            <a:r>
              <a:rPr lang="zh-CN" altLang="en-US" sz="1400" kern="1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400" kern="1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NMR</a:t>
            </a:r>
            <a:r>
              <a:rPr lang="zh-CN" altLang="en-US" sz="1400" kern="1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400" kern="1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signals</a:t>
            </a:r>
            <a:r>
              <a:rPr lang="zh-CN" altLang="en-US" sz="1400" kern="1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400" kern="1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based</a:t>
            </a:r>
            <a:r>
              <a:rPr lang="zh-CN" altLang="en-US" sz="1400" kern="1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400" kern="1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on</a:t>
            </a:r>
            <a:r>
              <a:rPr lang="zh-CN" altLang="en-US" sz="1400" kern="1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" altLang="zh-CN" sz="1400" kern="1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machine learning</a:t>
            </a:r>
            <a:r>
              <a:rPr lang="en-US" altLang="zh-CN" sz="1400" kern="1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.</a:t>
            </a:r>
            <a:endParaRPr lang="en-US" altLang="zh-CN" sz="1400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180975" lvl="0" indent="-180975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400" kern="100" dirty="0"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180975" lvl="0" indent="-180975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" altLang="zh-CN" sz="1400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180975" lvl="0" indent="-180975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" altLang="zh-CN" sz="1400" kern="100" dirty="0"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180975" lvl="0" indent="-180975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1400" kern="1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Intelligent interpretation of NMR relaxation spectra.</a:t>
            </a:r>
          </a:p>
          <a:p>
            <a:pPr lvl="0" algn="just">
              <a:lnSpc>
                <a:spcPct val="150000"/>
              </a:lnSpc>
            </a:pPr>
            <a:r>
              <a:rPr lang="zh-CN" altLang="en-US" sz="1400" kern="1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   </a:t>
            </a:r>
            <a:r>
              <a:rPr lang="en" altLang="zh-CN" sz="1400" kern="1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Providing</a:t>
            </a:r>
            <a:r>
              <a:rPr lang="zh-CN" altLang="en-US" sz="1400" kern="1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" altLang="zh-CN" sz="1400" kern="1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quantitative evaluation of fluids</a:t>
            </a:r>
            <a:r>
              <a:rPr lang="en-US" altLang="zh-CN" sz="1400" kern="1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.</a:t>
            </a:r>
            <a:endParaRPr lang="zh-CN" altLang="zh-CN" sz="1400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E6A8FF76-D20F-A052-4FE0-88BC03E1C711}"/>
              </a:ext>
            </a:extLst>
          </p:cNvPr>
          <p:cNvGrpSpPr/>
          <p:nvPr/>
        </p:nvGrpSpPr>
        <p:grpSpPr>
          <a:xfrm>
            <a:off x="5669194" y="957713"/>
            <a:ext cx="2836506" cy="1637130"/>
            <a:chOff x="3059538" y="899498"/>
            <a:chExt cx="2836506" cy="163713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EBF7BDC-AB3A-1FD8-6C9E-81C8DBF67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0010" r="1743" b="12178"/>
            <a:stretch/>
          </p:blipFill>
          <p:spPr>
            <a:xfrm>
              <a:off x="3059538" y="899498"/>
              <a:ext cx="2836506" cy="163713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11" name="任意形状 10">
              <a:extLst>
                <a:ext uri="{FF2B5EF4-FFF2-40B4-BE49-F238E27FC236}">
                  <a16:creationId xmlns:a16="http://schemas.microsoft.com/office/drawing/2014/main" id="{7D4AE872-79FA-2C21-A6BD-472F6EBBB8D9}"/>
                </a:ext>
              </a:extLst>
            </p:cNvPr>
            <p:cNvSpPr/>
            <p:nvPr/>
          </p:nvSpPr>
          <p:spPr>
            <a:xfrm>
              <a:off x="3146425" y="1063625"/>
              <a:ext cx="2736850" cy="673100"/>
            </a:xfrm>
            <a:custGeom>
              <a:avLst/>
              <a:gdLst>
                <a:gd name="connsiteX0" fmla="*/ 0 w 2736850"/>
                <a:gd name="connsiteY0" fmla="*/ 0 h 673100"/>
                <a:gd name="connsiteX1" fmla="*/ 28575 w 2736850"/>
                <a:gd name="connsiteY1" fmla="*/ 485775 h 673100"/>
                <a:gd name="connsiteX2" fmla="*/ 158750 w 2736850"/>
                <a:gd name="connsiteY2" fmla="*/ 615950 h 673100"/>
                <a:gd name="connsiteX3" fmla="*/ 517525 w 2736850"/>
                <a:gd name="connsiteY3" fmla="*/ 666750 h 673100"/>
                <a:gd name="connsiteX4" fmla="*/ 1222375 w 2736850"/>
                <a:gd name="connsiteY4" fmla="*/ 669925 h 673100"/>
                <a:gd name="connsiteX5" fmla="*/ 2228850 w 2736850"/>
                <a:gd name="connsiteY5" fmla="*/ 673100 h 673100"/>
                <a:gd name="connsiteX6" fmla="*/ 2736850 w 2736850"/>
                <a:gd name="connsiteY6" fmla="*/ 666750 h 673100"/>
                <a:gd name="connsiteX0" fmla="*/ 0 w 2736850"/>
                <a:gd name="connsiteY0" fmla="*/ 0 h 673100"/>
                <a:gd name="connsiteX1" fmla="*/ 28575 w 2736850"/>
                <a:gd name="connsiteY1" fmla="*/ 485775 h 673100"/>
                <a:gd name="connsiteX2" fmla="*/ 152400 w 2736850"/>
                <a:gd name="connsiteY2" fmla="*/ 631825 h 673100"/>
                <a:gd name="connsiteX3" fmla="*/ 517525 w 2736850"/>
                <a:gd name="connsiteY3" fmla="*/ 666750 h 673100"/>
                <a:gd name="connsiteX4" fmla="*/ 1222375 w 2736850"/>
                <a:gd name="connsiteY4" fmla="*/ 669925 h 673100"/>
                <a:gd name="connsiteX5" fmla="*/ 2228850 w 2736850"/>
                <a:gd name="connsiteY5" fmla="*/ 673100 h 673100"/>
                <a:gd name="connsiteX6" fmla="*/ 2736850 w 2736850"/>
                <a:gd name="connsiteY6" fmla="*/ 666750 h 673100"/>
                <a:gd name="connsiteX0" fmla="*/ 0 w 2736850"/>
                <a:gd name="connsiteY0" fmla="*/ 0 h 673100"/>
                <a:gd name="connsiteX1" fmla="*/ 28575 w 2736850"/>
                <a:gd name="connsiteY1" fmla="*/ 485775 h 673100"/>
                <a:gd name="connsiteX2" fmla="*/ 152400 w 2736850"/>
                <a:gd name="connsiteY2" fmla="*/ 631825 h 673100"/>
                <a:gd name="connsiteX3" fmla="*/ 517525 w 2736850"/>
                <a:gd name="connsiteY3" fmla="*/ 666750 h 673100"/>
                <a:gd name="connsiteX4" fmla="*/ 1222375 w 2736850"/>
                <a:gd name="connsiteY4" fmla="*/ 669925 h 673100"/>
                <a:gd name="connsiteX5" fmla="*/ 2228850 w 2736850"/>
                <a:gd name="connsiteY5" fmla="*/ 673100 h 673100"/>
                <a:gd name="connsiteX6" fmla="*/ 2736850 w 2736850"/>
                <a:gd name="connsiteY6" fmla="*/ 666750 h 673100"/>
                <a:gd name="connsiteX0" fmla="*/ 0 w 2736850"/>
                <a:gd name="connsiteY0" fmla="*/ 0 h 673100"/>
                <a:gd name="connsiteX1" fmla="*/ 28575 w 2736850"/>
                <a:gd name="connsiteY1" fmla="*/ 485775 h 673100"/>
                <a:gd name="connsiteX2" fmla="*/ 152400 w 2736850"/>
                <a:gd name="connsiteY2" fmla="*/ 638175 h 673100"/>
                <a:gd name="connsiteX3" fmla="*/ 517525 w 2736850"/>
                <a:gd name="connsiteY3" fmla="*/ 666750 h 673100"/>
                <a:gd name="connsiteX4" fmla="*/ 1222375 w 2736850"/>
                <a:gd name="connsiteY4" fmla="*/ 669925 h 673100"/>
                <a:gd name="connsiteX5" fmla="*/ 2228850 w 2736850"/>
                <a:gd name="connsiteY5" fmla="*/ 673100 h 673100"/>
                <a:gd name="connsiteX6" fmla="*/ 2736850 w 2736850"/>
                <a:gd name="connsiteY6" fmla="*/ 666750 h 67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36850" h="673100">
                  <a:moveTo>
                    <a:pt x="0" y="0"/>
                  </a:moveTo>
                  <a:cubicBezTo>
                    <a:pt x="1058" y="191558"/>
                    <a:pt x="3175" y="379413"/>
                    <a:pt x="28575" y="485775"/>
                  </a:cubicBezTo>
                  <a:cubicBezTo>
                    <a:pt x="53975" y="592137"/>
                    <a:pt x="80433" y="598488"/>
                    <a:pt x="152400" y="638175"/>
                  </a:cubicBezTo>
                  <a:cubicBezTo>
                    <a:pt x="224367" y="677862"/>
                    <a:pt x="339196" y="661458"/>
                    <a:pt x="517525" y="666750"/>
                  </a:cubicBezTo>
                  <a:cubicBezTo>
                    <a:pt x="695854" y="672042"/>
                    <a:pt x="1222375" y="669925"/>
                    <a:pt x="1222375" y="669925"/>
                  </a:cubicBezTo>
                  <a:lnTo>
                    <a:pt x="2228850" y="673100"/>
                  </a:lnTo>
                  <a:cubicBezTo>
                    <a:pt x="2481262" y="672571"/>
                    <a:pt x="2609056" y="669660"/>
                    <a:pt x="2736850" y="66675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2" name="标题 1">
            <a:extLst>
              <a:ext uri="{FF2B5EF4-FFF2-40B4-BE49-F238E27FC236}">
                <a16:creationId xmlns:a16="http://schemas.microsoft.com/office/drawing/2014/main" id="{CF743DC0-5F6E-13E3-52C7-C4AA413A9A40}"/>
              </a:ext>
            </a:extLst>
          </p:cNvPr>
          <p:cNvSpPr txBox="1">
            <a:spLocks/>
          </p:cNvSpPr>
          <p:nvPr/>
        </p:nvSpPr>
        <p:spPr>
          <a:xfrm>
            <a:off x="1908163" y="182857"/>
            <a:ext cx="4904176" cy="360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60000" algn="ctr"/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and Further Work</a:t>
            </a:r>
          </a:p>
          <a:p>
            <a:pPr indent="360000" algn="ctr"/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9697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3D28B51-B5F2-7B2D-10D3-CFE969536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5077-D09B-E94D-B660-F34844DEF288}" type="slidenum">
              <a:rPr kumimoji="1" lang="zh-CN" altLang="en-US" smtClean="0"/>
              <a:pPr/>
              <a:t>21</a:t>
            </a:fld>
            <a:endParaRPr kumimoji="1"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504BB86-7719-E676-AAA7-36BE8A067B58}"/>
              </a:ext>
            </a:extLst>
          </p:cNvPr>
          <p:cNvSpPr txBox="1"/>
          <p:nvPr/>
        </p:nvSpPr>
        <p:spPr>
          <a:xfrm>
            <a:off x="2286000" y="1879252"/>
            <a:ext cx="4572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1C0F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for your attention</a:t>
            </a:r>
          </a:p>
          <a:p>
            <a:pPr algn="ctr"/>
            <a:endParaRPr lang="en-US" altLang="zh-CN" sz="2800" b="1" dirty="0">
              <a:solidFill>
                <a:srgbClr val="1C0FC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2800" b="1" dirty="0">
                <a:solidFill>
                  <a:srgbClr val="1C0F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and comments</a:t>
            </a:r>
          </a:p>
        </p:txBody>
      </p:sp>
    </p:spTree>
    <p:extLst>
      <p:ext uri="{BB962C8B-B14F-4D97-AF65-F5344CB8AC3E}">
        <p14:creationId xmlns:p14="http://schemas.microsoft.com/office/powerpoint/2010/main" val="3861462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CAF4000-C273-D6A1-CA3A-615E14078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5077-D09B-E94D-B660-F34844DEF288}" type="slidenum">
              <a:rPr kumimoji="1" lang="zh-CN" altLang="en-US" smtClean="0"/>
              <a:t>2</a:t>
            </a:fld>
            <a:endParaRPr kumimoji="1" lang="zh-CN" altLang="en-US" dirty="0"/>
          </a:p>
        </p:txBody>
      </p:sp>
      <p:grpSp>
        <p:nvGrpSpPr>
          <p:cNvPr id="100" name="组合 99">
            <a:extLst>
              <a:ext uri="{FF2B5EF4-FFF2-40B4-BE49-F238E27FC236}">
                <a16:creationId xmlns:a16="http://schemas.microsoft.com/office/drawing/2014/main" id="{646CD3BD-D52C-8DD0-2CD3-DDC35E95C42F}"/>
              </a:ext>
            </a:extLst>
          </p:cNvPr>
          <p:cNvGrpSpPr/>
          <p:nvPr/>
        </p:nvGrpSpPr>
        <p:grpSpPr>
          <a:xfrm>
            <a:off x="95950" y="765068"/>
            <a:ext cx="3751027" cy="4039370"/>
            <a:chOff x="50230" y="765068"/>
            <a:chExt cx="3751027" cy="403937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1970155-4A86-992B-E718-D1AFA6F17B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38" t="41011" r="32194" b="3927"/>
            <a:stretch/>
          </p:blipFill>
          <p:spPr>
            <a:xfrm>
              <a:off x="351722" y="1255868"/>
              <a:ext cx="1332882" cy="1387686"/>
            </a:xfrm>
            <a:prstGeom prst="rect">
              <a:avLst/>
            </a:prstGeom>
          </p:spPr>
        </p:pic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DF2B426D-C976-6E4F-029F-E9A1D86C8148}"/>
                </a:ext>
              </a:extLst>
            </p:cNvPr>
            <p:cNvGrpSpPr/>
            <p:nvPr/>
          </p:nvGrpSpPr>
          <p:grpSpPr>
            <a:xfrm>
              <a:off x="1948740" y="1255867"/>
              <a:ext cx="1713792" cy="1332755"/>
              <a:chOff x="162720" y="3254428"/>
              <a:chExt cx="2046193" cy="143119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CB5AE9CC-A591-CE82-C338-BF515C1F33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C7CDD7"/>
                  </a:clrFrom>
                  <a:clrTo>
                    <a:srgbClr val="C7CDD7">
                      <a:alpha val="0"/>
                    </a:srgbClr>
                  </a:clrTo>
                </a:clrChange>
              </a:blip>
              <a:srcRect r="1627"/>
              <a:stretch/>
            </p:blipFill>
            <p:spPr>
              <a:xfrm>
                <a:off x="168539" y="3254428"/>
                <a:ext cx="2040374" cy="1411857"/>
              </a:xfrm>
              <a:prstGeom prst="rect">
                <a:avLst/>
              </a:prstGeom>
            </p:spPr>
          </p:pic>
          <p:pic>
            <p:nvPicPr>
              <p:cNvPr id="16" name="图片 15" descr="盒子里有面包&#10;&#10;低可信度描述已自动生成">
                <a:extLst>
                  <a:ext uri="{FF2B5EF4-FFF2-40B4-BE49-F238E27FC236}">
                    <a16:creationId xmlns:a16="http://schemas.microsoft.com/office/drawing/2014/main" id="{7F150719-26F1-C31B-EB2F-D363119D53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2720" y="3882399"/>
                <a:ext cx="832289" cy="803228"/>
              </a:xfrm>
              <a:prstGeom prst="rect">
                <a:avLst/>
              </a:prstGeom>
              <a:solidFill>
                <a:schemeClr val="bg1">
                  <a:alpha val="56318"/>
                </a:schemeClr>
              </a:solidFill>
            </p:spPr>
          </p:pic>
        </p:grpSp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2A7D0291-E6F7-F788-D910-9F57FD54A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1501" y="3201349"/>
              <a:ext cx="2190106" cy="1358593"/>
            </a:xfrm>
            <a:prstGeom prst="rect">
              <a:avLst/>
            </a:prstGeom>
          </p:spPr>
        </p:pic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31F9950B-EEE6-951A-84A9-7B0D5D50EDE6}"/>
                </a:ext>
              </a:extLst>
            </p:cNvPr>
            <p:cNvSpPr txBox="1"/>
            <p:nvPr/>
          </p:nvSpPr>
          <p:spPr>
            <a:xfrm>
              <a:off x="50230" y="2683818"/>
              <a:ext cx="19561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NMR</a:t>
              </a:r>
              <a:r>
                <a:rPr kumimoji="1" lang="zh-CN" alt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Well</a:t>
              </a:r>
              <a:r>
                <a:rPr kumimoji="1" lang="zh-CN" alt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Logging</a:t>
              </a:r>
              <a:endParaRPr kumimoji="1"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93B14909-7226-21B0-E61D-08041384F84B}"/>
                </a:ext>
              </a:extLst>
            </p:cNvPr>
            <p:cNvSpPr txBox="1"/>
            <p:nvPr/>
          </p:nvSpPr>
          <p:spPr>
            <a:xfrm>
              <a:off x="1845135" y="2687410"/>
              <a:ext cx="19561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Rock</a:t>
              </a:r>
              <a:r>
                <a:rPr kumimoji="1" lang="zh-CN" alt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Core</a:t>
              </a:r>
              <a:r>
                <a:rPr kumimoji="1" lang="zh-CN" alt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Analysis</a:t>
              </a:r>
              <a:endParaRPr kumimoji="1"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B43B8DD5-C58F-5360-18DF-EF70D13257C2}"/>
                </a:ext>
              </a:extLst>
            </p:cNvPr>
            <p:cNvSpPr txBox="1"/>
            <p:nvPr/>
          </p:nvSpPr>
          <p:spPr>
            <a:xfrm>
              <a:off x="864637" y="4527439"/>
              <a:ext cx="19561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Echo</a:t>
              </a:r>
              <a:r>
                <a:rPr kumimoji="1" lang="zh-CN" alt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Signals</a:t>
              </a:r>
              <a:endParaRPr kumimoji="1"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1" name="直线箭头连接符 30">
              <a:extLst>
                <a:ext uri="{FF2B5EF4-FFF2-40B4-BE49-F238E27FC236}">
                  <a16:creationId xmlns:a16="http://schemas.microsoft.com/office/drawing/2014/main" id="{7E1DA3D1-3BC4-33C5-FBA8-7F7575B51514}"/>
                </a:ext>
              </a:extLst>
            </p:cNvPr>
            <p:cNvCxnSpPr>
              <a:cxnSpLocks/>
            </p:cNvCxnSpPr>
            <p:nvPr/>
          </p:nvCxnSpPr>
          <p:spPr>
            <a:xfrm>
              <a:off x="1845134" y="2897299"/>
              <a:ext cx="0" cy="247254"/>
            </a:xfrm>
            <a:prstGeom prst="straightConnector1">
              <a:avLst/>
            </a:prstGeom>
            <a:ln w="34925">
              <a:solidFill>
                <a:schemeClr val="accent1">
                  <a:lumMod val="75000"/>
                </a:schemeClr>
              </a:solidFill>
              <a:round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5B07F138-B2E8-4D43-EE74-3C4AC76F6804}"/>
                </a:ext>
              </a:extLst>
            </p:cNvPr>
            <p:cNvSpPr txBox="1"/>
            <p:nvPr/>
          </p:nvSpPr>
          <p:spPr>
            <a:xfrm>
              <a:off x="541636" y="765068"/>
              <a:ext cx="26069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NMR</a:t>
              </a:r>
              <a:r>
                <a:rPr kumimoji="1" lang="zh-CN" alt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" altLang="zh-CN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Measurements</a:t>
              </a:r>
              <a:endParaRPr kumimoji="1" lang="zh-CN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圆角矩形 84">
              <a:extLst>
                <a:ext uri="{FF2B5EF4-FFF2-40B4-BE49-F238E27FC236}">
                  <a16:creationId xmlns:a16="http://schemas.microsoft.com/office/drawing/2014/main" id="{30F4EB1C-19CD-7A74-3843-49507F7467D3}"/>
                </a:ext>
              </a:extLst>
            </p:cNvPr>
            <p:cNvSpPr/>
            <p:nvPr/>
          </p:nvSpPr>
          <p:spPr>
            <a:xfrm>
              <a:off x="161660" y="1132757"/>
              <a:ext cx="3634723" cy="3631417"/>
            </a:xfrm>
            <a:prstGeom prst="roundRect">
              <a:avLst>
                <a:gd name="adj" fmla="val 1667"/>
              </a:avLst>
            </a:prstGeom>
            <a:noFill/>
            <a:ln w="9525"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grpSp>
        <p:nvGrpSpPr>
          <p:cNvPr id="101" name="组合 100">
            <a:extLst>
              <a:ext uri="{FF2B5EF4-FFF2-40B4-BE49-F238E27FC236}">
                <a16:creationId xmlns:a16="http://schemas.microsoft.com/office/drawing/2014/main" id="{FF253690-2588-C359-C413-AD0B2B00ACEE}"/>
              </a:ext>
            </a:extLst>
          </p:cNvPr>
          <p:cNvGrpSpPr/>
          <p:nvPr/>
        </p:nvGrpSpPr>
        <p:grpSpPr>
          <a:xfrm>
            <a:off x="3891611" y="767127"/>
            <a:ext cx="2606995" cy="3997047"/>
            <a:chOff x="3856051" y="767127"/>
            <a:chExt cx="2606995" cy="3997047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CA2C8967-3E99-50A0-5D03-58E835D20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142566" y="1267941"/>
              <a:ext cx="2178564" cy="1758600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37C9775C-ECE9-0F89-0EFE-C0FB10282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70267" y="3134665"/>
              <a:ext cx="2178564" cy="1629508"/>
            </a:xfrm>
            <a:prstGeom prst="rect">
              <a:avLst/>
            </a:prstGeom>
          </p:spPr>
        </p:pic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C1B4CA6D-33BF-3546-9404-EDBB09F0C487}"/>
                </a:ext>
              </a:extLst>
            </p:cNvPr>
            <p:cNvSpPr txBox="1"/>
            <p:nvPr/>
          </p:nvSpPr>
          <p:spPr>
            <a:xfrm>
              <a:off x="4253787" y="4208345"/>
              <a:ext cx="19561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1-D</a:t>
              </a:r>
              <a:r>
                <a:rPr kumimoji="1" lang="zh-CN" alt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zh-CN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Spectrum</a:t>
              </a:r>
              <a:endParaRPr kumimoji="1" lang="zh-CN" alt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2B73E288-3946-231E-8D46-A69871CE16CC}"/>
                </a:ext>
              </a:extLst>
            </p:cNvPr>
            <p:cNvSpPr txBox="1"/>
            <p:nvPr/>
          </p:nvSpPr>
          <p:spPr>
            <a:xfrm>
              <a:off x="4253787" y="2339213"/>
              <a:ext cx="19561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2-D</a:t>
              </a:r>
              <a:r>
                <a:rPr kumimoji="1" lang="zh-CN" alt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Spectrum</a:t>
              </a:r>
              <a:endParaRPr kumimoji="1"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04E5F489-6F14-8513-7684-E64069EAB2A5}"/>
                </a:ext>
              </a:extLst>
            </p:cNvPr>
            <p:cNvSpPr txBox="1"/>
            <p:nvPr/>
          </p:nvSpPr>
          <p:spPr>
            <a:xfrm>
              <a:off x="3856051" y="767127"/>
              <a:ext cx="26069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Inversion of</a:t>
              </a:r>
              <a:r>
                <a:rPr kumimoji="1" lang="zh-CN" alt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zh-CN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the</a:t>
              </a:r>
              <a:r>
                <a:rPr kumimoji="1" lang="zh-CN" alt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zh-CN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Spectra</a:t>
              </a:r>
              <a:endParaRPr kumimoji="1" lang="zh-CN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圆角矩形 85">
              <a:extLst>
                <a:ext uri="{FF2B5EF4-FFF2-40B4-BE49-F238E27FC236}">
                  <a16:creationId xmlns:a16="http://schemas.microsoft.com/office/drawing/2014/main" id="{6314D32C-FD7B-2B9E-D63F-5544CCE63F5D}"/>
                </a:ext>
              </a:extLst>
            </p:cNvPr>
            <p:cNvSpPr/>
            <p:nvPr/>
          </p:nvSpPr>
          <p:spPr>
            <a:xfrm>
              <a:off x="4007630" y="1132758"/>
              <a:ext cx="2356417" cy="3631416"/>
            </a:xfrm>
            <a:prstGeom prst="roundRect">
              <a:avLst>
                <a:gd name="adj" fmla="val 1667"/>
              </a:avLst>
            </a:prstGeom>
            <a:noFill/>
            <a:ln w="9525"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sp>
        <p:nvSpPr>
          <p:cNvPr id="42" name="文本框 41">
            <a:extLst>
              <a:ext uri="{FF2B5EF4-FFF2-40B4-BE49-F238E27FC236}">
                <a16:creationId xmlns:a16="http://schemas.microsoft.com/office/drawing/2014/main" id="{51533484-D4F6-6B25-A5AA-3893AA469E49}"/>
              </a:ext>
            </a:extLst>
          </p:cNvPr>
          <p:cNvSpPr txBox="1"/>
          <p:nvPr/>
        </p:nvSpPr>
        <p:spPr>
          <a:xfrm>
            <a:off x="6463047" y="794203"/>
            <a:ext cx="2572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Further Analysis</a:t>
            </a:r>
            <a:endParaRPr kumimoji="1"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FE067A5-5931-0C49-99AD-BDCEC2A722AD}"/>
              </a:ext>
            </a:extLst>
          </p:cNvPr>
          <p:cNvGrpSpPr/>
          <p:nvPr/>
        </p:nvGrpSpPr>
        <p:grpSpPr>
          <a:xfrm>
            <a:off x="6732349" y="1425742"/>
            <a:ext cx="1041589" cy="935252"/>
            <a:chOff x="6771454" y="1414473"/>
            <a:chExt cx="1041589" cy="935252"/>
          </a:xfrm>
        </p:grpSpPr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B6F45786-D769-FC48-38EE-E92890E3920A}"/>
                </a:ext>
              </a:extLst>
            </p:cNvPr>
            <p:cNvGrpSpPr/>
            <p:nvPr/>
          </p:nvGrpSpPr>
          <p:grpSpPr>
            <a:xfrm>
              <a:off x="6855686" y="1414473"/>
              <a:ext cx="873126" cy="935252"/>
              <a:chOff x="6775450" y="1423528"/>
              <a:chExt cx="873126" cy="935252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E3268A75-BD89-E61E-AEAD-4AF7DC638C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clrChange>
                  <a:clrFrom>
                    <a:srgbClr val="D3D7DF"/>
                  </a:clrFrom>
                  <a:clrTo>
                    <a:srgbClr val="D3D7DF">
                      <a:alpha val="0"/>
                    </a:srgbClr>
                  </a:clrTo>
                </a:clrChange>
              </a:blip>
              <a:srcRect l="1961" r="3398"/>
              <a:stretch/>
            </p:blipFill>
            <p:spPr>
              <a:xfrm>
                <a:off x="6775450" y="1423528"/>
                <a:ext cx="873126" cy="935252"/>
              </a:xfrm>
              <a:prstGeom prst="rect">
                <a:avLst/>
              </a:prstGeom>
            </p:spPr>
          </p:pic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F33941A7-9053-E227-C303-60AB0002F586}"/>
                  </a:ext>
                </a:extLst>
              </p:cNvPr>
              <p:cNvSpPr txBox="1"/>
              <p:nvPr/>
            </p:nvSpPr>
            <p:spPr>
              <a:xfrm>
                <a:off x="6879709" y="1832495"/>
                <a:ext cx="669868" cy="15145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kumimoji="1" lang="zh-CN" alt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7451F428-82B1-55B0-6DE5-80183CEF5CDA}"/>
                </a:ext>
              </a:extLst>
            </p:cNvPr>
            <p:cNvSpPr txBox="1"/>
            <p:nvPr/>
          </p:nvSpPr>
          <p:spPr>
            <a:xfrm>
              <a:off x="6771454" y="1639596"/>
              <a:ext cx="10415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Pore</a:t>
              </a:r>
              <a:r>
                <a:rPr kumimoji="1"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-size</a:t>
              </a:r>
            </a:p>
            <a:p>
              <a:pPr algn="ctr"/>
              <a:r>
                <a:rPr kumimoji="1"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Distributions</a:t>
              </a:r>
              <a:endParaRPr kumimoji="1"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7" name="圆角矩形 86">
            <a:extLst>
              <a:ext uri="{FF2B5EF4-FFF2-40B4-BE49-F238E27FC236}">
                <a16:creationId xmlns:a16="http://schemas.microsoft.com/office/drawing/2014/main" id="{45AFEC3C-8809-2B9B-2C63-D4905BDEC9C7}"/>
              </a:ext>
            </a:extLst>
          </p:cNvPr>
          <p:cNvSpPr/>
          <p:nvPr/>
        </p:nvSpPr>
        <p:spPr>
          <a:xfrm>
            <a:off x="6606065" y="1132756"/>
            <a:ext cx="2356417" cy="3631417"/>
          </a:xfrm>
          <a:prstGeom prst="roundRect">
            <a:avLst>
              <a:gd name="adj" fmla="val 1667"/>
            </a:avLst>
          </a:prstGeom>
          <a:noFill/>
          <a:ln w="952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76BAF233-5D69-310F-32CF-62C4E0355B7D}"/>
              </a:ext>
            </a:extLst>
          </p:cNvPr>
          <p:cNvGrpSpPr/>
          <p:nvPr/>
        </p:nvGrpSpPr>
        <p:grpSpPr>
          <a:xfrm>
            <a:off x="7793966" y="1426231"/>
            <a:ext cx="1088907" cy="935252"/>
            <a:chOff x="7847713" y="1414473"/>
            <a:chExt cx="1088907" cy="935252"/>
          </a:xfrm>
        </p:grpSpPr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id="{5838E2B7-C2FB-154B-97A8-DFD51888F6B8}"/>
                </a:ext>
              </a:extLst>
            </p:cNvPr>
            <p:cNvGrpSpPr/>
            <p:nvPr/>
          </p:nvGrpSpPr>
          <p:grpSpPr>
            <a:xfrm>
              <a:off x="7932305" y="1414473"/>
              <a:ext cx="873126" cy="935252"/>
              <a:chOff x="6775450" y="1423528"/>
              <a:chExt cx="873126" cy="935252"/>
            </a:xfrm>
          </p:grpSpPr>
          <p:pic>
            <p:nvPicPr>
              <p:cNvPr id="53" name="图片 52">
                <a:extLst>
                  <a:ext uri="{FF2B5EF4-FFF2-40B4-BE49-F238E27FC236}">
                    <a16:creationId xmlns:a16="http://schemas.microsoft.com/office/drawing/2014/main" id="{E5D7D037-3F0F-9DE8-04C1-0CC4A6D902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clrChange>
                  <a:clrFrom>
                    <a:srgbClr val="D3D7DF"/>
                  </a:clrFrom>
                  <a:clrTo>
                    <a:srgbClr val="D3D7DF">
                      <a:alpha val="0"/>
                    </a:srgbClr>
                  </a:clrTo>
                </a:clrChange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srcRect l="1961" r="3398"/>
              <a:stretch/>
            </p:blipFill>
            <p:spPr>
              <a:xfrm>
                <a:off x="6775450" y="1423528"/>
                <a:ext cx="873126" cy="935252"/>
              </a:xfrm>
              <a:prstGeom prst="rect">
                <a:avLst/>
              </a:prstGeom>
            </p:spPr>
          </p:pic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0235489E-966F-6EA1-378D-E793F195CC13}"/>
                  </a:ext>
                </a:extLst>
              </p:cNvPr>
              <p:cNvSpPr txBox="1"/>
              <p:nvPr/>
            </p:nvSpPr>
            <p:spPr>
              <a:xfrm>
                <a:off x="6879709" y="1832495"/>
                <a:ext cx="669868" cy="15145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kumimoji="1" lang="zh-CN" alt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5" name="文本框 94">
              <a:extLst>
                <a:ext uri="{FF2B5EF4-FFF2-40B4-BE49-F238E27FC236}">
                  <a16:creationId xmlns:a16="http://schemas.microsoft.com/office/drawing/2014/main" id="{954849BC-E4D9-A31E-1313-C982628F5C62}"/>
                </a:ext>
              </a:extLst>
            </p:cNvPr>
            <p:cNvSpPr txBox="1"/>
            <p:nvPr/>
          </p:nvSpPr>
          <p:spPr>
            <a:xfrm>
              <a:off x="7847713" y="1600932"/>
              <a:ext cx="10889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Fluid</a:t>
              </a:r>
              <a:r>
                <a:rPr kumimoji="1" lang="zh-CN" alt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Distributions</a:t>
              </a:r>
              <a:endParaRPr kumimoji="1"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39D034A4-4C84-3604-8FE8-7395BEB71329}"/>
              </a:ext>
            </a:extLst>
          </p:cNvPr>
          <p:cNvSpPr txBox="1"/>
          <p:nvPr/>
        </p:nvSpPr>
        <p:spPr>
          <a:xfrm>
            <a:off x="1805863" y="2532357"/>
            <a:ext cx="1980565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zh-CN" sz="700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GeoSpec</a:t>
            </a:r>
            <a:r>
              <a:rPr lang="en" altLang="zh-CN" sz="7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core </a:t>
            </a:r>
            <a:r>
              <a:rPr lang="en" altLang="zh-CN" sz="700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analysers</a:t>
            </a:r>
            <a:r>
              <a:rPr lang="en" altLang="zh-CN" sz="7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Oxford Instruments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165C8A06-5696-E2F2-1545-6CBB8BA1C604}"/>
              </a:ext>
            </a:extLst>
          </p:cNvPr>
          <p:cNvGrpSpPr/>
          <p:nvPr/>
        </p:nvGrpSpPr>
        <p:grpSpPr>
          <a:xfrm>
            <a:off x="6816582" y="2563392"/>
            <a:ext cx="873126" cy="935252"/>
            <a:chOff x="6472214" y="359759"/>
            <a:chExt cx="873126" cy="935252"/>
          </a:xfrm>
        </p:grpSpPr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DF91367C-3C37-6C58-9D14-31D5472AF07D}"/>
                </a:ext>
              </a:extLst>
            </p:cNvPr>
            <p:cNvGrpSpPr/>
            <p:nvPr/>
          </p:nvGrpSpPr>
          <p:grpSpPr>
            <a:xfrm>
              <a:off x="6472214" y="359759"/>
              <a:ext cx="873126" cy="935252"/>
              <a:chOff x="5667374" y="1362283"/>
              <a:chExt cx="873126" cy="935252"/>
            </a:xfrm>
          </p:grpSpPr>
          <p:pic>
            <p:nvPicPr>
              <p:cNvPr id="69" name="图片 68">
                <a:extLst>
                  <a:ext uri="{FF2B5EF4-FFF2-40B4-BE49-F238E27FC236}">
                    <a16:creationId xmlns:a16="http://schemas.microsoft.com/office/drawing/2014/main" id="{51669A83-EB6A-C479-849A-B550463074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clrChange>
                  <a:clrFrom>
                    <a:srgbClr val="D3D7DF"/>
                  </a:clrFrom>
                  <a:clrTo>
                    <a:srgbClr val="D3D7DF">
                      <a:alpha val="0"/>
                    </a:srgbClr>
                  </a:clrTo>
                </a:clrChange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rcRect l="1961" r="3398"/>
              <a:stretch/>
            </p:blipFill>
            <p:spPr>
              <a:xfrm>
                <a:off x="5667374" y="1362283"/>
                <a:ext cx="873126" cy="935252"/>
              </a:xfrm>
              <a:prstGeom prst="rect">
                <a:avLst/>
              </a:prstGeom>
            </p:spPr>
          </p:pic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0EF60951-9A11-0053-9F85-277A8058EF9F}"/>
                  </a:ext>
                </a:extLst>
              </p:cNvPr>
              <p:cNvSpPr txBox="1"/>
              <p:nvPr/>
            </p:nvSpPr>
            <p:spPr>
              <a:xfrm>
                <a:off x="5776169" y="1754181"/>
                <a:ext cx="669868" cy="15145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kumimoji="1" lang="zh-CN" alt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7F8C756D-4D32-18F8-6247-7233407A6A30}"/>
                </a:ext>
              </a:extLst>
            </p:cNvPr>
            <p:cNvSpPr txBox="1"/>
            <p:nvPr/>
          </p:nvSpPr>
          <p:spPr>
            <a:xfrm>
              <a:off x="6514533" y="684376"/>
              <a:ext cx="8002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Porosity</a:t>
              </a:r>
              <a:endParaRPr kumimoji="1"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11E9BAC0-4393-3FAA-FD56-0D64B9D84F41}"/>
              </a:ext>
            </a:extLst>
          </p:cNvPr>
          <p:cNvGrpSpPr/>
          <p:nvPr/>
        </p:nvGrpSpPr>
        <p:grpSpPr>
          <a:xfrm>
            <a:off x="7842343" y="2563391"/>
            <a:ext cx="1088907" cy="935252"/>
            <a:chOff x="7842343" y="2444889"/>
            <a:chExt cx="1088907" cy="935252"/>
          </a:xfrm>
        </p:grpSpPr>
        <p:pic>
          <p:nvPicPr>
            <p:cNvPr id="78" name="图片 77">
              <a:extLst>
                <a:ext uri="{FF2B5EF4-FFF2-40B4-BE49-F238E27FC236}">
                  <a16:creationId xmlns:a16="http://schemas.microsoft.com/office/drawing/2014/main" id="{F5AC2C22-0F54-528D-D114-A5EF63444B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D3D7DF"/>
                </a:clrFrom>
                <a:clrTo>
                  <a:srgbClr val="D3D7DF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rcRect l="1961" r="3398"/>
            <a:stretch/>
          </p:blipFill>
          <p:spPr>
            <a:xfrm>
              <a:off x="7941825" y="2444889"/>
              <a:ext cx="873126" cy="935252"/>
            </a:xfrm>
            <a:prstGeom prst="rect">
              <a:avLst/>
            </a:prstGeom>
          </p:spPr>
        </p:pic>
        <p:sp>
          <p:nvSpPr>
            <p:cNvPr id="79" name="文本框 78">
              <a:extLst>
                <a:ext uri="{FF2B5EF4-FFF2-40B4-BE49-F238E27FC236}">
                  <a16:creationId xmlns:a16="http://schemas.microsoft.com/office/drawing/2014/main" id="{85D60D7A-0398-5050-AB89-17BE8AB59B3C}"/>
                </a:ext>
              </a:extLst>
            </p:cNvPr>
            <p:cNvSpPr txBox="1"/>
            <p:nvPr/>
          </p:nvSpPr>
          <p:spPr>
            <a:xfrm>
              <a:off x="8043454" y="2844209"/>
              <a:ext cx="669868" cy="1514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kumimoji="1" lang="zh-CN" alt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E62F5FF4-986E-0A2E-16F5-C83C678B1681}"/>
                </a:ext>
              </a:extLst>
            </p:cNvPr>
            <p:cNvSpPr txBox="1"/>
            <p:nvPr/>
          </p:nvSpPr>
          <p:spPr>
            <a:xfrm>
              <a:off x="7842343" y="2758799"/>
              <a:ext cx="10889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Wettability</a:t>
              </a:r>
              <a:endParaRPr kumimoji="1"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B69D8ABC-B957-CDCD-19C8-5F8FBECB08AB}"/>
              </a:ext>
            </a:extLst>
          </p:cNvPr>
          <p:cNvGrpSpPr/>
          <p:nvPr/>
        </p:nvGrpSpPr>
        <p:grpSpPr>
          <a:xfrm>
            <a:off x="6708691" y="3656657"/>
            <a:ext cx="1088907" cy="935252"/>
            <a:chOff x="6672080" y="3610455"/>
            <a:chExt cx="1088907" cy="935252"/>
          </a:xfrm>
        </p:grpSpPr>
        <p:pic>
          <p:nvPicPr>
            <p:cNvPr id="83" name="图片 82">
              <a:extLst>
                <a:ext uri="{FF2B5EF4-FFF2-40B4-BE49-F238E27FC236}">
                  <a16:creationId xmlns:a16="http://schemas.microsoft.com/office/drawing/2014/main" id="{07C0F44A-2B5E-7459-8149-623F7C9574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D3D7DF"/>
                </a:clrFrom>
                <a:clrTo>
                  <a:srgbClr val="D3D7DF">
                    <a:alpha val="0"/>
                  </a:srgbClr>
                </a:clrTo>
              </a:clrChange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l="1961" r="3398"/>
            <a:stretch/>
          </p:blipFill>
          <p:spPr>
            <a:xfrm>
              <a:off x="6782017" y="3610455"/>
              <a:ext cx="873126" cy="935252"/>
            </a:xfrm>
            <a:prstGeom prst="rect">
              <a:avLst/>
            </a:prstGeom>
          </p:spPr>
        </p:pic>
        <p:sp>
          <p:nvSpPr>
            <p:cNvPr id="84" name="文本框 83">
              <a:extLst>
                <a:ext uri="{FF2B5EF4-FFF2-40B4-BE49-F238E27FC236}">
                  <a16:creationId xmlns:a16="http://schemas.microsoft.com/office/drawing/2014/main" id="{C3944690-9D59-EA3D-CC8A-A0270C78AB1D}"/>
                </a:ext>
              </a:extLst>
            </p:cNvPr>
            <p:cNvSpPr txBox="1"/>
            <p:nvPr/>
          </p:nvSpPr>
          <p:spPr>
            <a:xfrm>
              <a:off x="6883868" y="3996392"/>
              <a:ext cx="669868" cy="1514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kumimoji="1" lang="zh-CN" alt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文本框 76">
              <a:extLst>
                <a:ext uri="{FF2B5EF4-FFF2-40B4-BE49-F238E27FC236}">
                  <a16:creationId xmlns:a16="http://schemas.microsoft.com/office/drawing/2014/main" id="{7E5F08D5-2CB5-EBB8-95D6-B06EDB7E48FE}"/>
                </a:ext>
              </a:extLst>
            </p:cNvPr>
            <p:cNvSpPr txBox="1"/>
            <p:nvPr/>
          </p:nvSpPr>
          <p:spPr>
            <a:xfrm>
              <a:off x="6672080" y="3853210"/>
              <a:ext cx="10889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Capillary Pressure</a:t>
              </a:r>
              <a:endParaRPr kumimoji="1"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8CF7D1B6-3419-BAF4-9310-BB8A81D073FF}"/>
              </a:ext>
            </a:extLst>
          </p:cNvPr>
          <p:cNvGrpSpPr/>
          <p:nvPr/>
        </p:nvGrpSpPr>
        <p:grpSpPr>
          <a:xfrm>
            <a:off x="7842343" y="3639589"/>
            <a:ext cx="1088907" cy="935252"/>
            <a:chOff x="7842343" y="3702005"/>
            <a:chExt cx="1088907" cy="935252"/>
          </a:xfrm>
        </p:grpSpPr>
        <p:pic>
          <p:nvPicPr>
            <p:cNvPr id="96" name="图片 95">
              <a:extLst>
                <a:ext uri="{FF2B5EF4-FFF2-40B4-BE49-F238E27FC236}">
                  <a16:creationId xmlns:a16="http://schemas.microsoft.com/office/drawing/2014/main" id="{FA576368-D22C-730B-A48F-9692A9F48C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D3D7DF"/>
                </a:clrFrom>
                <a:clrTo>
                  <a:srgbClr val="D3D7D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l="1961" r="3398"/>
            <a:stretch/>
          </p:blipFill>
          <p:spPr>
            <a:xfrm>
              <a:off x="7941713" y="3702005"/>
              <a:ext cx="873126" cy="935252"/>
            </a:xfrm>
            <a:prstGeom prst="rect">
              <a:avLst/>
            </a:prstGeom>
          </p:spPr>
        </p:pic>
        <p:sp>
          <p:nvSpPr>
            <p:cNvPr id="97" name="文本框 96">
              <a:extLst>
                <a:ext uri="{FF2B5EF4-FFF2-40B4-BE49-F238E27FC236}">
                  <a16:creationId xmlns:a16="http://schemas.microsoft.com/office/drawing/2014/main" id="{04686ECD-E893-B126-5BD0-A1E93C7F7263}"/>
                </a:ext>
              </a:extLst>
            </p:cNvPr>
            <p:cNvSpPr txBox="1"/>
            <p:nvPr/>
          </p:nvSpPr>
          <p:spPr>
            <a:xfrm>
              <a:off x="8045972" y="4110972"/>
              <a:ext cx="669868" cy="1514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kumimoji="1" lang="zh-CN" alt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文本框 81">
              <a:extLst>
                <a:ext uri="{FF2B5EF4-FFF2-40B4-BE49-F238E27FC236}">
                  <a16:creationId xmlns:a16="http://schemas.microsoft.com/office/drawing/2014/main" id="{064ECEA6-6F7D-F65C-FD9B-244714C0B3EF}"/>
                </a:ext>
              </a:extLst>
            </p:cNvPr>
            <p:cNvSpPr txBox="1"/>
            <p:nvPr/>
          </p:nvSpPr>
          <p:spPr>
            <a:xfrm>
              <a:off x="7842343" y="4069845"/>
              <a:ext cx="10889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Permeability</a:t>
              </a:r>
              <a:endParaRPr kumimoji="1"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标题 1">
            <a:extLst>
              <a:ext uri="{FF2B5EF4-FFF2-40B4-BE49-F238E27FC236}">
                <a16:creationId xmlns:a16="http://schemas.microsoft.com/office/drawing/2014/main" id="{5D253330-E313-51BD-B47E-2563EB8AAADC}"/>
              </a:ext>
            </a:extLst>
          </p:cNvPr>
          <p:cNvSpPr txBox="1">
            <a:spLocks/>
          </p:cNvSpPr>
          <p:nvPr/>
        </p:nvSpPr>
        <p:spPr>
          <a:xfrm>
            <a:off x="1908163" y="182857"/>
            <a:ext cx="4904176" cy="360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60000" algn="ctr"/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394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1357D70-D501-BA82-429E-3041B0A83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5077-D09B-E94D-B660-F34844DEF288}" type="slidenum">
              <a:rPr kumimoji="1" lang="zh-CN" altLang="en-US" smtClean="0"/>
              <a:pPr/>
              <a:t>3</a:t>
            </a:fld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5910274-8803-3D36-A459-0B38FA5F3418}"/>
              </a:ext>
            </a:extLst>
          </p:cNvPr>
          <p:cNvSpPr txBox="1"/>
          <p:nvPr/>
        </p:nvSpPr>
        <p:spPr>
          <a:xfrm>
            <a:off x="182421" y="1626634"/>
            <a:ext cx="4222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  <a:tabLst>
                <a:tab pos="173038" algn="l"/>
              </a:tabLst>
            </a:pPr>
            <a:r>
              <a:rPr kumimoji="1"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Strong</a:t>
            </a:r>
            <a:r>
              <a:rPr kumimoji="1" lang="zh-CN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Noise</a:t>
            </a:r>
            <a:r>
              <a:rPr kumimoji="1" lang="zh-CN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contained</a:t>
            </a:r>
            <a:r>
              <a:rPr kumimoji="1" lang="zh-CN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kumimoji="1" lang="zh-CN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signals.</a:t>
            </a:r>
            <a:endParaRPr kumimoji="1"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8525B95-BB9C-68F2-F937-204538CD955E}"/>
              </a:ext>
            </a:extLst>
          </p:cNvPr>
          <p:cNvSpPr txBox="1"/>
          <p:nvPr/>
        </p:nvSpPr>
        <p:spPr>
          <a:xfrm>
            <a:off x="182421" y="1209184"/>
            <a:ext cx="78410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CN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Inversion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is an underdetermined process (Multi-solution).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C2D8FD8-9FFF-1892-338F-221208E1C99C}"/>
              </a:ext>
            </a:extLst>
          </p:cNvPr>
          <p:cNvSpPr txBox="1"/>
          <p:nvPr/>
        </p:nvSpPr>
        <p:spPr>
          <a:xfrm>
            <a:off x="182421" y="798231"/>
            <a:ext cx="26069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  <a:endParaRPr kumimoji="1"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87ECBF3B-4139-DB72-1EE9-8876E53AC4C1}"/>
              </a:ext>
            </a:extLst>
          </p:cNvPr>
          <p:cNvSpPr txBox="1"/>
          <p:nvPr/>
        </p:nvSpPr>
        <p:spPr>
          <a:xfrm>
            <a:off x="191204" y="2765008"/>
            <a:ext cx="42220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Use Machine learning to reduce the noise in the echo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signals.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7FCCD803-33D3-776C-5770-3482A7C864B5}"/>
              </a:ext>
            </a:extLst>
          </p:cNvPr>
          <p:cNvSpPr txBox="1"/>
          <p:nvPr/>
        </p:nvSpPr>
        <p:spPr>
          <a:xfrm>
            <a:off x="161700" y="3616409"/>
            <a:ext cx="45321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Improving the accuracy of the inverse spectrum.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62995884-4503-DE98-C49A-CF0853D28360}"/>
              </a:ext>
            </a:extLst>
          </p:cNvPr>
          <p:cNvSpPr txBox="1"/>
          <p:nvPr/>
        </p:nvSpPr>
        <p:spPr>
          <a:xfrm>
            <a:off x="182421" y="2238529"/>
            <a:ext cx="4656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kumimoji="1"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" altLang="zh-CN" dirty="0"/>
              <a:t>Research</a:t>
            </a:r>
            <a:r>
              <a:rPr lang="zh-CN" altLang="en-US" dirty="0"/>
              <a:t> </a:t>
            </a:r>
            <a:r>
              <a:rPr lang="en" altLang="zh-CN" dirty="0"/>
              <a:t>Motivations </a:t>
            </a:r>
            <a:endParaRPr lang="zh-CN" altLang="en-US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2DBF03B-0020-40CF-D116-129A5E297D52}"/>
              </a:ext>
            </a:extLst>
          </p:cNvPr>
          <p:cNvGrpSpPr/>
          <p:nvPr/>
        </p:nvGrpSpPr>
        <p:grpSpPr>
          <a:xfrm>
            <a:off x="4334309" y="1393302"/>
            <a:ext cx="4647991" cy="2646592"/>
            <a:chOff x="4480093" y="1446143"/>
            <a:chExt cx="4647991" cy="2646592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21C009A-9582-A3BB-BCE3-A863C64FF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39536" y="2465163"/>
              <a:ext cx="2267958" cy="1406887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A1690FBD-40CE-8E0D-52CB-ACC87BE96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53190" y="2465163"/>
              <a:ext cx="2074894" cy="1551966"/>
            </a:xfrm>
            <a:prstGeom prst="rect">
              <a:avLst/>
            </a:prstGeom>
          </p:spPr>
        </p:pic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5CB40EE5-D64C-0E9B-8A08-DA779DBF6937}"/>
                </a:ext>
              </a:extLst>
            </p:cNvPr>
            <p:cNvGrpSpPr/>
            <p:nvPr/>
          </p:nvGrpSpPr>
          <p:grpSpPr>
            <a:xfrm>
              <a:off x="5260639" y="1446143"/>
              <a:ext cx="3853278" cy="734303"/>
              <a:chOff x="249104" y="943766"/>
              <a:chExt cx="3853278" cy="73430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文本框 20">
                    <a:extLst>
                      <a:ext uri="{FF2B5EF4-FFF2-40B4-BE49-F238E27FC236}">
                        <a16:creationId xmlns:a16="http://schemas.microsoft.com/office/drawing/2014/main" id="{CBD22A26-726B-F294-F5DE-2BA97A5005F6}"/>
                      </a:ext>
                    </a:extLst>
                  </p:cNvPr>
                  <p:cNvSpPr txBox="1"/>
                  <p:nvPr/>
                </p:nvSpPr>
                <p:spPr>
                  <a:xfrm>
                    <a:off x="321982" y="943766"/>
                    <a:ext cx="3740018" cy="59580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zh-CN" altLang="en-US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  <m:d>
                            <m:dPr>
                              <m:ctrlPr>
                                <a:rPr lang="zh-CN" altLang="en-US" sz="16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sz="16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  <m:r>
                            <a:rPr lang="en-US" altLang="zh-CN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subHide m:val="on"/>
                              <m:supHide m:val="on"/>
                              <m:ctrlPr>
                                <a:rPr lang="zh-CN" alt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zh-CN" alt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  <m:r>
                            <a:rPr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d>
                            <m:dPr>
                              <m:ctrlPr>
                                <a:rPr lang="zh-CN" altLang="en-US" sz="16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zh-CN" altLang="en-US" sz="16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6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zh-CN" altLang="en-US" sz="1600" b="1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e>
                          </m:d>
                          <m:r>
                            <a:rPr lang="zh-CN" alt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𝒆𝒙𝒑</m:t>
                          </m:r>
                          <m:d>
                            <m:dPr>
                              <m:ctrlPr>
                                <a:rPr lang="zh-CN" alt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sz="16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type m:val="lin"/>
                                  <m:ctrlPr>
                                    <a:rPr lang="zh-CN" altLang="en-US" sz="1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1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zh-CN" altLang="en-US" sz="16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6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e>
                                    <m:sub>
                                      <m:r>
                                        <a:rPr lang="zh-CN" altLang="en-US" sz="1600" b="1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zh-CN" alt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sSub>
                            <m:sSubPr>
                              <m:ctrlPr>
                                <a:rPr lang="zh-CN" alt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zh-CN" altLang="en-US" sz="16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lang="zh-CN" altLang="en-US" sz="16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zh-CN" altLang="en-US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𝜺</m:t>
                          </m:r>
                          <m:r>
                            <a:rPr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zh-CN" altLang="en-US" sz="16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1" name="文本框 20">
                    <a:extLst>
                      <a:ext uri="{FF2B5EF4-FFF2-40B4-BE49-F238E27FC236}">
                        <a16:creationId xmlns:a16="http://schemas.microsoft.com/office/drawing/2014/main" id="{CBD22A26-726B-F294-F5DE-2BA97A5005F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1982" y="943766"/>
                    <a:ext cx="3740018" cy="59580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365" t="-164583" b="-23333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FA6A2C6C-49F3-DCEE-14DC-29A66E4FA0B8}"/>
                  </a:ext>
                </a:extLst>
              </p:cNvPr>
              <p:cNvSpPr txBox="1"/>
              <p:nvPr/>
            </p:nvSpPr>
            <p:spPr>
              <a:xfrm>
                <a:off x="249104" y="1401070"/>
                <a:ext cx="76037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Signals</a:t>
                </a:r>
                <a:endParaRPr kumimoji="1" lang="zh-CN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A794030A-5AF6-0686-423A-DC746F830569}"/>
                  </a:ext>
                </a:extLst>
              </p:cNvPr>
              <p:cNvSpPr txBox="1"/>
              <p:nvPr/>
            </p:nvSpPr>
            <p:spPr>
              <a:xfrm>
                <a:off x="1034017" y="1401070"/>
                <a:ext cx="108247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kumimoji="1" lang="en-US" altLang="zh-CN" sz="12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kumimoji="1" lang="zh-CN" alt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spectra</a:t>
                </a:r>
                <a:endParaRPr kumimoji="1" lang="zh-CN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BA8FBD40-2054-F00B-06A5-C35E4A649C08}"/>
                  </a:ext>
                </a:extLst>
              </p:cNvPr>
              <p:cNvSpPr txBox="1"/>
              <p:nvPr/>
            </p:nvSpPr>
            <p:spPr>
              <a:xfrm>
                <a:off x="3346791" y="1401070"/>
                <a:ext cx="75559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Noise</a:t>
                </a:r>
                <a:endParaRPr kumimoji="1" lang="zh-CN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A95CF53D-B844-F2ED-505E-E9C5A96E72E8}"/>
                  </a:ext>
                </a:extLst>
              </p:cNvPr>
              <p:cNvSpPr/>
              <p:nvPr/>
            </p:nvSpPr>
            <p:spPr>
              <a:xfrm>
                <a:off x="384629" y="1033047"/>
                <a:ext cx="489327" cy="392596"/>
              </a:xfrm>
              <a:prstGeom prst="rect">
                <a:avLst/>
              </a:prstGeom>
              <a:solidFill>
                <a:srgbClr val="FFC000">
                  <a:alpha val="1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C57F8997-E7AA-2B98-8A17-DB5A4BDB067B}"/>
                  </a:ext>
                </a:extLst>
              </p:cNvPr>
              <p:cNvSpPr/>
              <p:nvPr/>
            </p:nvSpPr>
            <p:spPr>
              <a:xfrm>
                <a:off x="1291573" y="1046613"/>
                <a:ext cx="540443" cy="392596"/>
              </a:xfrm>
              <a:prstGeom prst="rect">
                <a:avLst/>
              </a:prstGeom>
              <a:solidFill>
                <a:srgbClr val="FFC000">
                  <a:alpha val="1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5159F578-DE2C-16CC-6700-39332766444B}"/>
                  </a:ext>
                </a:extLst>
              </p:cNvPr>
              <p:cNvSpPr/>
              <p:nvPr/>
            </p:nvSpPr>
            <p:spPr>
              <a:xfrm>
                <a:off x="3544325" y="1046613"/>
                <a:ext cx="428705" cy="379030"/>
              </a:xfrm>
              <a:prstGeom prst="rect">
                <a:avLst/>
              </a:prstGeom>
              <a:solidFill>
                <a:srgbClr val="FFC000">
                  <a:alpha val="1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</p:grpSp>
        <p:cxnSp>
          <p:nvCxnSpPr>
            <p:cNvPr id="8" name="直线箭头连接符 7">
              <a:extLst>
                <a:ext uri="{FF2B5EF4-FFF2-40B4-BE49-F238E27FC236}">
                  <a16:creationId xmlns:a16="http://schemas.microsoft.com/office/drawing/2014/main" id="{475F9DAA-4ACD-469F-9639-D518D5C379DF}"/>
                </a:ext>
              </a:extLst>
            </p:cNvPr>
            <p:cNvCxnSpPr>
              <a:cxnSpLocks/>
            </p:cNvCxnSpPr>
            <p:nvPr/>
          </p:nvCxnSpPr>
          <p:spPr>
            <a:xfrm>
              <a:off x="5647903" y="2190248"/>
              <a:ext cx="0" cy="264755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线箭头连接符 13">
              <a:extLst>
                <a:ext uri="{FF2B5EF4-FFF2-40B4-BE49-F238E27FC236}">
                  <a16:creationId xmlns:a16="http://schemas.microsoft.com/office/drawing/2014/main" id="{D82D3F05-8FB2-E628-DE5D-3A7472A5A5F8}"/>
                </a:ext>
              </a:extLst>
            </p:cNvPr>
            <p:cNvCxnSpPr>
              <a:cxnSpLocks/>
            </p:cNvCxnSpPr>
            <p:nvPr/>
          </p:nvCxnSpPr>
          <p:spPr>
            <a:xfrm>
              <a:off x="6815714" y="2165783"/>
              <a:ext cx="630859" cy="29938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E3C32A7E-C2A3-AC88-5F9D-9AB989E3C75B}"/>
                </a:ext>
              </a:extLst>
            </p:cNvPr>
            <p:cNvSpPr txBox="1"/>
            <p:nvPr/>
          </p:nvSpPr>
          <p:spPr>
            <a:xfrm>
              <a:off x="4480093" y="2336754"/>
              <a:ext cx="40856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1.5</a:t>
              </a:r>
              <a:endParaRPr lang="zh-CN" altLang="en-US" sz="105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C0F7F0EC-5E31-4B15-AB56-C071BB320FE4}"/>
                </a:ext>
              </a:extLst>
            </p:cNvPr>
            <p:cNvSpPr txBox="1"/>
            <p:nvPr/>
          </p:nvSpPr>
          <p:spPr>
            <a:xfrm>
              <a:off x="4576982" y="3820965"/>
              <a:ext cx="3749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zh-CN" altLang="en-US" sz="105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FC2B847F-A7E8-D8E5-40C6-6F4FB426D430}"/>
                </a:ext>
              </a:extLst>
            </p:cNvPr>
            <p:cNvSpPr txBox="1"/>
            <p:nvPr/>
          </p:nvSpPr>
          <p:spPr>
            <a:xfrm>
              <a:off x="6722306" y="3820863"/>
              <a:ext cx="56577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500</a:t>
              </a:r>
              <a:endParaRPr lang="zh-CN" altLang="en-US" sz="105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987E03AC-D219-C3C0-4782-76E68F8ABF84}"/>
                </a:ext>
              </a:extLst>
            </p:cNvPr>
            <p:cNvSpPr txBox="1"/>
            <p:nvPr/>
          </p:nvSpPr>
          <p:spPr>
            <a:xfrm>
              <a:off x="5512575" y="3831125"/>
              <a:ext cx="79053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Times (</a:t>
              </a:r>
              <a:r>
                <a:rPr lang="en-US" altLang="zh-CN" sz="105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ms</a:t>
              </a:r>
              <a:r>
                <a:rPr lang="en-US" altLang="zh-CN" sz="10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zh-CN" altLang="en-US" sz="105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0085B2FA-CF9E-65CF-DA30-53EA90AEB674}"/>
                </a:ext>
              </a:extLst>
            </p:cNvPr>
            <p:cNvSpPr txBox="1"/>
            <p:nvPr/>
          </p:nvSpPr>
          <p:spPr>
            <a:xfrm rot="16200000">
              <a:off x="3986006" y="3141148"/>
              <a:ext cx="127368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Amplitude(</a:t>
              </a:r>
              <a:r>
                <a:rPr lang="en-US" altLang="zh-CN" sz="105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p.u</a:t>
              </a:r>
              <a:r>
                <a:rPr lang="en-US" altLang="zh-CN" sz="1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.)</a:t>
              </a:r>
              <a:endParaRPr lang="zh-CN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9784794B-F070-2662-EE0E-B58AEC8BECF2}"/>
              </a:ext>
            </a:extLst>
          </p:cNvPr>
          <p:cNvSpPr txBox="1"/>
          <p:nvPr/>
        </p:nvSpPr>
        <p:spPr>
          <a:xfrm>
            <a:off x="5472783" y="1139934"/>
            <a:ext cx="31699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CPMG Pulse Sequence Response Equation</a:t>
            </a: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A0A2616A-360B-65E1-662E-B36E40671822}"/>
              </a:ext>
            </a:extLst>
          </p:cNvPr>
          <p:cNvSpPr txBox="1">
            <a:spLocks/>
          </p:cNvSpPr>
          <p:nvPr/>
        </p:nvSpPr>
        <p:spPr>
          <a:xfrm>
            <a:off x="1908163" y="182857"/>
            <a:ext cx="4904176" cy="360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60000" algn="ctr"/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925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BF73E2E-2893-CCA5-B9DD-C82DD88FD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5077-D09B-E94D-B660-F34844DEF288}" type="slidenum">
              <a:rPr kumimoji="1" lang="zh-CN" altLang="en-US" smtClean="0"/>
              <a:pPr/>
              <a:t>4</a:t>
            </a:fld>
            <a:endParaRPr kumimoji="1" lang="zh-CN" altLang="en-US"/>
          </a:p>
        </p:txBody>
      </p:sp>
      <p:pic>
        <p:nvPicPr>
          <p:cNvPr id="257" name="图片 256">
            <a:extLst>
              <a:ext uri="{FF2B5EF4-FFF2-40B4-BE49-F238E27FC236}">
                <a16:creationId xmlns:a16="http://schemas.microsoft.com/office/drawing/2014/main" id="{4CF2D071-8FD8-066A-1B47-B43C51AE0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692" y="1275818"/>
            <a:ext cx="5892856" cy="3329681"/>
          </a:xfrm>
          <a:prstGeom prst="rect">
            <a:avLst/>
          </a:prstGeom>
        </p:spPr>
      </p:pic>
      <p:sp>
        <p:nvSpPr>
          <p:cNvPr id="260" name="文本框 259">
            <a:extLst>
              <a:ext uri="{FF2B5EF4-FFF2-40B4-BE49-F238E27FC236}">
                <a16:creationId xmlns:a16="http://schemas.microsoft.com/office/drawing/2014/main" id="{2C60E351-8F55-D82D-CA89-F0EA02E462D4}"/>
              </a:ext>
            </a:extLst>
          </p:cNvPr>
          <p:cNvSpPr txBox="1"/>
          <p:nvPr/>
        </p:nvSpPr>
        <p:spPr>
          <a:xfrm>
            <a:off x="0" y="4784706"/>
            <a:ext cx="4481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" altLang="zh-CN" sz="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Luo, Gang, Luo, </a:t>
            </a:r>
            <a:r>
              <a:rPr lang="en" altLang="zh-CN" sz="6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Sihui</a:t>
            </a:r>
            <a:r>
              <a:rPr lang="en" altLang="zh-CN" sz="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Xiao, </a:t>
            </a:r>
            <a:r>
              <a:rPr lang="en" altLang="zh-CN" sz="6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Lizhi</a:t>
            </a:r>
            <a:r>
              <a:rPr lang="en" altLang="zh-CN" sz="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Blunt, Martin J., </a:t>
            </a:r>
            <a:r>
              <a:rPr lang="en" altLang="zh-CN" sz="6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Bijeljic</a:t>
            </a:r>
            <a:r>
              <a:rPr lang="en" altLang="zh-CN" sz="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" altLang="zh-CN" sz="6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Branko</a:t>
            </a:r>
            <a:r>
              <a:rPr lang="en" altLang="zh-CN" sz="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Liao, </a:t>
            </a:r>
            <a:r>
              <a:rPr lang="en" altLang="zh-CN" sz="6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Guangzhi</a:t>
            </a:r>
            <a:r>
              <a:rPr lang="en" altLang="zh-CN" sz="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" altLang="zh-CN" sz="6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Rongbo</a:t>
            </a:r>
            <a:r>
              <a:rPr lang="en" altLang="zh-CN" sz="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Shao. "NMR Logging Data Processing Using Deep Learning." Paper presented at the SPWLA 64th Annual Logging Symposium, Lake Conroe, Texas, USA, June 2023. </a:t>
            </a:r>
            <a:r>
              <a:rPr lang="en" altLang="zh-CN" sz="6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" altLang="zh-CN" sz="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 </a:t>
            </a:r>
            <a:r>
              <a:rPr lang="en" altLang="zh-CN" sz="6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https://doi.org/10.30632/SPWLA-2023-0026</a:t>
            </a:r>
            <a:endParaRPr lang="en" altLang="zh-CN" sz="6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1" name="标题 1">
            <a:extLst>
              <a:ext uri="{FF2B5EF4-FFF2-40B4-BE49-F238E27FC236}">
                <a16:creationId xmlns:a16="http://schemas.microsoft.com/office/drawing/2014/main" id="{98CD5F88-C89B-D5BA-667A-0810A8133C2C}"/>
              </a:ext>
            </a:extLst>
          </p:cNvPr>
          <p:cNvSpPr txBox="1">
            <a:spLocks/>
          </p:cNvSpPr>
          <p:nvPr/>
        </p:nvSpPr>
        <p:spPr>
          <a:xfrm>
            <a:off x="-1" y="673443"/>
            <a:ext cx="9144001" cy="6400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975" indent="-1588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r>
              <a:rPr lang="zh-CN" altLang="en-US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</a:t>
            </a:r>
            <a:r>
              <a:rPr lang="zh-CN" altLang="en-US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Supervised Deep Learning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 for the Inversion    of the </a:t>
            </a:r>
            <a:r>
              <a:rPr lang="en-US" altLang="zh-CN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zh-C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Spectra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558818E-CE96-009E-32A2-1E3A14737205}"/>
              </a:ext>
            </a:extLst>
          </p:cNvPr>
          <p:cNvSpPr txBox="1"/>
          <p:nvPr/>
        </p:nvSpPr>
        <p:spPr>
          <a:xfrm>
            <a:off x="169109" y="1528356"/>
            <a:ext cx="298358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n-US" altLang="zh-CN" sz="1200" kern="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The spectra with Gaussian distribution is considered as a priori knowledge to construct an NMR </a:t>
            </a:r>
            <a:r>
              <a:rPr lang="en-US" altLang="zh-CN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</a:t>
            </a:r>
            <a:r>
              <a:rPr lang="en-US" altLang="zh-CN" sz="1200" kern="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ynthetic dataset</a:t>
            </a:r>
            <a:r>
              <a:rPr lang="en-US" altLang="zh-CN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 algn="just"/>
            <a:endParaRPr lang="en-US" altLang="zh-CN" sz="1200" kern="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just"/>
            <a:endParaRPr lang="en-US" altLang="zh-CN" sz="1200" kern="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n-US" altLang="zh-CN" sz="1200" kern="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The network perform signal denoising and relaxation spectrum inversion simultaneously.</a:t>
            </a:r>
            <a:r>
              <a:rPr lang="zh-CN" altLang="zh-CN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1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 algn="just">
              <a:buFont typeface="Arial" panose="020B0604020202020204" pitchFamily="34" charset="0"/>
              <a:buChar char="•"/>
            </a:pPr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n-US" altLang="zh-CN" sz="1200" kern="1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The approach was validated on core</a:t>
            </a:r>
            <a:r>
              <a:rPr lang="zh-CN" altLang="en-US" sz="1200" kern="1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200" kern="1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analysis</a:t>
            </a:r>
            <a:r>
              <a:rPr lang="en-US" altLang="zh-CN" sz="1200" kern="1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.</a:t>
            </a:r>
            <a:endParaRPr lang="en-US" altLang="zh-CN" sz="1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 algn="just">
              <a:buFont typeface="Arial" panose="020B0604020202020204" pitchFamily="34" charset="0"/>
              <a:buChar char="•"/>
            </a:pPr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 algn="just">
              <a:buFont typeface="Arial" panose="020B0604020202020204" pitchFamily="34" charset="0"/>
              <a:buChar char="•"/>
            </a:pPr>
            <a:endParaRPr lang="en-US" altLang="zh-CN" sz="1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 algn="just">
              <a:buFont typeface="Arial" panose="020B0604020202020204" pitchFamily="34" charset="0"/>
              <a:buChar char="•"/>
            </a:pPr>
            <a:endParaRPr lang="en-US" altLang="zh-CN" sz="1200" kern="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177800" indent="-177800" algn="just">
              <a:buFont typeface="Arial" panose="020B0604020202020204" pitchFamily="34" charset="0"/>
              <a:buChar char="•"/>
            </a:pPr>
            <a:endParaRPr lang="en-US" altLang="zh-CN" sz="1200" kern="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ADB1E984-B30B-3510-3123-A179EFE4A132}"/>
              </a:ext>
            </a:extLst>
          </p:cNvPr>
          <p:cNvSpPr txBox="1">
            <a:spLocks/>
          </p:cNvSpPr>
          <p:nvPr/>
        </p:nvSpPr>
        <p:spPr>
          <a:xfrm>
            <a:off x="1908163" y="182857"/>
            <a:ext cx="4904176" cy="360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60000" algn="ctr"/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784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F7C3031-3FC6-71D9-B3CC-3AC4F8EF9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5077-D09B-E94D-B660-F34844DEF288}" type="slidenum">
              <a:rPr kumimoji="1" lang="zh-CN" altLang="en-US" smtClean="0"/>
              <a:pPr/>
              <a:t>5</a:t>
            </a:fld>
            <a:endParaRPr kumimoji="1" lang="zh-CN" altLang="en-US"/>
          </a:p>
        </p:txBody>
      </p:sp>
      <p:pic>
        <p:nvPicPr>
          <p:cNvPr id="4" name="图片 3" descr="图表, 折线图&#10;&#10;描述已自动生成">
            <a:extLst>
              <a:ext uri="{FF2B5EF4-FFF2-40B4-BE49-F238E27FC236}">
                <a16:creationId xmlns:a16="http://schemas.microsoft.com/office/drawing/2014/main" id="{0012BDF6-13ED-EEAF-4352-86B7065C18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" r="46"/>
          <a:stretch/>
        </p:blipFill>
        <p:spPr>
          <a:xfrm>
            <a:off x="875626" y="1221463"/>
            <a:ext cx="7392748" cy="325392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D6B06EA-97F7-4676-B1C7-255845A33368}"/>
              </a:ext>
            </a:extLst>
          </p:cNvPr>
          <p:cNvSpPr txBox="1"/>
          <p:nvPr/>
        </p:nvSpPr>
        <p:spPr>
          <a:xfrm>
            <a:off x="0" y="4784706"/>
            <a:ext cx="4481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" altLang="zh-CN" sz="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Luo, Gang, Luo, </a:t>
            </a:r>
            <a:r>
              <a:rPr lang="en" altLang="zh-CN" sz="6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Sihui</a:t>
            </a:r>
            <a:r>
              <a:rPr lang="en" altLang="zh-CN" sz="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Xiao, </a:t>
            </a:r>
            <a:r>
              <a:rPr lang="en" altLang="zh-CN" sz="6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Lizhi</a:t>
            </a:r>
            <a:r>
              <a:rPr lang="en" altLang="zh-CN" sz="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Blunt, Martin J., </a:t>
            </a:r>
            <a:r>
              <a:rPr lang="en" altLang="zh-CN" sz="6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Bijeljic</a:t>
            </a:r>
            <a:r>
              <a:rPr lang="en" altLang="zh-CN" sz="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" altLang="zh-CN" sz="6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Branko</a:t>
            </a:r>
            <a:r>
              <a:rPr lang="en" altLang="zh-CN" sz="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Liao, </a:t>
            </a:r>
            <a:r>
              <a:rPr lang="en" altLang="zh-CN" sz="6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Guangzhi</a:t>
            </a:r>
            <a:r>
              <a:rPr lang="en" altLang="zh-CN" sz="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" altLang="zh-CN" sz="6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Rongbo</a:t>
            </a:r>
            <a:r>
              <a:rPr lang="en" altLang="zh-CN" sz="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Shao. "NMR Logging Data Processing Using Deep Learning." Paper presented at the SPWLA 64th Annual Logging Symposium, Lake Conroe, Texas, USA, June 2023. </a:t>
            </a:r>
            <a:r>
              <a:rPr lang="en" altLang="zh-CN" sz="6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" altLang="zh-CN" sz="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 </a:t>
            </a:r>
            <a:r>
              <a:rPr lang="en" altLang="zh-CN" sz="6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https://doi.org/10.30632/SPWLA-2023-0026</a:t>
            </a:r>
            <a:endParaRPr lang="en" altLang="zh-CN" sz="6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6FD422D-9E1A-89F5-DA16-BBBE8B2C0E60}"/>
              </a:ext>
            </a:extLst>
          </p:cNvPr>
          <p:cNvSpPr txBox="1"/>
          <p:nvPr/>
        </p:nvSpPr>
        <p:spPr>
          <a:xfrm>
            <a:off x="988282" y="4429735"/>
            <a:ext cx="73481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Inversion results </a:t>
            </a:r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900" dirty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Bulter</a:t>
            </a:r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–Reeds–Dawsons (BRD) inversion for 256-scan echoes, and inversion results of BRD and ATT-CNN models for low SNR echoes. The noisy echoes and denoised echoes are compared to illustrate the denoising performance.</a:t>
            </a:r>
            <a:endParaRPr lang="en-US" altLang="zh-CN" sz="1050" dirty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A4C9645C-A980-FC06-0025-89D137888522}"/>
              </a:ext>
            </a:extLst>
          </p:cNvPr>
          <p:cNvSpPr txBox="1">
            <a:spLocks/>
          </p:cNvSpPr>
          <p:nvPr/>
        </p:nvSpPr>
        <p:spPr>
          <a:xfrm>
            <a:off x="0" y="727503"/>
            <a:ext cx="8117958" cy="3693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1800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A Supervised Deep Learning Method Results</a:t>
            </a: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D1D26F31-1056-E88C-6194-20654C55BF67}"/>
              </a:ext>
            </a:extLst>
          </p:cNvPr>
          <p:cNvSpPr txBox="1">
            <a:spLocks/>
          </p:cNvSpPr>
          <p:nvPr/>
        </p:nvSpPr>
        <p:spPr>
          <a:xfrm>
            <a:off x="1908163" y="182857"/>
            <a:ext cx="4904176" cy="360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60000" algn="ctr"/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770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6CBE8B4-4CC7-58C0-5B7B-72238E7CD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4977685"/>
            <a:ext cx="2057400" cy="174149"/>
          </a:xfrm>
        </p:spPr>
        <p:txBody>
          <a:bodyPr/>
          <a:lstStyle/>
          <a:p>
            <a:fld id="{A6D15077-D09B-E94D-B660-F34844DEF288}" type="slidenum">
              <a:rPr kumimoji="1" lang="zh-CN" altLang="en-US" smtClean="0"/>
              <a:pPr/>
              <a:t>6</a:t>
            </a:fld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1EB209A-9D77-045C-34E1-6D0CF21A989C}"/>
              </a:ext>
            </a:extLst>
          </p:cNvPr>
          <p:cNvSpPr txBox="1"/>
          <p:nvPr/>
        </p:nvSpPr>
        <p:spPr>
          <a:xfrm>
            <a:off x="150828" y="1564010"/>
            <a:ext cx="8634953" cy="889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The supervised training approach highly dependent on the synthetic dataset</a:t>
            </a:r>
            <a:r>
              <a:rPr lang="en-US" altLang="zh-CN" sz="12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. C</a:t>
            </a:r>
            <a:r>
              <a:rPr lang="en-US" altLang="zh-CN" sz="12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onstraints and assumptions may not be suitable when the application changes.</a:t>
            </a:r>
          </a:p>
          <a:p>
            <a:pPr marL="180975" indent="-180975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The approach has not been further used to process NMR logging data with</a:t>
            </a:r>
            <a:r>
              <a:rPr lang="zh-CN" altLang="en-US" sz="12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2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more complex</a:t>
            </a:r>
            <a:r>
              <a:rPr lang="zh-CN" altLang="en-US" sz="12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2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situation .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7DCDDDB-FF3E-268D-BD03-9D9A57F09A7B}"/>
              </a:ext>
            </a:extLst>
          </p:cNvPr>
          <p:cNvSpPr txBox="1"/>
          <p:nvPr/>
        </p:nvSpPr>
        <p:spPr>
          <a:xfrm>
            <a:off x="150828" y="2444603"/>
            <a:ext cx="8776236" cy="616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12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</a:t>
            </a:r>
            <a:r>
              <a:rPr lang="en" altLang="zh-CN" sz="12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ignal-to-noise ratio </a:t>
            </a:r>
            <a:r>
              <a:rPr lang="en-US" altLang="zh-CN" sz="12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(SNR)</a:t>
            </a:r>
            <a:r>
              <a:rPr lang="en" altLang="zh-CN" sz="12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of NMR logging is constrained by </a:t>
            </a:r>
            <a:r>
              <a:rPr lang="en" altLang="zh-CN" sz="12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f</a:t>
            </a:r>
            <a:r>
              <a:rPr lang="en" altLang="zh-CN" sz="1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ormation porosity, magnetic field strength</a:t>
            </a:r>
            <a:r>
              <a:rPr lang="en-US" altLang="zh-CN" sz="1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,</a:t>
            </a:r>
            <a:r>
              <a:rPr lang="en" altLang="zh-CN" sz="1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and instrument </a:t>
            </a:r>
            <a:r>
              <a:rPr lang="en" altLang="zh-CN" sz="12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</a:t>
            </a:r>
            <a:r>
              <a:rPr lang="en" altLang="zh-CN" sz="1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ovement</a:t>
            </a:r>
            <a:r>
              <a:rPr lang="en-US" altLang="zh-CN" sz="1200" dirty="0">
                <a:solidFill>
                  <a:srgbClr val="FF0000"/>
                </a:solidFill>
              </a:rPr>
              <a:t>.</a:t>
            </a:r>
            <a:r>
              <a:rPr lang="en-US" altLang="zh-CN" sz="1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D1D6F81-C021-B5E9-DA55-8FCF1B001373}"/>
              </a:ext>
            </a:extLst>
          </p:cNvPr>
          <p:cNvSpPr txBox="1"/>
          <p:nvPr/>
        </p:nvSpPr>
        <p:spPr>
          <a:xfrm>
            <a:off x="167156" y="1256233"/>
            <a:ext cx="26069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Some limitations:</a:t>
            </a:r>
            <a:endParaRPr kumimoji="1"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F178536-2D74-992E-B471-DC009865FB89}"/>
              </a:ext>
            </a:extLst>
          </p:cNvPr>
          <p:cNvSpPr txBox="1"/>
          <p:nvPr/>
        </p:nvSpPr>
        <p:spPr>
          <a:xfrm>
            <a:off x="259395" y="3632701"/>
            <a:ext cx="5752720" cy="1021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Need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to develop more comprehensive and adaptable deep learning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methods that can be used in different formations and actual logging data.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下箭头 25">
            <a:extLst>
              <a:ext uri="{FF2B5EF4-FFF2-40B4-BE49-F238E27FC236}">
                <a16:creationId xmlns:a16="http://schemas.microsoft.com/office/drawing/2014/main" id="{0F06DA45-3D42-EE25-C06C-D3A970C47DAB}"/>
              </a:ext>
            </a:extLst>
          </p:cNvPr>
          <p:cNvSpPr/>
          <p:nvPr/>
        </p:nvSpPr>
        <p:spPr>
          <a:xfrm>
            <a:off x="2774151" y="3301797"/>
            <a:ext cx="471595" cy="348404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B01B1EDF-C6BB-BF23-7AE0-AE80147C5D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10" r="1743" b="12178"/>
          <a:stretch/>
        </p:blipFill>
        <p:spPr>
          <a:xfrm>
            <a:off x="6120681" y="3097031"/>
            <a:ext cx="2836506" cy="1637130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B8334EBC-0E63-8D9E-DF13-5EF9EF09240C}"/>
              </a:ext>
            </a:extLst>
          </p:cNvPr>
          <p:cNvSpPr txBox="1"/>
          <p:nvPr/>
        </p:nvSpPr>
        <p:spPr>
          <a:xfrm>
            <a:off x="6717591" y="4504864"/>
            <a:ext cx="190344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zh-CN" sz="9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Actual NMR logging echo</a:t>
            </a:r>
            <a:r>
              <a:rPr lang="zh-CN" altLang="en-US" sz="9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9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signal</a:t>
            </a:r>
            <a:endParaRPr lang="zh-CN" altLang="en-US" sz="900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BFB7A21-795E-96B9-5777-6BB7EED1FA34}"/>
              </a:ext>
            </a:extLst>
          </p:cNvPr>
          <p:cNvSpPr/>
          <p:nvPr/>
        </p:nvSpPr>
        <p:spPr>
          <a:xfrm>
            <a:off x="150828" y="1590125"/>
            <a:ext cx="8806359" cy="1508441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5BB409C2-4BBC-1E57-12A2-EF104AB55AA0}"/>
              </a:ext>
            </a:extLst>
          </p:cNvPr>
          <p:cNvSpPr txBox="1"/>
          <p:nvPr/>
        </p:nvSpPr>
        <p:spPr>
          <a:xfrm>
            <a:off x="3937518" y="35549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5FDA212D-B592-9CC2-E4A4-B8B78EBF3CE1}"/>
              </a:ext>
            </a:extLst>
          </p:cNvPr>
          <p:cNvSpPr txBox="1">
            <a:spLocks/>
          </p:cNvSpPr>
          <p:nvPr/>
        </p:nvSpPr>
        <p:spPr>
          <a:xfrm>
            <a:off x="1908163" y="182857"/>
            <a:ext cx="4904176" cy="360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60000" algn="ctr"/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0E359453-FD2A-D8D9-B483-4A2544E31CCA}"/>
              </a:ext>
            </a:extLst>
          </p:cNvPr>
          <p:cNvSpPr txBox="1">
            <a:spLocks/>
          </p:cNvSpPr>
          <p:nvPr/>
        </p:nvSpPr>
        <p:spPr>
          <a:xfrm>
            <a:off x="0" y="727503"/>
            <a:ext cx="8117958" cy="3693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1800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What did we learn from</a:t>
            </a:r>
            <a:r>
              <a:rPr lang="zh-C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previous</a:t>
            </a:r>
            <a:r>
              <a:rPr lang="zh-C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work?</a:t>
            </a:r>
          </a:p>
        </p:txBody>
      </p:sp>
    </p:spTree>
    <p:extLst>
      <p:ext uri="{BB962C8B-B14F-4D97-AF65-F5344CB8AC3E}">
        <p14:creationId xmlns:p14="http://schemas.microsoft.com/office/powerpoint/2010/main" val="3213803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CAF4000-C273-D6A1-CA3A-615E14078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5077-D09B-E94D-B660-F34844DEF288}" type="slidenum">
              <a:rPr kumimoji="1" lang="zh-CN" altLang="en-US" smtClean="0"/>
              <a:t>7</a:t>
            </a:fld>
            <a:endParaRPr kumimoji="1"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0E216-2DAD-D9DF-9C86-5A23A293BB88}"/>
              </a:ext>
            </a:extLst>
          </p:cNvPr>
          <p:cNvSpPr txBox="1">
            <a:spLocks/>
          </p:cNvSpPr>
          <p:nvPr/>
        </p:nvSpPr>
        <p:spPr>
          <a:xfrm>
            <a:off x="1433640" y="929335"/>
            <a:ext cx="6276720" cy="3627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666766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66766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66766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766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766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239922" algn="ctr">
              <a:lnSpc>
                <a:spcPct val="100000"/>
              </a:lnSpc>
              <a:buNone/>
            </a:pPr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  <a:p>
            <a:pPr marL="0" indent="239922" algn="ctr">
              <a:lnSpc>
                <a:spcPct val="100000"/>
              </a:lnSpc>
              <a:spcBef>
                <a:spcPts val="0"/>
              </a:spcBef>
              <a:buNone/>
            </a:pPr>
            <a:endParaRPr lang="en-US" altLang="zh-CN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239922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1400" kern="2200" dirty="0">
                <a:solidFill>
                  <a:srgbClr val="FF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 Lightweight Multiscale Neural Network (</a:t>
            </a:r>
            <a:r>
              <a:rPr lang="en-US" altLang="zh-CN" sz="1400" kern="2200" dirty="0" err="1">
                <a:solidFill>
                  <a:srgbClr val="FF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LMsNN</a:t>
            </a:r>
            <a:r>
              <a:rPr lang="en-US" altLang="zh-CN" sz="1400" kern="2200" dirty="0">
                <a:solidFill>
                  <a:srgbClr val="FF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) for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1400" kern="2200" dirty="0">
                <a:solidFill>
                  <a:srgbClr val="FF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the Inversion</a:t>
            </a:r>
            <a:r>
              <a:rPr lang="zh-CN" altLang="en-US" sz="1400" kern="2200" dirty="0">
                <a:solidFill>
                  <a:srgbClr val="FF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400" kern="2200" dirty="0">
                <a:solidFill>
                  <a:srgbClr val="FF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of Relaxation Spectra</a:t>
            </a:r>
            <a:endParaRPr lang="zh-CN" altLang="zh-CN" sz="1400" kern="2200" dirty="0">
              <a:solidFill>
                <a:srgbClr val="FF0000"/>
              </a:solidFill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indent="239922" algn="ctr">
              <a:lnSpc>
                <a:spcPct val="100000"/>
              </a:lnSpc>
              <a:spcBef>
                <a:spcPts val="0"/>
              </a:spcBef>
              <a:buNone/>
            </a:pPr>
            <a:endParaRPr lang="en-US" altLang="zh-C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239922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</a:p>
          <a:p>
            <a:pPr marL="0" indent="239922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Validation of Synthetic Data</a:t>
            </a:r>
            <a:endParaRPr lang="it-IT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of NMR Rock Core Analysis</a:t>
            </a:r>
          </a:p>
          <a:p>
            <a:pPr marL="0" indent="239922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Processing with NMR Logging Data</a:t>
            </a:r>
          </a:p>
          <a:p>
            <a:pPr marL="0" indent="239922" algn="ctr">
              <a:lnSpc>
                <a:spcPct val="100000"/>
              </a:lnSpc>
              <a:spcBef>
                <a:spcPts val="0"/>
              </a:spcBef>
              <a:buNone/>
            </a:pPr>
            <a:endParaRPr lang="en-US" altLang="zh-CN" sz="1400" kern="2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indent="239922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 and Further Work</a:t>
            </a: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658BFBEA-AB7A-C43F-7C06-B7CF7C86918B}"/>
              </a:ext>
            </a:extLst>
          </p:cNvPr>
          <p:cNvSpPr txBox="1">
            <a:spLocks/>
          </p:cNvSpPr>
          <p:nvPr/>
        </p:nvSpPr>
        <p:spPr>
          <a:xfrm>
            <a:off x="1908163" y="182857"/>
            <a:ext cx="4904176" cy="360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60000" algn="ctr"/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468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9BAA757-DAEF-7219-428B-5F6212C19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5077-D09B-E94D-B660-F34844DEF288}" type="slidenum">
              <a:rPr kumimoji="1" lang="zh-CN" altLang="en-US" smtClean="0"/>
              <a:pPr/>
              <a:t>8</a:t>
            </a:fld>
            <a:endParaRPr kumimoji="1" lang="zh-CN" altLang="en-US"/>
          </a:p>
        </p:txBody>
      </p:sp>
      <p:pic>
        <p:nvPicPr>
          <p:cNvPr id="16" name="图片 15" descr="图示&#10;&#10;描述已自动生成">
            <a:extLst>
              <a:ext uri="{FF2B5EF4-FFF2-40B4-BE49-F238E27FC236}">
                <a16:creationId xmlns:a16="http://schemas.microsoft.com/office/drawing/2014/main" id="{661B699D-1136-34EA-42F5-F9BA30C2B1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100"/>
          <a:stretch/>
        </p:blipFill>
        <p:spPr>
          <a:xfrm>
            <a:off x="3899792" y="1321568"/>
            <a:ext cx="5244208" cy="2783351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77C37620-07DE-0C0A-0AD3-FD071E0BC3D9}"/>
              </a:ext>
            </a:extLst>
          </p:cNvPr>
          <p:cNvSpPr txBox="1"/>
          <p:nvPr/>
        </p:nvSpPr>
        <p:spPr>
          <a:xfrm>
            <a:off x="3964048" y="4104919"/>
            <a:ext cx="517995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9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 lightweight multiscale neural network for inverting relaxation spectra.</a:t>
            </a:r>
            <a:endParaRPr lang="zh-CN" altLang="zh-CN" sz="1100" dirty="0"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ACB52BD-A1FE-087F-9925-C18A52771E4B}"/>
              </a:ext>
            </a:extLst>
          </p:cNvPr>
          <p:cNvSpPr txBox="1"/>
          <p:nvPr/>
        </p:nvSpPr>
        <p:spPr>
          <a:xfrm>
            <a:off x="169109" y="1528356"/>
            <a:ext cx="355667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n-US" altLang="zh-CN" sz="1200" kern="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Non-negative constraint on the signal </a:t>
            </a:r>
            <a:r>
              <a:rPr lang="en-US" altLang="zh-CN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is achieved by the </a:t>
            </a:r>
            <a:r>
              <a:rPr lang="en-US" altLang="zh-CN" sz="1200" kern="0" dirty="0" err="1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ReLU</a:t>
            </a:r>
            <a:r>
              <a:rPr lang="en-US" altLang="zh-CN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activation function.</a:t>
            </a:r>
          </a:p>
          <a:p>
            <a:pPr marL="177800" indent="-177800" algn="just">
              <a:buFont typeface="Arial" panose="020B0604020202020204" pitchFamily="34" charset="0"/>
              <a:buChar char="•"/>
            </a:pPr>
            <a:endParaRPr lang="en-US" altLang="zh-CN" sz="1200" kern="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n-US" altLang="zh-CN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Convolution kernel with two sizes is used to extract multiscale features of the signal.</a:t>
            </a:r>
          </a:p>
          <a:p>
            <a:pPr marL="177800" indent="-177800" algn="just">
              <a:buFont typeface="Arial" panose="020B0604020202020204" pitchFamily="34" charset="0"/>
              <a:buChar char="•"/>
            </a:pPr>
            <a:endParaRPr lang="en-US" altLang="zh-CN" sz="1200" kern="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n-US" altLang="zh-CN" sz="1200" kern="0" dirty="0" err="1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Softplus</a:t>
            </a:r>
            <a:r>
              <a:rPr lang="en-US" altLang="zh-CN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activation function is used to</a:t>
            </a:r>
            <a:r>
              <a:rPr lang="zh-CN" altLang="en-US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add</a:t>
            </a:r>
            <a:r>
              <a:rPr lang="zh-CN" altLang="en-US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200" kern="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non-negative constraints to the inverted </a:t>
            </a:r>
            <a:r>
              <a:rPr lang="en-US" altLang="zh-CN" sz="1200" i="1" kern="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</a:t>
            </a:r>
            <a:r>
              <a:rPr lang="en-US" altLang="zh-CN" sz="1200" kern="0" baseline="-250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2</a:t>
            </a:r>
            <a:r>
              <a:rPr lang="en-US" altLang="zh-CN" sz="1200" kern="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spectrum</a:t>
            </a:r>
            <a:r>
              <a:rPr lang="en-US" altLang="zh-CN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 marL="177800" indent="-177800" algn="just">
              <a:buFont typeface="Arial" panose="020B0604020202020204" pitchFamily="34" charset="0"/>
              <a:buChar char="•"/>
            </a:pPr>
            <a:endParaRPr lang="en-US" altLang="zh-CN" sz="1200" kern="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n-US" altLang="zh-CN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Adding </a:t>
            </a:r>
            <a:r>
              <a:rPr lang="en-US" altLang="zh-CN" sz="1200" kern="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constraints to the short relaxation components</a:t>
            </a:r>
            <a:r>
              <a:rPr lang="en-US" altLang="zh-CN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to</a:t>
            </a:r>
            <a:r>
              <a:rPr lang="zh-CN" altLang="en-US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reduce artefacts.</a:t>
            </a:r>
            <a:r>
              <a:rPr lang="zh-CN" altLang="en-US" sz="12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endParaRPr lang="en-US" altLang="zh-CN" sz="1200" kern="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6296330-B665-E507-10C4-D1DAE0C4B0CC}"/>
              </a:ext>
            </a:extLst>
          </p:cNvPr>
          <p:cNvSpPr txBox="1"/>
          <p:nvPr/>
        </p:nvSpPr>
        <p:spPr>
          <a:xfrm>
            <a:off x="5253789" y="1864895"/>
            <a:ext cx="1764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734EBCD-68FF-4BBF-F693-928A2406C645}"/>
              </a:ext>
            </a:extLst>
          </p:cNvPr>
          <p:cNvSpPr txBox="1"/>
          <p:nvPr/>
        </p:nvSpPr>
        <p:spPr>
          <a:xfrm rot="16200000">
            <a:off x="5660630" y="2165270"/>
            <a:ext cx="5659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ReLU</a:t>
            </a:r>
            <a:endParaRPr kumimoji="1" lang="zh-CN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4561057-3F6B-4F89-881B-F6B68FD528E0}"/>
              </a:ext>
            </a:extLst>
          </p:cNvPr>
          <p:cNvSpPr/>
          <p:nvPr/>
        </p:nvSpPr>
        <p:spPr>
          <a:xfrm>
            <a:off x="5373278" y="1321568"/>
            <a:ext cx="3709448" cy="1746857"/>
          </a:xfrm>
          <a:prstGeom prst="rect">
            <a:avLst/>
          </a:prstGeom>
          <a:solidFill>
            <a:srgbClr val="00B0F0">
              <a:alpha val="12923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D0C8018-AC26-7F81-4457-68BCECBAF878}"/>
              </a:ext>
            </a:extLst>
          </p:cNvPr>
          <p:cNvSpPr txBox="1"/>
          <p:nvPr/>
        </p:nvSpPr>
        <p:spPr>
          <a:xfrm>
            <a:off x="5260721" y="3712504"/>
            <a:ext cx="16119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Smooth</a:t>
            </a:r>
            <a:r>
              <a:rPr kumimoji="1" lang="zh-CN" altLang="en-US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constrains</a:t>
            </a:r>
            <a:endParaRPr kumimoji="1" lang="zh-CN" altLang="en-US" sz="1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直线箭头连接符 19">
            <a:extLst>
              <a:ext uri="{FF2B5EF4-FFF2-40B4-BE49-F238E27FC236}">
                <a16:creationId xmlns:a16="http://schemas.microsoft.com/office/drawing/2014/main" id="{1FD4BAD7-F3A0-9558-4186-09FD067975AF}"/>
              </a:ext>
            </a:extLst>
          </p:cNvPr>
          <p:cNvCxnSpPr>
            <a:cxnSpLocks/>
          </p:cNvCxnSpPr>
          <p:nvPr/>
        </p:nvCxnSpPr>
        <p:spPr>
          <a:xfrm flipV="1">
            <a:off x="6017276" y="3584388"/>
            <a:ext cx="0" cy="22061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>
            <a:extLst>
              <a:ext uri="{FF2B5EF4-FFF2-40B4-BE49-F238E27FC236}">
                <a16:creationId xmlns:a16="http://schemas.microsoft.com/office/drawing/2014/main" id="{80E04306-06C2-ECC4-AA7C-AFBCFDE99F45}"/>
              </a:ext>
            </a:extLst>
          </p:cNvPr>
          <p:cNvSpPr txBox="1">
            <a:spLocks/>
          </p:cNvSpPr>
          <p:nvPr/>
        </p:nvSpPr>
        <p:spPr>
          <a:xfrm>
            <a:off x="1908163" y="182857"/>
            <a:ext cx="4904176" cy="360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60000" algn="ctr"/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949A097D-EB7A-03AE-7DCA-17286894B1F4}"/>
              </a:ext>
            </a:extLst>
          </p:cNvPr>
          <p:cNvSpPr txBox="1">
            <a:spLocks/>
          </p:cNvSpPr>
          <p:nvPr/>
        </p:nvSpPr>
        <p:spPr>
          <a:xfrm>
            <a:off x="0" y="727503"/>
            <a:ext cx="9082726" cy="3693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39700"/>
            <a:r>
              <a:rPr lang="en-US" altLang="zh-CN" sz="2000" b="1" u="sng" kern="2200" dirty="0">
                <a:solidFill>
                  <a:srgbClr val="FF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New Method</a:t>
            </a:r>
            <a:r>
              <a:rPr lang="en-US" altLang="zh-CN" sz="2000" b="1" kern="22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 Lightweight Multiscale Neural Network (</a:t>
            </a:r>
            <a:r>
              <a:rPr lang="en-US" altLang="zh-CN" sz="2000" b="1" kern="2200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LMsNN</a:t>
            </a:r>
            <a:r>
              <a:rPr lang="en-US" altLang="zh-CN" sz="2000" b="1" kern="22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)</a:t>
            </a:r>
            <a:r>
              <a:rPr lang="zh-CN" altLang="en-US" sz="2000" b="1" kern="22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 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FE343DD-8EAD-2F89-8302-F9CA72CC7895}"/>
              </a:ext>
            </a:extLst>
          </p:cNvPr>
          <p:cNvSpPr txBox="1"/>
          <p:nvPr/>
        </p:nvSpPr>
        <p:spPr>
          <a:xfrm>
            <a:off x="167156" y="1256233"/>
            <a:ext cx="26069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>
                <a:solidFill>
                  <a:srgbClr val="1C0F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Inversion:</a:t>
            </a:r>
            <a:endParaRPr kumimoji="1" lang="zh-CN" altLang="en-US" sz="1400" b="1" dirty="0">
              <a:solidFill>
                <a:srgbClr val="1C0FC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3523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2592</TotalTime>
  <Words>1587</Words>
  <Application>Microsoft Macintosh PowerPoint</Application>
  <PresentationFormat>自定义</PresentationFormat>
  <Paragraphs>301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9" baseType="lpstr">
      <vt:lpstr>等线</vt:lpstr>
      <vt:lpstr>Arial</vt:lpstr>
      <vt:lpstr>Calibri</vt:lpstr>
      <vt:lpstr>Calibri Light</vt:lpstr>
      <vt:lpstr>Cambria Math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Luo, Gang</dc:creator>
  <cp:lastModifiedBy>Luo, Gang</cp:lastModifiedBy>
  <cp:revision>68</cp:revision>
  <dcterms:created xsi:type="dcterms:W3CDTF">2023-12-18T18:42:15Z</dcterms:created>
  <dcterms:modified xsi:type="dcterms:W3CDTF">2024-01-15T01:00:53Z</dcterms:modified>
</cp:coreProperties>
</file>