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97"/>
  </p:normalViewPr>
  <p:slideViewPr>
    <p:cSldViewPr snapToGrid="0">
      <p:cViewPr varScale="1">
        <p:scale>
          <a:sx n="108" d="100"/>
          <a:sy n="108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3EE3A-E7F5-4A0C-8C78-D4EF178EE00C}" type="datetimeFigureOut">
              <a:rPr lang="en-US" smtClean="0"/>
              <a:t>1/13/26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8312-294E-4A53-ADA6-607F58D76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7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7E96-6D1C-8692-3898-053E563F8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A768C-4A3C-4880-DBB7-BE126FC21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F0ECC-7CCE-6222-73B7-72A8632A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5E58-459E-4863-8EE7-F1D704569DAC}" type="datetime1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93D53-0E4F-FD74-FA59-8E0B0CBD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486F0-21C1-2042-CE6F-75A0B4A0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1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3817-E346-F1E3-4BC9-4B0258F4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0DB9C-13FE-5460-0FA9-E8D576536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C33B6-DB2D-71EF-7D46-F03D79B9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DC32-6E1A-454F-BCC1-94A5322E1181}" type="datetime1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BCAC1-A05F-5B52-7ADF-31C7E37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5012A-9222-164A-FDC8-4482DA19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9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2BCBE1-C421-9063-12E6-C76F4AE46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A24E8-80F9-A892-39E8-2CAD46209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4F734-0A20-3C0C-5C3E-BB7CF76F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F66E-5AF4-4B60-B108-DE58C9740497}" type="datetime1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D4F64-6BA8-1983-9160-C1D5836C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7017-9FB2-7046-A950-1332E7A4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9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43AE-F55F-B2CB-4764-08188009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BF1FF-8850-EDA7-1C33-6C59741B7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B66AB-CF63-5A47-76C8-02CA75F0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3F80-3193-42DD-98F5-4FBD90B2BB74}" type="datetime1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78389-462D-AC1C-2C2D-8D4F40993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150B3-23F5-EADD-DBEE-25A83178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1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670D0-D646-E654-053C-90D3EFD8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5C6A6-D1F9-E441-BD98-883117019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E962B-BA03-6879-A308-7AF2ACEE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A18D-81F4-4BA9-8F94-F824E7CC0C49}" type="datetime1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A3195-FF69-670F-B66C-8D938BA3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B5EB1-5065-33E2-DC45-DBE04DDD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6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3B16-B4ED-3A14-20EE-6B93F4F3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B4F9B-0419-520B-59AB-5A656DE0A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0DAA2-E4E4-667E-9459-9691268D1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C767C-A53D-0937-3EC0-891DFB1D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6C03-4399-478B-A478-DD75D5DE322C}" type="datetime1">
              <a:rPr lang="en-US" smtClean="0"/>
              <a:t>1/13/26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D5A8C-BBB1-1B74-F3D8-CC3BA858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CF123-BAF2-2DCE-498E-D3508904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3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1025-C8B3-16BA-C32A-7DC6AB4E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EF23F-F941-82DF-FEE6-5E72D9E42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C6FD1-3726-3DCA-B675-E47F477F0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62915-0D69-1055-E233-5FE566240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1FD51-2AB2-9241-8B65-983E068D4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BD0E35-7D4E-4296-114D-AD171121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D239-FD31-48E9-A5E3-76E5D0C4DE8C}" type="datetime1">
              <a:rPr lang="en-US" smtClean="0"/>
              <a:t>1/13/26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45868-3261-A11A-C62B-6148C75E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ED7967-F094-333D-8FD2-1BB3128B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2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E9AA-E0D4-9157-1C4F-E2B6BEFD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8A735-5489-CFD4-5B5B-9D4E3AED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EAA8-9404-430B-860A-B50F2FDD6314}" type="datetime1">
              <a:rPr lang="en-US" smtClean="0"/>
              <a:t>1/13/26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573A4-C506-31F7-2349-0F40F6661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D78D2-2FF0-F941-1811-BBF7D3D9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3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5EEE5-3F08-628B-BD1C-8FE8B206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AAD0-C79F-4889-8766-EEA07B0A0D73}" type="datetime1">
              <a:rPr lang="en-US" smtClean="0"/>
              <a:t>1/13/26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C37CA-3F19-6A5E-057A-C3D36CE9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86EFC-E2D6-09F3-C020-F569F45C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6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2B765-44B7-ABBA-205B-FEB0C17A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1B47E-0847-F908-6104-F0BD9F030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E0587-FA2F-B317-08EA-C71EF9C45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BA395-28B9-039E-5ED9-4BF4A378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7783-9589-4BD0-A34A-EA1B74D5D66D}" type="datetime1">
              <a:rPr lang="en-US" smtClean="0"/>
              <a:t>1/13/26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CFD18-E435-1119-478D-2BB6C392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5D1C7-D845-2499-2F4B-E7FC99E6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1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0A4C-3718-3C97-8779-176FA9AD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67FEA-A64F-7C7A-7CA5-70C9193EE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F2599-2E84-62F1-1BCC-0E19072E7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89183-67FE-8434-FD78-57E35423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BEBC-F480-40CA-90DE-F952AFA2930B}" type="datetime1">
              <a:rPr lang="en-US" smtClean="0"/>
              <a:t>1/13/26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7F6B7-308C-0D5A-6B47-6D3CA562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51CDF-B334-934D-B369-EEF6181AB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7BAD0A-7BF7-1B43-4984-78C26663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13880-0CE9-36F4-4038-F5080FF9C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1D0E1-05BA-6762-6245-2A1F75D25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7892DD-98BD-477F-9EF9-1418213CA2F4}" type="datetime1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04C3B-0AFB-7255-285F-EE6A5AAD3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D09CA-2040-B41C-B1F2-9A7FE28AB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77EB8D-D107-4C6E-B501-B0630E49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5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143D9-11FD-4AA9-2A27-3F96A05B7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" y="209241"/>
            <a:ext cx="2314593" cy="254247"/>
          </a:xfrm>
          <a:prstGeom prst="rect">
            <a:avLst/>
          </a:prstGeom>
        </p:spPr>
      </p:pic>
      <p:pic>
        <p:nvPicPr>
          <p:cNvPr id="5" name="Picture 4" descr="Petroleum Development Oman - Oman - The Energy Year">
            <a:extLst>
              <a:ext uri="{FF2B5EF4-FFF2-40B4-BE49-F238E27FC236}">
                <a16:creationId xmlns:a16="http://schemas.microsoft.com/office/drawing/2014/main" id="{789669CF-4453-8C9F-A82D-418B66E948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7"/>
          <a:stretch/>
        </p:blipFill>
        <p:spPr bwMode="auto">
          <a:xfrm>
            <a:off x="9802830" y="0"/>
            <a:ext cx="2174875" cy="9164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645413-745C-6CAB-1861-6875EE41261A}"/>
              </a:ext>
            </a:extLst>
          </p:cNvPr>
          <p:cNvSpPr/>
          <p:nvPr/>
        </p:nvSpPr>
        <p:spPr>
          <a:xfrm>
            <a:off x="0" y="689961"/>
            <a:ext cx="12192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1B4C72-9D72-7C22-C971-E1118E1610DA}"/>
              </a:ext>
            </a:extLst>
          </p:cNvPr>
          <p:cNvCxnSpPr/>
          <p:nvPr/>
        </p:nvCxnSpPr>
        <p:spPr>
          <a:xfrm>
            <a:off x="0" y="814836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1B523FBA-B41A-9BC2-D0A8-A625506509F3}"/>
              </a:ext>
            </a:extLst>
          </p:cNvPr>
          <p:cNvSpPr txBox="1"/>
          <p:nvPr/>
        </p:nvSpPr>
        <p:spPr>
          <a:xfrm>
            <a:off x="4561838" y="1997839"/>
            <a:ext cx="711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noProof="0" dirty="0">
                <a:cs typeface="Times New Roman" panose="02020603050405020304" pitchFamily="18" charset="0"/>
              </a:rPr>
              <a:t>Pore-scale </a:t>
            </a:r>
            <a:r>
              <a:rPr lang="en-GB" sz="3600" b="1" dirty="0">
                <a:cs typeface="Times New Roman" panose="02020603050405020304" pitchFamily="18" charset="0"/>
              </a:rPr>
              <a:t>e</a:t>
            </a:r>
            <a:r>
              <a:rPr lang="en-GB" sz="3600" b="1" noProof="0" dirty="0" err="1">
                <a:cs typeface="Times New Roman" panose="02020603050405020304" pitchFamily="18" charset="0"/>
              </a:rPr>
              <a:t>xperimental</a:t>
            </a:r>
            <a:r>
              <a:rPr lang="en-GB" sz="3600" b="1" noProof="0" dirty="0">
                <a:cs typeface="Times New Roman" panose="02020603050405020304" pitchFamily="18" charset="0"/>
              </a:rPr>
              <a:t> measurement and interpretation of low carbon dioxide/brine relative permeability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F70EE0-2517-BDD8-EF90-5F922423F694}"/>
              </a:ext>
            </a:extLst>
          </p:cNvPr>
          <p:cNvCxnSpPr/>
          <p:nvPr/>
        </p:nvCxnSpPr>
        <p:spPr>
          <a:xfrm>
            <a:off x="4257039" y="1209051"/>
            <a:ext cx="0" cy="4104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1FF0F77-2034-A580-87A2-2283E00C8E5C}"/>
              </a:ext>
            </a:extLst>
          </p:cNvPr>
          <p:cNvSpPr txBox="1"/>
          <p:nvPr/>
        </p:nvSpPr>
        <p:spPr>
          <a:xfrm>
            <a:off x="5994402" y="5082858"/>
            <a:ext cx="38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Anfal AL Zarafi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B25018-1D4A-FC4D-4794-643CCBD67D04}"/>
              </a:ext>
            </a:extLst>
          </p:cNvPr>
          <p:cNvSpPr txBox="1"/>
          <p:nvPr/>
        </p:nvSpPr>
        <p:spPr>
          <a:xfrm>
            <a:off x="5314305" y="5527917"/>
            <a:ext cx="542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Supervisors: Prof. Martin Blunt &amp; Dr. Branko </a:t>
            </a:r>
            <a:r>
              <a:rPr lang="en-GB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Bijeljic</a:t>
            </a:r>
            <a:endParaRPr lang="en-GB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44BE9-0BBF-DE3A-636C-859D0A678FD1}"/>
              </a:ext>
            </a:extLst>
          </p:cNvPr>
          <p:cNvSpPr txBox="1"/>
          <p:nvPr/>
        </p:nvSpPr>
        <p:spPr>
          <a:xfrm>
            <a:off x="10890267" y="6525491"/>
            <a:ext cx="180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14/01/2026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425506-D5A1-859E-9765-A801211CDCD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99878" y="962153"/>
            <a:ext cx="2782919" cy="4622992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C677B69-1DD8-5CA4-6401-A070554A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GB" noProof="0" smtClean="0"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634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89128-0FDC-A02B-FF9A-F3E8F4E9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GB" noProof="0" smtClean="0"/>
              <a:t>10</a:t>
            </a:fld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431C0-1D7C-139A-71E8-031B94D47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" y="209241"/>
            <a:ext cx="2314593" cy="254247"/>
          </a:xfrm>
          <a:prstGeom prst="rect">
            <a:avLst/>
          </a:prstGeom>
        </p:spPr>
      </p:pic>
      <p:pic>
        <p:nvPicPr>
          <p:cNvPr id="4" name="Picture 3" descr="Petroleum Development Oman - Oman - The Energy Year">
            <a:extLst>
              <a:ext uri="{FF2B5EF4-FFF2-40B4-BE49-F238E27FC236}">
                <a16:creationId xmlns:a16="http://schemas.microsoft.com/office/drawing/2014/main" id="{3157805E-8032-434A-D656-83976D38B2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7"/>
          <a:stretch/>
        </p:blipFill>
        <p:spPr bwMode="auto">
          <a:xfrm>
            <a:off x="9802830" y="0"/>
            <a:ext cx="2174875" cy="916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053F6-5229-6F88-60FA-F50E1C4F6A8A}"/>
              </a:ext>
            </a:extLst>
          </p:cNvPr>
          <p:cNvSpPr/>
          <p:nvPr/>
        </p:nvSpPr>
        <p:spPr>
          <a:xfrm>
            <a:off x="0" y="689961"/>
            <a:ext cx="12192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C1913C-0622-64AF-BFFC-EB5F316A3248}"/>
              </a:ext>
            </a:extLst>
          </p:cNvPr>
          <p:cNvCxnSpPr/>
          <p:nvPr/>
        </p:nvCxnSpPr>
        <p:spPr>
          <a:xfrm>
            <a:off x="0" y="814836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8C00B88-5A5B-8F0E-AFFC-4C8D455AEEF4}"/>
              </a:ext>
            </a:extLst>
          </p:cNvPr>
          <p:cNvSpPr txBox="1"/>
          <p:nvPr/>
        </p:nvSpPr>
        <p:spPr>
          <a:xfrm>
            <a:off x="214296" y="962157"/>
            <a:ext cx="116443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Relative Permeability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To accommodate the impact of local inhomogeneous saturation profiles in the direction of the flow, a semi-analytical correction is made to relative permeability with an assessment of uncertainty.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As the saturation of CO</a:t>
            </a:r>
            <a:r>
              <a:rPr lang="en-GB" sz="1200" b="1" noProof="0" dirty="0">
                <a:cs typeface="Times New Roman" panose="02020603050405020304" pitchFamily="18" charset="0"/>
              </a:rPr>
              <a:t>2</a:t>
            </a:r>
            <a:r>
              <a:rPr lang="en-GB" b="1" noProof="0" dirty="0">
                <a:cs typeface="Times New Roman" panose="02020603050405020304" pitchFamily="18" charset="0"/>
              </a:rPr>
              <a:t> increases, the relative permeability of brine decreases sharply.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Modest increase in the gas relative permeability (0.241 under 100% gas injection).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044EC-B50D-A5B5-6463-77149A0B9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860" y="3468598"/>
            <a:ext cx="6695199" cy="25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9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61C8ED-4431-8F92-B21B-73CED0DC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GB" noProof="0" smtClean="0"/>
              <a:t>11</a:t>
            </a:fld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4805B1-0695-4B8F-4378-4AD32E690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" y="209241"/>
            <a:ext cx="2314593" cy="254247"/>
          </a:xfrm>
          <a:prstGeom prst="rect">
            <a:avLst/>
          </a:prstGeom>
        </p:spPr>
      </p:pic>
      <p:pic>
        <p:nvPicPr>
          <p:cNvPr id="4" name="Picture 3" descr="Petroleum Development Oman - Oman - The Energy Year">
            <a:extLst>
              <a:ext uri="{FF2B5EF4-FFF2-40B4-BE49-F238E27FC236}">
                <a16:creationId xmlns:a16="http://schemas.microsoft.com/office/drawing/2014/main" id="{B4443467-F2FE-B35F-C244-8D235A1D9F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7"/>
          <a:stretch/>
        </p:blipFill>
        <p:spPr bwMode="auto">
          <a:xfrm>
            <a:off x="9802830" y="0"/>
            <a:ext cx="2174875" cy="916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53883D-56B1-B533-9B3B-DC871F643686}"/>
              </a:ext>
            </a:extLst>
          </p:cNvPr>
          <p:cNvSpPr/>
          <p:nvPr/>
        </p:nvSpPr>
        <p:spPr>
          <a:xfrm>
            <a:off x="0" y="689961"/>
            <a:ext cx="12192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792355-709E-3B73-E48B-272F3BD6A7B1}"/>
              </a:ext>
            </a:extLst>
          </p:cNvPr>
          <p:cNvCxnSpPr/>
          <p:nvPr/>
        </p:nvCxnSpPr>
        <p:spPr>
          <a:xfrm>
            <a:off x="0" y="814836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DD8092-67FB-46D0-8196-F00517B8760A}"/>
              </a:ext>
            </a:extLst>
          </p:cNvPr>
          <p:cNvSpPr txBox="1"/>
          <p:nvPr/>
        </p:nvSpPr>
        <p:spPr>
          <a:xfrm>
            <a:off x="214297" y="962157"/>
            <a:ext cx="719615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Interfacial Curvature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The interfaces between gas and brine are extracted from the segmented images at </a:t>
            </a:r>
            <a:r>
              <a:rPr lang="en-GB" b="1" noProof="0" dirty="0" err="1">
                <a:cs typeface="Times New Roman" panose="02020603050405020304" pitchFamily="18" charset="0"/>
              </a:rPr>
              <a:t>ƒ</a:t>
            </a:r>
            <a:r>
              <a:rPr lang="en-GB" b="1" baseline="-25000" noProof="0" dirty="0" err="1">
                <a:cs typeface="Times New Roman" panose="02020603050405020304" pitchFamily="18" charset="0"/>
              </a:rPr>
              <a:t>w</a:t>
            </a:r>
            <a:r>
              <a:rPr lang="en-GB" b="1" noProof="0" dirty="0">
                <a:cs typeface="Times New Roman" panose="02020603050405020304" pitchFamily="18" charset="0"/>
              </a:rPr>
              <a:t>=0.7.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Interfaces appear quasi-spherical, encapsulating the gas within the large pores.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most interfaces cases show two positive curvatures giving a positive Gaussian curvature.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Signature of a water-wet system in which the non-wetting phase (gas) can be trapped and retained in the pore space with a poor overall connectivity.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47292-CEE1-F7DA-7C27-5B7253822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455" y="4213225"/>
            <a:ext cx="2644775" cy="2644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9D8FC4-FC0D-5637-5BA9-2F94CD0D1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475" y="893993"/>
            <a:ext cx="4581525" cy="330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5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6876FA-A3F5-B4C0-472A-DB799857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GB" noProof="0" smtClean="0"/>
              <a:t>12</a:t>
            </a:fld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0A99F-DE9D-4204-AAFD-C2CE137FA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" y="209241"/>
            <a:ext cx="2314593" cy="254247"/>
          </a:xfrm>
          <a:prstGeom prst="rect">
            <a:avLst/>
          </a:prstGeom>
        </p:spPr>
      </p:pic>
      <p:pic>
        <p:nvPicPr>
          <p:cNvPr id="4" name="Picture 3" descr="Petroleum Development Oman - Oman - The Energy Year">
            <a:extLst>
              <a:ext uri="{FF2B5EF4-FFF2-40B4-BE49-F238E27FC236}">
                <a16:creationId xmlns:a16="http://schemas.microsoft.com/office/drawing/2014/main" id="{ADC657D7-4DB3-EFF3-E0A5-08EE71327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7"/>
          <a:stretch/>
        </p:blipFill>
        <p:spPr bwMode="auto">
          <a:xfrm>
            <a:off x="9802830" y="0"/>
            <a:ext cx="2174875" cy="916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AD0E31-22BF-0A6A-98EC-5271E0A164A6}"/>
              </a:ext>
            </a:extLst>
          </p:cNvPr>
          <p:cNvSpPr/>
          <p:nvPr/>
        </p:nvSpPr>
        <p:spPr>
          <a:xfrm>
            <a:off x="0" y="689961"/>
            <a:ext cx="12192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679799-68A9-3086-8536-1D467FA34514}"/>
              </a:ext>
            </a:extLst>
          </p:cNvPr>
          <p:cNvCxnSpPr/>
          <p:nvPr/>
        </p:nvCxnSpPr>
        <p:spPr>
          <a:xfrm>
            <a:off x="0" y="814836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C7A97E7-70F3-8B5C-7AEF-0DB455B0899F}"/>
              </a:ext>
            </a:extLst>
          </p:cNvPr>
          <p:cNvSpPr txBox="1"/>
          <p:nvPr/>
        </p:nvSpPr>
        <p:spPr>
          <a:xfrm>
            <a:off x="214296" y="962157"/>
            <a:ext cx="1113950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CO</a:t>
            </a:r>
            <a:r>
              <a:rPr lang="en-GB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GB" sz="36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 Ganglia Evolution and Connectivity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b="1" dirty="0">
                <a:cs typeface="Times New Roman" panose="02020603050405020304" pitchFamily="18" charset="0"/>
              </a:rPr>
              <a:t>Image segmentation was performed using a combination of differential imaging, interactive thresholding, and interactive top-hat filtering to distinguish the three phases: rock, brine, and CO</a:t>
            </a:r>
            <a:r>
              <a:rPr lang="en-GB" b="1" baseline="-25000" dirty="0">
                <a:cs typeface="Times New Roman" panose="02020603050405020304" pitchFamily="18" charset="0"/>
              </a:rPr>
              <a:t>2</a:t>
            </a:r>
            <a:r>
              <a:rPr lang="en-GB" dirty="0"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Configuration of CO</a:t>
            </a:r>
            <a:r>
              <a:rPr lang="en-GB" b="1" baseline="-25000" noProof="0" dirty="0">
                <a:cs typeface="Times New Roman" panose="02020603050405020304" pitchFamily="18" charset="0"/>
              </a:rPr>
              <a:t>2</a:t>
            </a:r>
            <a:r>
              <a:rPr lang="en-GB" noProof="0" dirty="0"/>
              <a:t> </a:t>
            </a:r>
            <a:r>
              <a:rPr lang="en-GB" b="1" noProof="0" dirty="0">
                <a:cs typeface="Times New Roman" panose="02020603050405020304" pitchFamily="18" charset="0"/>
              </a:rPr>
              <a:t>ganglia at different fractional flows was extracted from the corresponding zoomed-in images.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In the early stages of drainage (</a:t>
            </a:r>
            <a:r>
              <a:rPr lang="en-GB" b="1" noProof="0" dirty="0" err="1">
                <a:cs typeface="Times New Roman" panose="02020603050405020304" pitchFamily="18" charset="0"/>
              </a:rPr>
              <a:t>ƒ</a:t>
            </a:r>
            <a:r>
              <a:rPr lang="en-GB" b="1" baseline="-25000" noProof="0" dirty="0" err="1">
                <a:cs typeface="Times New Roman" panose="02020603050405020304" pitchFamily="18" charset="0"/>
              </a:rPr>
              <a:t>g</a:t>
            </a:r>
            <a:r>
              <a:rPr lang="en-GB" b="1" noProof="0" dirty="0">
                <a:cs typeface="Times New Roman" panose="02020603050405020304" pitchFamily="18" charset="0"/>
              </a:rPr>
              <a:t>=0.3 and 0.5), most of the CO</a:t>
            </a:r>
            <a:r>
              <a:rPr lang="en-GB" b="1" baseline="-25000" noProof="0" dirty="0">
                <a:cs typeface="Times New Roman" panose="02020603050405020304" pitchFamily="18" charset="0"/>
              </a:rPr>
              <a:t>2</a:t>
            </a:r>
            <a:r>
              <a:rPr lang="en-GB" b="1" noProof="0" dirty="0">
                <a:cs typeface="Times New Roman" panose="02020603050405020304" pitchFamily="18" charset="0"/>
              </a:rPr>
              <a:t> ganglia appear small, disconnected and widely dispersed throughout the pore space of the sample.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The ganglia appear disconnected due to Roof-snap-off. Euler number almost always </a:t>
            </a:r>
            <a:r>
              <a:rPr lang="en-GB" b="1" dirty="0">
                <a:cs typeface="Times New Roman" panose="02020603050405020304" pitchFamily="18" charset="0"/>
              </a:rPr>
              <a:t>positive</a:t>
            </a:r>
            <a:r>
              <a:rPr lang="en-GB" b="1" noProof="0" dirty="0">
                <a:cs typeface="Times New Roman" panose="02020603050405020304" pitchFamily="18" charset="0"/>
              </a:rPr>
              <a:t>, indicating poor connectivity.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921724-634E-21B7-C4FD-3B586C01D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06103"/>
              </p:ext>
            </p:extLst>
          </p:nvPr>
        </p:nvGraphicFramePr>
        <p:xfrm>
          <a:off x="8446617" y="4868641"/>
          <a:ext cx="3669902" cy="1878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8254">
                  <a:extLst>
                    <a:ext uri="{9D8B030D-6E8A-4147-A177-3AD203B41FA5}">
                      <a16:colId xmlns:a16="http://schemas.microsoft.com/office/drawing/2014/main" val="2735567264"/>
                    </a:ext>
                  </a:extLst>
                </a:gridCol>
                <a:gridCol w="1741648">
                  <a:extLst>
                    <a:ext uri="{9D8B030D-6E8A-4147-A177-3AD203B41FA5}">
                      <a16:colId xmlns:a16="http://schemas.microsoft.com/office/drawing/2014/main" val="3293061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noProof="0" dirty="0">
                          <a:effectLst/>
                        </a:rPr>
                        <a:t>Fractional flow of gas</a:t>
                      </a:r>
                      <a:endParaRPr lang="en-GB" sz="14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noProof="0" dirty="0">
                          <a:effectLst/>
                        </a:rPr>
                        <a:t>Euler number (1/mm)</a:t>
                      </a:r>
                      <a:endParaRPr lang="en-GB" sz="14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44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noProof="0" dirty="0">
                          <a:effectLst/>
                        </a:rPr>
                        <a:t>0.1</a:t>
                      </a:r>
                      <a:endParaRPr lang="en-GB" sz="14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noProof="0" dirty="0">
                          <a:effectLst/>
                        </a:rPr>
                        <a:t>0.24</a:t>
                      </a:r>
                      <a:endParaRPr lang="en-GB" sz="14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4699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noProof="0" dirty="0">
                          <a:effectLst/>
                        </a:rPr>
                        <a:t>0.3</a:t>
                      </a:r>
                      <a:endParaRPr lang="en-GB" sz="14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noProof="0" dirty="0">
                          <a:effectLst/>
                        </a:rPr>
                        <a:t>14.80</a:t>
                      </a:r>
                      <a:endParaRPr lang="en-GB" sz="14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449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noProof="0" dirty="0">
                          <a:effectLst/>
                        </a:rPr>
                        <a:t>0.5</a:t>
                      </a:r>
                      <a:endParaRPr lang="en-GB" sz="14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noProof="0" dirty="0">
                          <a:effectLst/>
                        </a:rPr>
                        <a:t>9.94</a:t>
                      </a:r>
                      <a:endParaRPr lang="en-GB" sz="14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7732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noProof="0" dirty="0">
                          <a:effectLst/>
                        </a:rPr>
                        <a:t>0.8</a:t>
                      </a:r>
                      <a:endParaRPr lang="en-GB" sz="14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noProof="0" dirty="0">
                          <a:effectLst/>
                        </a:rPr>
                        <a:t>2.67</a:t>
                      </a:r>
                      <a:endParaRPr lang="en-GB" sz="14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719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noProof="0" dirty="0">
                          <a:effectLst/>
                        </a:rPr>
                        <a:t>0.95</a:t>
                      </a:r>
                      <a:endParaRPr lang="en-GB" sz="14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noProof="0" dirty="0">
                          <a:effectLst/>
                        </a:rPr>
                        <a:t>14.31</a:t>
                      </a:r>
                      <a:endParaRPr lang="en-GB" sz="14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3458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noProof="0" dirty="0">
                          <a:effectLst/>
                        </a:rPr>
                        <a:t>1.0</a:t>
                      </a:r>
                      <a:endParaRPr lang="en-GB" sz="14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noProof="0" dirty="0">
                          <a:effectLst/>
                        </a:rPr>
                        <a:t>-7.03</a:t>
                      </a:r>
                      <a:endParaRPr lang="en-GB" sz="14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88671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3BFC8F1-502E-9CC5-F172-D8AFA4DF7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77" y="4226143"/>
            <a:ext cx="7417198" cy="24482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D40AF-D3A2-E7DE-BC06-1684922E6B0F}"/>
              </a:ext>
            </a:extLst>
          </p:cNvPr>
          <p:cNvSpPr txBox="1"/>
          <p:nvPr/>
        </p:nvSpPr>
        <p:spPr>
          <a:xfrm>
            <a:off x="8446617" y="4345421"/>
            <a:ext cx="337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/>
              <a:t>Table: Normalized Euler characteristic at different fractional flows of gas</a:t>
            </a:r>
          </a:p>
        </p:txBody>
      </p:sp>
    </p:spTree>
    <p:extLst>
      <p:ext uri="{BB962C8B-B14F-4D97-AF65-F5344CB8AC3E}">
        <p14:creationId xmlns:p14="http://schemas.microsoft.com/office/powerpoint/2010/main" val="311797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A2DB6C-0A90-757D-43CF-05644DF9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GB" noProof="0" smtClean="0"/>
              <a:t>13</a:t>
            </a:fld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9FDC3-6575-E1B6-8E93-8B1650B2D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" y="209241"/>
            <a:ext cx="2314593" cy="254247"/>
          </a:xfrm>
          <a:prstGeom prst="rect">
            <a:avLst/>
          </a:prstGeom>
        </p:spPr>
      </p:pic>
      <p:pic>
        <p:nvPicPr>
          <p:cNvPr id="4" name="Picture 3" descr="Petroleum Development Oman - Oman - The Energy Year">
            <a:extLst>
              <a:ext uri="{FF2B5EF4-FFF2-40B4-BE49-F238E27FC236}">
                <a16:creationId xmlns:a16="http://schemas.microsoft.com/office/drawing/2014/main" id="{07A535C5-3F6F-5A88-0969-6ACECE554F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7"/>
          <a:stretch/>
        </p:blipFill>
        <p:spPr bwMode="auto">
          <a:xfrm>
            <a:off x="9802830" y="0"/>
            <a:ext cx="2174875" cy="916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5F2A72-0948-27BC-1399-B2ED8232CC86}"/>
              </a:ext>
            </a:extLst>
          </p:cNvPr>
          <p:cNvSpPr/>
          <p:nvPr/>
        </p:nvSpPr>
        <p:spPr>
          <a:xfrm>
            <a:off x="0" y="689961"/>
            <a:ext cx="12192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280998-34CC-7BFB-939D-2F5A7677092B}"/>
              </a:ext>
            </a:extLst>
          </p:cNvPr>
          <p:cNvCxnSpPr/>
          <p:nvPr/>
        </p:nvCxnSpPr>
        <p:spPr>
          <a:xfrm>
            <a:off x="0" y="814836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0F4FAA-13EF-3105-0A4F-BCF0094E17DB}"/>
              </a:ext>
            </a:extLst>
          </p:cNvPr>
          <p:cNvSpPr txBox="1"/>
          <p:nvPr/>
        </p:nvSpPr>
        <p:spPr>
          <a:xfrm>
            <a:off x="214297" y="962157"/>
            <a:ext cx="59579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Capillary Pressure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Capillary pressure estimated from interfacial curvatures.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Results show good agreement with results from porous plate method on the same rock type.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Capillary pressure remains positive and increases with the increase of gas saturation</a:t>
            </a:r>
            <a:r>
              <a:rPr lang="en-GB" noProof="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 descr="A graph of pressure&#10;&#10;AI-generated content may be incorrect.">
            <a:extLst>
              <a:ext uri="{FF2B5EF4-FFF2-40B4-BE49-F238E27FC236}">
                <a16:creationId xmlns:a16="http://schemas.microsoft.com/office/drawing/2014/main" id="{71D3CCE3-0F62-E5F4-7ACC-DAE658F18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42" y="1174909"/>
            <a:ext cx="5601761" cy="4663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907725-D0EA-1366-C106-636254F0AA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" r="88960" b="-1516"/>
          <a:stretch>
            <a:fillRect/>
          </a:stretch>
        </p:blipFill>
        <p:spPr>
          <a:xfrm>
            <a:off x="2595563" y="4391025"/>
            <a:ext cx="1549871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4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346639-2833-47AB-C631-44E91428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GB" noProof="0" smtClean="0"/>
              <a:t>14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97052-8250-FA5B-9BE4-03FF2A7B5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" y="209241"/>
            <a:ext cx="2314593" cy="254247"/>
          </a:xfrm>
          <a:prstGeom prst="rect">
            <a:avLst/>
          </a:prstGeom>
        </p:spPr>
      </p:pic>
      <p:pic>
        <p:nvPicPr>
          <p:cNvPr id="7" name="Picture 6" descr="Petroleum Development Oman - Oman - The Energy Year">
            <a:extLst>
              <a:ext uri="{FF2B5EF4-FFF2-40B4-BE49-F238E27FC236}">
                <a16:creationId xmlns:a16="http://schemas.microsoft.com/office/drawing/2014/main" id="{6A30324B-53F4-2CC1-242C-76EAE20568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7"/>
          <a:stretch/>
        </p:blipFill>
        <p:spPr bwMode="auto">
          <a:xfrm>
            <a:off x="9802830" y="0"/>
            <a:ext cx="2174875" cy="9164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BB7D5F-196F-A2C1-ACB6-9389C917FE0E}"/>
              </a:ext>
            </a:extLst>
          </p:cNvPr>
          <p:cNvSpPr/>
          <p:nvPr/>
        </p:nvSpPr>
        <p:spPr>
          <a:xfrm>
            <a:off x="0" y="689961"/>
            <a:ext cx="12192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B7CB7E-270F-90D7-178B-291CB6135ADA}"/>
              </a:ext>
            </a:extLst>
          </p:cNvPr>
          <p:cNvCxnSpPr/>
          <p:nvPr/>
        </p:nvCxnSpPr>
        <p:spPr>
          <a:xfrm>
            <a:off x="0" y="814836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226661-C249-8CC6-D28E-0B7D433C723B}"/>
              </a:ext>
            </a:extLst>
          </p:cNvPr>
          <p:cNvSpPr txBox="1"/>
          <p:nvPr/>
        </p:nvSpPr>
        <p:spPr>
          <a:xfrm>
            <a:off x="214296" y="962157"/>
            <a:ext cx="1190150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Conclusions and Future Work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A pore-scale investigation combining steady-state relative permeability measurements with X-ray microtomography provides new insight into CO₂/brine drainage behaviour in strongly water-wet </a:t>
            </a:r>
            <a:r>
              <a:rPr lang="en-GB" b="1" noProof="0" dirty="0" err="1">
                <a:cs typeface="Times New Roman" panose="02020603050405020304" pitchFamily="18" charset="0"/>
              </a:rPr>
              <a:t>Bentheimer</a:t>
            </a:r>
            <a:r>
              <a:rPr lang="en-GB" b="1" noProof="0" dirty="0">
                <a:cs typeface="Times New Roman" panose="02020603050405020304" pitchFamily="18" charset="0"/>
              </a:rPr>
              <a:t> sandstone under reservoir conditions.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b="1" noProof="0" dirty="0">
                <a:cs typeface="Times New Roman" panose="02020603050405020304" pitchFamily="18" charset="0"/>
              </a:rPr>
              <a:t>CO₂ relative permeability remains intrinsically low (endpoint ≈ 0.24), confirming limited gas mobility as a fundamental feature of the CO₂/brine system</a:t>
            </a:r>
            <a:r>
              <a:rPr lang="en-GB" b="1" noProof="0" dirty="0"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b="1" noProof="0" dirty="0">
                <a:cs typeface="Times New Roman" panose="02020603050405020304" pitchFamily="18" charset="0"/>
              </a:rPr>
              <a:t>CO₂ invades larger pores preferentially, but snap-off driven by low gas viscosity limits phase connectivity and suppresses relative permeability.</a:t>
            </a:r>
            <a:r>
              <a:rPr lang="en-GB" b="1" noProof="0" dirty="0"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b="1" noProof="0" dirty="0">
                <a:cs typeface="Times New Roman" panose="02020603050405020304" pitchFamily="18" charset="0"/>
              </a:rPr>
              <a:t>Interfacial curvature indicates a strongly water-wet system, with curvature-derived capillary pressures increasing with gas saturation and matching porous-plate data.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b="1" noProof="0" dirty="0">
                <a:cs typeface="Times New Roman" panose="02020603050405020304" pitchFamily="18" charset="0"/>
              </a:rPr>
              <a:t>The results offer a robust benchmark for pore-scale modelling and improve prediction of CO₂ </a:t>
            </a:r>
            <a:r>
              <a:rPr lang="en-US" b="1" dirty="0">
                <a:cs typeface="Times New Roman" panose="02020603050405020304" pitchFamily="18" charset="0"/>
              </a:rPr>
              <a:t>storage performance in saline aquifers.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b="1" dirty="0">
                <a:cs typeface="Times New Roman" panose="02020603050405020304" pitchFamily="18" charset="0"/>
              </a:rPr>
              <a:t>Upcoming experiment will examine relative permeability and gas connectivity in a reservoir sandstone sample. The results will be compared to this work.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9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E8DD34-1E84-9491-3FB6-11C31D85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99299-744B-2F7D-CF05-0986969CA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" y="209241"/>
            <a:ext cx="2314593" cy="254247"/>
          </a:xfrm>
          <a:prstGeom prst="rect">
            <a:avLst/>
          </a:prstGeom>
        </p:spPr>
      </p:pic>
      <p:pic>
        <p:nvPicPr>
          <p:cNvPr id="4" name="Picture 3" descr="Petroleum Development Oman - Oman - The Energy Year">
            <a:extLst>
              <a:ext uri="{FF2B5EF4-FFF2-40B4-BE49-F238E27FC236}">
                <a16:creationId xmlns:a16="http://schemas.microsoft.com/office/drawing/2014/main" id="{A1A5364E-8E2D-988E-503A-175E7ADC52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7"/>
          <a:stretch/>
        </p:blipFill>
        <p:spPr bwMode="auto">
          <a:xfrm>
            <a:off x="9802830" y="0"/>
            <a:ext cx="2174875" cy="916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75FAB1-D105-F2C3-7EA9-2C5248D22202}"/>
              </a:ext>
            </a:extLst>
          </p:cNvPr>
          <p:cNvSpPr/>
          <p:nvPr/>
        </p:nvSpPr>
        <p:spPr>
          <a:xfrm>
            <a:off x="0" y="689961"/>
            <a:ext cx="12192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5B8394-72A1-00F1-73D8-CAB2DCCAB72B}"/>
              </a:ext>
            </a:extLst>
          </p:cNvPr>
          <p:cNvCxnSpPr/>
          <p:nvPr/>
        </p:nvCxnSpPr>
        <p:spPr>
          <a:xfrm>
            <a:off x="0" y="814836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D0D76F4-E571-3ADD-DEA3-0FEA8F53AF1F}"/>
              </a:ext>
            </a:extLst>
          </p:cNvPr>
          <p:cNvSpPr txBox="1"/>
          <p:nvPr/>
        </p:nvSpPr>
        <p:spPr>
          <a:xfrm>
            <a:off x="3509962" y="3076575"/>
            <a:ext cx="517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45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80F1DF-0F9A-6AE4-004E-CE4C86133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" y="209241"/>
            <a:ext cx="2314593" cy="254247"/>
          </a:xfrm>
          <a:prstGeom prst="rect">
            <a:avLst/>
          </a:prstGeom>
        </p:spPr>
      </p:pic>
      <p:pic>
        <p:nvPicPr>
          <p:cNvPr id="3" name="Picture 2" descr="Petroleum Development Oman - Oman - The Energy Year">
            <a:extLst>
              <a:ext uri="{FF2B5EF4-FFF2-40B4-BE49-F238E27FC236}">
                <a16:creationId xmlns:a16="http://schemas.microsoft.com/office/drawing/2014/main" id="{3D802FAF-FFA7-69BE-0375-02093D2460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7"/>
          <a:stretch/>
        </p:blipFill>
        <p:spPr bwMode="auto">
          <a:xfrm>
            <a:off x="9802830" y="0"/>
            <a:ext cx="2174875" cy="9164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8CFB1F-F026-BA47-B903-1C5C0F79D2C6}"/>
              </a:ext>
            </a:extLst>
          </p:cNvPr>
          <p:cNvSpPr/>
          <p:nvPr/>
        </p:nvSpPr>
        <p:spPr>
          <a:xfrm>
            <a:off x="0" y="689961"/>
            <a:ext cx="12192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29426-369D-6EDF-267E-13D460DD8E43}"/>
              </a:ext>
            </a:extLst>
          </p:cNvPr>
          <p:cNvCxnSpPr/>
          <p:nvPr/>
        </p:nvCxnSpPr>
        <p:spPr>
          <a:xfrm>
            <a:off x="0" y="814836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9C96B52-9FAD-3E2C-4D95-4490DED909B6}"/>
              </a:ext>
            </a:extLst>
          </p:cNvPr>
          <p:cNvSpPr txBox="1"/>
          <p:nvPr/>
        </p:nvSpPr>
        <p:spPr>
          <a:xfrm>
            <a:off x="214295" y="962157"/>
            <a:ext cx="11977705" cy="47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Outline</a:t>
            </a:r>
          </a:p>
          <a:p>
            <a:pPr marL="571500" indent="-571500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r>
              <a:rPr lang="en-GB" sz="2000" b="1" noProof="0" dirty="0">
                <a:cs typeface="Times New Roman" panose="02020603050405020304" pitchFamily="18" charset="0"/>
              </a:rPr>
              <a:t>Research Objectives</a:t>
            </a:r>
          </a:p>
          <a:p>
            <a:pPr marL="571500" indent="-571500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r>
              <a:rPr lang="en-GB" sz="2000" b="1" noProof="0" dirty="0">
                <a:cs typeface="Times New Roman" panose="02020603050405020304" pitchFamily="18" charset="0"/>
              </a:rPr>
              <a:t>Challenges in Steady-State Relative Permeability Measurements and Previous Studies</a:t>
            </a:r>
          </a:p>
          <a:p>
            <a:pPr marL="571500" indent="-571500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r>
              <a:rPr lang="en-GB" sz="2000" b="1" noProof="0" dirty="0">
                <a:cs typeface="Times New Roman" panose="02020603050405020304" pitchFamily="18" charset="0"/>
              </a:rPr>
              <a:t>Experimental Work</a:t>
            </a:r>
          </a:p>
          <a:p>
            <a:pPr marL="571500" indent="-571500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r>
              <a:rPr lang="en-GB" sz="2000" b="1" noProof="0" dirty="0">
                <a:cs typeface="Times New Roman" panose="02020603050405020304" pitchFamily="18" charset="0"/>
              </a:rPr>
              <a:t>Results</a:t>
            </a:r>
          </a:p>
          <a:p>
            <a:pPr marL="571500" indent="-571500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r>
              <a:rPr lang="en-GB" sz="2000" b="1" noProof="0" dirty="0">
                <a:cs typeface="Times New Roman" panose="02020603050405020304" pitchFamily="18" charset="0"/>
              </a:rPr>
              <a:t>Future Work</a:t>
            </a:r>
          </a:p>
          <a:p>
            <a:pPr marL="571500" indent="-571500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r>
              <a:rPr lang="en-GB" sz="2000" b="1" noProof="0" dirty="0"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B9DAD-3E70-62ED-1DB6-449F981D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008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C2373E-ECA2-21DB-A242-E4D6EFC68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" y="209241"/>
            <a:ext cx="2314593" cy="254247"/>
          </a:xfrm>
          <a:prstGeom prst="rect">
            <a:avLst/>
          </a:prstGeom>
        </p:spPr>
      </p:pic>
      <p:pic>
        <p:nvPicPr>
          <p:cNvPr id="3" name="Picture 2" descr="Petroleum Development Oman - Oman - The Energy Year">
            <a:extLst>
              <a:ext uri="{FF2B5EF4-FFF2-40B4-BE49-F238E27FC236}">
                <a16:creationId xmlns:a16="http://schemas.microsoft.com/office/drawing/2014/main" id="{CA468811-2EB0-7876-70DA-0330449C0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7"/>
          <a:stretch/>
        </p:blipFill>
        <p:spPr bwMode="auto">
          <a:xfrm>
            <a:off x="9802830" y="0"/>
            <a:ext cx="2174875" cy="9164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8ACDD9-73E7-85E8-4586-8DF58C685B71}"/>
              </a:ext>
            </a:extLst>
          </p:cNvPr>
          <p:cNvSpPr/>
          <p:nvPr/>
        </p:nvSpPr>
        <p:spPr>
          <a:xfrm>
            <a:off x="0" y="689961"/>
            <a:ext cx="12192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AA6ED0-8389-464F-9C0B-A64A52FADB16}"/>
              </a:ext>
            </a:extLst>
          </p:cNvPr>
          <p:cNvCxnSpPr/>
          <p:nvPr/>
        </p:nvCxnSpPr>
        <p:spPr>
          <a:xfrm>
            <a:off x="0" y="814836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CE60595-E131-9A95-AB05-C8BDE596E151}"/>
              </a:ext>
            </a:extLst>
          </p:cNvPr>
          <p:cNvSpPr txBox="1"/>
          <p:nvPr/>
        </p:nvSpPr>
        <p:spPr>
          <a:xfrm>
            <a:off x="214295" y="962157"/>
            <a:ext cx="11977705" cy="548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Research Objectives</a:t>
            </a:r>
          </a:p>
          <a:p>
            <a:pPr marL="571500" indent="-571500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r>
              <a:rPr lang="en-GB" sz="2000" b="1" noProof="0" dirty="0">
                <a:cs typeface="Times New Roman" panose="02020603050405020304" pitchFamily="18" charset="0"/>
              </a:rPr>
              <a:t>Improve understanding of CO₂ storage in porous media.</a:t>
            </a:r>
          </a:p>
          <a:p>
            <a:pPr marL="571500" indent="-571500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r>
              <a:rPr lang="en-GB" sz="2000" b="1" noProof="0" dirty="0">
                <a:cs typeface="Times New Roman" panose="02020603050405020304" pitchFamily="18" charset="0"/>
              </a:rPr>
              <a:t>Study supercritical CO₂ flow and pore-scale relative permeability.</a:t>
            </a:r>
          </a:p>
          <a:p>
            <a:pPr marL="571500" indent="-571500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r>
              <a:rPr lang="en-GB" sz="2000" b="1" noProof="0" dirty="0">
                <a:cs typeface="Times New Roman" panose="02020603050405020304" pitchFamily="18" charset="0"/>
              </a:rPr>
              <a:t>Develop a method for steady-state two-phase flow with micro-CT imaging.</a:t>
            </a:r>
          </a:p>
          <a:p>
            <a:pPr marL="571500" indent="-571500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r>
              <a:rPr lang="en-GB" sz="2000" b="1" noProof="0" dirty="0">
                <a:cs typeface="Times New Roman" panose="02020603050405020304" pitchFamily="18" charset="0"/>
              </a:rPr>
              <a:t>Analyse pore-scale changes in occupancy, connectivity, and flow (Ostwald ripening).</a:t>
            </a:r>
          </a:p>
          <a:p>
            <a:pPr marL="571500" indent="-571500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r>
              <a:rPr lang="en-GB" sz="2000" b="1" noProof="0" dirty="0">
                <a:cs typeface="Times New Roman" panose="02020603050405020304" pitchFamily="18" charset="0"/>
              </a:rPr>
              <a:t>Generate benchmark high quality data using outcrop samples.</a:t>
            </a:r>
          </a:p>
          <a:p>
            <a:pPr marL="571500" indent="-571500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r>
              <a:rPr lang="en-GB" sz="2000" b="1" noProof="0" dirty="0">
                <a:cs typeface="Times New Roman" panose="02020603050405020304" pitchFamily="18" charset="0"/>
              </a:rPr>
              <a:t>Extend data collection to actual reservoir rocks (sandstone &amp; carbonate).</a:t>
            </a:r>
          </a:p>
          <a:p>
            <a:pPr marL="571500" indent="-571500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r>
              <a:rPr lang="en-GB" sz="2000" b="1" noProof="0" dirty="0">
                <a:cs typeface="Times New Roman" panose="02020603050405020304" pitchFamily="18" charset="0"/>
              </a:rPr>
              <a:t>Investigate relative permeability hysteresis.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121E7-826F-E90E-5CA1-37EDDE56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878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BE1B6A-2C76-549D-A853-FC6ED5DE9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" y="209241"/>
            <a:ext cx="2314593" cy="254247"/>
          </a:xfrm>
          <a:prstGeom prst="rect">
            <a:avLst/>
          </a:prstGeom>
        </p:spPr>
      </p:pic>
      <p:pic>
        <p:nvPicPr>
          <p:cNvPr id="3" name="Picture 2" descr="Petroleum Development Oman - Oman - The Energy Year">
            <a:extLst>
              <a:ext uri="{FF2B5EF4-FFF2-40B4-BE49-F238E27FC236}">
                <a16:creationId xmlns:a16="http://schemas.microsoft.com/office/drawing/2014/main" id="{309D4493-B63A-C4F9-1057-6E2AF5EE38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7"/>
          <a:stretch/>
        </p:blipFill>
        <p:spPr bwMode="auto">
          <a:xfrm>
            <a:off x="9802830" y="0"/>
            <a:ext cx="2174875" cy="9164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F60203-E82C-493A-CC61-EBA229825784}"/>
              </a:ext>
            </a:extLst>
          </p:cNvPr>
          <p:cNvSpPr/>
          <p:nvPr/>
        </p:nvSpPr>
        <p:spPr>
          <a:xfrm>
            <a:off x="0" y="689961"/>
            <a:ext cx="12192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CDCD02-172B-D4D5-B8D1-4922DDC11850}"/>
              </a:ext>
            </a:extLst>
          </p:cNvPr>
          <p:cNvCxnSpPr/>
          <p:nvPr/>
        </p:nvCxnSpPr>
        <p:spPr>
          <a:xfrm>
            <a:off x="0" y="814836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B60C4E-53E9-E5FE-F7EE-85C8F960E8D1}"/>
              </a:ext>
            </a:extLst>
          </p:cNvPr>
          <p:cNvSpPr txBox="1"/>
          <p:nvPr/>
        </p:nvSpPr>
        <p:spPr>
          <a:xfrm>
            <a:off x="214295" y="962157"/>
            <a:ext cx="77282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Challenges in Steady-State Relative Permeability Measurements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noProof="0" dirty="0">
                <a:cs typeface="Times New Roman" panose="02020603050405020304" pitchFamily="18" charset="0"/>
              </a:rPr>
              <a:t>Experiments are time consuming and the measured relative permeability is affected by the non-uniformity in saturation profiles.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noProof="0" dirty="0">
                <a:cs typeface="Times New Roman" panose="02020603050405020304" pitchFamily="18" charset="0"/>
              </a:rPr>
              <a:t>Manual or semi-automatic threshold selection can lead to inconsistent saturation segmentation, segmentation uncertainty can create variation in relative permeability, depending on pore occupancy assumptions (Krygier et al., 2020).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noProof="0" dirty="0">
                <a:cs typeface="Times New Roman" panose="02020603050405020304" pitchFamily="18" charset="0"/>
              </a:rPr>
              <a:t>Heterogeneity in the sample cause uneven saturation distribution, challenging CT resolution and segmentation accuracy (Boon &amp; Beson, 2021).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noProof="0" dirty="0">
                <a:cs typeface="Times New Roman" panose="02020603050405020304" pitchFamily="18" charset="0"/>
              </a:rPr>
              <a:t>Laboratory samples may not fully replicate large-scale heterogeneity that largely impacts relative permeability thus we need models to bridge core-scale CT data to field-scale plume migration (</a:t>
            </a:r>
            <a:r>
              <a:rPr lang="en-GB" b="1" noProof="0" dirty="0" err="1">
                <a:cs typeface="Times New Roman" panose="02020603050405020304" pitchFamily="18" charset="0"/>
              </a:rPr>
              <a:t>Krevor</a:t>
            </a:r>
            <a:r>
              <a:rPr lang="en-GB" b="1" noProof="0" dirty="0">
                <a:cs typeface="Times New Roman" panose="02020603050405020304" pitchFamily="18" charset="0"/>
              </a:rPr>
              <a:t> et al., 2012).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EDF9DA2-B369-B5E3-A12A-E3EFA0CD09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5324936"/>
                  </p:ext>
                </p:extLst>
              </p:nvPr>
            </p:nvGraphicFramePr>
            <p:xfrm>
              <a:off x="7633108" y="2254703"/>
              <a:ext cx="4339444" cy="43586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12000">
                      <a:extLst>
                        <a:ext uri="{9D8B030D-6E8A-4147-A177-3AD203B41FA5}">
                          <a16:colId xmlns:a16="http://schemas.microsoft.com/office/drawing/2014/main" val="307543092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3900789719"/>
                        </a:ext>
                      </a:extLst>
                    </a:gridCol>
                    <a:gridCol w="797441">
                      <a:extLst>
                        <a:ext uri="{9D8B030D-6E8A-4147-A177-3AD203B41FA5}">
                          <a16:colId xmlns:a16="http://schemas.microsoft.com/office/drawing/2014/main" val="3221987465"/>
                        </a:ext>
                      </a:extLst>
                    </a:gridCol>
                    <a:gridCol w="414221">
                      <a:extLst>
                        <a:ext uri="{9D8B030D-6E8A-4147-A177-3AD203B41FA5}">
                          <a16:colId xmlns:a16="http://schemas.microsoft.com/office/drawing/2014/main" val="211877127"/>
                        </a:ext>
                      </a:extLst>
                    </a:gridCol>
                    <a:gridCol w="604909">
                      <a:extLst>
                        <a:ext uri="{9D8B030D-6E8A-4147-A177-3AD203B41FA5}">
                          <a16:colId xmlns:a16="http://schemas.microsoft.com/office/drawing/2014/main" val="3856608607"/>
                        </a:ext>
                      </a:extLst>
                    </a:gridCol>
                    <a:gridCol w="493016">
                      <a:extLst>
                        <a:ext uri="{9D8B030D-6E8A-4147-A177-3AD203B41FA5}">
                          <a16:colId xmlns:a16="http://schemas.microsoft.com/office/drawing/2014/main" val="2117607689"/>
                        </a:ext>
                      </a:extLst>
                    </a:gridCol>
                    <a:gridCol w="503457">
                      <a:extLst>
                        <a:ext uri="{9D8B030D-6E8A-4147-A177-3AD203B41FA5}">
                          <a16:colId xmlns:a16="http://schemas.microsoft.com/office/drawing/2014/main" val="100916855"/>
                        </a:ext>
                      </a:extLst>
                    </a:gridCol>
                  </a:tblGrid>
                  <a:tr h="314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Study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Rock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Condition °C/MPa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Method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Scale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 i="1" kern="100" noProof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kern="100" noProof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100" i="1" kern="100" noProof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100" kern="100" noProof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lang="en-GB" sz="1100" kern="100" noProof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𝒎𝒂𝒙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 i="1" kern="100" noProof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kern="100" noProof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100" i="1" kern="100" noProof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GB" sz="1100" i="1" kern="100" noProof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100" kern="100" noProof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GB" sz="1100" kern="100" noProof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𝑪𝑶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1100" i="1" kern="100" noProof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100" kern="100" noProof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e>
                                          <m:sub>
                                            <m:r>
                                              <a:rPr lang="en-GB" sz="1100" kern="100" noProof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𝒎𝒂𝒙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extLst>
                      <a:ext uri="{0D108BD9-81ED-4DB2-BD59-A6C34878D82A}">
                        <a16:rowId xmlns:a16="http://schemas.microsoft.com/office/drawing/2014/main" val="1185665288"/>
                      </a:ext>
                    </a:extLst>
                  </a:tr>
                  <a:tr h="314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>
                              <a:effectLst/>
                              <a:latin typeface="+mn-lt"/>
                            </a:rPr>
                            <a:t>(Botset, 1940)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Berea sandstone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-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SS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Core-scale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0.61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0.87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extLst>
                      <a:ext uri="{0D108BD9-81ED-4DB2-BD59-A6C34878D82A}">
                        <a16:rowId xmlns:a16="http://schemas.microsoft.com/office/drawing/2014/main" val="3667403098"/>
                      </a:ext>
                    </a:extLst>
                  </a:tr>
                  <a:tr h="38201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>
                              <a:effectLst/>
                              <a:latin typeface="+mn-lt"/>
                            </a:rPr>
                            <a:t>(Bennion &amp; Bachu, 2005)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Reservoir sandstone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20°/3.4</a:t>
                          </a:r>
                        </a:p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 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USS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Core-scale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0.12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0.34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extLst>
                      <a:ext uri="{0D108BD9-81ED-4DB2-BD59-A6C34878D82A}">
                        <a16:rowId xmlns:a16="http://schemas.microsoft.com/office/drawing/2014/main" val="3955114428"/>
                      </a:ext>
                    </a:extLst>
                  </a:tr>
                  <a:tr h="54798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>
                              <a:effectLst/>
                              <a:latin typeface="+mn-lt"/>
                            </a:rPr>
                            <a:t>Perrin et al., (2009)</a:t>
                          </a:r>
                        </a:p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>
                              <a:effectLst/>
                              <a:latin typeface="+mn-lt"/>
                            </a:rPr>
                            <a:t> 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Berea sandstone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20°/12.4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SS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Core-scale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0.10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0.44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extLst>
                      <a:ext uri="{0D108BD9-81ED-4DB2-BD59-A6C34878D82A}">
                        <a16:rowId xmlns:a16="http://schemas.microsoft.com/office/drawing/2014/main" val="3803642130"/>
                      </a:ext>
                    </a:extLst>
                  </a:tr>
                  <a:tr h="314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>
                              <a:effectLst/>
                              <a:latin typeface="+mn-lt"/>
                            </a:rPr>
                            <a:t>Krevor et al., (2012)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Berea Sandstone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50°/9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SS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Core-Scale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0.55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0.38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extLst>
                      <a:ext uri="{0D108BD9-81ED-4DB2-BD59-A6C34878D82A}">
                        <a16:rowId xmlns:a16="http://schemas.microsoft.com/office/drawing/2014/main" val="1123650316"/>
                      </a:ext>
                    </a:extLst>
                  </a:tr>
                  <a:tr h="48092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(</a:t>
                          </a:r>
                          <a:r>
                            <a:rPr lang="en-GB" sz="1100" kern="100" noProof="0" dirty="0" err="1">
                              <a:effectLst/>
                              <a:latin typeface="+mn-lt"/>
                            </a:rPr>
                            <a:t>Akbarabadi</a:t>
                          </a: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 &amp; Piri, 2013)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Berea &amp; nugget sandstone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55°/11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ss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Core-Scale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0.47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0.20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extLst>
                      <a:ext uri="{0D108BD9-81ED-4DB2-BD59-A6C34878D82A}">
                        <a16:rowId xmlns:a16="http://schemas.microsoft.com/office/drawing/2014/main" val="3709421797"/>
                      </a:ext>
                    </a:extLst>
                  </a:tr>
                  <a:tr h="38201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Reynolds &amp; </a:t>
                          </a:r>
                          <a:r>
                            <a:rPr lang="en-GB" sz="1100" kern="100" noProof="0" dirty="0" err="1">
                              <a:effectLst/>
                              <a:latin typeface="+mn-lt"/>
                            </a:rPr>
                            <a:t>Krevor</a:t>
                          </a: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 (2015)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 err="1">
                              <a:effectLst/>
                              <a:latin typeface="+mn-lt"/>
                            </a:rPr>
                            <a:t>Bentheimer</a:t>
                          </a: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 sandstone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42°/13.5</a:t>
                          </a:r>
                        </a:p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 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SS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Core-Scale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0.73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0.262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extLst>
                      <a:ext uri="{0D108BD9-81ED-4DB2-BD59-A6C34878D82A}">
                        <a16:rowId xmlns:a16="http://schemas.microsoft.com/office/drawing/2014/main" val="525990007"/>
                      </a:ext>
                    </a:extLst>
                  </a:tr>
                  <a:tr h="314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Chai et al. (2025)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Reservoir sandstone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50°/8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SS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Pore-Scale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0.88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0.47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extLst>
                      <a:ext uri="{0D108BD9-81ED-4DB2-BD59-A6C34878D82A}">
                        <a16:rowId xmlns:a16="http://schemas.microsoft.com/office/drawing/2014/main" val="2656876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EDF9DA2-B369-B5E3-A12A-E3EFA0CD09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5324936"/>
                  </p:ext>
                </p:extLst>
              </p:nvPr>
            </p:nvGraphicFramePr>
            <p:xfrm>
              <a:off x="7633108" y="2254703"/>
              <a:ext cx="4339444" cy="43586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12000">
                      <a:extLst>
                        <a:ext uri="{9D8B030D-6E8A-4147-A177-3AD203B41FA5}">
                          <a16:colId xmlns:a16="http://schemas.microsoft.com/office/drawing/2014/main" val="307543092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3900789719"/>
                        </a:ext>
                      </a:extLst>
                    </a:gridCol>
                    <a:gridCol w="797441">
                      <a:extLst>
                        <a:ext uri="{9D8B030D-6E8A-4147-A177-3AD203B41FA5}">
                          <a16:colId xmlns:a16="http://schemas.microsoft.com/office/drawing/2014/main" val="3221987465"/>
                        </a:ext>
                      </a:extLst>
                    </a:gridCol>
                    <a:gridCol w="414221">
                      <a:extLst>
                        <a:ext uri="{9D8B030D-6E8A-4147-A177-3AD203B41FA5}">
                          <a16:colId xmlns:a16="http://schemas.microsoft.com/office/drawing/2014/main" val="211877127"/>
                        </a:ext>
                      </a:extLst>
                    </a:gridCol>
                    <a:gridCol w="604909">
                      <a:extLst>
                        <a:ext uri="{9D8B030D-6E8A-4147-A177-3AD203B41FA5}">
                          <a16:colId xmlns:a16="http://schemas.microsoft.com/office/drawing/2014/main" val="3856608607"/>
                        </a:ext>
                      </a:extLst>
                    </a:gridCol>
                    <a:gridCol w="493016">
                      <a:extLst>
                        <a:ext uri="{9D8B030D-6E8A-4147-A177-3AD203B41FA5}">
                          <a16:colId xmlns:a16="http://schemas.microsoft.com/office/drawing/2014/main" val="2117607689"/>
                        </a:ext>
                      </a:extLst>
                    </a:gridCol>
                    <a:gridCol w="503457">
                      <a:extLst>
                        <a:ext uri="{9D8B030D-6E8A-4147-A177-3AD203B41FA5}">
                          <a16:colId xmlns:a16="http://schemas.microsoft.com/office/drawing/2014/main" val="10091685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Study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Rock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Condition °C/MPa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Method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Scale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4517" marR="64517" marT="0" marB="0">
                        <a:blipFill>
                          <a:blip r:embed="rId4"/>
                          <a:stretch>
                            <a:fillRect l="-679012" t="-14545" r="-107407" b="-12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4517" marR="64517" marT="0" marB="0">
                        <a:blipFill>
                          <a:blip r:embed="rId4"/>
                          <a:stretch>
                            <a:fillRect l="-760241" t="-14545" r="-4819" b="-12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566528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>
                              <a:effectLst/>
                              <a:latin typeface="+mn-lt"/>
                            </a:rPr>
                            <a:t>(Botset, 1940)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Berea sandstone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-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SS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Core-scale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0.61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0.87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extLst>
                      <a:ext uri="{0D108BD9-81ED-4DB2-BD59-A6C34878D82A}">
                        <a16:rowId xmlns:a16="http://schemas.microsoft.com/office/drawing/2014/main" val="3667403098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>
                              <a:effectLst/>
                              <a:latin typeface="+mn-lt"/>
                            </a:rPr>
                            <a:t>(Bennion &amp; Bachu, 2005)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Reservoir sandstone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20°/3.4</a:t>
                          </a:r>
                        </a:p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 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USS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Core-scale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0.12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0.34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extLst>
                      <a:ext uri="{0D108BD9-81ED-4DB2-BD59-A6C34878D82A}">
                        <a16:rowId xmlns:a16="http://schemas.microsoft.com/office/drawing/2014/main" val="3955114428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>
                              <a:effectLst/>
                              <a:latin typeface="+mn-lt"/>
                            </a:rPr>
                            <a:t>Perrin et al., (2009)</a:t>
                          </a:r>
                        </a:p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>
                              <a:effectLst/>
                              <a:latin typeface="+mn-lt"/>
                            </a:rPr>
                            <a:t> 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Berea sandstone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20°/12.4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SS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Core-scale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0.10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0.44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extLst>
                      <a:ext uri="{0D108BD9-81ED-4DB2-BD59-A6C34878D82A}">
                        <a16:rowId xmlns:a16="http://schemas.microsoft.com/office/drawing/2014/main" val="380364213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>
                              <a:effectLst/>
                              <a:latin typeface="+mn-lt"/>
                            </a:rPr>
                            <a:t>Krevor et al., (2012)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Berea Sandstone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50°/9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SS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Core-Scale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0.55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0.38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extLst>
                      <a:ext uri="{0D108BD9-81ED-4DB2-BD59-A6C34878D82A}">
                        <a16:rowId xmlns:a16="http://schemas.microsoft.com/office/drawing/2014/main" val="1123650316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(</a:t>
                          </a:r>
                          <a:r>
                            <a:rPr lang="en-GB" sz="1100" kern="100" noProof="0" dirty="0" err="1">
                              <a:effectLst/>
                              <a:latin typeface="+mn-lt"/>
                            </a:rPr>
                            <a:t>Akbarabadi</a:t>
                          </a: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 &amp; Piri, 2013)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Berea &amp; nugget sandstone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55°/11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ss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Core-Scale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0.47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0.20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extLst>
                      <a:ext uri="{0D108BD9-81ED-4DB2-BD59-A6C34878D82A}">
                        <a16:rowId xmlns:a16="http://schemas.microsoft.com/office/drawing/2014/main" val="3709421797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Reynolds &amp; </a:t>
                          </a:r>
                          <a:r>
                            <a:rPr lang="en-GB" sz="1100" kern="100" noProof="0" dirty="0" err="1">
                              <a:effectLst/>
                              <a:latin typeface="+mn-lt"/>
                            </a:rPr>
                            <a:t>Krevor</a:t>
                          </a: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 (2015)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 err="1">
                              <a:effectLst/>
                              <a:latin typeface="+mn-lt"/>
                            </a:rPr>
                            <a:t>Bentheimer</a:t>
                          </a: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 sandstone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42°/13.5</a:t>
                          </a:r>
                        </a:p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 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SS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Core-Scale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0.73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0.262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extLst>
                      <a:ext uri="{0D108BD9-81ED-4DB2-BD59-A6C34878D82A}">
                        <a16:rowId xmlns:a16="http://schemas.microsoft.com/office/drawing/2014/main" val="525990007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Chai et al. (2025)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Reservoir sandstone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50°/8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SS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Pore-Scale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0.88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100" kern="100" noProof="0" dirty="0">
                              <a:effectLst/>
                              <a:latin typeface="+mn-lt"/>
                            </a:rPr>
                            <a:t>0.47</a:t>
                          </a:r>
                          <a:endParaRPr lang="en-GB" sz="1100" kern="100" noProof="0" dirty="0">
                            <a:effectLst/>
                            <a:latin typeface="+mn-lt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517" marR="64517" marT="0" marB="0"/>
                    </a:tc>
                    <a:extLst>
                      <a:ext uri="{0D108BD9-81ED-4DB2-BD59-A6C34878D82A}">
                        <a16:rowId xmlns:a16="http://schemas.microsoft.com/office/drawing/2014/main" val="2656876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71F2A73-C774-5C65-05D1-2923FFB523C2}"/>
              </a:ext>
            </a:extLst>
          </p:cNvPr>
          <p:cNvSpPr txBox="1"/>
          <p:nvPr/>
        </p:nvSpPr>
        <p:spPr>
          <a:xfrm>
            <a:off x="6813615" y="1514273"/>
            <a:ext cx="5164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noProof="0" dirty="0"/>
              <a:t>Table: Experimental studies with CO</a:t>
            </a:r>
            <a:r>
              <a:rPr lang="en-GB" sz="1400" i="1" baseline="-25000" noProof="0" dirty="0"/>
              <a:t>2</a:t>
            </a:r>
            <a:r>
              <a:rPr lang="en-GB" sz="1400" i="1" noProof="0" dirty="0"/>
              <a:t>/brine flow in sandstone rock samples at different conditions and scales; ss: steady state, </a:t>
            </a:r>
            <a:r>
              <a:rPr lang="en-GB" sz="1400" i="1" noProof="0" dirty="0" err="1"/>
              <a:t>uss</a:t>
            </a:r>
            <a:r>
              <a:rPr lang="en-GB" sz="1400" i="1" noProof="0" dirty="0"/>
              <a:t>: unsteady state.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46990A-B63B-4881-1763-8E201A0C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GB" noProof="0" smtClean="0"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314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BFFC72-9EB0-27A9-975A-AC3ADBAC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GB" noProof="0" smtClean="0"/>
              <a:t>5</a:t>
            </a:fld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4C236-1A9B-FFF2-E915-7CE1FB0B7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" y="209241"/>
            <a:ext cx="2314593" cy="254247"/>
          </a:xfrm>
          <a:prstGeom prst="rect">
            <a:avLst/>
          </a:prstGeom>
        </p:spPr>
      </p:pic>
      <p:pic>
        <p:nvPicPr>
          <p:cNvPr id="4" name="Picture 3" descr="Petroleum Development Oman - Oman - The Energy Year">
            <a:extLst>
              <a:ext uri="{FF2B5EF4-FFF2-40B4-BE49-F238E27FC236}">
                <a16:creationId xmlns:a16="http://schemas.microsoft.com/office/drawing/2014/main" id="{D3B5E734-AFBE-D74E-2B49-4CBBFF27D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7"/>
          <a:stretch/>
        </p:blipFill>
        <p:spPr bwMode="auto">
          <a:xfrm>
            <a:off x="9802830" y="0"/>
            <a:ext cx="2174875" cy="916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C47AA8-32A7-E286-BA19-ECD900705925}"/>
              </a:ext>
            </a:extLst>
          </p:cNvPr>
          <p:cNvSpPr/>
          <p:nvPr/>
        </p:nvSpPr>
        <p:spPr>
          <a:xfrm>
            <a:off x="0" y="689961"/>
            <a:ext cx="12192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9EF58D-9B3A-D52F-3350-E0FED2411662}"/>
              </a:ext>
            </a:extLst>
          </p:cNvPr>
          <p:cNvCxnSpPr/>
          <p:nvPr/>
        </p:nvCxnSpPr>
        <p:spPr>
          <a:xfrm>
            <a:off x="0" y="814836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C68725-C38F-1F7E-0CC1-A07A450626A4}"/>
              </a:ext>
            </a:extLst>
          </p:cNvPr>
          <p:cNvSpPr txBox="1"/>
          <p:nvPr/>
        </p:nvSpPr>
        <p:spPr>
          <a:xfrm>
            <a:off x="214296" y="962157"/>
            <a:ext cx="89963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Experimental Apparatus and Methodology</a:t>
            </a:r>
          </a:p>
          <a:p>
            <a:pPr marL="571500" indent="-571500"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GB" b="1" noProof="0" dirty="0" err="1">
                <a:cs typeface="Times New Roman" panose="02020603050405020304" pitchFamily="18" charset="0"/>
              </a:rPr>
              <a:t>Bentheimer</a:t>
            </a:r>
            <a:r>
              <a:rPr lang="en-GB" b="1" noProof="0" dirty="0">
                <a:cs typeface="Times New Roman" panose="02020603050405020304" pitchFamily="18" charset="0"/>
              </a:rPr>
              <a:t> Sandstone (L: 20.59mm, D: 6.01mm).</a:t>
            </a:r>
          </a:p>
          <a:p>
            <a:pPr marL="571500" indent="-571500"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GB" b="1" noProof="0" dirty="0">
                <a:cs typeface="Times New Roman" panose="02020603050405020304" pitchFamily="18" charset="0"/>
              </a:rPr>
              <a:t>Fluids include supercritical CO</a:t>
            </a:r>
            <a:r>
              <a:rPr lang="en-GB" baseline="-25000" noProof="0" dirty="0">
                <a:cs typeface="Arial" panose="020B0604020202020204" pitchFamily="34" charset="0"/>
              </a:rPr>
              <a:t>2</a:t>
            </a:r>
            <a:r>
              <a:rPr lang="en-GB" b="1" baseline="-25000" noProof="0" dirty="0">
                <a:cs typeface="Times New Roman" panose="02020603050405020304" pitchFamily="18" charset="0"/>
              </a:rPr>
              <a:t> </a:t>
            </a:r>
            <a:r>
              <a:rPr lang="en-GB" b="1" noProof="0" dirty="0">
                <a:cs typeface="Times New Roman" panose="02020603050405020304" pitchFamily="18" charset="0"/>
              </a:rPr>
              <a:t>and brine doped with 25wt% KI.</a:t>
            </a:r>
          </a:p>
          <a:p>
            <a:pPr marL="571500" indent="-571500"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GB" b="1" noProof="0" dirty="0">
                <a:cs typeface="Times New Roman" panose="02020603050405020304" pitchFamily="18" charset="0"/>
              </a:rPr>
              <a:t>Experiment conditions of 8 MPa pressure and 50ºC temperature.</a:t>
            </a:r>
          </a:p>
          <a:p>
            <a:pPr marL="571500" indent="-571500"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GB" b="1" noProof="0" dirty="0">
                <a:cs typeface="Times New Roman" panose="02020603050405020304" pitchFamily="18" charset="0"/>
              </a:rPr>
              <a:t>Zeiss </a:t>
            </a:r>
            <a:r>
              <a:rPr lang="en-GB" b="1" noProof="0" dirty="0" err="1">
                <a:cs typeface="Times New Roman" panose="02020603050405020304" pitchFamily="18" charset="0"/>
              </a:rPr>
              <a:t>Xradia</a:t>
            </a:r>
            <a:r>
              <a:rPr lang="en-GB" b="1" noProof="0" dirty="0">
                <a:cs typeface="Times New Roman" panose="02020603050405020304" pitchFamily="18" charset="0"/>
              </a:rPr>
              <a:t> 510 Versa micro-CT was used for image acquisition.</a:t>
            </a:r>
          </a:p>
          <a:p>
            <a:pPr marL="571500" indent="-571500"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GB" b="1" noProof="0" dirty="0">
                <a:cs typeface="Times New Roman" panose="02020603050405020304" pitchFamily="18" charset="0"/>
              </a:rPr>
              <a:t>Injecting at a total flow rate of 0.1 ml/min.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7A94DC-2142-56B0-B1AF-CD1A4C83C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449" y="1612421"/>
            <a:ext cx="4762501" cy="3395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91B6D7-330E-9984-3FE1-8D26CF6B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758" t="31345" r="18753"/>
          <a:stretch>
            <a:fillRect/>
          </a:stretch>
        </p:blipFill>
        <p:spPr>
          <a:xfrm>
            <a:off x="8804292" y="5066635"/>
            <a:ext cx="2085975" cy="14722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6FDDF9A-5218-E5A8-26E3-F83156885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40" y="5007897"/>
            <a:ext cx="8532160" cy="16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2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E8A22A-F704-1F68-E41D-586D6AD0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GB" noProof="0" smtClean="0"/>
              <a:t>6</a:t>
            </a:fld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1C392-E6F6-8750-98CA-7CAE1FF3D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" y="209241"/>
            <a:ext cx="2314593" cy="254247"/>
          </a:xfrm>
          <a:prstGeom prst="rect">
            <a:avLst/>
          </a:prstGeom>
        </p:spPr>
      </p:pic>
      <p:pic>
        <p:nvPicPr>
          <p:cNvPr id="4" name="Picture 3" descr="Petroleum Development Oman - Oman - The Energy Year">
            <a:extLst>
              <a:ext uri="{FF2B5EF4-FFF2-40B4-BE49-F238E27FC236}">
                <a16:creationId xmlns:a16="http://schemas.microsoft.com/office/drawing/2014/main" id="{74B96FBE-8654-6ACE-0ECD-836E83C33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7"/>
          <a:stretch/>
        </p:blipFill>
        <p:spPr bwMode="auto">
          <a:xfrm>
            <a:off x="9802830" y="0"/>
            <a:ext cx="2174875" cy="916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F79295-7FB4-8F24-7BAF-FF9946F3ABC1}"/>
              </a:ext>
            </a:extLst>
          </p:cNvPr>
          <p:cNvSpPr/>
          <p:nvPr/>
        </p:nvSpPr>
        <p:spPr>
          <a:xfrm>
            <a:off x="0" y="689961"/>
            <a:ext cx="12192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59A04E-725D-C61B-FCC5-72B1AF74AA8C}"/>
              </a:ext>
            </a:extLst>
          </p:cNvPr>
          <p:cNvCxnSpPr/>
          <p:nvPr/>
        </p:nvCxnSpPr>
        <p:spPr>
          <a:xfrm>
            <a:off x="0" y="814836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2">
            <a:extLst>
              <a:ext uri="{FF2B5EF4-FFF2-40B4-BE49-F238E27FC236}">
                <a16:creationId xmlns:a16="http://schemas.microsoft.com/office/drawing/2014/main" id="{EFE246FD-9A3C-DA43-E272-E5DF1BF51AE5}"/>
              </a:ext>
            </a:extLst>
          </p:cNvPr>
          <p:cNvSpPr txBox="1"/>
          <p:nvPr/>
        </p:nvSpPr>
        <p:spPr>
          <a:xfrm>
            <a:off x="107148" y="814836"/>
            <a:ext cx="120848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8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Absolute Permeability and Porosity</a:t>
            </a:r>
          </a:p>
          <a:p>
            <a:pPr marL="571500" indent="-571500"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GB" b="1" noProof="0" dirty="0">
                <a:cs typeface="Times New Roman" panose="02020603050405020304" pitchFamily="18" charset="0"/>
              </a:rPr>
              <a:t>Brine was injected at different flow rates, while pressure differential was monitored to determine the absolute permeability using Darcy’s law.</a:t>
            </a:r>
          </a:p>
          <a:p>
            <a:pPr marL="571500" indent="-571500"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GB" b="1" noProof="0" dirty="0">
                <a:cs typeface="Times New Roman" panose="02020603050405020304" pitchFamily="18" charset="0"/>
              </a:rPr>
              <a:t>Porosity across the length of the sample was extracted from the dry X-ray image.</a:t>
            </a:r>
          </a:p>
          <a:p>
            <a:pPr>
              <a:spcAft>
                <a:spcPts val="1200"/>
              </a:spcAft>
            </a:pPr>
            <a:r>
              <a:rPr lang="en-GB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FAAB07-0E51-E878-4A57-AA037E2B4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94" y="2662535"/>
            <a:ext cx="4017612" cy="35055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76C448-1AD8-30CE-8F68-6A9C68180E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877"/>
          <a:stretch>
            <a:fillRect/>
          </a:stretch>
        </p:blipFill>
        <p:spPr>
          <a:xfrm>
            <a:off x="214295" y="3131408"/>
            <a:ext cx="4191000" cy="256775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6D72F4-463C-C396-D690-D1A4518A9D50}"/>
              </a:ext>
            </a:extLst>
          </p:cNvPr>
          <p:cNvCxnSpPr/>
          <p:nvPr/>
        </p:nvCxnSpPr>
        <p:spPr>
          <a:xfrm>
            <a:off x="214295" y="3131408"/>
            <a:ext cx="4191000" cy="0"/>
          </a:xfrm>
          <a:prstGeom prst="line">
            <a:avLst/>
          </a:prstGeom>
          <a:ln w="127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67AF70-3A7D-BB0D-4E21-E5F5913F1C7F}"/>
              </a:ext>
            </a:extLst>
          </p:cNvPr>
          <p:cNvSpPr txBox="1"/>
          <p:nvPr/>
        </p:nvSpPr>
        <p:spPr>
          <a:xfrm>
            <a:off x="4838723" y="4322433"/>
            <a:ext cx="223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rgbClr val="FF0000"/>
                </a:solidFill>
              </a:rPr>
              <a:t>K = </a:t>
            </a:r>
            <a:r>
              <a:rPr lang="en-GB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en-GB" b="1" noProof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 0.1 </a:t>
            </a:r>
            <a:r>
              <a:rPr lang="en-GB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GB" b="1" noProof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E54F9F-025C-F1C4-9497-E8B724BAFB86}"/>
                  </a:ext>
                </a:extLst>
              </p:cNvPr>
              <p:cNvSpPr txBox="1"/>
              <p:nvPr/>
            </p:nvSpPr>
            <p:spPr>
              <a:xfrm>
                <a:off x="4006150" y="3584001"/>
                <a:ext cx="2784764" cy="933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kern="100" noProof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GB" i="1" kern="100" noProof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i="1" kern="100" noProof="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 kern="100" noProof="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𝐾𝐴</m:t>
                          </m:r>
                        </m:num>
                        <m:den>
                          <m:r>
                            <a:rPr lang="en-GB" i="1" kern="100" noProof="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den>
                      </m:f>
                      <m:r>
                        <a:rPr lang="en-GB" i="1" kern="100" noProof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i="1" kern="100" noProof="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 kern="100" noProof="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GB" i="1" kern="100" noProof="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i="1" kern="100" noProof="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GB" i="1" kern="100" noProof="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GB" kern="100" noProof="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en-GB" noProof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E54F9F-025C-F1C4-9497-E8B724BAF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150" y="3584001"/>
                <a:ext cx="2784764" cy="9331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CBDD85-46FB-A26E-AD7F-46A12C64905F}"/>
                  </a:ext>
                </a:extLst>
              </p:cNvPr>
              <p:cNvSpPr txBox="1"/>
              <p:nvPr/>
            </p:nvSpPr>
            <p:spPr>
              <a:xfrm>
                <a:off x="9115536" y="2817206"/>
                <a:ext cx="17025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=0.20 ±0.01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CBDD85-46FB-A26E-AD7F-46A12C649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536" y="2817206"/>
                <a:ext cx="1702517" cy="276999"/>
              </a:xfrm>
              <a:prstGeom prst="rect">
                <a:avLst/>
              </a:prstGeom>
              <a:blipFill>
                <a:blip r:embed="rId7"/>
                <a:stretch>
                  <a:fillRect l="-4286" r="-321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37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ADEF19-4CCE-FC0B-8046-6350D65A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GB" noProof="0" smtClean="0"/>
              <a:t>7</a:t>
            </a:fld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00232-FE9C-0B66-DA47-9E50A7AEC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" y="209241"/>
            <a:ext cx="2314593" cy="254247"/>
          </a:xfrm>
          <a:prstGeom prst="rect">
            <a:avLst/>
          </a:prstGeom>
        </p:spPr>
      </p:pic>
      <p:pic>
        <p:nvPicPr>
          <p:cNvPr id="4" name="Picture 3" descr="Petroleum Development Oman - Oman - The Energy Year">
            <a:extLst>
              <a:ext uri="{FF2B5EF4-FFF2-40B4-BE49-F238E27FC236}">
                <a16:creationId xmlns:a16="http://schemas.microsoft.com/office/drawing/2014/main" id="{22B8A63E-55C1-7A4E-09B2-DCA1B09A44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7"/>
          <a:stretch/>
        </p:blipFill>
        <p:spPr bwMode="auto">
          <a:xfrm>
            <a:off x="9802830" y="0"/>
            <a:ext cx="2174875" cy="916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D1A1DB-1898-7020-614F-49821239B27E}"/>
              </a:ext>
            </a:extLst>
          </p:cNvPr>
          <p:cNvSpPr/>
          <p:nvPr/>
        </p:nvSpPr>
        <p:spPr>
          <a:xfrm>
            <a:off x="0" y="689961"/>
            <a:ext cx="12192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69A412-E346-7F0D-C89F-4C2308E905C4}"/>
              </a:ext>
            </a:extLst>
          </p:cNvPr>
          <p:cNvCxnSpPr/>
          <p:nvPr/>
        </p:nvCxnSpPr>
        <p:spPr>
          <a:xfrm>
            <a:off x="0" y="814836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EE1348F-41CF-E384-84A5-2C3B76067E4D}"/>
              </a:ext>
            </a:extLst>
          </p:cNvPr>
          <p:cNvSpPr txBox="1"/>
          <p:nvPr/>
        </p:nvSpPr>
        <p:spPr>
          <a:xfrm>
            <a:off x="214296" y="962157"/>
            <a:ext cx="806292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Image processing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Voxel size was 3.6 µm.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Normalized grey-values and non-local means filter.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Image segmentation was performed using a combination of differential imaging, interactive thresholding, and interactive top-hat filtering to distinguish the three phases: rock, brine, and CO</a:t>
            </a:r>
            <a:r>
              <a:rPr lang="en-GB" b="1" baseline="-25000" noProof="0" dirty="0">
                <a:cs typeface="Times New Roman" panose="02020603050405020304" pitchFamily="18" charset="0"/>
              </a:rPr>
              <a:t>2</a:t>
            </a:r>
            <a:r>
              <a:rPr lang="en-GB" noProof="0" dirty="0"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Zoomed-in images were acquired to study a region of interest (ROI) at 1.65 µm resolution.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16970E-75CA-4498-2179-067E43A9F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331" y="1072011"/>
            <a:ext cx="3560373" cy="3913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3F8DF-DDA2-F6D5-E4E6-929F363D6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851" y="3697118"/>
            <a:ext cx="3560374" cy="30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8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0508496-1AC3-014F-8067-8E1841D086C9}"/>
              </a:ext>
            </a:extLst>
          </p:cNvPr>
          <p:cNvSpPr txBox="1"/>
          <p:nvPr/>
        </p:nvSpPr>
        <p:spPr>
          <a:xfrm>
            <a:off x="214296" y="962157"/>
            <a:ext cx="6151421" cy="3899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noProof="0" dirty="0">
                <a:solidFill>
                  <a:schemeClr val="bg1"/>
                </a:solidFill>
                <a:cs typeface="Times New Roman" panose="02020603050405020304" pitchFamily="18" charset="0"/>
              </a:rPr>
              <a:t>Image processing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GB" b="1" dirty="0">
                <a:cs typeface="Times New Roman" panose="02020603050405020304" pitchFamily="18" charset="0"/>
              </a:rPr>
              <a:t>Pore network extraction enabled the quantification of pore radius distribution</a:t>
            </a:r>
            <a:r>
              <a:rPr lang="en-GB" b="1" noProof="0" dirty="0"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GB" b="1" dirty="0">
                <a:cs typeface="Times New Roman" panose="02020603050405020304" pitchFamily="18" charset="0"/>
              </a:rPr>
              <a:t>Intermediate-sized pores dominate the pore space</a:t>
            </a:r>
            <a:r>
              <a:rPr lang="en-GB" b="1" noProof="0" dirty="0"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Spatial analysis of pore sizes indicates overall macroscopic homogeneity</a:t>
            </a:r>
            <a:r>
              <a:rPr lang="en-GB" noProof="0" dirty="0"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An increase in large pore frequency toward the top quarter of the sample.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939826-19C9-814C-C297-A70B20F2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GB" noProof="0" smtClean="0"/>
              <a:t>8</a:t>
            </a:fld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049A3-3D68-D91E-638E-5448F6A3E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" y="209241"/>
            <a:ext cx="2314593" cy="254247"/>
          </a:xfrm>
          <a:prstGeom prst="rect">
            <a:avLst/>
          </a:prstGeom>
        </p:spPr>
      </p:pic>
      <p:pic>
        <p:nvPicPr>
          <p:cNvPr id="4" name="Picture 3" descr="Petroleum Development Oman - Oman - The Energy Year">
            <a:extLst>
              <a:ext uri="{FF2B5EF4-FFF2-40B4-BE49-F238E27FC236}">
                <a16:creationId xmlns:a16="http://schemas.microsoft.com/office/drawing/2014/main" id="{C1912119-A0B1-97C1-E4F3-2BB9514E34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7"/>
          <a:stretch/>
        </p:blipFill>
        <p:spPr bwMode="auto">
          <a:xfrm>
            <a:off x="9802830" y="0"/>
            <a:ext cx="2174875" cy="916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C83285-A272-C8B6-AF29-81DB2591E186}"/>
              </a:ext>
            </a:extLst>
          </p:cNvPr>
          <p:cNvSpPr/>
          <p:nvPr/>
        </p:nvSpPr>
        <p:spPr>
          <a:xfrm>
            <a:off x="0" y="689961"/>
            <a:ext cx="12192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899AB1-CB1F-FC5D-2878-6A3BFA5BB0E8}"/>
              </a:ext>
            </a:extLst>
          </p:cNvPr>
          <p:cNvCxnSpPr/>
          <p:nvPr/>
        </p:nvCxnSpPr>
        <p:spPr>
          <a:xfrm>
            <a:off x="0" y="814836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DA7069D-57D0-FAF9-C46A-C66B5A229D41}"/>
              </a:ext>
            </a:extLst>
          </p:cNvPr>
          <p:cNvSpPr txBox="1"/>
          <p:nvPr/>
        </p:nvSpPr>
        <p:spPr>
          <a:xfrm>
            <a:off x="214296" y="962157"/>
            <a:ext cx="1070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Pore Network Analysis and Gas Occupancy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CA018-6C8A-4F76-39CD-0FFC4B9D7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717" y="1710129"/>
            <a:ext cx="5730737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9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96780A-9827-B280-A09A-E0C6A011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EB8D-D107-4C6E-B501-B0630E491FD3}" type="slidenum">
              <a:rPr lang="en-GB" noProof="0" smtClean="0"/>
              <a:t>9</a:t>
            </a:fld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6F5E2-67CF-C73B-CB3B-F4C355E1F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5" y="209241"/>
            <a:ext cx="2314593" cy="254247"/>
          </a:xfrm>
          <a:prstGeom prst="rect">
            <a:avLst/>
          </a:prstGeom>
        </p:spPr>
      </p:pic>
      <p:pic>
        <p:nvPicPr>
          <p:cNvPr id="4" name="Picture 3" descr="Petroleum Development Oman - Oman - The Energy Year">
            <a:extLst>
              <a:ext uri="{FF2B5EF4-FFF2-40B4-BE49-F238E27FC236}">
                <a16:creationId xmlns:a16="http://schemas.microsoft.com/office/drawing/2014/main" id="{F0AA15B8-6B5B-40FF-0FA2-E9A6AA8BAD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7"/>
          <a:stretch/>
        </p:blipFill>
        <p:spPr bwMode="auto">
          <a:xfrm>
            <a:off x="9802830" y="0"/>
            <a:ext cx="2174875" cy="916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0F1D95-7DDB-2F0E-B1F9-17EBEAD13416}"/>
              </a:ext>
            </a:extLst>
          </p:cNvPr>
          <p:cNvSpPr/>
          <p:nvPr/>
        </p:nvSpPr>
        <p:spPr>
          <a:xfrm>
            <a:off x="0" y="689961"/>
            <a:ext cx="12192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OM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C575C1-3943-5183-16F6-08FAA7313B9F}"/>
              </a:ext>
            </a:extLst>
          </p:cNvPr>
          <p:cNvCxnSpPr/>
          <p:nvPr/>
        </p:nvCxnSpPr>
        <p:spPr>
          <a:xfrm>
            <a:off x="0" y="814836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3CDF2E9-7859-1A43-55F4-7F44021489CE}"/>
              </a:ext>
            </a:extLst>
          </p:cNvPr>
          <p:cNvSpPr txBox="1"/>
          <p:nvPr/>
        </p:nvSpPr>
        <p:spPr>
          <a:xfrm>
            <a:off x="214296" y="962157"/>
            <a:ext cx="109871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Saturation Profile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CO</a:t>
            </a:r>
            <a:r>
              <a:rPr lang="en-GB" b="1" baseline="-25000" noProof="0" dirty="0">
                <a:cs typeface="Times New Roman" panose="02020603050405020304" pitchFamily="18" charset="0"/>
              </a:rPr>
              <a:t>2</a:t>
            </a:r>
            <a:r>
              <a:rPr lang="en-GB" noProof="0" dirty="0"/>
              <a:t> </a:t>
            </a:r>
            <a:r>
              <a:rPr lang="en-GB" b="1" noProof="0" dirty="0">
                <a:cs typeface="Times New Roman" panose="02020603050405020304" pitchFamily="18" charset="0"/>
              </a:rPr>
              <a:t>saturation increased with an increase of its fractional flow from 0% at </a:t>
            </a:r>
            <a:r>
              <a:rPr lang="en-GB" b="1" noProof="0" dirty="0" err="1">
                <a:cs typeface="Times New Roman" panose="02020603050405020304" pitchFamily="18" charset="0"/>
              </a:rPr>
              <a:t>ƒ</a:t>
            </a:r>
            <a:r>
              <a:rPr lang="en-GB" b="1" baseline="-25000" noProof="0" dirty="0" err="1">
                <a:cs typeface="Times New Roman" panose="02020603050405020304" pitchFamily="18" charset="0"/>
              </a:rPr>
              <a:t>g</a:t>
            </a:r>
            <a:r>
              <a:rPr lang="en-GB" b="1" noProof="0" dirty="0">
                <a:cs typeface="Times New Roman" panose="02020603050405020304" pitchFamily="18" charset="0"/>
              </a:rPr>
              <a:t>= 0 to 56.7% at </a:t>
            </a:r>
            <a:r>
              <a:rPr lang="en-GB" b="1" noProof="0" dirty="0" err="1">
                <a:cs typeface="Times New Roman" panose="02020603050405020304" pitchFamily="18" charset="0"/>
              </a:rPr>
              <a:t>ƒ</a:t>
            </a:r>
            <a:r>
              <a:rPr lang="en-GB" b="1" baseline="-25000" noProof="0" dirty="0" err="1">
                <a:cs typeface="Times New Roman" panose="02020603050405020304" pitchFamily="18" charset="0"/>
              </a:rPr>
              <a:t>g</a:t>
            </a:r>
            <a:r>
              <a:rPr lang="en-GB" b="1" noProof="0" dirty="0">
                <a:cs typeface="Times New Roman" panose="02020603050405020304" pitchFamily="18" charset="0"/>
              </a:rPr>
              <a:t>= 1.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A rapid increase in saturation is prominent at the top of the sample corresponding to the presence of large pores observed in the pore network at the same location.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b="1" noProof="0" dirty="0">
                <a:cs typeface="Times New Roman" panose="02020603050405020304" pitchFamily="18" charset="0"/>
              </a:rPr>
              <a:t>Inhomogeneous behaviour is corrected for to calculate relative permeability using methods previously developed in the group.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5BCC4-3CA0-858D-62D9-69F3892E8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672" y="3429000"/>
            <a:ext cx="5346655" cy="306045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41E837A-03C3-8B09-CBEA-EF076D69605D}"/>
              </a:ext>
            </a:extLst>
          </p:cNvPr>
          <p:cNvSpPr/>
          <p:nvPr/>
        </p:nvSpPr>
        <p:spPr>
          <a:xfrm>
            <a:off x="7096125" y="3611506"/>
            <a:ext cx="1371600" cy="2695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076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1166</Words>
  <Application>Microsoft Macintosh PowerPoint</Application>
  <PresentationFormat>Widescreen</PresentationFormat>
  <Paragraphs>168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Zarafi, Anfal H</dc:creator>
  <cp:lastModifiedBy>AL ZARAFI, anfal</cp:lastModifiedBy>
  <cp:revision>4</cp:revision>
  <dcterms:created xsi:type="dcterms:W3CDTF">2026-01-12T13:16:47Z</dcterms:created>
  <dcterms:modified xsi:type="dcterms:W3CDTF">2026-01-13T11:17:01Z</dcterms:modified>
</cp:coreProperties>
</file>