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5E646A1-43BC-2DD2-338F-10E1B31D0111}" name="Mason, Philippa J" initials="MJ" userId="S::masonpj@ic.ac.uk::dd208ffd-a2d0-44c3-9cd8-9465881513ae" providerId="AD"/>
  <p188:author id="{D9D529AE-0BBD-54FF-B12A-8E891BA0A7B1}" name="Whittaker, Alexander C" initials="WC" userId="S::awhittak@ic.ac.uk::9e0b54ae-d527-4810-8009-dedb1ca90900" providerId="AD"/>
  <p188:author id="{DEEC61DD-BD44-E9E8-CA9B-5813C35CD6B1}" name="Latham, John-Paul" initials="LJP" userId="S::lathampj@ic.ac.uk::91c980ee-9270-426c-9a60-9463b040f86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p:scale>
          <a:sx n="80" d="100"/>
          <a:sy n="80" d="100"/>
        </p:scale>
        <p:origin x="75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tham, John-Paul" userId="91c980ee-9270-426c-9a60-9463b040f863" providerId="ADAL" clId="{4088D73A-C338-44F4-B81B-2106396BA8F6}"/>
    <pc:docChg chg="modSld">
      <pc:chgData name="Latham, John-Paul" userId="91c980ee-9270-426c-9a60-9463b040f863" providerId="ADAL" clId="{4088D73A-C338-44F4-B81B-2106396BA8F6}" dt="2024-01-16T13:29:46.703" v="2" actId="20577"/>
      <pc:docMkLst>
        <pc:docMk/>
      </pc:docMkLst>
      <pc:sldChg chg="modSp mod">
        <pc:chgData name="Latham, John-Paul" userId="91c980ee-9270-426c-9a60-9463b040f863" providerId="ADAL" clId="{4088D73A-C338-44F4-B81B-2106396BA8F6}" dt="2024-01-16T13:29:46.703" v="2" actId="20577"/>
        <pc:sldMkLst>
          <pc:docMk/>
          <pc:sldMk cId="2018646846" sldId="263"/>
        </pc:sldMkLst>
        <pc:spChg chg="mod">
          <ac:chgData name="Latham, John-Paul" userId="91c980ee-9270-426c-9a60-9463b040f863" providerId="ADAL" clId="{4088D73A-C338-44F4-B81B-2106396BA8F6}" dt="2024-01-16T13:29:46.703" v="2" actId="20577"/>
          <ac:spMkLst>
            <pc:docMk/>
            <pc:sldMk cId="2018646846" sldId="263"/>
            <ac:spMk id="25" creationId="{223192BC-82C8-F43C-3C33-54E9F3A6B75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6F1A3-FEA4-23D7-D20B-7B39EECF08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A2E5E2-3630-3525-C8D8-599E573E35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80E6913-F9CB-03C9-4B28-44428B286BE9}"/>
              </a:ext>
            </a:extLst>
          </p:cNvPr>
          <p:cNvSpPr>
            <a:spLocks noGrp="1"/>
          </p:cNvSpPr>
          <p:nvPr>
            <p:ph type="dt" sz="half" idx="10"/>
          </p:nvPr>
        </p:nvSpPr>
        <p:spPr/>
        <p:txBody>
          <a:bodyPr/>
          <a:lstStyle/>
          <a:p>
            <a:fld id="{E2EB68DD-3CCE-4556-8361-628C3A433545}" type="datetimeFigureOut">
              <a:rPr lang="en-GB" smtClean="0"/>
              <a:t>16/01/2024</a:t>
            </a:fld>
            <a:endParaRPr lang="en-GB"/>
          </a:p>
        </p:txBody>
      </p:sp>
      <p:sp>
        <p:nvSpPr>
          <p:cNvPr id="5" name="Footer Placeholder 4">
            <a:extLst>
              <a:ext uri="{FF2B5EF4-FFF2-40B4-BE49-F238E27FC236}">
                <a16:creationId xmlns:a16="http://schemas.microsoft.com/office/drawing/2014/main" id="{46ECD4E3-6182-B89D-E603-7425D51D9D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88E5F6-245B-7497-4F72-C70C9A466D95}"/>
              </a:ext>
            </a:extLst>
          </p:cNvPr>
          <p:cNvSpPr>
            <a:spLocks noGrp="1"/>
          </p:cNvSpPr>
          <p:nvPr>
            <p:ph type="sldNum" sz="quarter" idx="12"/>
          </p:nvPr>
        </p:nvSpPr>
        <p:spPr/>
        <p:txBody>
          <a:bodyPr/>
          <a:lstStyle/>
          <a:p>
            <a:fld id="{51C2B825-3480-4527-838F-4ECCC4376EF3}" type="slidenum">
              <a:rPr lang="en-GB" smtClean="0"/>
              <a:t>‹#›</a:t>
            </a:fld>
            <a:endParaRPr lang="en-GB"/>
          </a:p>
        </p:txBody>
      </p:sp>
    </p:spTree>
    <p:extLst>
      <p:ext uri="{BB962C8B-B14F-4D97-AF65-F5344CB8AC3E}">
        <p14:creationId xmlns:p14="http://schemas.microsoft.com/office/powerpoint/2010/main" val="1953037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30B54-91EC-A7CA-61AB-09716AEBEE8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1FA0EE1-C035-DB5B-7A7D-98020CA7A5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C57729-CE4C-8B09-768F-CD32AFDCA229}"/>
              </a:ext>
            </a:extLst>
          </p:cNvPr>
          <p:cNvSpPr>
            <a:spLocks noGrp="1"/>
          </p:cNvSpPr>
          <p:nvPr>
            <p:ph type="dt" sz="half" idx="10"/>
          </p:nvPr>
        </p:nvSpPr>
        <p:spPr/>
        <p:txBody>
          <a:bodyPr/>
          <a:lstStyle/>
          <a:p>
            <a:fld id="{E2EB68DD-3CCE-4556-8361-628C3A433545}" type="datetimeFigureOut">
              <a:rPr lang="en-GB" smtClean="0"/>
              <a:t>16/01/2024</a:t>
            </a:fld>
            <a:endParaRPr lang="en-GB"/>
          </a:p>
        </p:txBody>
      </p:sp>
      <p:sp>
        <p:nvSpPr>
          <p:cNvPr id="5" name="Footer Placeholder 4">
            <a:extLst>
              <a:ext uri="{FF2B5EF4-FFF2-40B4-BE49-F238E27FC236}">
                <a16:creationId xmlns:a16="http://schemas.microsoft.com/office/drawing/2014/main" id="{67C15F16-F0AE-4D9C-A64D-752E05765D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D6AC10-5851-DDE8-4277-A8409F742F58}"/>
              </a:ext>
            </a:extLst>
          </p:cNvPr>
          <p:cNvSpPr>
            <a:spLocks noGrp="1"/>
          </p:cNvSpPr>
          <p:nvPr>
            <p:ph type="sldNum" sz="quarter" idx="12"/>
          </p:nvPr>
        </p:nvSpPr>
        <p:spPr/>
        <p:txBody>
          <a:bodyPr/>
          <a:lstStyle/>
          <a:p>
            <a:fld id="{51C2B825-3480-4527-838F-4ECCC4376EF3}" type="slidenum">
              <a:rPr lang="en-GB" smtClean="0"/>
              <a:t>‹#›</a:t>
            </a:fld>
            <a:endParaRPr lang="en-GB"/>
          </a:p>
        </p:txBody>
      </p:sp>
    </p:spTree>
    <p:extLst>
      <p:ext uri="{BB962C8B-B14F-4D97-AF65-F5344CB8AC3E}">
        <p14:creationId xmlns:p14="http://schemas.microsoft.com/office/powerpoint/2010/main" val="365685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796001-647B-3677-0663-023C22972F0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2DAE32D-2BD7-6F53-DC26-9108276CBC3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5529A5-729A-B623-5707-8FC08F741219}"/>
              </a:ext>
            </a:extLst>
          </p:cNvPr>
          <p:cNvSpPr>
            <a:spLocks noGrp="1"/>
          </p:cNvSpPr>
          <p:nvPr>
            <p:ph type="dt" sz="half" idx="10"/>
          </p:nvPr>
        </p:nvSpPr>
        <p:spPr/>
        <p:txBody>
          <a:bodyPr/>
          <a:lstStyle/>
          <a:p>
            <a:fld id="{E2EB68DD-3CCE-4556-8361-628C3A433545}" type="datetimeFigureOut">
              <a:rPr lang="en-GB" smtClean="0"/>
              <a:t>16/01/2024</a:t>
            </a:fld>
            <a:endParaRPr lang="en-GB"/>
          </a:p>
        </p:txBody>
      </p:sp>
      <p:sp>
        <p:nvSpPr>
          <p:cNvPr id="5" name="Footer Placeholder 4">
            <a:extLst>
              <a:ext uri="{FF2B5EF4-FFF2-40B4-BE49-F238E27FC236}">
                <a16:creationId xmlns:a16="http://schemas.microsoft.com/office/drawing/2014/main" id="{11DFAB8F-6EE7-D77B-EEF1-947042E1BD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5D280A-1656-A635-860A-E39AA6B6F367}"/>
              </a:ext>
            </a:extLst>
          </p:cNvPr>
          <p:cNvSpPr>
            <a:spLocks noGrp="1"/>
          </p:cNvSpPr>
          <p:nvPr>
            <p:ph type="sldNum" sz="quarter" idx="12"/>
          </p:nvPr>
        </p:nvSpPr>
        <p:spPr/>
        <p:txBody>
          <a:bodyPr/>
          <a:lstStyle/>
          <a:p>
            <a:fld id="{51C2B825-3480-4527-838F-4ECCC4376EF3}" type="slidenum">
              <a:rPr lang="en-GB" smtClean="0"/>
              <a:t>‹#›</a:t>
            </a:fld>
            <a:endParaRPr lang="en-GB"/>
          </a:p>
        </p:txBody>
      </p:sp>
    </p:spTree>
    <p:extLst>
      <p:ext uri="{BB962C8B-B14F-4D97-AF65-F5344CB8AC3E}">
        <p14:creationId xmlns:p14="http://schemas.microsoft.com/office/powerpoint/2010/main" val="1335895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7BC36-21E6-4F87-C063-9448F71C11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8C6630E-93B4-0E6C-CD51-BAFD7F1547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5B8B65-ECD7-E7F9-F9EA-B5F51A3A314F}"/>
              </a:ext>
            </a:extLst>
          </p:cNvPr>
          <p:cNvSpPr>
            <a:spLocks noGrp="1"/>
          </p:cNvSpPr>
          <p:nvPr>
            <p:ph type="dt" sz="half" idx="10"/>
          </p:nvPr>
        </p:nvSpPr>
        <p:spPr/>
        <p:txBody>
          <a:bodyPr/>
          <a:lstStyle/>
          <a:p>
            <a:fld id="{E2EB68DD-3CCE-4556-8361-628C3A433545}" type="datetimeFigureOut">
              <a:rPr lang="en-GB" smtClean="0"/>
              <a:t>16/01/2024</a:t>
            </a:fld>
            <a:endParaRPr lang="en-GB"/>
          </a:p>
        </p:txBody>
      </p:sp>
      <p:sp>
        <p:nvSpPr>
          <p:cNvPr id="5" name="Footer Placeholder 4">
            <a:extLst>
              <a:ext uri="{FF2B5EF4-FFF2-40B4-BE49-F238E27FC236}">
                <a16:creationId xmlns:a16="http://schemas.microsoft.com/office/drawing/2014/main" id="{374F7D59-364A-DBD4-D14E-302F3519B4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93F56F-AB72-DE4F-CF87-0213DEB69563}"/>
              </a:ext>
            </a:extLst>
          </p:cNvPr>
          <p:cNvSpPr>
            <a:spLocks noGrp="1"/>
          </p:cNvSpPr>
          <p:nvPr>
            <p:ph type="sldNum" sz="quarter" idx="12"/>
          </p:nvPr>
        </p:nvSpPr>
        <p:spPr/>
        <p:txBody>
          <a:bodyPr/>
          <a:lstStyle/>
          <a:p>
            <a:fld id="{51C2B825-3480-4527-838F-4ECCC4376EF3}" type="slidenum">
              <a:rPr lang="en-GB" smtClean="0"/>
              <a:t>‹#›</a:t>
            </a:fld>
            <a:endParaRPr lang="en-GB"/>
          </a:p>
        </p:txBody>
      </p:sp>
    </p:spTree>
    <p:extLst>
      <p:ext uri="{BB962C8B-B14F-4D97-AF65-F5344CB8AC3E}">
        <p14:creationId xmlns:p14="http://schemas.microsoft.com/office/powerpoint/2010/main" val="488932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76730-4BE9-A730-C928-208AE03E4F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3A2FF35-A28F-515C-DBD9-913F653270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DAE7B1-3071-DDF8-0EC4-A7B327C1AE48}"/>
              </a:ext>
            </a:extLst>
          </p:cNvPr>
          <p:cNvSpPr>
            <a:spLocks noGrp="1"/>
          </p:cNvSpPr>
          <p:nvPr>
            <p:ph type="dt" sz="half" idx="10"/>
          </p:nvPr>
        </p:nvSpPr>
        <p:spPr/>
        <p:txBody>
          <a:bodyPr/>
          <a:lstStyle/>
          <a:p>
            <a:fld id="{E2EB68DD-3CCE-4556-8361-628C3A433545}" type="datetimeFigureOut">
              <a:rPr lang="en-GB" smtClean="0"/>
              <a:t>16/01/2024</a:t>
            </a:fld>
            <a:endParaRPr lang="en-GB"/>
          </a:p>
        </p:txBody>
      </p:sp>
      <p:sp>
        <p:nvSpPr>
          <p:cNvPr id="5" name="Footer Placeholder 4">
            <a:extLst>
              <a:ext uri="{FF2B5EF4-FFF2-40B4-BE49-F238E27FC236}">
                <a16:creationId xmlns:a16="http://schemas.microsoft.com/office/drawing/2014/main" id="{DD250F3B-69A5-C123-FA8C-34D768BAEE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7821C6-47FB-651D-6FDB-7D2221CB4FEB}"/>
              </a:ext>
            </a:extLst>
          </p:cNvPr>
          <p:cNvSpPr>
            <a:spLocks noGrp="1"/>
          </p:cNvSpPr>
          <p:nvPr>
            <p:ph type="sldNum" sz="quarter" idx="12"/>
          </p:nvPr>
        </p:nvSpPr>
        <p:spPr/>
        <p:txBody>
          <a:bodyPr/>
          <a:lstStyle/>
          <a:p>
            <a:fld id="{51C2B825-3480-4527-838F-4ECCC4376EF3}" type="slidenum">
              <a:rPr lang="en-GB" smtClean="0"/>
              <a:t>‹#›</a:t>
            </a:fld>
            <a:endParaRPr lang="en-GB"/>
          </a:p>
        </p:txBody>
      </p:sp>
    </p:spTree>
    <p:extLst>
      <p:ext uri="{BB962C8B-B14F-4D97-AF65-F5344CB8AC3E}">
        <p14:creationId xmlns:p14="http://schemas.microsoft.com/office/powerpoint/2010/main" val="3643214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F310A-A70B-37A2-4BC1-7C9011A3444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C868DE5-C8CE-6CC8-C99C-F8E95DAB9C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E9C242A-481F-D819-E4C9-A5257A7BE2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44CC7CA-711F-AC3C-5A60-3ADE807F090A}"/>
              </a:ext>
            </a:extLst>
          </p:cNvPr>
          <p:cNvSpPr>
            <a:spLocks noGrp="1"/>
          </p:cNvSpPr>
          <p:nvPr>
            <p:ph type="dt" sz="half" idx="10"/>
          </p:nvPr>
        </p:nvSpPr>
        <p:spPr/>
        <p:txBody>
          <a:bodyPr/>
          <a:lstStyle/>
          <a:p>
            <a:fld id="{E2EB68DD-3CCE-4556-8361-628C3A433545}" type="datetimeFigureOut">
              <a:rPr lang="en-GB" smtClean="0"/>
              <a:t>16/01/2024</a:t>
            </a:fld>
            <a:endParaRPr lang="en-GB"/>
          </a:p>
        </p:txBody>
      </p:sp>
      <p:sp>
        <p:nvSpPr>
          <p:cNvPr id="6" name="Footer Placeholder 5">
            <a:extLst>
              <a:ext uri="{FF2B5EF4-FFF2-40B4-BE49-F238E27FC236}">
                <a16:creationId xmlns:a16="http://schemas.microsoft.com/office/drawing/2014/main" id="{FCE74FFF-EBFE-FE35-12C4-BFBE2DCE07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C2A060-5E1C-22C8-BC72-7EECA8713194}"/>
              </a:ext>
            </a:extLst>
          </p:cNvPr>
          <p:cNvSpPr>
            <a:spLocks noGrp="1"/>
          </p:cNvSpPr>
          <p:nvPr>
            <p:ph type="sldNum" sz="quarter" idx="12"/>
          </p:nvPr>
        </p:nvSpPr>
        <p:spPr/>
        <p:txBody>
          <a:bodyPr/>
          <a:lstStyle/>
          <a:p>
            <a:fld id="{51C2B825-3480-4527-838F-4ECCC4376EF3}" type="slidenum">
              <a:rPr lang="en-GB" smtClean="0"/>
              <a:t>‹#›</a:t>
            </a:fld>
            <a:endParaRPr lang="en-GB"/>
          </a:p>
        </p:txBody>
      </p:sp>
    </p:spTree>
    <p:extLst>
      <p:ext uri="{BB962C8B-B14F-4D97-AF65-F5344CB8AC3E}">
        <p14:creationId xmlns:p14="http://schemas.microsoft.com/office/powerpoint/2010/main" val="4010405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4CE65-9289-DA4B-EDA9-573CE3D670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E21DF5-F6CC-DA35-F943-F784BA7796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206610-C85B-2D58-9110-CFB7DF8ED1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5528A9C-4F09-D4E8-1CA4-FCF255109F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8E9C90-1A36-6804-6302-5363017709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B8C6CE1-C12B-A534-B789-0BE96F5E1F42}"/>
              </a:ext>
            </a:extLst>
          </p:cNvPr>
          <p:cNvSpPr>
            <a:spLocks noGrp="1"/>
          </p:cNvSpPr>
          <p:nvPr>
            <p:ph type="dt" sz="half" idx="10"/>
          </p:nvPr>
        </p:nvSpPr>
        <p:spPr/>
        <p:txBody>
          <a:bodyPr/>
          <a:lstStyle/>
          <a:p>
            <a:fld id="{E2EB68DD-3CCE-4556-8361-628C3A433545}" type="datetimeFigureOut">
              <a:rPr lang="en-GB" smtClean="0"/>
              <a:t>16/01/2024</a:t>
            </a:fld>
            <a:endParaRPr lang="en-GB"/>
          </a:p>
        </p:txBody>
      </p:sp>
      <p:sp>
        <p:nvSpPr>
          <p:cNvPr id="8" name="Footer Placeholder 7">
            <a:extLst>
              <a:ext uri="{FF2B5EF4-FFF2-40B4-BE49-F238E27FC236}">
                <a16:creationId xmlns:a16="http://schemas.microsoft.com/office/drawing/2014/main" id="{377CE486-9820-BA74-769D-1A87C10350C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87335DF-F626-61BA-5B4E-2EBC65120836}"/>
              </a:ext>
            </a:extLst>
          </p:cNvPr>
          <p:cNvSpPr>
            <a:spLocks noGrp="1"/>
          </p:cNvSpPr>
          <p:nvPr>
            <p:ph type="sldNum" sz="quarter" idx="12"/>
          </p:nvPr>
        </p:nvSpPr>
        <p:spPr/>
        <p:txBody>
          <a:bodyPr/>
          <a:lstStyle/>
          <a:p>
            <a:fld id="{51C2B825-3480-4527-838F-4ECCC4376EF3}" type="slidenum">
              <a:rPr lang="en-GB" smtClean="0"/>
              <a:t>‹#›</a:t>
            </a:fld>
            <a:endParaRPr lang="en-GB"/>
          </a:p>
        </p:txBody>
      </p:sp>
    </p:spTree>
    <p:extLst>
      <p:ext uri="{BB962C8B-B14F-4D97-AF65-F5344CB8AC3E}">
        <p14:creationId xmlns:p14="http://schemas.microsoft.com/office/powerpoint/2010/main" val="2996707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7B167-8945-CFA5-467A-AF18041B165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0EDA71B-FB30-9E64-AC2A-A0957D11EA4D}"/>
              </a:ext>
            </a:extLst>
          </p:cNvPr>
          <p:cNvSpPr>
            <a:spLocks noGrp="1"/>
          </p:cNvSpPr>
          <p:nvPr>
            <p:ph type="dt" sz="half" idx="10"/>
          </p:nvPr>
        </p:nvSpPr>
        <p:spPr/>
        <p:txBody>
          <a:bodyPr/>
          <a:lstStyle/>
          <a:p>
            <a:fld id="{E2EB68DD-3CCE-4556-8361-628C3A433545}" type="datetimeFigureOut">
              <a:rPr lang="en-GB" smtClean="0"/>
              <a:t>16/01/2024</a:t>
            </a:fld>
            <a:endParaRPr lang="en-GB"/>
          </a:p>
        </p:txBody>
      </p:sp>
      <p:sp>
        <p:nvSpPr>
          <p:cNvPr id="4" name="Footer Placeholder 3">
            <a:extLst>
              <a:ext uri="{FF2B5EF4-FFF2-40B4-BE49-F238E27FC236}">
                <a16:creationId xmlns:a16="http://schemas.microsoft.com/office/drawing/2014/main" id="{EC6B1438-4025-E0E3-A326-6B02F2EBCBE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BA3AD04-F262-FF68-55F1-798206331634}"/>
              </a:ext>
            </a:extLst>
          </p:cNvPr>
          <p:cNvSpPr>
            <a:spLocks noGrp="1"/>
          </p:cNvSpPr>
          <p:nvPr>
            <p:ph type="sldNum" sz="quarter" idx="12"/>
          </p:nvPr>
        </p:nvSpPr>
        <p:spPr/>
        <p:txBody>
          <a:bodyPr/>
          <a:lstStyle/>
          <a:p>
            <a:fld id="{51C2B825-3480-4527-838F-4ECCC4376EF3}" type="slidenum">
              <a:rPr lang="en-GB" smtClean="0"/>
              <a:t>‹#›</a:t>
            </a:fld>
            <a:endParaRPr lang="en-GB"/>
          </a:p>
        </p:txBody>
      </p:sp>
    </p:spTree>
    <p:extLst>
      <p:ext uri="{BB962C8B-B14F-4D97-AF65-F5344CB8AC3E}">
        <p14:creationId xmlns:p14="http://schemas.microsoft.com/office/powerpoint/2010/main" val="1047889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426EA2-9004-01F5-4F06-CCE67C237256}"/>
              </a:ext>
            </a:extLst>
          </p:cNvPr>
          <p:cNvSpPr>
            <a:spLocks noGrp="1"/>
          </p:cNvSpPr>
          <p:nvPr>
            <p:ph type="dt" sz="half" idx="10"/>
          </p:nvPr>
        </p:nvSpPr>
        <p:spPr/>
        <p:txBody>
          <a:bodyPr/>
          <a:lstStyle/>
          <a:p>
            <a:fld id="{E2EB68DD-3CCE-4556-8361-628C3A433545}" type="datetimeFigureOut">
              <a:rPr lang="en-GB" smtClean="0"/>
              <a:t>16/01/2024</a:t>
            </a:fld>
            <a:endParaRPr lang="en-GB"/>
          </a:p>
        </p:txBody>
      </p:sp>
      <p:sp>
        <p:nvSpPr>
          <p:cNvPr id="3" name="Footer Placeholder 2">
            <a:extLst>
              <a:ext uri="{FF2B5EF4-FFF2-40B4-BE49-F238E27FC236}">
                <a16:creationId xmlns:a16="http://schemas.microsoft.com/office/drawing/2014/main" id="{E175E89A-0182-B2EC-70D9-D27EA29C8A3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340AD91-9E3E-1AED-3C4E-80C83E1F9D86}"/>
              </a:ext>
            </a:extLst>
          </p:cNvPr>
          <p:cNvSpPr>
            <a:spLocks noGrp="1"/>
          </p:cNvSpPr>
          <p:nvPr>
            <p:ph type="sldNum" sz="quarter" idx="12"/>
          </p:nvPr>
        </p:nvSpPr>
        <p:spPr/>
        <p:txBody>
          <a:bodyPr/>
          <a:lstStyle/>
          <a:p>
            <a:fld id="{51C2B825-3480-4527-838F-4ECCC4376EF3}" type="slidenum">
              <a:rPr lang="en-GB" smtClean="0"/>
              <a:t>‹#›</a:t>
            </a:fld>
            <a:endParaRPr lang="en-GB"/>
          </a:p>
        </p:txBody>
      </p:sp>
    </p:spTree>
    <p:extLst>
      <p:ext uri="{BB962C8B-B14F-4D97-AF65-F5344CB8AC3E}">
        <p14:creationId xmlns:p14="http://schemas.microsoft.com/office/powerpoint/2010/main" val="152215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0780D-CCEA-532A-9340-8FA3480492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E8B23A3-5138-D992-2D22-C2084B8B8E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8FBE183-A956-79FD-8DA0-F9AD70E6A7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250195-82D8-BD04-F929-19E56BEA8A4A}"/>
              </a:ext>
            </a:extLst>
          </p:cNvPr>
          <p:cNvSpPr>
            <a:spLocks noGrp="1"/>
          </p:cNvSpPr>
          <p:nvPr>
            <p:ph type="dt" sz="half" idx="10"/>
          </p:nvPr>
        </p:nvSpPr>
        <p:spPr/>
        <p:txBody>
          <a:bodyPr/>
          <a:lstStyle/>
          <a:p>
            <a:fld id="{E2EB68DD-3CCE-4556-8361-628C3A433545}" type="datetimeFigureOut">
              <a:rPr lang="en-GB" smtClean="0"/>
              <a:t>16/01/2024</a:t>
            </a:fld>
            <a:endParaRPr lang="en-GB"/>
          </a:p>
        </p:txBody>
      </p:sp>
      <p:sp>
        <p:nvSpPr>
          <p:cNvPr id="6" name="Footer Placeholder 5">
            <a:extLst>
              <a:ext uri="{FF2B5EF4-FFF2-40B4-BE49-F238E27FC236}">
                <a16:creationId xmlns:a16="http://schemas.microsoft.com/office/drawing/2014/main" id="{52B7B7CC-5C6B-3CD3-01F6-4B3B60D9D30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9325C6-3308-42B4-0278-ABF6C9741499}"/>
              </a:ext>
            </a:extLst>
          </p:cNvPr>
          <p:cNvSpPr>
            <a:spLocks noGrp="1"/>
          </p:cNvSpPr>
          <p:nvPr>
            <p:ph type="sldNum" sz="quarter" idx="12"/>
          </p:nvPr>
        </p:nvSpPr>
        <p:spPr/>
        <p:txBody>
          <a:bodyPr/>
          <a:lstStyle/>
          <a:p>
            <a:fld id="{51C2B825-3480-4527-838F-4ECCC4376EF3}" type="slidenum">
              <a:rPr lang="en-GB" smtClean="0"/>
              <a:t>‹#›</a:t>
            </a:fld>
            <a:endParaRPr lang="en-GB"/>
          </a:p>
        </p:txBody>
      </p:sp>
    </p:spTree>
    <p:extLst>
      <p:ext uri="{BB962C8B-B14F-4D97-AF65-F5344CB8AC3E}">
        <p14:creationId xmlns:p14="http://schemas.microsoft.com/office/powerpoint/2010/main" val="44842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89CF6-D92B-5AC0-75E2-DFBF62198A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D31E6B8-8F34-E5F4-96CA-4C8817A769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3FEF45F-0F1D-50B3-94D3-33FA90CC62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4B59A6-95D9-3324-9828-8E25ADE0A1AA}"/>
              </a:ext>
            </a:extLst>
          </p:cNvPr>
          <p:cNvSpPr>
            <a:spLocks noGrp="1"/>
          </p:cNvSpPr>
          <p:nvPr>
            <p:ph type="dt" sz="half" idx="10"/>
          </p:nvPr>
        </p:nvSpPr>
        <p:spPr/>
        <p:txBody>
          <a:bodyPr/>
          <a:lstStyle/>
          <a:p>
            <a:fld id="{E2EB68DD-3CCE-4556-8361-628C3A433545}" type="datetimeFigureOut">
              <a:rPr lang="en-GB" smtClean="0"/>
              <a:t>16/01/2024</a:t>
            </a:fld>
            <a:endParaRPr lang="en-GB"/>
          </a:p>
        </p:txBody>
      </p:sp>
      <p:sp>
        <p:nvSpPr>
          <p:cNvPr id="6" name="Footer Placeholder 5">
            <a:extLst>
              <a:ext uri="{FF2B5EF4-FFF2-40B4-BE49-F238E27FC236}">
                <a16:creationId xmlns:a16="http://schemas.microsoft.com/office/drawing/2014/main" id="{2BBC30BB-6B06-3DDD-A39D-F27E6281B0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6F4AD29-BE42-F6B1-A9ED-FCBDBEC02F4A}"/>
              </a:ext>
            </a:extLst>
          </p:cNvPr>
          <p:cNvSpPr>
            <a:spLocks noGrp="1"/>
          </p:cNvSpPr>
          <p:nvPr>
            <p:ph type="sldNum" sz="quarter" idx="12"/>
          </p:nvPr>
        </p:nvSpPr>
        <p:spPr/>
        <p:txBody>
          <a:bodyPr/>
          <a:lstStyle/>
          <a:p>
            <a:fld id="{51C2B825-3480-4527-838F-4ECCC4376EF3}" type="slidenum">
              <a:rPr lang="en-GB" smtClean="0"/>
              <a:t>‹#›</a:t>
            </a:fld>
            <a:endParaRPr lang="en-GB"/>
          </a:p>
        </p:txBody>
      </p:sp>
    </p:spTree>
    <p:extLst>
      <p:ext uri="{BB962C8B-B14F-4D97-AF65-F5344CB8AC3E}">
        <p14:creationId xmlns:p14="http://schemas.microsoft.com/office/powerpoint/2010/main" val="33402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BE189B-7261-61F6-B781-18B1B5DF97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4E1EE30-1A05-4EE6-425B-FF21DD4272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B6C157-98F8-0089-D84D-D683288D5E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EB68DD-3CCE-4556-8361-628C3A433545}" type="datetimeFigureOut">
              <a:rPr lang="en-GB" smtClean="0"/>
              <a:t>16/01/2024</a:t>
            </a:fld>
            <a:endParaRPr lang="en-GB"/>
          </a:p>
        </p:txBody>
      </p:sp>
      <p:sp>
        <p:nvSpPr>
          <p:cNvPr id="5" name="Footer Placeholder 4">
            <a:extLst>
              <a:ext uri="{FF2B5EF4-FFF2-40B4-BE49-F238E27FC236}">
                <a16:creationId xmlns:a16="http://schemas.microsoft.com/office/drawing/2014/main" id="{B1D3192B-E101-3B94-FDA7-C2BA0671DE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164F130-C1F4-E2E7-75E3-DC77931B5E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C2B825-3480-4527-838F-4ECCC4376EF3}" type="slidenum">
              <a:rPr lang="en-GB" smtClean="0"/>
              <a:t>‹#›</a:t>
            </a:fld>
            <a:endParaRPr lang="en-GB"/>
          </a:p>
        </p:txBody>
      </p:sp>
    </p:spTree>
    <p:extLst>
      <p:ext uri="{BB962C8B-B14F-4D97-AF65-F5344CB8AC3E}">
        <p14:creationId xmlns:p14="http://schemas.microsoft.com/office/powerpoint/2010/main" val="9368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ADB1-2C71-DDC7-4AF0-B977C08140D4}"/>
              </a:ext>
            </a:extLst>
          </p:cNvPr>
          <p:cNvSpPr>
            <a:spLocks noGrp="1"/>
          </p:cNvSpPr>
          <p:nvPr>
            <p:ph type="title"/>
          </p:nvPr>
        </p:nvSpPr>
        <p:spPr>
          <a:xfrm>
            <a:off x="0" y="91492"/>
            <a:ext cx="12192000" cy="609566"/>
          </a:xfrm>
        </p:spPr>
        <p:txBody>
          <a:bodyPr>
            <a:noAutofit/>
          </a:bodyPr>
          <a:lstStyle/>
          <a:p>
            <a:pPr algn="ctr"/>
            <a:r>
              <a:rPr lang="en-GB" sz="2800" b="1" dirty="0">
                <a:latin typeface="MetaPro-Normal" panose="02000503040000020004" pitchFamily="50" charset="0"/>
              </a:rPr>
              <a:t>RESEARCH FIELDWORK - FW1 FLOWCHART</a:t>
            </a:r>
          </a:p>
        </p:txBody>
      </p:sp>
      <p:sp>
        <p:nvSpPr>
          <p:cNvPr id="5" name="Title 1">
            <a:extLst>
              <a:ext uri="{FF2B5EF4-FFF2-40B4-BE49-F238E27FC236}">
                <a16:creationId xmlns:a16="http://schemas.microsoft.com/office/drawing/2014/main" id="{2E1607FC-BD0E-5DCC-C6C8-64C5606ADE63}"/>
              </a:ext>
            </a:extLst>
          </p:cNvPr>
          <p:cNvSpPr txBox="1">
            <a:spLocks/>
          </p:cNvSpPr>
          <p:nvPr/>
        </p:nvSpPr>
        <p:spPr>
          <a:xfrm>
            <a:off x="931662" y="1579890"/>
            <a:ext cx="9772399" cy="563964"/>
          </a:xfrm>
          <a:prstGeom prst="rect">
            <a:avLst/>
          </a:prstGeom>
          <a:ln>
            <a:noFill/>
          </a:ln>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GB" sz="1400" b="1" dirty="0">
                <a:solidFill>
                  <a:srgbClr val="0000CC"/>
                </a:solidFill>
                <a:latin typeface="MetaPro-Normal" panose="02000503040000020004" pitchFamily="50" charset="0"/>
              </a:rPr>
              <a:t>If FW1_itt is submitted late</a:t>
            </a:r>
            <a:r>
              <a:rPr lang="en-GB" sz="1200" dirty="0">
                <a:solidFill>
                  <a:srgbClr val="0000CC"/>
                </a:solidFill>
                <a:latin typeface="MetaPro-Normal" panose="02000503040000020004" pitchFamily="50" charset="0"/>
              </a:rPr>
              <a:t>, </a:t>
            </a:r>
            <a:r>
              <a:rPr lang="en-GB" sz="1300" dirty="0">
                <a:latin typeface="MetaPro-Normal" panose="02000503040000020004" pitchFamily="50" charset="0"/>
              </a:rPr>
              <a:t>FSO will require a valid reason for lateness and has authority to decline approval processing. PI may challenge and take this up with </a:t>
            </a:r>
            <a:r>
              <a:rPr lang="en-GB" sz="1300" dirty="0" err="1">
                <a:latin typeface="MetaPro-Normal" panose="02000503040000020004" pitchFamily="50" charset="0"/>
              </a:rPr>
              <a:t>HoD</a:t>
            </a:r>
            <a:r>
              <a:rPr lang="en-GB" sz="1300" dirty="0">
                <a:latin typeface="MetaPro-Normal" panose="02000503040000020004" pitchFamily="50" charset="0"/>
              </a:rPr>
              <a:t>.</a:t>
            </a:r>
          </a:p>
          <a:p>
            <a:pPr>
              <a:lnSpc>
                <a:spcPct val="120000"/>
              </a:lnSpc>
            </a:pPr>
            <a:r>
              <a:rPr lang="en-GB" sz="1300" dirty="0">
                <a:latin typeface="MetaPro-Normal" panose="02000503040000020004" pitchFamily="50" charset="0"/>
              </a:rPr>
              <a:t>If FSO is unavailable, a backup person is delegated with the same responsibilities, as directed by an </a:t>
            </a:r>
            <a:r>
              <a:rPr lang="en-GB" sz="1300" i="1" dirty="0">
                <a:latin typeface="MetaPro-Normal" panose="02000503040000020004" pitchFamily="50" charset="0"/>
              </a:rPr>
              <a:t>Out of Office Assistant </a:t>
            </a:r>
            <a:r>
              <a:rPr lang="en-GB" sz="1300" dirty="0">
                <a:latin typeface="MetaPro-Normal" panose="02000503040000020004" pitchFamily="50" charset="0"/>
              </a:rPr>
              <a:t>message</a:t>
            </a:r>
          </a:p>
        </p:txBody>
      </p:sp>
      <p:sp>
        <p:nvSpPr>
          <p:cNvPr id="6" name="Title 1">
            <a:extLst>
              <a:ext uri="{FF2B5EF4-FFF2-40B4-BE49-F238E27FC236}">
                <a16:creationId xmlns:a16="http://schemas.microsoft.com/office/drawing/2014/main" id="{F05E1346-699A-42FC-AFC9-3110AD067202}"/>
              </a:ext>
            </a:extLst>
          </p:cNvPr>
          <p:cNvSpPr txBox="1">
            <a:spLocks/>
          </p:cNvSpPr>
          <p:nvPr/>
        </p:nvSpPr>
        <p:spPr>
          <a:xfrm>
            <a:off x="190060" y="2412274"/>
            <a:ext cx="5687848" cy="2715293"/>
          </a:xfrm>
          <a:prstGeom prst="rect">
            <a:avLst/>
          </a:prstGeom>
          <a:ln>
            <a:noFill/>
          </a:ln>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GB" sz="1400" dirty="0">
                <a:latin typeface="MetaPro-Normal" panose="02000503040000020004" pitchFamily="50" charset="0"/>
              </a:rPr>
              <a:t>Unaccompanied work by field-based doctoral students is regarded as an enhancement to the credibility of their thesis. However, PIs are to plan such work with extreme care, see below. </a:t>
            </a:r>
          </a:p>
          <a:p>
            <a:pPr>
              <a:lnSpc>
                <a:spcPct val="120000"/>
              </a:lnSpc>
            </a:pPr>
            <a:endParaRPr lang="en-GB" sz="600" dirty="0">
              <a:solidFill>
                <a:srgbClr val="0000CC"/>
              </a:solidFill>
              <a:latin typeface="MetaPro-Normal" panose="02000503040000020004" pitchFamily="50" charset="0"/>
            </a:endParaRPr>
          </a:p>
          <a:p>
            <a:pPr>
              <a:lnSpc>
                <a:spcPct val="120000"/>
              </a:lnSpc>
            </a:pPr>
            <a:r>
              <a:rPr lang="en-GB" sz="1400" b="1" dirty="0">
                <a:solidFill>
                  <a:srgbClr val="0000CC"/>
                </a:solidFill>
                <a:latin typeface="MetaPro-Normal" panose="02000503040000020004" pitchFamily="50" charset="0"/>
              </a:rPr>
              <a:t>Where there is </a:t>
            </a:r>
            <a:r>
              <a:rPr lang="en-GB" sz="1400" b="1" u="sng" dirty="0">
                <a:solidFill>
                  <a:srgbClr val="0000CC"/>
                </a:solidFill>
                <a:latin typeface="MetaPro-Normal" panose="02000503040000020004" pitchFamily="50" charset="0"/>
              </a:rPr>
              <a:t>unaccompanied fieldwork </a:t>
            </a:r>
            <a:r>
              <a:rPr lang="en-GB" sz="1300" dirty="0">
                <a:latin typeface="MetaPro-Normal" panose="02000503040000020004" pitchFamily="50" charset="0"/>
              </a:rPr>
              <a:t>of two or more students, particular care is needed to make sure the risks are understood by all. The FSO will assess risks in accordance with details given on factors such as:</a:t>
            </a:r>
          </a:p>
          <a:p>
            <a:pPr marL="571500" indent="-209550">
              <a:lnSpc>
                <a:spcPct val="120000"/>
              </a:lnSpc>
              <a:buFont typeface="Wingdings" panose="05000000000000000000" pitchFamily="2" charset="2"/>
              <a:buChar char="§"/>
            </a:pPr>
            <a:r>
              <a:rPr lang="en-GB" sz="1300" dirty="0">
                <a:latin typeface="MetaPro-Normal" panose="02000503040000020004" pitchFamily="50" charset="0"/>
              </a:rPr>
              <a:t>Duration of periods of PI-accompanied setting up and training, and independence</a:t>
            </a:r>
          </a:p>
          <a:p>
            <a:pPr marL="571500" indent="-209550">
              <a:lnSpc>
                <a:spcPct val="120000"/>
              </a:lnSpc>
              <a:buFont typeface="Wingdings" panose="05000000000000000000" pitchFamily="2" charset="2"/>
              <a:buChar char="§"/>
            </a:pPr>
            <a:r>
              <a:rPr lang="en-GB" sz="1300" dirty="0">
                <a:latin typeface="MetaPro-Normal" panose="02000503040000020004" pitchFamily="50" charset="0"/>
              </a:rPr>
              <a:t>Degree of wilderness: PI’s knowledge of locality and remoteness </a:t>
            </a:r>
          </a:p>
          <a:p>
            <a:pPr marL="571500" indent="-209550">
              <a:lnSpc>
                <a:spcPct val="120000"/>
              </a:lnSpc>
              <a:buFont typeface="Wingdings" panose="05000000000000000000" pitchFamily="2" charset="2"/>
              <a:buChar char="§"/>
            </a:pPr>
            <a:r>
              <a:rPr lang="en-GB" sz="1300" dirty="0">
                <a:latin typeface="MetaPro-Normal" panose="02000503040000020004" pitchFamily="50" charset="0"/>
                <a:cs typeface="Calibri Light"/>
              </a:rPr>
              <a:t>Students’ degree of experience in undertaking such remote work</a:t>
            </a:r>
          </a:p>
          <a:p>
            <a:pPr marL="571500" indent="-209550">
              <a:lnSpc>
                <a:spcPct val="120000"/>
              </a:lnSpc>
              <a:buFont typeface="Wingdings" panose="05000000000000000000" pitchFamily="2" charset="2"/>
              <a:buChar char="§"/>
            </a:pPr>
            <a:r>
              <a:rPr lang="en-GB" sz="1300" dirty="0">
                <a:latin typeface="MetaPro-Normal" panose="02000503040000020004" pitchFamily="50" charset="0"/>
              </a:rPr>
              <a:t>Security: support/civilisation/means of communication/satellite phone where needed</a:t>
            </a:r>
          </a:p>
          <a:p>
            <a:pPr marL="571500" indent="-209550">
              <a:lnSpc>
                <a:spcPct val="120000"/>
              </a:lnSpc>
              <a:buFont typeface="Wingdings" panose="05000000000000000000" pitchFamily="2" charset="2"/>
              <a:buChar char="§"/>
            </a:pPr>
            <a:r>
              <a:rPr lang="en-GB" sz="1300" dirty="0">
                <a:latin typeface="MetaPro-Normal" panose="02000503040000020004" pitchFamily="50" charset="0"/>
              </a:rPr>
              <a:t>Accommodation: wild camping, campervan, hostel, </a:t>
            </a:r>
            <a:r>
              <a:rPr lang="en-GB" sz="1300" dirty="0" err="1">
                <a:latin typeface="MetaPro-Normal" panose="02000503040000020004" pitchFamily="50" charset="0"/>
              </a:rPr>
              <a:t>AirBnB</a:t>
            </a:r>
            <a:endParaRPr lang="en-GB" sz="1300" dirty="0">
              <a:latin typeface="MetaPro-Normal" panose="02000503040000020004" pitchFamily="50" charset="0"/>
            </a:endParaRPr>
          </a:p>
          <a:p>
            <a:pPr marL="571500" indent="-209550">
              <a:lnSpc>
                <a:spcPct val="120000"/>
              </a:lnSpc>
              <a:buFont typeface="Wingdings" panose="05000000000000000000" pitchFamily="2" charset="2"/>
              <a:buChar char="§"/>
            </a:pPr>
            <a:r>
              <a:rPr lang="en-GB" sz="1300" dirty="0">
                <a:latin typeface="MetaPro-Normal" panose="02000503040000020004" pitchFamily="50" charset="0"/>
              </a:rPr>
              <a:t>Ruggedness of walked field terrain: altitudes, distances, sampling kit, rucksack loads</a:t>
            </a:r>
          </a:p>
          <a:p>
            <a:pPr marL="571500" indent="-209550">
              <a:lnSpc>
                <a:spcPct val="120000"/>
              </a:lnSpc>
              <a:buFont typeface="Wingdings" panose="05000000000000000000" pitchFamily="2" charset="2"/>
              <a:buChar char="§"/>
            </a:pPr>
            <a:r>
              <a:rPr lang="en-GB" sz="1300" dirty="0">
                <a:latin typeface="MetaPro-Normal" panose="02000503040000020004" pitchFamily="50" charset="0"/>
              </a:rPr>
              <a:t>Use of cars and other means of getting around </a:t>
            </a:r>
            <a:endParaRPr lang="en-GB" sz="1300" dirty="0">
              <a:latin typeface="MetaPro-Normal" panose="02000503040000020004" pitchFamily="50" charset="0"/>
              <a:cs typeface="Calibri Light"/>
            </a:endParaRPr>
          </a:p>
          <a:p>
            <a:pPr marL="571500" indent="-209550">
              <a:lnSpc>
                <a:spcPct val="120000"/>
              </a:lnSpc>
              <a:buFont typeface="Wingdings" panose="05000000000000000000" pitchFamily="2" charset="2"/>
              <a:buChar char="§"/>
            </a:pPr>
            <a:r>
              <a:rPr lang="en-GB" sz="1300" dirty="0">
                <a:latin typeface="MetaPro-Normal" panose="02000503040000020004" pitchFamily="50" charset="0"/>
              </a:rPr>
              <a:t>Weather condition hazard, monitoring strategy</a:t>
            </a:r>
          </a:p>
          <a:p>
            <a:pPr marL="571500" indent="-209550">
              <a:lnSpc>
                <a:spcPct val="120000"/>
              </a:lnSpc>
              <a:buFont typeface="Wingdings" panose="05000000000000000000" pitchFamily="2" charset="2"/>
              <a:buChar char="§"/>
            </a:pPr>
            <a:r>
              <a:rPr lang="en-GB" sz="1300" dirty="0">
                <a:latin typeface="MetaPro-Normal" panose="02000503040000020004" pitchFamily="50" charset="0"/>
              </a:rPr>
              <a:t>Wildlife hazards especially associated with the area, e.g., bears, appropriate strategies</a:t>
            </a:r>
            <a:endParaRPr lang="en-GB" sz="1300" dirty="0">
              <a:latin typeface="MetaPro-Normal" panose="02000503040000020004" pitchFamily="50" charset="0"/>
              <a:cs typeface="Calibri Light"/>
            </a:endParaRPr>
          </a:p>
        </p:txBody>
      </p:sp>
      <p:sp>
        <p:nvSpPr>
          <p:cNvPr id="7" name="Title 1">
            <a:extLst>
              <a:ext uri="{FF2B5EF4-FFF2-40B4-BE49-F238E27FC236}">
                <a16:creationId xmlns:a16="http://schemas.microsoft.com/office/drawing/2014/main" id="{50093B83-6A34-A34A-2AAE-97FE7CF6F820}"/>
              </a:ext>
            </a:extLst>
          </p:cNvPr>
          <p:cNvSpPr txBox="1">
            <a:spLocks/>
          </p:cNvSpPr>
          <p:nvPr/>
        </p:nvSpPr>
        <p:spPr>
          <a:xfrm>
            <a:off x="6159671" y="2439468"/>
            <a:ext cx="5905941" cy="878927"/>
          </a:xfrm>
          <a:prstGeom prst="rect">
            <a:avLst/>
          </a:prstGeom>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GB" sz="1100" b="1" dirty="0">
                <a:solidFill>
                  <a:srgbClr val="0000CC"/>
                </a:solidFill>
                <a:latin typeface="MetaPro-Normal" panose="02000503040000020004" pitchFamily="50" charset="0"/>
              </a:rPr>
              <a:t>If there are major FW1 concerns</a:t>
            </a:r>
            <a:r>
              <a:rPr lang="en-GB" sz="1100" dirty="0">
                <a:latin typeface="MetaPro-Normal" panose="02000503040000020004" pitchFamily="50" charset="0"/>
              </a:rPr>
              <a:t>, </a:t>
            </a:r>
            <a:r>
              <a:rPr lang="en-GB" sz="1100" dirty="0">
                <a:solidFill>
                  <a:srgbClr val="C00000"/>
                </a:solidFill>
                <a:latin typeface="MetaPro-Normal" panose="02000503040000020004" pitchFamily="50" charset="0"/>
              </a:rPr>
              <a:t>FSO warns </a:t>
            </a:r>
            <a:r>
              <a:rPr lang="en-GB" sz="1100" dirty="0" err="1">
                <a:solidFill>
                  <a:srgbClr val="C00000"/>
                </a:solidFill>
                <a:latin typeface="MetaPro-Normal" panose="02000503040000020004" pitchFamily="50" charset="0"/>
              </a:rPr>
              <a:t>HoD</a:t>
            </a:r>
            <a:r>
              <a:rPr lang="en-GB" sz="1100" dirty="0">
                <a:solidFill>
                  <a:srgbClr val="C00000"/>
                </a:solidFill>
                <a:latin typeface="MetaPro-Normal" panose="02000503040000020004" pitchFamily="50" charset="0"/>
              </a:rPr>
              <a:t> of potentially problematic trip</a:t>
            </a:r>
          </a:p>
          <a:p>
            <a:pPr>
              <a:lnSpc>
                <a:spcPct val="120000"/>
              </a:lnSpc>
            </a:pPr>
            <a:r>
              <a:rPr lang="en-GB" sz="1100" dirty="0">
                <a:latin typeface="MetaPro-Normal" panose="02000503040000020004" pitchFamily="50" charset="0"/>
              </a:rPr>
              <a:t>FSO has the authority to </a:t>
            </a:r>
            <a:r>
              <a:rPr lang="en-GB" sz="1100" dirty="0">
                <a:solidFill>
                  <a:srgbClr val="C00000"/>
                </a:solidFill>
                <a:latin typeface="MetaPro-Normal" panose="02000503040000020004" pitchFamily="50" charset="0"/>
              </a:rPr>
              <a:t>request to meet </a:t>
            </a:r>
            <a:r>
              <a:rPr lang="en-GB" sz="1100" dirty="0">
                <a:latin typeface="MetaPro-Normal" panose="02000503040000020004" pitchFamily="50" charset="0"/>
              </a:rPr>
              <a:t>with any or all of the research students, without the PI/Supervisor, with the purpose of assessing: student confidence, awareness, preparedness, experience, resilience to perform such fieldwork.</a:t>
            </a:r>
          </a:p>
        </p:txBody>
      </p:sp>
      <p:sp>
        <p:nvSpPr>
          <p:cNvPr id="8" name="Title 1">
            <a:extLst>
              <a:ext uri="{FF2B5EF4-FFF2-40B4-BE49-F238E27FC236}">
                <a16:creationId xmlns:a16="http://schemas.microsoft.com/office/drawing/2014/main" id="{0248591F-B304-9F6B-1DF1-B265F433C1CC}"/>
              </a:ext>
            </a:extLst>
          </p:cNvPr>
          <p:cNvSpPr txBox="1">
            <a:spLocks/>
          </p:cNvSpPr>
          <p:nvPr/>
        </p:nvSpPr>
        <p:spPr>
          <a:xfrm>
            <a:off x="6095999" y="3568281"/>
            <a:ext cx="5905941" cy="1375430"/>
          </a:xfrm>
          <a:prstGeom prst="rect">
            <a:avLst/>
          </a:prstGeom>
          <a:ln>
            <a:noFill/>
          </a:ln>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GB" sz="1500" b="1" dirty="0">
                <a:solidFill>
                  <a:srgbClr val="000099"/>
                </a:solidFill>
                <a:latin typeface="MetaPro-Normal" panose="02000503040000020004" pitchFamily="50" charset="0"/>
              </a:rPr>
              <a:t>In person or on-line meeting</a:t>
            </a:r>
            <a:r>
              <a:rPr lang="en-GB" sz="1200" b="1" dirty="0">
                <a:solidFill>
                  <a:srgbClr val="000099"/>
                </a:solidFill>
                <a:latin typeface="MetaPro-Normal" panose="02000503040000020004" pitchFamily="50" charset="0"/>
              </a:rPr>
              <a:t>,</a:t>
            </a:r>
            <a:r>
              <a:rPr lang="en-GB" sz="1200" dirty="0">
                <a:latin typeface="MetaPro-Normal" panose="02000503040000020004" pitchFamily="50" charset="0"/>
              </a:rPr>
              <a:t> If the requested student for any reason does not meet with the FSO, </a:t>
            </a:r>
            <a:r>
              <a:rPr lang="en-GB" sz="1200" dirty="0">
                <a:solidFill>
                  <a:srgbClr val="C00000"/>
                </a:solidFill>
                <a:latin typeface="MetaPro-Normal" panose="02000503040000020004" pitchFamily="50" charset="0"/>
              </a:rPr>
              <a:t>the FSO has the authority not to approve the trip</a:t>
            </a:r>
            <a:r>
              <a:rPr lang="en-GB" sz="1200" dirty="0">
                <a:latin typeface="MetaPro-Normal" panose="02000503040000020004" pitchFamily="50" charset="0"/>
              </a:rPr>
              <a:t>. During discussions with the FSO, the student may be advised to also meet with the Departmental Disability Officer, Anita Murphy, our Student Wellbeing Advisor. The FSO will use this chance </a:t>
            </a:r>
            <a:r>
              <a:rPr lang="en-GB" sz="1200" dirty="0">
                <a:solidFill>
                  <a:srgbClr val="C00000"/>
                </a:solidFill>
                <a:latin typeface="MetaPro-Normal" panose="02000503040000020004" pitchFamily="50" charset="0"/>
              </a:rPr>
              <a:t>to establish who they wish to have added to their phone network contact group to go on the FW1, </a:t>
            </a:r>
            <a:r>
              <a:rPr lang="en-GB" sz="1200" dirty="0">
                <a:latin typeface="MetaPro-Normal" panose="02000503040000020004" pitchFamily="50" charset="0"/>
              </a:rPr>
              <a:t>who will be someone at IC that they can always contact 24/7, should they wish to (this does not need to be a fieldwork experienced person – just someone good to talk to).</a:t>
            </a:r>
            <a:endParaRPr lang="en-GB" dirty="0">
              <a:latin typeface="MetaPro-Normal" panose="02000503040000020004" pitchFamily="50" charset="0"/>
              <a:cs typeface="Calibri Light"/>
            </a:endParaRPr>
          </a:p>
        </p:txBody>
      </p:sp>
      <p:sp>
        <p:nvSpPr>
          <p:cNvPr id="9" name="Title 1">
            <a:extLst>
              <a:ext uri="{FF2B5EF4-FFF2-40B4-BE49-F238E27FC236}">
                <a16:creationId xmlns:a16="http://schemas.microsoft.com/office/drawing/2014/main" id="{E434DC18-AA4B-9EDC-6AF6-9496272DE052}"/>
              </a:ext>
            </a:extLst>
          </p:cNvPr>
          <p:cNvSpPr txBox="1">
            <a:spLocks/>
          </p:cNvSpPr>
          <p:nvPr/>
        </p:nvSpPr>
        <p:spPr>
          <a:xfrm>
            <a:off x="1369867" y="5335478"/>
            <a:ext cx="4898410" cy="1173248"/>
          </a:xfrm>
          <a:prstGeom prst="rect">
            <a:avLst/>
          </a:prstGeom>
          <a:ln>
            <a:noFill/>
          </a:ln>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GB" sz="2000" b="1" dirty="0">
                <a:solidFill>
                  <a:srgbClr val="0000CC"/>
                </a:solidFill>
                <a:latin typeface="MetaPro-Normal" panose="02000503040000020004" pitchFamily="50" charset="0"/>
              </a:rPr>
              <a:t>For all FW1s with or without concerns</a:t>
            </a:r>
            <a:r>
              <a:rPr lang="en-GB" sz="2000" dirty="0">
                <a:solidFill>
                  <a:srgbClr val="0000CC"/>
                </a:solidFill>
                <a:latin typeface="MetaPro-Normal" panose="02000503040000020004" pitchFamily="50" charset="0"/>
              </a:rPr>
              <a:t>, </a:t>
            </a:r>
            <a:r>
              <a:rPr lang="en-GB" sz="1600" dirty="0">
                <a:latin typeface="MetaPro-Normal" panose="02000503040000020004" pitchFamily="50" charset="0"/>
              </a:rPr>
              <a:t>PI, Students and FSO iterate on risk management and mitigation to agree </a:t>
            </a:r>
            <a:r>
              <a:rPr lang="en-GB" sz="1600" b="1" dirty="0">
                <a:solidFill>
                  <a:srgbClr val="C00000"/>
                </a:solidFill>
                <a:latin typeface="MetaPro-Normal" panose="02000503040000020004" pitchFamily="50" charset="0"/>
              </a:rPr>
              <a:t>FW1_final</a:t>
            </a:r>
            <a:r>
              <a:rPr lang="en-GB" sz="1600" dirty="0">
                <a:latin typeface="MetaPro-Normal" panose="02000503040000020004" pitchFamily="50" charset="0"/>
              </a:rPr>
              <a:t>. </a:t>
            </a:r>
            <a:r>
              <a:rPr lang="en-GB" sz="1600" dirty="0">
                <a:solidFill>
                  <a:srgbClr val="C00000"/>
                </a:solidFill>
                <a:latin typeface="MetaPro-Normal" panose="02000503040000020004" pitchFamily="50" charset="0"/>
              </a:rPr>
              <a:t>No more than </a:t>
            </a:r>
            <a:r>
              <a:rPr lang="en-GB" sz="1600" b="1" dirty="0">
                <a:solidFill>
                  <a:srgbClr val="C00000"/>
                </a:solidFill>
                <a:latin typeface="MetaPro-Normal" panose="02000503040000020004" pitchFamily="50" charset="0"/>
              </a:rPr>
              <a:t>one week</a:t>
            </a:r>
            <a:r>
              <a:rPr lang="en-GB" sz="1600" dirty="0">
                <a:solidFill>
                  <a:srgbClr val="C00000"/>
                </a:solidFill>
                <a:latin typeface="MetaPro-Normal" panose="02000503040000020004" pitchFamily="50" charset="0"/>
              </a:rPr>
              <a:t> before travel, FSO either </a:t>
            </a:r>
            <a:r>
              <a:rPr lang="en-GB" sz="1600" b="1" dirty="0">
                <a:solidFill>
                  <a:srgbClr val="C00000"/>
                </a:solidFill>
                <a:latin typeface="MetaPro-Normal" panose="02000503040000020004" pitchFamily="50" charset="0"/>
              </a:rPr>
              <a:t>accepts and approves</a:t>
            </a:r>
            <a:r>
              <a:rPr lang="en-GB" sz="1600" dirty="0">
                <a:solidFill>
                  <a:srgbClr val="C00000"/>
                </a:solidFill>
                <a:latin typeface="MetaPro-Normal" panose="02000503040000020004" pitchFamily="50" charset="0"/>
              </a:rPr>
              <a:t>, or </a:t>
            </a:r>
            <a:r>
              <a:rPr lang="en-GB" sz="1600" b="1" dirty="0">
                <a:solidFill>
                  <a:srgbClr val="C00000"/>
                </a:solidFill>
                <a:latin typeface="MetaPro-Normal" panose="02000503040000020004" pitchFamily="50" charset="0"/>
              </a:rPr>
              <a:t>refers</a:t>
            </a:r>
            <a:r>
              <a:rPr lang="en-GB" sz="1600" dirty="0">
                <a:solidFill>
                  <a:srgbClr val="C00000"/>
                </a:solidFill>
                <a:latin typeface="MetaPro-Normal" panose="02000503040000020004" pitchFamily="50" charset="0"/>
              </a:rPr>
              <a:t> it to one of the </a:t>
            </a:r>
            <a:r>
              <a:rPr lang="en-GB" sz="1600" b="1" dirty="0">
                <a:solidFill>
                  <a:srgbClr val="C00000"/>
                </a:solidFill>
                <a:latin typeface="MetaPro-Normal" panose="02000503040000020004" pitchFamily="50" charset="0"/>
              </a:rPr>
              <a:t>Fieldtrip Risk Panel </a:t>
            </a:r>
            <a:r>
              <a:rPr lang="en-GB" sz="1600" dirty="0">
                <a:solidFill>
                  <a:srgbClr val="C00000"/>
                </a:solidFill>
                <a:latin typeface="MetaPro-Normal" panose="02000503040000020004" pitchFamily="50" charset="0"/>
              </a:rPr>
              <a:t>(currently: PM, MG, AW, GR… ) for recommendation of </a:t>
            </a:r>
            <a:r>
              <a:rPr lang="en-GB" sz="1600" b="1" dirty="0">
                <a:solidFill>
                  <a:srgbClr val="C00000"/>
                </a:solidFill>
                <a:latin typeface="MetaPro-Normal" panose="02000503040000020004" pitchFamily="50" charset="0"/>
              </a:rPr>
              <a:t>YES or NO </a:t>
            </a:r>
            <a:r>
              <a:rPr lang="en-GB" sz="1600" dirty="0">
                <a:latin typeface="MetaPro-Normal" panose="02000503040000020004" pitchFamily="50" charset="0"/>
              </a:rPr>
              <a:t>– which is </a:t>
            </a:r>
            <a:r>
              <a:rPr lang="en-GB" sz="1600" b="1" dirty="0">
                <a:solidFill>
                  <a:srgbClr val="C00000"/>
                </a:solidFill>
                <a:latin typeface="MetaPro-Normal" panose="02000503040000020004" pitchFamily="50" charset="0"/>
              </a:rPr>
              <a:t>forwarded to </a:t>
            </a:r>
            <a:r>
              <a:rPr lang="en-GB" sz="1600" b="1" dirty="0" err="1">
                <a:solidFill>
                  <a:srgbClr val="C00000"/>
                </a:solidFill>
                <a:latin typeface="MetaPro-Normal" panose="02000503040000020004" pitchFamily="50" charset="0"/>
              </a:rPr>
              <a:t>HoD</a:t>
            </a:r>
            <a:r>
              <a:rPr lang="en-GB" sz="1600" b="1" dirty="0">
                <a:solidFill>
                  <a:srgbClr val="C00000"/>
                </a:solidFill>
                <a:latin typeface="MetaPro-Normal" panose="02000503040000020004" pitchFamily="50" charset="0"/>
              </a:rPr>
              <a:t> for a final decision</a:t>
            </a:r>
            <a:r>
              <a:rPr lang="en-GB" sz="1600" dirty="0">
                <a:latin typeface="MetaPro-Normal" panose="02000503040000020004" pitchFamily="50" charset="0"/>
              </a:rPr>
              <a:t>, including cases with no undergraduates involved.</a:t>
            </a:r>
          </a:p>
        </p:txBody>
      </p:sp>
      <p:sp>
        <p:nvSpPr>
          <p:cNvPr id="11" name="Arrow: Down 10">
            <a:extLst>
              <a:ext uri="{FF2B5EF4-FFF2-40B4-BE49-F238E27FC236}">
                <a16:creationId xmlns:a16="http://schemas.microsoft.com/office/drawing/2014/main" id="{B20D0FB2-06DB-4024-33CE-7E404E33D03C}"/>
              </a:ext>
            </a:extLst>
          </p:cNvPr>
          <p:cNvSpPr/>
          <p:nvPr/>
        </p:nvSpPr>
        <p:spPr>
          <a:xfrm>
            <a:off x="5957919" y="1391285"/>
            <a:ext cx="201752" cy="160134"/>
          </a:xfrm>
          <a:prstGeom prst="downArrow">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etaPro-Normal" panose="02000503040000020004" pitchFamily="50" charset="0"/>
            </a:endParaRPr>
          </a:p>
        </p:txBody>
      </p:sp>
      <p:sp>
        <p:nvSpPr>
          <p:cNvPr id="17" name="Arrow: Down 16">
            <a:extLst>
              <a:ext uri="{FF2B5EF4-FFF2-40B4-BE49-F238E27FC236}">
                <a16:creationId xmlns:a16="http://schemas.microsoft.com/office/drawing/2014/main" id="{9153260F-101C-14E5-4080-E6AACB9D642B}"/>
              </a:ext>
            </a:extLst>
          </p:cNvPr>
          <p:cNvSpPr/>
          <p:nvPr/>
        </p:nvSpPr>
        <p:spPr>
          <a:xfrm rot="16200000">
            <a:off x="6500138" y="5333860"/>
            <a:ext cx="148982" cy="583152"/>
          </a:xfrm>
          <a:prstGeom prst="downArrow">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etaPro-Normal" panose="02000503040000020004" pitchFamily="50" charset="0"/>
            </a:endParaRPr>
          </a:p>
        </p:txBody>
      </p:sp>
      <p:sp>
        <p:nvSpPr>
          <p:cNvPr id="19" name="TextBox 18">
            <a:extLst>
              <a:ext uri="{FF2B5EF4-FFF2-40B4-BE49-F238E27FC236}">
                <a16:creationId xmlns:a16="http://schemas.microsoft.com/office/drawing/2014/main" id="{50F886FE-800A-18BB-2BAB-AA821F441FE6}"/>
              </a:ext>
            </a:extLst>
          </p:cNvPr>
          <p:cNvSpPr txBox="1"/>
          <p:nvPr/>
        </p:nvSpPr>
        <p:spPr>
          <a:xfrm>
            <a:off x="7279813" y="5448334"/>
            <a:ext cx="4850683" cy="276999"/>
          </a:xfrm>
          <a:prstGeom prst="rect">
            <a:avLst/>
          </a:prstGeom>
          <a:noFill/>
          <a:ln>
            <a:noFill/>
          </a:ln>
        </p:spPr>
        <p:txBody>
          <a:bodyPr wrap="square" rtlCol="0">
            <a:spAutoFit/>
          </a:bodyPr>
          <a:lstStyle/>
          <a:p>
            <a:r>
              <a:rPr lang="en-GB" sz="1200" dirty="0">
                <a:latin typeface="MetaPro-Normal" panose="02000503040000020004" pitchFamily="50" charset="0"/>
              </a:rPr>
              <a:t>Lead Traveller proceeds to </a:t>
            </a:r>
            <a:r>
              <a:rPr lang="en-GB" sz="1200" b="1" dirty="0">
                <a:solidFill>
                  <a:srgbClr val="C00000"/>
                </a:solidFill>
                <a:latin typeface="MetaPro-Normal" panose="02000503040000020004" pitchFamily="50" charset="0"/>
              </a:rPr>
              <a:t>OSW SharePoint site</a:t>
            </a:r>
            <a:r>
              <a:rPr lang="en-GB" sz="1200" dirty="0">
                <a:latin typeface="MetaPro-Normal" panose="02000503040000020004" pitchFamily="50" charset="0"/>
              </a:rPr>
              <a:t> to upload </a:t>
            </a:r>
            <a:r>
              <a:rPr lang="en-GB" sz="1200" b="1" dirty="0">
                <a:solidFill>
                  <a:srgbClr val="C00000"/>
                </a:solidFill>
                <a:latin typeface="MetaPro-Normal" panose="02000503040000020004" pitchFamily="50" charset="0"/>
              </a:rPr>
              <a:t>FW1_final</a:t>
            </a:r>
            <a:r>
              <a:rPr lang="en-GB" sz="1200" dirty="0">
                <a:latin typeface="MetaPro-Normal" panose="02000503040000020004" pitchFamily="50" charset="0"/>
              </a:rPr>
              <a:t>.</a:t>
            </a:r>
          </a:p>
        </p:txBody>
      </p:sp>
      <p:sp>
        <p:nvSpPr>
          <p:cNvPr id="20" name="TextBox 19">
            <a:extLst>
              <a:ext uri="{FF2B5EF4-FFF2-40B4-BE49-F238E27FC236}">
                <a16:creationId xmlns:a16="http://schemas.microsoft.com/office/drawing/2014/main" id="{833D8B96-5875-203B-B585-732DD5B7E6CE}"/>
              </a:ext>
            </a:extLst>
          </p:cNvPr>
          <p:cNvSpPr txBox="1"/>
          <p:nvPr/>
        </p:nvSpPr>
        <p:spPr>
          <a:xfrm>
            <a:off x="10969946" y="1690103"/>
            <a:ext cx="936706" cy="369332"/>
          </a:xfrm>
          <a:prstGeom prst="rect">
            <a:avLst/>
          </a:prstGeom>
          <a:noFill/>
        </p:spPr>
        <p:txBody>
          <a:bodyPr wrap="square" rtlCol="0">
            <a:spAutoFit/>
          </a:bodyPr>
          <a:lstStyle/>
          <a:p>
            <a:r>
              <a:rPr lang="en-GB" dirty="0">
                <a:highlight>
                  <a:srgbClr val="FF0000"/>
                </a:highlight>
                <a:latin typeface="MetaPro-Normal" panose="02000503040000020004" pitchFamily="50" charset="0"/>
              </a:rPr>
              <a:t>NO GO</a:t>
            </a:r>
          </a:p>
        </p:txBody>
      </p:sp>
      <p:sp>
        <p:nvSpPr>
          <p:cNvPr id="22" name="TextBox 21">
            <a:extLst>
              <a:ext uri="{FF2B5EF4-FFF2-40B4-BE49-F238E27FC236}">
                <a16:creationId xmlns:a16="http://schemas.microsoft.com/office/drawing/2014/main" id="{E3630605-931C-633A-A630-058E0A29017F}"/>
              </a:ext>
            </a:extLst>
          </p:cNvPr>
          <p:cNvSpPr txBox="1"/>
          <p:nvPr/>
        </p:nvSpPr>
        <p:spPr>
          <a:xfrm>
            <a:off x="328755" y="5699927"/>
            <a:ext cx="968645" cy="367431"/>
          </a:xfrm>
          <a:prstGeom prst="rect">
            <a:avLst/>
          </a:prstGeom>
          <a:noFill/>
        </p:spPr>
        <p:txBody>
          <a:bodyPr wrap="square" rtlCol="0">
            <a:spAutoFit/>
          </a:bodyPr>
          <a:lstStyle/>
          <a:p>
            <a:r>
              <a:rPr lang="en-GB" dirty="0">
                <a:highlight>
                  <a:srgbClr val="FF0000"/>
                </a:highlight>
                <a:latin typeface="MetaPro-Normal" panose="02000503040000020004" pitchFamily="50" charset="0"/>
              </a:rPr>
              <a:t>NO GO</a:t>
            </a:r>
          </a:p>
        </p:txBody>
      </p:sp>
      <p:sp>
        <p:nvSpPr>
          <p:cNvPr id="23" name="Arrow: Down 22">
            <a:extLst>
              <a:ext uri="{FF2B5EF4-FFF2-40B4-BE49-F238E27FC236}">
                <a16:creationId xmlns:a16="http://schemas.microsoft.com/office/drawing/2014/main" id="{654DE542-1D10-DA7C-31B1-162DEB4F7571}"/>
              </a:ext>
            </a:extLst>
          </p:cNvPr>
          <p:cNvSpPr/>
          <p:nvPr/>
        </p:nvSpPr>
        <p:spPr>
          <a:xfrm rot="5400000">
            <a:off x="1144304" y="5729470"/>
            <a:ext cx="154306" cy="296820"/>
          </a:xfrm>
          <a:prstGeom prst="downArrow">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etaPro-Normal" panose="02000503040000020004" pitchFamily="50" charset="0"/>
            </a:endParaRPr>
          </a:p>
        </p:txBody>
      </p:sp>
      <p:sp>
        <p:nvSpPr>
          <p:cNvPr id="24" name="TextBox 23">
            <a:extLst>
              <a:ext uri="{FF2B5EF4-FFF2-40B4-BE49-F238E27FC236}">
                <a16:creationId xmlns:a16="http://schemas.microsoft.com/office/drawing/2014/main" id="{DC433C84-7614-3B0E-82DB-859C9C50061C}"/>
              </a:ext>
            </a:extLst>
          </p:cNvPr>
          <p:cNvSpPr txBox="1"/>
          <p:nvPr/>
        </p:nvSpPr>
        <p:spPr>
          <a:xfrm>
            <a:off x="6844809" y="5402168"/>
            <a:ext cx="563559" cy="369332"/>
          </a:xfrm>
          <a:prstGeom prst="rect">
            <a:avLst/>
          </a:prstGeom>
          <a:noFill/>
        </p:spPr>
        <p:txBody>
          <a:bodyPr wrap="square" rtlCol="0">
            <a:spAutoFit/>
          </a:bodyPr>
          <a:lstStyle/>
          <a:p>
            <a:r>
              <a:rPr lang="en-GB" dirty="0">
                <a:highlight>
                  <a:srgbClr val="00FF00"/>
                </a:highlight>
                <a:latin typeface="MetaPro-Normal" panose="02000503040000020004" pitchFamily="50" charset="0"/>
              </a:rPr>
              <a:t>GO</a:t>
            </a:r>
          </a:p>
        </p:txBody>
      </p:sp>
      <p:sp>
        <p:nvSpPr>
          <p:cNvPr id="13" name="TextBox 12">
            <a:extLst>
              <a:ext uri="{FF2B5EF4-FFF2-40B4-BE49-F238E27FC236}">
                <a16:creationId xmlns:a16="http://schemas.microsoft.com/office/drawing/2014/main" id="{AE19532C-C5D4-E50B-4146-255B0CE07E80}"/>
              </a:ext>
            </a:extLst>
          </p:cNvPr>
          <p:cNvSpPr txBox="1"/>
          <p:nvPr/>
        </p:nvSpPr>
        <p:spPr>
          <a:xfrm>
            <a:off x="6483828" y="6129727"/>
            <a:ext cx="5394191" cy="600164"/>
          </a:xfrm>
          <a:prstGeom prst="rect">
            <a:avLst/>
          </a:prstGeom>
          <a:noFill/>
          <a:ln>
            <a:noFill/>
          </a:ln>
        </p:spPr>
        <p:txBody>
          <a:bodyPr wrap="square" rtlCol="0">
            <a:spAutoFit/>
          </a:bodyPr>
          <a:lstStyle/>
          <a:p>
            <a:r>
              <a:rPr lang="en-GB" sz="1100" b="1" dirty="0">
                <a:solidFill>
                  <a:srgbClr val="000099"/>
                </a:solidFill>
                <a:latin typeface="MetaPro-Normal" panose="02000503040000020004" pitchFamily="50" charset="0"/>
              </a:rPr>
              <a:t>                                     What you do when you get back </a:t>
            </a:r>
            <a:r>
              <a:rPr lang="en-GB" sz="1100" dirty="0">
                <a:latin typeface="MetaPro-Normal" panose="02000503040000020004" pitchFamily="50" charset="0"/>
              </a:rPr>
              <a:t>PI or lead traveller is to report safe return of all, to the FSO and if with accident or incident, which includes work-related injury or ill-health including mental distress, or near miss, the PI must submit a </a:t>
            </a:r>
            <a:r>
              <a:rPr lang="en-GB" sz="1100" b="1" dirty="0">
                <a:solidFill>
                  <a:srgbClr val="C00000"/>
                </a:solidFill>
                <a:latin typeface="MetaPro-Normal" panose="02000503040000020004" pitchFamily="50" charset="0"/>
              </a:rPr>
              <a:t>SALUS</a:t>
            </a:r>
            <a:r>
              <a:rPr lang="en-GB" sz="1100" dirty="0">
                <a:latin typeface="MetaPro-Normal" panose="02000503040000020004" pitchFamily="50" charset="0"/>
              </a:rPr>
              <a:t> report.</a:t>
            </a:r>
          </a:p>
        </p:txBody>
      </p:sp>
      <p:sp>
        <p:nvSpPr>
          <p:cNvPr id="18" name="Arrow: Bent 17">
            <a:extLst>
              <a:ext uri="{FF2B5EF4-FFF2-40B4-BE49-F238E27FC236}">
                <a16:creationId xmlns:a16="http://schemas.microsoft.com/office/drawing/2014/main" id="{CD1E367B-475F-D53E-8C50-F75E989EA00C}"/>
              </a:ext>
            </a:extLst>
          </p:cNvPr>
          <p:cNvSpPr/>
          <p:nvPr/>
        </p:nvSpPr>
        <p:spPr>
          <a:xfrm rot="10800000">
            <a:off x="6283052" y="4943711"/>
            <a:ext cx="563558" cy="563963"/>
          </a:xfrm>
          <a:prstGeom prst="bentArrow">
            <a:avLst>
              <a:gd name="adj1" fmla="val 15556"/>
              <a:gd name="adj2" fmla="val 20278"/>
              <a:gd name="adj3" fmla="val 25000"/>
              <a:gd name="adj4" fmla="val 43750"/>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MetaPro-Normal" panose="02000503040000020004" pitchFamily="50" charset="0"/>
            </a:endParaRPr>
          </a:p>
        </p:txBody>
      </p:sp>
      <p:sp>
        <p:nvSpPr>
          <p:cNvPr id="25" name="Title 1">
            <a:extLst>
              <a:ext uri="{FF2B5EF4-FFF2-40B4-BE49-F238E27FC236}">
                <a16:creationId xmlns:a16="http://schemas.microsoft.com/office/drawing/2014/main" id="{223192BC-82C8-F43C-3C33-54E9F3A6B750}"/>
              </a:ext>
            </a:extLst>
          </p:cNvPr>
          <p:cNvSpPr txBox="1">
            <a:spLocks/>
          </p:cNvSpPr>
          <p:nvPr/>
        </p:nvSpPr>
        <p:spPr>
          <a:xfrm>
            <a:off x="419100" y="725765"/>
            <a:ext cx="11353800" cy="656670"/>
          </a:xfrm>
          <a:prstGeom prst="rect">
            <a:avLst/>
          </a:prstGeom>
          <a:ln>
            <a:solidFill>
              <a:schemeClr val="bg1"/>
            </a:solidFill>
          </a:ln>
          <a:effectLst/>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GB" sz="1500" b="1" dirty="0" err="1">
                <a:solidFill>
                  <a:srgbClr val="0000CC"/>
                </a:solidFill>
                <a:latin typeface="MetaPro-Normal" panose="02000503040000020004" pitchFamily="50" charset="0"/>
              </a:rPr>
              <a:t>MSci</a:t>
            </a:r>
            <a:r>
              <a:rPr lang="en-GB" sz="1500" b="1" dirty="0">
                <a:solidFill>
                  <a:srgbClr val="0000CC"/>
                </a:solidFill>
                <a:latin typeface="MetaPro-Normal" panose="02000503040000020004" pitchFamily="50" charset="0"/>
              </a:rPr>
              <a:t>, MSc, PhD student - Research Fieldwork Trip</a:t>
            </a:r>
          </a:p>
          <a:p>
            <a:pPr>
              <a:lnSpc>
                <a:spcPct val="120000"/>
              </a:lnSpc>
            </a:pPr>
            <a:r>
              <a:rPr lang="en-GB" sz="1300" dirty="0">
                <a:latin typeface="MetaPro-Normal" panose="02000503040000020004" pitchFamily="50" charset="0"/>
              </a:rPr>
              <a:t>PI (Supervisor) must include </a:t>
            </a:r>
            <a:r>
              <a:rPr lang="en-GB" sz="1300" u="sng" dirty="0">
                <a:latin typeface="MetaPro-Normal" panose="02000503040000020004" pitchFamily="50" charset="0"/>
              </a:rPr>
              <a:t>all </a:t>
            </a:r>
            <a:r>
              <a:rPr lang="en-GB" sz="1300" dirty="0">
                <a:latin typeface="MetaPro-Normal" panose="02000503040000020004" pitchFamily="50" charset="0"/>
              </a:rPr>
              <a:t>trip participants in the development of the </a:t>
            </a:r>
            <a:r>
              <a:rPr lang="en-GB" sz="1300" b="1" dirty="0">
                <a:solidFill>
                  <a:srgbClr val="C00000"/>
                </a:solidFill>
                <a:latin typeface="MetaPro-Normal" panose="02000503040000020004" pitchFamily="50" charset="0"/>
              </a:rPr>
              <a:t>FW1_itt</a:t>
            </a:r>
            <a:r>
              <a:rPr lang="en-GB" sz="1300" dirty="0">
                <a:latin typeface="MetaPro-Normal" panose="02000503040000020004" pitchFamily="50" charset="0"/>
              </a:rPr>
              <a:t>. This is the </a:t>
            </a:r>
            <a:r>
              <a:rPr lang="en-GB" sz="1300" i="1" dirty="0">
                <a:latin typeface="MetaPro-Normal" panose="02000503040000020004" pitchFamily="50" charset="0"/>
              </a:rPr>
              <a:t>intention to travel </a:t>
            </a:r>
            <a:r>
              <a:rPr lang="en-GB" sz="1300" dirty="0">
                <a:latin typeface="MetaPro-Normal" panose="02000503040000020004" pitchFamily="50" charset="0"/>
              </a:rPr>
              <a:t>version, final booking details (flights, hotels etc.) can come in later. </a:t>
            </a:r>
            <a:r>
              <a:rPr lang="en-GB" sz="1300" b="1" dirty="0">
                <a:solidFill>
                  <a:srgbClr val="C00000"/>
                </a:solidFill>
                <a:latin typeface="MetaPro-Normal" panose="02000503040000020004" pitchFamily="50" charset="0"/>
              </a:rPr>
              <a:t>At least 1 month before </a:t>
            </a:r>
            <a:r>
              <a:rPr lang="en-GB" sz="1300" dirty="0">
                <a:solidFill>
                  <a:srgbClr val="C00000"/>
                </a:solidFill>
                <a:latin typeface="MetaPro-Normal" panose="02000503040000020004" pitchFamily="50" charset="0"/>
              </a:rPr>
              <a:t>travel departure date</a:t>
            </a:r>
            <a:r>
              <a:rPr lang="en-GB" sz="1300" dirty="0">
                <a:latin typeface="MetaPro-Normal" panose="02000503040000020004" pitchFamily="50" charset="0"/>
              </a:rPr>
              <a:t>, the PI or PhD student is to send the FW1_itt to the FSO, by email, together with a screen shot of the first 4 boxes of the filled </a:t>
            </a:r>
            <a:r>
              <a:rPr lang="en-GB" sz="1300">
                <a:latin typeface="MetaPro-Normal" panose="02000503040000020004" pitchFamily="50" charset="0"/>
              </a:rPr>
              <a:t>FW1 pasted into </a:t>
            </a:r>
            <a:r>
              <a:rPr lang="en-GB" sz="1300" dirty="0">
                <a:latin typeface="MetaPro-Normal" panose="02000503040000020004" pitchFamily="50" charset="0"/>
              </a:rPr>
              <a:t>the email body. </a:t>
            </a:r>
          </a:p>
        </p:txBody>
      </p:sp>
      <p:sp>
        <p:nvSpPr>
          <p:cNvPr id="16" name="Rectangle: Rounded Corners 15">
            <a:extLst>
              <a:ext uri="{FF2B5EF4-FFF2-40B4-BE49-F238E27FC236}">
                <a16:creationId xmlns:a16="http://schemas.microsoft.com/office/drawing/2014/main" id="{FB4E1486-66CC-4472-1AF7-8BBB0C05BB5F}"/>
              </a:ext>
            </a:extLst>
          </p:cNvPr>
          <p:cNvSpPr/>
          <p:nvPr/>
        </p:nvSpPr>
        <p:spPr>
          <a:xfrm>
            <a:off x="419100" y="718757"/>
            <a:ext cx="11353800" cy="673736"/>
          </a:xfrm>
          <a:prstGeom prst="roundRect">
            <a:avLst/>
          </a:prstGeom>
          <a:noFill/>
          <a:ln w="19050">
            <a:solidFill>
              <a:srgbClr val="0000CC"/>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6" name="Rectangle: Rounded Corners 25">
            <a:extLst>
              <a:ext uri="{FF2B5EF4-FFF2-40B4-BE49-F238E27FC236}">
                <a16:creationId xmlns:a16="http://schemas.microsoft.com/office/drawing/2014/main" id="{825430AA-8A7D-5E7D-D42F-307EC40D82EB}"/>
              </a:ext>
            </a:extLst>
          </p:cNvPr>
          <p:cNvSpPr/>
          <p:nvPr/>
        </p:nvSpPr>
        <p:spPr>
          <a:xfrm>
            <a:off x="931662" y="1565654"/>
            <a:ext cx="9806194" cy="563964"/>
          </a:xfrm>
          <a:prstGeom prst="roundRect">
            <a:avLst/>
          </a:prstGeom>
          <a:noFill/>
          <a:ln w="19050">
            <a:solidFill>
              <a:srgbClr val="0000CC"/>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7" name="Rectangle: Rounded Corners 26">
            <a:extLst>
              <a:ext uri="{FF2B5EF4-FFF2-40B4-BE49-F238E27FC236}">
                <a16:creationId xmlns:a16="http://schemas.microsoft.com/office/drawing/2014/main" id="{89AEC9C1-3832-0A53-00E0-3DEB72D86356}"/>
              </a:ext>
            </a:extLst>
          </p:cNvPr>
          <p:cNvSpPr/>
          <p:nvPr/>
        </p:nvSpPr>
        <p:spPr>
          <a:xfrm>
            <a:off x="100113" y="2399574"/>
            <a:ext cx="5768252" cy="2715293"/>
          </a:xfrm>
          <a:prstGeom prst="roundRect">
            <a:avLst/>
          </a:prstGeom>
          <a:noFill/>
          <a:ln w="19050">
            <a:solidFill>
              <a:srgbClr val="0000CC"/>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8" name="Rectangle: Rounded Corners 27">
            <a:extLst>
              <a:ext uri="{FF2B5EF4-FFF2-40B4-BE49-F238E27FC236}">
                <a16:creationId xmlns:a16="http://schemas.microsoft.com/office/drawing/2014/main" id="{9A883057-629D-2E25-4F9A-ABC5182491E8}"/>
              </a:ext>
            </a:extLst>
          </p:cNvPr>
          <p:cNvSpPr/>
          <p:nvPr/>
        </p:nvSpPr>
        <p:spPr>
          <a:xfrm>
            <a:off x="6095999" y="2388821"/>
            <a:ext cx="5905941" cy="988599"/>
          </a:xfrm>
          <a:prstGeom prst="roundRect">
            <a:avLst/>
          </a:prstGeom>
          <a:noFill/>
          <a:ln w="19050">
            <a:solidFill>
              <a:srgbClr val="0000CC"/>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9" name="Rectangle: Rounded Corners 28">
            <a:extLst>
              <a:ext uri="{FF2B5EF4-FFF2-40B4-BE49-F238E27FC236}">
                <a16:creationId xmlns:a16="http://schemas.microsoft.com/office/drawing/2014/main" id="{6AA2B93B-6E64-5A8F-4588-BCC882968D76}"/>
              </a:ext>
            </a:extLst>
          </p:cNvPr>
          <p:cNvSpPr/>
          <p:nvPr/>
        </p:nvSpPr>
        <p:spPr>
          <a:xfrm>
            <a:off x="6086456" y="3579579"/>
            <a:ext cx="5979156" cy="1369481"/>
          </a:xfrm>
          <a:prstGeom prst="roundRect">
            <a:avLst/>
          </a:prstGeom>
          <a:noFill/>
          <a:ln w="19050">
            <a:solidFill>
              <a:srgbClr val="0000CC"/>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30" name="Rectangle: Rounded Corners 29">
            <a:extLst>
              <a:ext uri="{FF2B5EF4-FFF2-40B4-BE49-F238E27FC236}">
                <a16:creationId xmlns:a16="http://schemas.microsoft.com/office/drawing/2014/main" id="{E9C7D407-23F8-FCDF-402E-992384B8DD3E}"/>
              </a:ext>
            </a:extLst>
          </p:cNvPr>
          <p:cNvSpPr/>
          <p:nvPr/>
        </p:nvSpPr>
        <p:spPr>
          <a:xfrm>
            <a:off x="6880980" y="5367330"/>
            <a:ext cx="5120960" cy="439005"/>
          </a:xfrm>
          <a:prstGeom prst="roundRect">
            <a:avLst/>
          </a:prstGeom>
          <a:noFill/>
          <a:ln w="19050">
            <a:solidFill>
              <a:srgbClr val="0000CC"/>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31" name="Rectangle: Rounded Corners 30">
            <a:extLst>
              <a:ext uri="{FF2B5EF4-FFF2-40B4-BE49-F238E27FC236}">
                <a16:creationId xmlns:a16="http://schemas.microsoft.com/office/drawing/2014/main" id="{06FA4503-12EF-C608-2A0A-A91B86EA14EB}"/>
              </a:ext>
            </a:extLst>
          </p:cNvPr>
          <p:cNvSpPr/>
          <p:nvPr/>
        </p:nvSpPr>
        <p:spPr>
          <a:xfrm>
            <a:off x="6438992" y="6030909"/>
            <a:ext cx="5562948" cy="697054"/>
          </a:xfrm>
          <a:prstGeom prst="roundRect">
            <a:avLst/>
          </a:prstGeom>
          <a:noFill/>
          <a:ln w="19050">
            <a:solidFill>
              <a:srgbClr val="0000CC"/>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32" name="Rectangle: Rounded Corners 31">
            <a:extLst>
              <a:ext uri="{FF2B5EF4-FFF2-40B4-BE49-F238E27FC236}">
                <a16:creationId xmlns:a16="http://schemas.microsoft.com/office/drawing/2014/main" id="{C6FC8ACE-2BB9-BDC2-244D-BFEC1E8E6BCF}"/>
              </a:ext>
            </a:extLst>
          </p:cNvPr>
          <p:cNvSpPr/>
          <p:nvPr/>
        </p:nvSpPr>
        <p:spPr>
          <a:xfrm>
            <a:off x="1373873" y="5251636"/>
            <a:ext cx="4909178" cy="1257090"/>
          </a:xfrm>
          <a:prstGeom prst="roundRect">
            <a:avLst/>
          </a:prstGeom>
          <a:noFill/>
          <a:ln w="19050">
            <a:solidFill>
              <a:srgbClr val="0000CC"/>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36" name="Arrow: Down 35">
            <a:extLst>
              <a:ext uri="{FF2B5EF4-FFF2-40B4-BE49-F238E27FC236}">
                <a16:creationId xmlns:a16="http://schemas.microsoft.com/office/drawing/2014/main" id="{56DE42E5-2FEE-4974-1B8F-EC7C607FF944}"/>
              </a:ext>
            </a:extLst>
          </p:cNvPr>
          <p:cNvSpPr/>
          <p:nvPr/>
        </p:nvSpPr>
        <p:spPr>
          <a:xfrm>
            <a:off x="2984239" y="2129618"/>
            <a:ext cx="139961" cy="266610"/>
          </a:xfrm>
          <a:prstGeom prst="downArrow">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etaPro-Normal" panose="02000503040000020004" pitchFamily="50" charset="0"/>
            </a:endParaRPr>
          </a:p>
        </p:txBody>
      </p:sp>
      <p:sp>
        <p:nvSpPr>
          <p:cNvPr id="37" name="Arrow: Down 36">
            <a:extLst>
              <a:ext uri="{FF2B5EF4-FFF2-40B4-BE49-F238E27FC236}">
                <a16:creationId xmlns:a16="http://schemas.microsoft.com/office/drawing/2014/main" id="{D734AA86-8FF0-7226-1D54-C7F421C85AF3}"/>
              </a:ext>
            </a:extLst>
          </p:cNvPr>
          <p:cNvSpPr/>
          <p:nvPr/>
        </p:nvSpPr>
        <p:spPr>
          <a:xfrm rot="16200000">
            <a:off x="10803421" y="1684023"/>
            <a:ext cx="201752" cy="313993"/>
          </a:xfrm>
          <a:prstGeom prst="downArrow">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etaPro-Normal" panose="02000503040000020004" pitchFamily="50" charset="0"/>
            </a:endParaRPr>
          </a:p>
        </p:txBody>
      </p:sp>
      <p:sp>
        <p:nvSpPr>
          <p:cNvPr id="38" name="Arrow: Down 37">
            <a:extLst>
              <a:ext uri="{FF2B5EF4-FFF2-40B4-BE49-F238E27FC236}">
                <a16:creationId xmlns:a16="http://schemas.microsoft.com/office/drawing/2014/main" id="{2191977B-9876-2F25-CE4F-C4DE5CFDF7C1}"/>
              </a:ext>
            </a:extLst>
          </p:cNvPr>
          <p:cNvSpPr/>
          <p:nvPr/>
        </p:nvSpPr>
        <p:spPr>
          <a:xfrm>
            <a:off x="9008291" y="3388717"/>
            <a:ext cx="135485" cy="190862"/>
          </a:xfrm>
          <a:prstGeom prst="downArrow">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etaPro-Normal" panose="02000503040000020004" pitchFamily="50" charset="0"/>
            </a:endParaRPr>
          </a:p>
        </p:txBody>
      </p:sp>
      <p:sp>
        <p:nvSpPr>
          <p:cNvPr id="39" name="Arrow: Down 38">
            <a:extLst>
              <a:ext uri="{FF2B5EF4-FFF2-40B4-BE49-F238E27FC236}">
                <a16:creationId xmlns:a16="http://schemas.microsoft.com/office/drawing/2014/main" id="{84F5349D-1D9E-49A4-5CBE-564625A6792F}"/>
              </a:ext>
            </a:extLst>
          </p:cNvPr>
          <p:cNvSpPr/>
          <p:nvPr/>
        </p:nvSpPr>
        <p:spPr>
          <a:xfrm rot="16200000">
            <a:off x="5881257" y="2866039"/>
            <a:ext cx="201752" cy="227536"/>
          </a:xfrm>
          <a:prstGeom prst="downArrow">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etaPro-Normal" panose="02000503040000020004" pitchFamily="50" charset="0"/>
            </a:endParaRPr>
          </a:p>
        </p:txBody>
      </p:sp>
      <p:sp>
        <p:nvSpPr>
          <p:cNvPr id="3" name="TextBox 2">
            <a:extLst>
              <a:ext uri="{FF2B5EF4-FFF2-40B4-BE49-F238E27FC236}">
                <a16:creationId xmlns:a16="http://schemas.microsoft.com/office/drawing/2014/main" id="{9D7A5153-96FD-2B80-1B44-4561F86CD134}"/>
              </a:ext>
            </a:extLst>
          </p:cNvPr>
          <p:cNvSpPr txBox="1"/>
          <p:nvPr/>
        </p:nvSpPr>
        <p:spPr>
          <a:xfrm>
            <a:off x="6467491" y="6022377"/>
            <a:ext cx="1386282" cy="369332"/>
          </a:xfrm>
          <a:prstGeom prst="rect">
            <a:avLst/>
          </a:prstGeom>
          <a:noFill/>
        </p:spPr>
        <p:txBody>
          <a:bodyPr wrap="square" rtlCol="0">
            <a:spAutoFit/>
          </a:bodyPr>
          <a:lstStyle/>
          <a:p>
            <a:r>
              <a:rPr lang="en-GB" dirty="0">
                <a:highlight>
                  <a:srgbClr val="00FF00"/>
                </a:highlight>
                <a:latin typeface="MetaPro-Normal" panose="02000503040000020004" pitchFamily="50" charset="0"/>
              </a:rPr>
              <a:t>ON RETURN</a:t>
            </a:r>
          </a:p>
        </p:txBody>
      </p:sp>
      <p:sp>
        <p:nvSpPr>
          <p:cNvPr id="4" name="Arrow: Down 3">
            <a:extLst>
              <a:ext uri="{FF2B5EF4-FFF2-40B4-BE49-F238E27FC236}">
                <a16:creationId xmlns:a16="http://schemas.microsoft.com/office/drawing/2014/main" id="{86D49AA7-25AA-2976-47E2-C3EC6EA5B2BD}"/>
              </a:ext>
            </a:extLst>
          </p:cNvPr>
          <p:cNvSpPr/>
          <p:nvPr/>
        </p:nvSpPr>
        <p:spPr>
          <a:xfrm>
            <a:off x="9143776" y="5821389"/>
            <a:ext cx="219299" cy="199995"/>
          </a:xfrm>
          <a:prstGeom prst="downArrow">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etaPro-Normal" panose="02000503040000020004" pitchFamily="50" charset="0"/>
            </a:endParaRPr>
          </a:p>
        </p:txBody>
      </p:sp>
    </p:spTree>
    <p:extLst>
      <p:ext uri="{BB962C8B-B14F-4D97-AF65-F5344CB8AC3E}">
        <p14:creationId xmlns:p14="http://schemas.microsoft.com/office/powerpoint/2010/main" val="2018646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757</TotalTime>
  <Words>672</Words>
  <Application>Microsoft Office PowerPoint</Application>
  <PresentationFormat>Widescreen</PresentationFormat>
  <Paragraphs>27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MetaPro-Normal</vt:lpstr>
      <vt:lpstr>Wingdings</vt:lpstr>
      <vt:lpstr>Office Theme</vt:lpstr>
      <vt:lpstr>RESEARCH FIELDWORK - FW1 FLOWCHART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FW1s – Research Trips, Unaccompanied Students </dc:title>
  <dc:creator>Latham, John-Paul</dc:creator>
  <cp:lastModifiedBy>Latham, John-Paul</cp:lastModifiedBy>
  <cp:revision>40</cp:revision>
  <dcterms:created xsi:type="dcterms:W3CDTF">2023-10-11T19:58:31Z</dcterms:created>
  <dcterms:modified xsi:type="dcterms:W3CDTF">2024-01-16T13:29:48Z</dcterms:modified>
</cp:coreProperties>
</file>