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91" r:id="rId2"/>
    <p:sldId id="292" r:id="rId3"/>
    <p:sldId id="318" r:id="rId4"/>
    <p:sldId id="293" r:id="rId5"/>
    <p:sldId id="294" r:id="rId6"/>
    <p:sldId id="295" r:id="rId7"/>
    <p:sldId id="296" r:id="rId8"/>
    <p:sldId id="297" r:id="rId9"/>
    <p:sldId id="298" r:id="rId10"/>
    <p:sldId id="299" r:id="rId11"/>
    <p:sldId id="300" r:id="rId12"/>
    <p:sldId id="301" r:id="rId13"/>
    <p:sldId id="302" r:id="rId14"/>
    <p:sldId id="303" r:id="rId15"/>
    <p:sldId id="316" r:id="rId16"/>
    <p:sldId id="317" r:id="rId17"/>
    <p:sldId id="305" r:id="rId18"/>
    <p:sldId id="306" r:id="rId19"/>
    <p:sldId id="311" r:id="rId20"/>
    <p:sldId id="304" r:id="rId21"/>
    <p:sldId id="307" r:id="rId22"/>
    <p:sldId id="308" r:id="rId23"/>
    <p:sldId id="309" r:id="rId24"/>
    <p:sldId id="310" r:id="rId25"/>
    <p:sldId id="312" r:id="rId26"/>
    <p:sldId id="313" r:id="rId27"/>
    <p:sldId id="314" r:id="rId28"/>
    <p:sldId id="315"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BDEDD9-5FA7-FA4F-B841-F9B23D07C4B7}" name="Lindsay, Louise E" initials="LL" userId="S::lea@ic.ac.uk::54b08b08-0a78-4460-9255-9224af95ea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DC"/>
    <a:srgbClr val="F8F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660"/>
  </p:normalViewPr>
  <p:slideViewPr>
    <p:cSldViewPr snapToGrid="0" showGuides="1">
      <p:cViewPr varScale="1">
        <p:scale>
          <a:sx n="85" d="100"/>
          <a:sy n="85" d="100"/>
        </p:scale>
        <p:origin x="653" y="53"/>
      </p:cViewPr>
      <p:guideLst>
        <p:guide orient="horz" pos="2160"/>
        <p:guide pos="3840"/>
      </p:guideLst>
    </p:cSldViewPr>
  </p:slideViewPr>
  <p:notesTextViewPr>
    <p:cViewPr>
      <p:scale>
        <a:sx n="1" d="1"/>
        <a:sy n="1" d="1"/>
      </p:scale>
      <p:origin x="0" y="0"/>
    </p:cViewPr>
  </p:notesTextViewPr>
  <p:sorterViewPr>
    <p:cViewPr>
      <p:scale>
        <a:sx n="200" d="100"/>
        <a:sy n="200" d="100"/>
      </p:scale>
      <p:origin x="0" y="-23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921DB9F8-2932-4A13-97CA-3CF06357AF6F}" type="datetime1">
              <a:rPr lang="en-GB" smtClean="0"/>
              <a:t>08/09/2025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921DB9F8-2932-4A13-97CA-3CF06357AF6F}" type="datetime1">
              <a:rPr lang="en-GB" smtClean="0"/>
              <a:t>08/09/2025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921DB9F8-2932-4A13-97CA-3CF06357AF6F}" type="datetime1">
              <a:rPr lang="en-GB" smtClean="0"/>
              <a:t>08/09/2025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1E6489B4-D6B3-41C7-A4D5-BA6DD712F8A2}" type="datetime1">
              <a:rPr lang="en-GB" smtClean="0"/>
              <a:t>08/09/2025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1E6489B4-D6B3-41C7-A4D5-BA6DD712F8A2}" type="datetime1">
              <a:rPr lang="en-GB" smtClean="0"/>
              <a:t>08/09/2025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1E6489B4-D6B3-41C7-A4D5-BA6DD712F8A2}" type="datetime1">
              <a:rPr lang="en-GB" smtClean="0"/>
              <a:t>08/09/2025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FE7A816A-9565-4866-8312-CA863D624F04}" type="datetime1">
              <a:rPr lang="en-GB" smtClean="0"/>
              <a:t>08/09/2025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moke">
    <p:bg>
      <p:bgPr>
        <a:solidFill>
          <a:schemeClr val="bg2"/>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FE7A816A-9565-4866-8312-CA863D624F04}" type="datetime1">
              <a:rPr lang="en-GB" smtClean="0"/>
              <a:t>08/09/2025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mages and Caption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FE7A816A-9565-4866-8312-CA863D624F04}" type="datetime1">
              <a:rPr lang="en-GB" smtClean="0"/>
              <a:t>08/09/2025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CD8586C6-2FAC-4F04-9F30-54116127323E}" type="datetime1">
              <a:rPr lang="en-GB" smtClean="0"/>
              <a:t>08/09/2025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0393448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CD8586C6-2FAC-4F04-9F30-54116127323E}" type="datetime1">
              <a:rPr lang="en-GB" smtClean="0"/>
              <a:t>08/09/2025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2447539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CD8586C6-2FAC-4F04-9F30-54116127323E}" type="datetime1">
              <a:rPr lang="en-GB" smtClean="0"/>
              <a:t>08/09/2025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5180192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fld id="{D0260EA2-BCA4-4E5F-88A6-D6BBBCD1B4A4}" type="datetime1">
              <a:rPr lang="en-GB" smtClean="0"/>
              <a:t>08/09/2025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2221BF80-0248-4CEA-9234-C3380C095D08}" type="datetime1">
              <a:rPr lang="en-GB" smtClean="0"/>
              <a:t>08/09/2025</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Smoke">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2221BF80-0248-4CEA-9234-C3380C095D08}" type="datetime1">
              <a:rPr lang="en-GB" smtClean="0"/>
              <a:t>08/09/2025</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Khaki">
    <p:bg>
      <p:bgPr>
        <a:solidFill>
          <a:srgbClr val="FBF7DC"/>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2221BF80-0248-4CEA-9234-C3380C095D08}" type="datetime1">
              <a:rPr lang="en-GB" smtClean="0"/>
              <a:t>08/09/2025</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fld id="{8F767CF8-963D-4416-84B9-8E4A446F0782}" type="datetime1">
              <a:rPr lang="en-GB" smtClean="0"/>
              <a:t>08/09/2025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Khaki">
    <p:bg>
      <p:bgPr>
        <a:solidFill>
          <a:srgbClr val="FBF7DC"/>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B4B3B1ED-B792-43A2-8B5B-D59DA898BC39}"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B4B3B1ED-B792-43A2-8B5B-D59DA898BC39}"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B4B3B1ED-B792-43A2-8B5B-D59DA898BC39}"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CAD84DF-3B13-4783-A18D-887F4839C415}"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Four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CAD84DF-3B13-4783-A18D-887F4839C415}"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Four Images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CAD84DF-3B13-4783-A18D-887F4839C415}"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5B4B6E11-6BA1-42AC-9B27-3930716F3EDF}"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Nine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5B4B6E11-6BA1-42AC-9B27-3930716F3EDF}"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Nine Images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5B4B6E11-6BA1-42AC-9B27-3930716F3EDF}"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01B8D7BC-BF55-4EB5-9C63-3904208399A7}"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01B8D7BC-BF55-4EB5-9C63-3904208399A7}"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01B8D7BC-BF55-4EB5-9C63-3904208399A7}"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4121D977-B911-4104-B2C1-9098B261E523}"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4121D977-B911-4104-B2C1-9098B261E523}"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Tex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4121D977-B911-4104-B2C1-9098B261E523}" type="datetime1">
              <a:rPr lang="en-GB" smtClean="0"/>
              <a:t>08/09/2025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B6B99670-AE7D-4C8A-8A7B-3240297C8EA6}" type="datetime1">
              <a:rPr lang="en-GB" smtClean="0"/>
              <a:t>08/09/2025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B6B99670-AE7D-4C8A-8A7B-3240297C8EA6}" type="datetime1">
              <a:rPr lang="en-GB" smtClean="0"/>
              <a:t>08/09/2025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B6B99670-AE7D-4C8A-8A7B-3240297C8EA6}" type="datetime1">
              <a:rPr lang="en-GB" smtClean="0"/>
              <a:t>08/09/2025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96043340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Smoke">
    <p:bg>
      <p:bgPr>
        <a:solidFill>
          <a:schemeClr val="bg2"/>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Khaki">
    <p:bg>
      <p:bgPr>
        <a:solidFill>
          <a:srgbClr val="FBF7DC"/>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Slide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0B06602B-2916-4C35-9D0D-483E37EB8976}" type="datetime1">
              <a:rPr lang="en-GB" smtClean="0"/>
              <a:t>08/09/2025</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0B06602B-2916-4C35-9D0D-483E37EB8976}" type="datetime1">
              <a:rPr lang="en-GB" smtClean="0"/>
              <a:t>08/09/2025</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839FDF4B-0149-428E-AAA5-988A16763658}" type="datetime1">
              <a:rPr lang="en-GB" smtClean="0"/>
              <a:t>08/09/2025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08481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0B06602B-2916-4C35-9D0D-483E37EB8976}" type="datetime1">
              <a:rPr lang="en-GB" smtClean="0"/>
              <a:t>08/09/2025</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FE8F06ED-FDEE-41FF-963C-01A1F85409E8}" type="datetime1">
              <a:rPr lang="en-GB" smtClean="0"/>
              <a:t>08/09/2025</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FE8F06ED-FDEE-41FF-963C-01A1F85409E8}" type="datetime1">
              <a:rPr lang="en-GB" smtClean="0"/>
              <a:t>08/09/2025</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75716822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bg>
      <p:bgPr>
        <a:solidFill>
          <a:srgbClr val="FBF7D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FE8F06ED-FDEE-41FF-963C-01A1F85409E8}" type="datetime1">
              <a:rPr lang="en-GB" smtClean="0"/>
              <a:t>08/09/2025</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41881129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839FDF4B-0149-428E-AAA5-988A16763658}" type="datetime1">
              <a:rPr lang="en-GB" smtClean="0"/>
              <a:t>08/09/2025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12202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839FDF4B-0149-428E-AAA5-988A16763658}" type="datetime1">
              <a:rPr lang="en-GB" smtClean="0"/>
              <a:t>08/09/2025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48320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fld id="{5BC1F6A7-374C-4280-8BF8-E271DB34471F}" type="datetime1">
              <a:rPr lang="en-GB" smtClean="0"/>
              <a:t>08/09/2025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fld id="{3DFEA115-3A6C-4C37-A1B0-9FEFABB23AD1}" type="datetime1">
              <a:rPr lang="en-GB" smtClean="0"/>
              <a:t>08/09/2025</a:t>
            </a:fld>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6" r:id="rId1"/>
    <p:sldLayoutId id="2147483679" r:id="rId2"/>
    <p:sldLayoutId id="2147483680" r:id="rId3"/>
    <p:sldLayoutId id="2147483649" r:id="rId4"/>
    <p:sldLayoutId id="2147483657" r:id="rId5"/>
    <p:sldLayoutId id="2147483658" r:id="rId6"/>
    <p:sldLayoutId id="2147483681" r:id="rId7"/>
    <p:sldLayoutId id="2147483682" r:id="rId8"/>
    <p:sldLayoutId id="2147483675" r:id="rId9"/>
    <p:sldLayoutId id="2147483650" r:id="rId10"/>
    <p:sldLayoutId id="2147483683" r:id="rId11"/>
    <p:sldLayoutId id="2147483684" r:id="rId12"/>
    <p:sldLayoutId id="2147483652" r:id="rId13"/>
    <p:sldLayoutId id="2147483685" r:id="rId14"/>
    <p:sldLayoutId id="2147483686" r:id="rId15"/>
    <p:sldLayoutId id="2147483659" r:id="rId16"/>
    <p:sldLayoutId id="2147483687" r:id="rId17"/>
    <p:sldLayoutId id="2147483688" r:id="rId18"/>
    <p:sldLayoutId id="2147483660" r:id="rId19"/>
    <p:sldLayoutId id="2147483689" r:id="rId20"/>
    <p:sldLayoutId id="2147483690" r:id="rId21"/>
    <p:sldLayoutId id="2147483677" r:id="rId22"/>
    <p:sldLayoutId id="2147483691" r:id="rId23"/>
    <p:sldLayoutId id="2147483692" r:id="rId24"/>
    <p:sldLayoutId id="2147483676" r:id="rId25"/>
    <p:sldLayoutId id="2147483667" r:id="rId26"/>
    <p:sldLayoutId id="2147483693" r:id="rId27"/>
    <p:sldLayoutId id="2147483694" r:id="rId28"/>
    <p:sldLayoutId id="2147483666" r:id="rId29"/>
    <p:sldLayoutId id="2147483661" r:id="rId30"/>
    <p:sldLayoutId id="2147483695" r:id="rId31"/>
    <p:sldLayoutId id="2147483696" r:id="rId32"/>
    <p:sldLayoutId id="2147483669" r:id="rId33"/>
    <p:sldLayoutId id="2147483697" r:id="rId34"/>
    <p:sldLayoutId id="2147483698" r:id="rId35"/>
    <p:sldLayoutId id="2147483678" r:id="rId36"/>
    <p:sldLayoutId id="2147483699" r:id="rId37"/>
    <p:sldLayoutId id="2147483700" r:id="rId38"/>
    <p:sldLayoutId id="2147483662" r:id="rId39"/>
    <p:sldLayoutId id="2147483701" r:id="rId40"/>
    <p:sldLayoutId id="2147483702" r:id="rId41"/>
    <p:sldLayoutId id="2147483663" r:id="rId42"/>
    <p:sldLayoutId id="2147483703" r:id="rId43"/>
    <p:sldLayoutId id="2147483704" r:id="rId44"/>
    <p:sldLayoutId id="2147483664" r:id="rId45"/>
    <p:sldLayoutId id="2147483705" r:id="rId46"/>
    <p:sldLayoutId id="2147483706" r:id="rId47"/>
    <p:sldLayoutId id="2147483665" r:id="rId48"/>
    <p:sldLayoutId id="2147483671" r:id="rId49"/>
    <p:sldLayoutId id="2147483707" r:id="rId50"/>
    <p:sldLayoutId id="2147483708" r:id="rId51"/>
    <p:sldLayoutId id="2147483670" r:id="rId52"/>
    <p:sldLayoutId id="2147483672" r:id="rId53"/>
    <p:sldLayoutId id="2147483674" r:id="rId54"/>
    <p:sldLayoutId id="2147483709" r:id="rId55"/>
    <p:sldLayoutId id="2147483710" r:id="rId56"/>
    <p:sldLayoutId id="2147483673" r:id="rId57"/>
    <p:sldLayoutId id="2147483654" r:id="rId58"/>
    <p:sldLayoutId id="2147483711" r:id="rId59"/>
    <p:sldLayoutId id="2147483712" r:id="rId60"/>
    <p:sldLayoutId id="2147483655" r:id="rId61"/>
    <p:sldLayoutId id="2147483713" r:id="rId62"/>
    <p:sldLayoutId id="2147483714" r:id="rId63"/>
  </p:sldLayoutIdLst>
  <p:transition>
    <p:fade/>
  </p:transition>
  <p:hf hdr="0"/>
  <p:txStyles>
    <p:title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06" userDrawn="1">
          <p15:clr>
            <a:srgbClr val="F26B43"/>
          </p15:clr>
        </p15:guide>
        <p15:guide id="4" pos="7475" userDrawn="1">
          <p15:clr>
            <a:srgbClr val="F26B43"/>
          </p15:clr>
        </p15:guide>
        <p15:guide id="5" orient="horz" pos="207" userDrawn="1">
          <p15:clr>
            <a:srgbClr val="F26B43"/>
          </p15:clr>
        </p15:guide>
        <p15:guide id="6" orient="horz" pos="4114" userDrawn="1">
          <p15:clr>
            <a:srgbClr val="F26B43"/>
          </p15:clr>
        </p15:guide>
        <p15:guide id="7" orient="horz" pos="3944" userDrawn="1">
          <p15:clr>
            <a:srgbClr val="F26B43"/>
          </p15:clr>
        </p15:guide>
        <p15:guide id="8" orient="horz" pos="879" userDrawn="1">
          <p15:clr>
            <a:srgbClr val="F26B43"/>
          </p15:clr>
        </p15:guide>
        <p15:guide id="9" pos="3723" userDrawn="1">
          <p15:clr>
            <a:srgbClr val="F26B43"/>
          </p15:clr>
        </p15:guide>
        <p15:guide id="10" pos="39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imperial.ac.uk/human-resources/operational-services/compliance-and-immigration/safeguarding/contacts-for-further-support-/" TargetMode="External"/><Relationship Id="rId2" Type="http://schemas.openxmlformats.org/officeDocument/2006/relationships/hyperlink" Target="https://www.imperial.ac.uk/media/imperial-college/administration-and-support-services/hr/public/safeguarding-/Safeguarding-Incident-Reporting-Form.docx" TargetMode="Externa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report-and-support.imperial.ac.uk/"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ukcdr.org.uk/"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7.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 Id="rId10" Type="http://schemas.openxmlformats.org/officeDocument/2006/relationships/image" Target="../media/image8.emf"/><Relationship Id="rId4" Type="http://schemas.openxmlformats.org/officeDocument/2006/relationships/image" Target="../media/image10.emf"/><Relationship Id="rId9"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hyperlink" Target="https://www.imperial.ac.uk/research-and-innovation/research-office/preparing-and-costing-a-proposal/identifying-partners/toolkit/" TargetMode="External"/><Relationship Id="rId2" Type="http://schemas.openxmlformats.org/officeDocument/2006/relationships/hyperlink" Target="https://www.imperial.ac.uk/human-resources/operational-services/compliance-and-immigration/safeguarding/safeguarding-for-research-projects/" TargetMode="External"/><Relationship Id="rId1" Type="http://schemas.openxmlformats.org/officeDocument/2006/relationships/slideLayout" Target="../slideLayouts/slideLayout12.xml"/><Relationship Id="rId5" Type="http://schemas.openxmlformats.org/officeDocument/2006/relationships/hyperlink" Target="https://ukcdr.org.uk/publication/ukcdr-guidance-on-safeguarding-in-international-development-research/" TargetMode="External"/><Relationship Id="rId4" Type="http://schemas.openxmlformats.org/officeDocument/2006/relationships/hyperlink" Target="https://www.imperial.ac.uk/media/imperial-college/administration-and-support-services/operational-excellence/public/imt/International-Mobility-Guidance-on-Overseas-Working_July-2025-(1).pdf"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imperial.ac.uk/human-resources/operational-services/compliance-and-immigration/safeguarding/"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safeguardingsupporthub.org/sites/default/files/documents/How-to%20Note_Safe%20Programmes.pdf" TargetMode="External"/><Relationship Id="rId2" Type="http://schemas.openxmlformats.org/officeDocument/2006/relationships/hyperlink" Target="https://safeguardingsupporthub.org/journey" TargetMode="External"/><Relationship Id="rId1" Type="http://schemas.openxmlformats.org/officeDocument/2006/relationships/slideLayout" Target="../slideLayouts/slideLayout32.xml"/><Relationship Id="rId5" Type="http://schemas.openxmlformats.org/officeDocument/2006/relationships/hyperlink" Target="https://www.imperial.ac.uk/media/imperial-college/administration-and-support-services/hr/public/safeguarding-/Template-Safeguarding-Plan.docx" TargetMode="External"/><Relationship Id="rId4" Type="http://schemas.openxmlformats.org/officeDocument/2006/relationships/hyperlink" Target="https://www.imperial.ac.uk/media/imperial-college/administration-and-support-services/hr/public/safeguarding-/Risk-assessment-tool-for-research.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5BAE-720F-1314-442B-170561ACA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9F7E3-F68C-EAF3-0915-A4AA9A327F14}"/>
              </a:ext>
            </a:extLst>
          </p:cNvPr>
          <p:cNvSpPr>
            <a:spLocks noGrp="1"/>
          </p:cNvSpPr>
          <p:nvPr>
            <p:ph type="ctrTitle"/>
          </p:nvPr>
        </p:nvSpPr>
        <p:spPr>
          <a:xfrm>
            <a:off x="330271" y="1952943"/>
            <a:ext cx="9144000" cy="1847942"/>
          </a:xfrm>
        </p:spPr>
        <p:txBody>
          <a:bodyPr/>
          <a:lstStyle/>
          <a:p>
            <a:r>
              <a:rPr lang="en-GB" dirty="0"/>
              <a:t>Safeguarding </a:t>
            </a:r>
            <a:br>
              <a:rPr lang="en-GB" dirty="0"/>
            </a:br>
            <a:r>
              <a:rPr lang="en-GB" sz="5400" dirty="0"/>
              <a:t>in a Research Context</a:t>
            </a:r>
            <a:endParaRPr lang="en-GB" dirty="0"/>
          </a:p>
        </p:txBody>
      </p:sp>
      <p:sp>
        <p:nvSpPr>
          <p:cNvPr id="3" name="Subtitle 2">
            <a:extLst>
              <a:ext uri="{FF2B5EF4-FFF2-40B4-BE49-F238E27FC236}">
                <a16:creationId xmlns:a16="http://schemas.microsoft.com/office/drawing/2014/main" id="{C52BD528-A09E-5EC1-4705-D425C72CAD2A}"/>
              </a:ext>
            </a:extLst>
          </p:cNvPr>
          <p:cNvSpPr>
            <a:spLocks noGrp="1"/>
          </p:cNvSpPr>
          <p:nvPr>
            <p:ph type="subTitle" idx="1"/>
          </p:nvPr>
        </p:nvSpPr>
        <p:spPr>
          <a:xfrm>
            <a:off x="330271" y="4133936"/>
            <a:ext cx="9144000" cy="1322348"/>
          </a:xfrm>
        </p:spPr>
        <p:txBody>
          <a:bodyPr/>
          <a:lstStyle/>
          <a:p>
            <a:r>
              <a:rPr lang="en-GB" dirty="0"/>
              <a:t>Training material </a:t>
            </a:r>
          </a:p>
        </p:txBody>
      </p:sp>
      <p:sp>
        <p:nvSpPr>
          <p:cNvPr id="6" name="Text Placeholder 5">
            <a:extLst>
              <a:ext uri="{FF2B5EF4-FFF2-40B4-BE49-F238E27FC236}">
                <a16:creationId xmlns:a16="http://schemas.microsoft.com/office/drawing/2014/main" id="{463FC606-34B4-6329-6EA6-1F5995C61C98}"/>
              </a:ext>
            </a:extLst>
          </p:cNvPr>
          <p:cNvSpPr>
            <a:spLocks noGrp="1"/>
          </p:cNvSpPr>
          <p:nvPr>
            <p:ph type="body" sz="quarter" idx="4294967295"/>
          </p:nvPr>
        </p:nvSpPr>
        <p:spPr>
          <a:xfrm>
            <a:off x="330271" y="5789336"/>
            <a:ext cx="4532016" cy="740845"/>
          </a:xfrm>
        </p:spPr>
        <p:txBody>
          <a:bodyPr vert="horz" lIns="0" tIns="0" rIns="0" bIns="0" rtlCol="0" anchor="t">
            <a:noAutofit/>
          </a:bodyPr>
          <a:lstStyle/>
          <a:p>
            <a:r>
              <a:rPr lang="en-US" dirty="0"/>
              <a:t>Contact: Director of Safeguarding </a:t>
            </a:r>
          </a:p>
          <a:p>
            <a:r>
              <a:rPr lang="en-US" dirty="0"/>
              <a:t>Louise Lindsay l.lindsay@imperial.ac.uk</a:t>
            </a:r>
            <a:endParaRPr lang="en-US" dirty="0">
              <a:cs typeface="Arial"/>
            </a:endParaRPr>
          </a:p>
        </p:txBody>
      </p:sp>
    </p:spTree>
    <p:extLst>
      <p:ext uri="{BB962C8B-B14F-4D97-AF65-F5344CB8AC3E}">
        <p14:creationId xmlns:p14="http://schemas.microsoft.com/office/powerpoint/2010/main" val="27240721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98A5A6-7DBA-D3C6-D9CF-8B54F683B670}"/>
              </a:ext>
            </a:extLst>
          </p:cNvPr>
          <p:cNvSpPr/>
          <p:nvPr/>
        </p:nvSpPr>
        <p:spPr>
          <a:xfrm>
            <a:off x="150471" y="2905246"/>
            <a:ext cx="11887200" cy="145841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FC9B41F3-ED72-0AEF-6378-E29F3538BDFF}"/>
              </a:ext>
            </a:extLst>
          </p:cNvPr>
          <p:cNvSpPr>
            <a:spLocks noGrp="1"/>
          </p:cNvSpPr>
          <p:nvPr>
            <p:ph type="title"/>
          </p:nvPr>
        </p:nvSpPr>
        <p:spPr/>
        <p:txBody>
          <a:bodyPr/>
          <a:lstStyle/>
          <a:p>
            <a:r>
              <a:rPr lang="en-US" dirty="0"/>
              <a:t>Responding to concerns</a:t>
            </a:r>
          </a:p>
        </p:txBody>
      </p:sp>
      <p:sp>
        <p:nvSpPr>
          <p:cNvPr id="3" name="Content Placeholder 2">
            <a:extLst>
              <a:ext uri="{FF2B5EF4-FFF2-40B4-BE49-F238E27FC236}">
                <a16:creationId xmlns:a16="http://schemas.microsoft.com/office/drawing/2014/main" id="{6893CBA7-C86D-4E24-875B-BC63995EE752}"/>
              </a:ext>
            </a:extLst>
          </p:cNvPr>
          <p:cNvSpPr>
            <a:spLocks noGrp="1"/>
          </p:cNvSpPr>
          <p:nvPr>
            <p:ph idx="1"/>
          </p:nvPr>
        </p:nvSpPr>
        <p:spPr>
          <a:xfrm>
            <a:off x="194621" y="956004"/>
            <a:ext cx="11866200" cy="5148548"/>
          </a:xfrm>
        </p:spPr>
        <p:txBody>
          <a:bodyPr vert="horz" lIns="0" tIns="0" rIns="0" bIns="0" rtlCol="0" anchor="t">
            <a:noAutofit/>
          </a:bodyPr>
          <a:lstStyle/>
          <a:p>
            <a:r>
              <a:rPr lang="en-GB" sz="2000" dirty="0">
                <a:latin typeface="Arial"/>
                <a:cs typeface="Arial"/>
              </a:rPr>
              <a:t>Imperial has a legal duty to keep children and vulnerable adults at risk safe and protect them from harm. This reporting would include concerns brought to our attention where the abuse is taking place outside of our community (for example, a report of domestic violence in the staff or student's home).</a:t>
            </a:r>
            <a:endParaRPr lang="en-US" sz="2000" dirty="0">
              <a:latin typeface="Arial"/>
              <a:cs typeface="Arial"/>
            </a:endParaRPr>
          </a:p>
          <a:p>
            <a:endParaRPr lang="en-GB" dirty="0">
              <a:latin typeface="Arial"/>
              <a:cs typeface="Arial"/>
            </a:endParaRPr>
          </a:p>
          <a:p>
            <a:r>
              <a:rPr lang="en-GB" sz="2000" dirty="0">
                <a:latin typeface="Arial"/>
                <a:cs typeface="Arial"/>
              </a:rPr>
              <a:t>Individuals may self-refer an issue of concern. The raising of </a:t>
            </a:r>
            <a:r>
              <a:rPr lang="en-GB" sz="2000" b="1" dirty="0">
                <a:latin typeface="Arial"/>
                <a:cs typeface="Arial"/>
              </a:rPr>
              <a:t>low-level</a:t>
            </a:r>
            <a:r>
              <a:rPr lang="en-GB" sz="2000" dirty="0">
                <a:latin typeface="Arial"/>
                <a:cs typeface="Arial"/>
              </a:rPr>
              <a:t> concerns is a professional dialogue in line with good practice and should provide opportunities for shared learning. </a:t>
            </a:r>
          </a:p>
          <a:p>
            <a:endParaRPr lang="en-GB" sz="2000" dirty="0">
              <a:latin typeface="Arial"/>
              <a:cs typeface="Arial"/>
            </a:endParaRPr>
          </a:p>
          <a:p>
            <a:r>
              <a:rPr lang="en-GB" sz="1800" b="1" dirty="0">
                <a:cs typeface="Segoe UI"/>
              </a:rPr>
              <a:t>A low-level concern is any concern, no matter how small, and even if no more than causing a sense of unease or a 'nagging doubt' that an adult working on or on behalf of Imperial may have acted in a way that is inconsistent with our code of conduct.</a:t>
            </a:r>
          </a:p>
          <a:p>
            <a:endParaRPr lang="en-GB" sz="2000" dirty="0">
              <a:latin typeface="Arial"/>
              <a:cs typeface="Arial"/>
            </a:endParaRPr>
          </a:p>
          <a:p>
            <a:endParaRPr lang="en-GB" sz="2000" dirty="0">
              <a:latin typeface="Arial"/>
              <a:cs typeface="Arial"/>
            </a:endParaRPr>
          </a:p>
          <a:p>
            <a:r>
              <a:rPr lang="en-GB" sz="2000" dirty="0">
                <a:latin typeface="Arial"/>
                <a:cs typeface="Arial"/>
              </a:rPr>
              <a:t>It is essential that you log your concerns and discuss them with the </a:t>
            </a:r>
            <a:r>
              <a:rPr lang="en-GB" sz="2000" dirty="0">
                <a:solidFill>
                  <a:srgbClr val="113300"/>
                </a:solidFill>
                <a:latin typeface="Arial"/>
                <a:cs typeface="Arial"/>
              </a:rPr>
              <a:t>Local and Lead Safeguarding Officers</a:t>
            </a:r>
            <a:endParaRPr lang="en-US" sz="2000" dirty="0">
              <a:latin typeface="Arial"/>
              <a:cs typeface="Arial"/>
            </a:endParaRPr>
          </a:p>
          <a:p>
            <a:r>
              <a:rPr lang="en-GB" sz="2000" dirty="0">
                <a:latin typeface="Arial"/>
                <a:cs typeface="Arial"/>
              </a:rPr>
              <a:t>You do not need to have proof that abuse is taking place before reporting any concerns.</a:t>
            </a:r>
            <a:r>
              <a:rPr lang="en-GB" dirty="0">
                <a:latin typeface="Arial"/>
                <a:cs typeface="Arial"/>
              </a:rPr>
              <a:t>   </a:t>
            </a:r>
            <a:r>
              <a:rPr lang="en-GB" sz="2000" dirty="0">
                <a:latin typeface="Arial"/>
                <a:cs typeface="Arial"/>
              </a:rPr>
              <a:t>You do need to take responsibility for recognising and referring concerns, including low-level concerns, to the appropriate member of Imperial, who can then take further steps to support the individual.</a:t>
            </a:r>
            <a:endParaRPr lang="en-US" dirty="0">
              <a:cs typeface="Arial"/>
            </a:endParaRPr>
          </a:p>
          <a:p>
            <a:endParaRPr lang="en-US" dirty="0"/>
          </a:p>
        </p:txBody>
      </p:sp>
      <p:sp>
        <p:nvSpPr>
          <p:cNvPr id="6" name="Slide Number Placeholder 5">
            <a:extLst>
              <a:ext uri="{FF2B5EF4-FFF2-40B4-BE49-F238E27FC236}">
                <a16:creationId xmlns:a16="http://schemas.microsoft.com/office/drawing/2014/main" id="{E850DDA5-AAF1-26E0-1E85-ADF590A502F9}"/>
              </a:ext>
            </a:extLst>
          </p:cNvPr>
          <p:cNvSpPr>
            <a:spLocks noGrp="1"/>
          </p:cNvSpPr>
          <p:nvPr>
            <p:ph type="sldNum" sz="quarter" idx="12"/>
          </p:nvPr>
        </p:nvSpPr>
        <p:spPr/>
        <p:txBody>
          <a:bodyPr/>
          <a:lstStyle/>
          <a:p>
            <a:fld id="{CBA53E11-492D-48B3-9F9B-09541CA2A39A}" type="slidenum">
              <a:rPr lang="en-GB" smtClean="0"/>
              <a:t>10</a:t>
            </a:fld>
            <a:endParaRPr lang="en-GB"/>
          </a:p>
        </p:txBody>
      </p:sp>
    </p:spTree>
    <p:extLst>
      <p:ext uri="{BB962C8B-B14F-4D97-AF65-F5344CB8AC3E}">
        <p14:creationId xmlns:p14="http://schemas.microsoft.com/office/powerpoint/2010/main" val="39608582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64D1-2227-186C-156F-21596E24B58D}"/>
              </a:ext>
            </a:extLst>
          </p:cNvPr>
          <p:cNvSpPr>
            <a:spLocks noGrp="1"/>
          </p:cNvSpPr>
          <p:nvPr>
            <p:ph type="title"/>
          </p:nvPr>
        </p:nvSpPr>
        <p:spPr>
          <a:xfrm>
            <a:off x="326232" y="252000"/>
            <a:ext cx="11541025" cy="378044"/>
          </a:xfrm>
        </p:spPr>
        <p:txBody>
          <a:bodyPr anchor="t">
            <a:normAutofit/>
          </a:bodyPr>
          <a:lstStyle/>
          <a:p>
            <a:r>
              <a:rPr lang="en-US" dirty="0"/>
              <a:t>How to share information</a:t>
            </a:r>
          </a:p>
        </p:txBody>
      </p:sp>
      <p:sp>
        <p:nvSpPr>
          <p:cNvPr id="3" name="Content Placeholder 2">
            <a:extLst>
              <a:ext uri="{FF2B5EF4-FFF2-40B4-BE49-F238E27FC236}">
                <a16:creationId xmlns:a16="http://schemas.microsoft.com/office/drawing/2014/main" id="{C03D4565-B8C7-08B1-ACFA-224D0C655DCD}"/>
              </a:ext>
            </a:extLst>
          </p:cNvPr>
          <p:cNvSpPr>
            <a:spLocks noGrp="1"/>
          </p:cNvSpPr>
          <p:nvPr>
            <p:ph sz="half" idx="1"/>
          </p:nvPr>
        </p:nvSpPr>
        <p:spPr>
          <a:xfrm>
            <a:off x="326232" y="1947069"/>
            <a:ext cx="11545888" cy="4314031"/>
          </a:xfrm>
        </p:spPr>
        <p:txBody>
          <a:bodyPr vert="horz" lIns="0" tIns="0" rIns="0" bIns="0" rtlCol="0" anchor="t">
            <a:normAutofit/>
          </a:bodyPr>
          <a:lstStyle/>
          <a:p>
            <a:pPr>
              <a:lnSpc>
                <a:spcPct val="95000"/>
              </a:lnSpc>
              <a:spcAft>
                <a:spcPts val="600"/>
              </a:spcAft>
            </a:pPr>
            <a:endParaRPr lang="en-GB" dirty="0"/>
          </a:p>
          <a:p>
            <a:pPr marL="342900" indent="-342900">
              <a:lnSpc>
                <a:spcPct val="95000"/>
              </a:lnSpc>
              <a:spcAft>
                <a:spcPts val="600"/>
              </a:spcAft>
              <a:buFont typeface="Wingdings" panose="020B0604020202020204" pitchFamily="34" charset="0"/>
              <a:buChar char="ü"/>
            </a:pPr>
            <a:r>
              <a:rPr lang="en-GB" dirty="0"/>
              <a:t>Notification to your supervisor/line manager who will then contact the relevant University contacts for advice</a:t>
            </a:r>
            <a:endParaRPr lang="en-GB" dirty="0">
              <a:cs typeface="Arial"/>
            </a:endParaRPr>
          </a:p>
          <a:p>
            <a:pPr marL="342900" indent="-342900">
              <a:lnSpc>
                <a:spcPct val="95000"/>
              </a:lnSpc>
              <a:spcAft>
                <a:spcPts val="600"/>
              </a:spcAft>
              <a:buFont typeface="Wingdings" panose="020B0604020202020204" pitchFamily="34" charset="0"/>
              <a:buChar char="ü"/>
            </a:pPr>
            <a:r>
              <a:rPr lang="en-GB" dirty="0"/>
              <a:t>A </a:t>
            </a:r>
            <a:r>
              <a:rPr lang="en-GB" dirty="0">
                <a:hlinkClick r:id="rId2"/>
              </a:rPr>
              <a:t>safeguarding incident report form </a:t>
            </a:r>
            <a:r>
              <a:rPr lang="en-GB" dirty="0"/>
              <a:t>sent to your </a:t>
            </a:r>
            <a:r>
              <a:rPr lang="en-GB" dirty="0">
                <a:hlinkClick r:id="rId3"/>
              </a:rPr>
              <a:t>Safeguarding contacts</a:t>
            </a:r>
            <a:endParaRPr lang="en-GB" dirty="0">
              <a:cs typeface="Arial"/>
            </a:endParaRPr>
          </a:p>
          <a:p>
            <a:pPr marL="342900" indent="-342900">
              <a:lnSpc>
                <a:spcPct val="95000"/>
              </a:lnSpc>
              <a:spcAft>
                <a:spcPts val="600"/>
              </a:spcAft>
              <a:buFont typeface="Wingdings" panose="020B0604020202020204" pitchFamily="34" charset="0"/>
              <a:buChar char="ü"/>
            </a:pPr>
            <a:r>
              <a:rPr lang="en-GB" dirty="0"/>
              <a:t>Via the Report and Support too (details on the next slide)</a:t>
            </a:r>
            <a:endParaRPr lang="en-GB" dirty="0">
              <a:cs typeface="Arial"/>
            </a:endParaRPr>
          </a:p>
          <a:p>
            <a:pPr>
              <a:lnSpc>
                <a:spcPct val="95000"/>
              </a:lnSpc>
              <a:spcAft>
                <a:spcPts val="600"/>
              </a:spcAft>
            </a:pPr>
            <a:endParaRPr lang="en-GB" dirty="0">
              <a:cs typeface="Arial"/>
            </a:endParaRPr>
          </a:p>
          <a:p>
            <a:pPr>
              <a:lnSpc>
                <a:spcPct val="95000"/>
              </a:lnSpc>
              <a:spcAft>
                <a:spcPts val="600"/>
              </a:spcAft>
            </a:pPr>
            <a:r>
              <a:rPr lang="en-GB" dirty="0"/>
              <a:t>You can anonymise the details of an adult of concern if you have not gained consent to share their information.</a:t>
            </a:r>
            <a:endParaRPr lang="en-US" dirty="0"/>
          </a:p>
          <a:p>
            <a:pPr>
              <a:lnSpc>
                <a:spcPct val="95000"/>
              </a:lnSpc>
              <a:spcAft>
                <a:spcPts val="600"/>
              </a:spcAft>
            </a:pPr>
            <a:endParaRPr lang="en-GB" dirty="0"/>
          </a:p>
          <a:p>
            <a:pPr>
              <a:lnSpc>
                <a:spcPct val="95000"/>
              </a:lnSpc>
              <a:spcAft>
                <a:spcPts val="600"/>
              </a:spcAft>
            </a:pPr>
            <a:r>
              <a:rPr lang="en-GB" dirty="0"/>
              <a:t>You should share information, even if you do not have the full picture or just want some advice on a ‘no names/confidential’ basis.</a:t>
            </a:r>
            <a:endParaRPr lang="en-US" dirty="0"/>
          </a:p>
          <a:p>
            <a:pPr>
              <a:lnSpc>
                <a:spcPct val="95000"/>
              </a:lnSpc>
              <a:spcAft>
                <a:spcPts val="600"/>
              </a:spcAft>
            </a:pPr>
            <a:endParaRPr lang="en-US" sz="1700" dirty="0"/>
          </a:p>
        </p:txBody>
      </p:sp>
      <p:pic>
        <p:nvPicPr>
          <p:cNvPr id="9" name="Picture 8" descr="Young woman thinking">
            <a:extLst>
              <a:ext uri="{FF2B5EF4-FFF2-40B4-BE49-F238E27FC236}">
                <a16:creationId xmlns:a16="http://schemas.microsoft.com/office/drawing/2014/main" id="{10552A3C-4722-5871-FCD5-79496A1E0670}"/>
              </a:ext>
            </a:extLst>
          </p:cNvPr>
          <p:cNvPicPr>
            <a:picLocks noChangeAspect="1"/>
          </p:cNvPicPr>
          <p:nvPr/>
        </p:nvPicPr>
        <p:blipFill>
          <a:blip r:embed="rId4"/>
          <a:stretch>
            <a:fillRect/>
          </a:stretch>
        </p:blipFill>
        <p:spPr>
          <a:xfrm>
            <a:off x="6678158" y="253762"/>
            <a:ext cx="3955371" cy="1928495"/>
          </a:xfrm>
          <a:prstGeom prst="rect">
            <a:avLst/>
          </a:prstGeom>
          <a:noFill/>
        </p:spPr>
      </p:pic>
      <p:sp>
        <p:nvSpPr>
          <p:cNvPr id="4" name="Date Placeholder 3">
            <a:extLst>
              <a:ext uri="{FF2B5EF4-FFF2-40B4-BE49-F238E27FC236}">
                <a16:creationId xmlns:a16="http://schemas.microsoft.com/office/drawing/2014/main" id="{4A673BDF-BB56-B81F-FEEE-47EB88BDD6AC}"/>
              </a:ext>
            </a:extLst>
          </p:cNvPr>
          <p:cNvSpPr>
            <a:spLocks noGrp="1"/>
          </p:cNvSpPr>
          <p:nvPr>
            <p:ph type="dt" sz="half" idx="10"/>
          </p:nvPr>
        </p:nvSpPr>
        <p:spPr>
          <a:xfrm>
            <a:off x="10641349" y="6393702"/>
            <a:ext cx="1233647" cy="137270"/>
          </a:xfrm>
        </p:spPr>
        <p:txBody>
          <a:bodyPr anchor="b">
            <a:normAutofit/>
          </a:bodyPr>
          <a:lstStyle/>
          <a:p>
            <a:pPr>
              <a:spcAft>
                <a:spcPts val="600"/>
              </a:spcAft>
            </a:pPr>
            <a:fld id="{1909EB68-C59E-43E1-8BB1-D5E2B5D0AFC4}" type="datetime1">
              <a:rPr lang="en-GB" smtClean="0"/>
              <a:pPr>
                <a:spcAft>
                  <a:spcPts val="600"/>
                </a:spcAft>
              </a:pPr>
              <a:t>08/09/2025</a:t>
            </a:fld>
            <a:endParaRPr lang="en-GB"/>
          </a:p>
        </p:txBody>
      </p:sp>
      <p:sp>
        <p:nvSpPr>
          <p:cNvPr id="5" name="Footer Placeholder 4">
            <a:extLst>
              <a:ext uri="{FF2B5EF4-FFF2-40B4-BE49-F238E27FC236}">
                <a16:creationId xmlns:a16="http://schemas.microsoft.com/office/drawing/2014/main" id="{70502EC9-0148-3D2A-25BC-B861D5265937}"/>
              </a:ext>
            </a:extLst>
          </p:cNvPr>
          <p:cNvSpPr>
            <a:spLocks noGrp="1"/>
          </p:cNvSpPr>
          <p:nvPr>
            <p:ph type="ftr" sz="quarter" idx="11"/>
          </p:nvPr>
        </p:nvSpPr>
        <p:spPr>
          <a:xfrm>
            <a:off x="1965261" y="6393702"/>
            <a:ext cx="3423452" cy="137272"/>
          </a:xfrm>
        </p:spPr>
        <p:txBody>
          <a:bodyPr anchor="b">
            <a:normAutofit/>
          </a:bodyPr>
          <a:lstStyle/>
          <a:p>
            <a:pPr>
              <a:spcAft>
                <a:spcPts val="600"/>
              </a:spcAft>
            </a:pPr>
            <a:r>
              <a:rPr lang="en-GB"/>
              <a:t>Edit this text via Insert &gt; Header and Footer</a:t>
            </a:r>
          </a:p>
        </p:txBody>
      </p:sp>
      <p:sp>
        <p:nvSpPr>
          <p:cNvPr id="6" name="Slide Number Placeholder 5">
            <a:extLst>
              <a:ext uri="{FF2B5EF4-FFF2-40B4-BE49-F238E27FC236}">
                <a16:creationId xmlns:a16="http://schemas.microsoft.com/office/drawing/2014/main" id="{7779F5D5-8DB0-B3BF-E3BF-4718DAEE6BC8}"/>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11</a:t>
            </a:fld>
            <a:endParaRPr lang="en-GB"/>
          </a:p>
        </p:txBody>
      </p:sp>
      <p:sp>
        <p:nvSpPr>
          <p:cNvPr id="7" name="Subtitle 6">
            <a:extLst>
              <a:ext uri="{FF2B5EF4-FFF2-40B4-BE49-F238E27FC236}">
                <a16:creationId xmlns:a16="http://schemas.microsoft.com/office/drawing/2014/main" id="{94DC833B-B295-88B4-F7FB-46C7095F28E3}"/>
              </a:ext>
            </a:extLst>
          </p:cNvPr>
          <p:cNvSpPr>
            <a:spLocks noGrp="1"/>
          </p:cNvSpPr>
          <p:nvPr>
            <p:ph type="subTitle" idx="13"/>
          </p:nvPr>
        </p:nvSpPr>
        <p:spPr>
          <a:xfrm>
            <a:off x="325800" y="854708"/>
            <a:ext cx="11540763" cy="371567"/>
          </a:xfrm>
        </p:spPr>
        <p:txBody>
          <a:bodyPr>
            <a:normAutofit/>
          </a:bodyPr>
          <a:lstStyle/>
          <a:p>
            <a:pPr>
              <a:spcAft>
                <a:spcPts val="600"/>
              </a:spcAft>
            </a:pPr>
            <a:r>
              <a:rPr lang="en-GB" sz="2000" dirty="0"/>
              <a:t>There are several routes to share information:</a:t>
            </a:r>
            <a:endParaRPr lang="en-US" sz="2000" dirty="0"/>
          </a:p>
          <a:p>
            <a:pPr>
              <a:spcAft>
                <a:spcPts val="600"/>
              </a:spcAft>
            </a:pPr>
            <a:endParaRPr lang="en-US" sz="2000" dirty="0"/>
          </a:p>
        </p:txBody>
      </p:sp>
    </p:spTree>
    <p:extLst>
      <p:ext uri="{BB962C8B-B14F-4D97-AF65-F5344CB8AC3E}">
        <p14:creationId xmlns:p14="http://schemas.microsoft.com/office/powerpoint/2010/main" val="28504983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7445-54E6-6FDA-C096-E4C8D94A6A99}"/>
              </a:ext>
            </a:extLst>
          </p:cNvPr>
          <p:cNvSpPr>
            <a:spLocks noGrp="1"/>
          </p:cNvSpPr>
          <p:nvPr>
            <p:ph type="title"/>
          </p:nvPr>
        </p:nvSpPr>
        <p:spPr>
          <a:xfrm>
            <a:off x="326232" y="252000"/>
            <a:ext cx="11541025" cy="378044"/>
          </a:xfrm>
        </p:spPr>
        <p:txBody>
          <a:bodyPr anchor="t">
            <a:normAutofit/>
          </a:bodyPr>
          <a:lstStyle/>
          <a:p>
            <a:r>
              <a:rPr lang="en-GB" dirty="0"/>
              <a:t>Report and Support </a:t>
            </a:r>
            <a:endParaRPr lang="en-US" dirty="0"/>
          </a:p>
        </p:txBody>
      </p:sp>
      <p:sp>
        <p:nvSpPr>
          <p:cNvPr id="3" name="Content Placeholder 2">
            <a:extLst>
              <a:ext uri="{FF2B5EF4-FFF2-40B4-BE49-F238E27FC236}">
                <a16:creationId xmlns:a16="http://schemas.microsoft.com/office/drawing/2014/main" id="{B1ED48A3-F411-3E65-BF70-89A9E9AE103F}"/>
              </a:ext>
            </a:extLst>
          </p:cNvPr>
          <p:cNvSpPr>
            <a:spLocks noGrp="1"/>
          </p:cNvSpPr>
          <p:nvPr>
            <p:ph sz="half" idx="1"/>
          </p:nvPr>
        </p:nvSpPr>
        <p:spPr>
          <a:xfrm>
            <a:off x="326232" y="899319"/>
            <a:ext cx="6669088" cy="5361781"/>
          </a:xfrm>
        </p:spPr>
        <p:txBody>
          <a:bodyPr vert="horz" lIns="0" tIns="0" rIns="0" bIns="0" rtlCol="0" anchor="t">
            <a:normAutofit/>
          </a:bodyPr>
          <a:lstStyle/>
          <a:p>
            <a:pPr>
              <a:lnSpc>
                <a:spcPct val="95000"/>
              </a:lnSpc>
            </a:pPr>
            <a:r>
              <a:rPr lang="en-GB" b="0" i="0" dirty="0">
                <a:effectLst/>
              </a:rPr>
              <a:t>Imperial uses the </a:t>
            </a:r>
            <a:r>
              <a:rPr lang="en-GB" b="0" i="0" dirty="0">
                <a:effectLst/>
                <a:hlinkClick r:id="rId2" tooltip="new Report &amp; Support tool link opens in a new window"/>
              </a:rPr>
              <a:t>Report and Support tool</a:t>
            </a:r>
            <a:r>
              <a:rPr lang="en-GB" b="0" i="0" dirty="0">
                <a:effectLst/>
              </a:rPr>
              <a:t>, which allows you to disclose unwelcome behaviours such as bullying, harassment, sexual violence, sexual harassment, sexual misconduct, racial discrimination</a:t>
            </a:r>
            <a:r>
              <a:rPr lang="en-GB" dirty="0"/>
              <a:t>,</a:t>
            </a:r>
            <a:r>
              <a:rPr lang="en-GB" b="0" i="0" dirty="0">
                <a:effectLst/>
              </a:rPr>
              <a:t> </a:t>
            </a:r>
            <a:r>
              <a:rPr lang="en-GB" dirty="0"/>
              <a:t>safeguarding concerns </a:t>
            </a:r>
            <a:r>
              <a:rPr lang="en-GB" b="0" i="0" dirty="0">
                <a:effectLst/>
              </a:rPr>
              <a:t>and more.</a:t>
            </a:r>
          </a:p>
          <a:p>
            <a:pPr fontAlgn="base">
              <a:lnSpc>
                <a:spcPct val="95000"/>
              </a:lnSpc>
              <a:spcBef>
                <a:spcPts val="1456"/>
              </a:spcBef>
            </a:pPr>
            <a:r>
              <a:rPr lang="en-GB" b="0" i="0" dirty="0">
                <a:effectLst/>
              </a:rPr>
              <a:t>Anyone can use the tool, including staff, students, contractors and visitors to the university. </a:t>
            </a:r>
            <a:endParaRPr lang="en-GB" dirty="0"/>
          </a:p>
          <a:p>
            <a:pPr>
              <a:lnSpc>
                <a:spcPct val="95000"/>
              </a:lnSpc>
              <a:spcBef>
                <a:spcPts val="1456"/>
              </a:spcBef>
            </a:pPr>
            <a:r>
              <a:rPr lang="en-GB" b="0" i="0" dirty="0">
                <a:effectLst/>
              </a:rPr>
              <a:t>You can use the tool if you have witnessed an incident, or experienced bullying or harassment directly. </a:t>
            </a:r>
            <a:endParaRPr lang="en-GB" dirty="0"/>
          </a:p>
          <a:p>
            <a:pPr>
              <a:lnSpc>
                <a:spcPct val="95000"/>
              </a:lnSpc>
              <a:spcBef>
                <a:spcPts val="1456"/>
              </a:spcBef>
            </a:pPr>
            <a:r>
              <a:rPr lang="en-GB" b="0" i="0" dirty="0">
                <a:effectLst/>
              </a:rPr>
              <a:t>You can disclose something anonymously or you can provide your details to be put in contact with someone.</a:t>
            </a:r>
            <a:endParaRPr lang="en-GB" dirty="0">
              <a:cs typeface="Arial"/>
            </a:endParaRPr>
          </a:p>
          <a:p>
            <a:pPr fontAlgn="base">
              <a:lnSpc>
                <a:spcPct val="95000"/>
              </a:lnSpc>
              <a:spcBef>
                <a:spcPts val="1456"/>
              </a:spcBef>
            </a:pPr>
            <a:r>
              <a:rPr lang="en-GB" b="1" i="0" dirty="0">
                <a:effectLst/>
                <a:hlinkClick r:id="rId2"/>
              </a:rPr>
              <a:t>Follow this link to make an anonymous or named disclosure</a:t>
            </a:r>
            <a:endParaRPr lang="en-GB" b="1" i="0" dirty="0">
              <a:effectLst/>
            </a:endParaRPr>
          </a:p>
          <a:p>
            <a:pPr>
              <a:lnSpc>
                <a:spcPct val="95000"/>
              </a:lnSpc>
            </a:pPr>
            <a:endParaRPr lang="en-US" dirty="0"/>
          </a:p>
        </p:txBody>
      </p:sp>
      <p:pic>
        <p:nvPicPr>
          <p:cNvPr id="9" name="Picture 8" descr="A blue book and a pen&#10;&#10;AI-generated content may be incorrect.">
            <a:extLst>
              <a:ext uri="{FF2B5EF4-FFF2-40B4-BE49-F238E27FC236}">
                <a16:creationId xmlns:a16="http://schemas.microsoft.com/office/drawing/2014/main" id="{0171C2D2-FF1F-1313-3BAF-461F7DBDDE7E}"/>
              </a:ext>
            </a:extLst>
          </p:cNvPr>
          <p:cNvPicPr>
            <a:picLocks noChangeAspect="1"/>
          </p:cNvPicPr>
          <p:nvPr/>
        </p:nvPicPr>
        <p:blipFill>
          <a:blip r:embed="rId3">
            <a:extLst>
              <a:ext uri="{28A0092B-C50C-407E-A947-70E740481C1C}">
                <a14:useLocalDpi xmlns:a14="http://schemas.microsoft.com/office/drawing/2010/main" val="0"/>
              </a:ext>
            </a:extLst>
          </a:blip>
          <a:srcRect r="23421" b="3"/>
          <a:stretch>
            <a:fillRect/>
          </a:stretch>
        </p:blipFill>
        <p:spPr>
          <a:xfrm>
            <a:off x="6991350" y="1177802"/>
            <a:ext cx="4687888" cy="4285456"/>
          </a:xfrm>
          <a:prstGeom prst="rect">
            <a:avLst/>
          </a:prstGeom>
          <a:pattFill prst="pct75">
            <a:fgClr>
              <a:srgbClr val="F8F3C6"/>
            </a:fgClr>
            <a:bgClr>
              <a:schemeClr val="bg1"/>
            </a:bgClr>
          </a:pattFill>
          <a:effectLst>
            <a:softEdge rad="850900"/>
          </a:effectLst>
        </p:spPr>
      </p:pic>
      <p:sp>
        <p:nvSpPr>
          <p:cNvPr id="4" name="Date Placeholder 3">
            <a:extLst>
              <a:ext uri="{FF2B5EF4-FFF2-40B4-BE49-F238E27FC236}">
                <a16:creationId xmlns:a16="http://schemas.microsoft.com/office/drawing/2014/main" id="{143C4D2F-1B55-8E53-EF0A-967FC8D411EC}"/>
              </a:ext>
            </a:extLst>
          </p:cNvPr>
          <p:cNvSpPr>
            <a:spLocks noGrp="1"/>
          </p:cNvSpPr>
          <p:nvPr>
            <p:ph type="dt" sz="half" idx="10"/>
          </p:nvPr>
        </p:nvSpPr>
        <p:spPr>
          <a:xfrm>
            <a:off x="10641349" y="6393702"/>
            <a:ext cx="1233647" cy="137270"/>
          </a:xfrm>
        </p:spPr>
        <p:txBody>
          <a:bodyPr anchor="b">
            <a:normAutofit/>
          </a:bodyPr>
          <a:lstStyle/>
          <a:p>
            <a:pPr>
              <a:spcAft>
                <a:spcPts val="600"/>
              </a:spcAft>
            </a:pPr>
            <a:endParaRPr lang="en-GB" dirty="0"/>
          </a:p>
        </p:txBody>
      </p:sp>
      <p:sp>
        <p:nvSpPr>
          <p:cNvPr id="6" name="Slide Number Placeholder 5">
            <a:extLst>
              <a:ext uri="{FF2B5EF4-FFF2-40B4-BE49-F238E27FC236}">
                <a16:creationId xmlns:a16="http://schemas.microsoft.com/office/drawing/2014/main" id="{8A8E23FA-ADDD-812E-9322-841931E3497A}"/>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12</a:t>
            </a:fld>
            <a:endParaRPr lang="en-GB"/>
          </a:p>
        </p:txBody>
      </p:sp>
    </p:spTree>
    <p:extLst>
      <p:ext uri="{BB962C8B-B14F-4D97-AF65-F5344CB8AC3E}">
        <p14:creationId xmlns:p14="http://schemas.microsoft.com/office/powerpoint/2010/main" val="34479006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4DE5-E9C5-DEBF-52D1-376B76603F21}"/>
              </a:ext>
            </a:extLst>
          </p:cNvPr>
          <p:cNvSpPr>
            <a:spLocks noGrp="1"/>
          </p:cNvSpPr>
          <p:nvPr>
            <p:ph type="title"/>
          </p:nvPr>
        </p:nvSpPr>
        <p:spPr/>
        <p:txBody>
          <a:bodyPr/>
          <a:lstStyle/>
          <a:p>
            <a:r>
              <a:rPr lang="en-GB" dirty="0"/>
              <a:t>If a concern is disclosed to you…</a:t>
            </a:r>
            <a:endParaRPr lang="en-US" dirty="0"/>
          </a:p>
        </p:txBody>
      </p:sp>
      <p:sp>
        <p:nvSpPr>
          <p:cNvPr id="3" name="Content Placeholder 2">
            <a:extLst>
              <a:ext uri="{FF2B5EF4-FFF2-40B4-BE49-F238E27FC236}">
                <a16:creationId xmlns:a16="http://schemas.microsoft.com/office/drawing/2014/main" id="{E8A11199-DD5C-8F48-1404-43CA39DC4C00}"/>
              </a:ext>
            </a:extLst>
          </p:cNvPr>
          <p:cNvSpPr>
            <a:spLocks noGrp="1"/>
          </p:cNvSpPr>
          <p:nvPr>
            <p:ph idx="1"/>
          </p:nvPr>
        </p:nvSpPr>
        <p:spPr>
          <a:xfrm>
            <a:off x="325438" y="809019"/>
            <a:ext cx="5611317" cy="5476033"/>
          </a:xfrm>
        </p:spPr>
        <p:txBody>
          <a:bodyPr vert="horz" lIns="0" tIns="0" rIns="0" bIns="0" rtlCol="0" anchor="t">
            <a:normAutofit/>
          </a:bodyPr>
          <a:lstStyle/>
          <a:p>
            <a:pPr algn="ctr"/>
            <a:r>
              <a:rPr lang="en-GB" b="1" dirty="0">
                <a:solidFill>
                  <a:srgbClr val="000000"/>
                </a:solidFill>
                <a:latin typeface="Arial"/>
                <a:cs typeface="Arial"/>
              </a:rPr>
              <a:t>DO</a:t>
            </a:r>
            <a:endParaRPr lang="en-US" dirty="0">
              <a:latin typeface="Arial"/>
              <a:cs typeface="Arial"/>
            </a:endParaRPr>
          </a:p>
          <a:p>
            <a:pPr algn="ctr"/>
            <a:endParaRPr lang="en-GB" b="1" dirty="0">
              <a:solidFill>
                <a:srgbClr val="000000"/>
              </a:solidFill>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Stay calm and listen carefully</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Take it seriously even if the person is confused: let them know you are taking it seriously</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Be empathetic</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Tell the person they have done the right thing by telling you</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Let the person explain their situation/concerns at their own pace</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Let them know it's not their fault</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Explain confidentiality, but clarify that in line with the safeguarding procedure, you have to share the information with a Lead Safeguarding Officer if it involves a child </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Reassure the person that they will be supported</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Make sure the person's immediate safety needs are met</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Make a written record, dated and signed, of what you have been told and what you did – in their words, not yours</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Explain what you will do next</a:t>
            </a:r>
            <a:endParaRPr lang="en-GB" dirty="0">
              <a:latin typeface="Arial"/>
              <a:cs typeface="Arial"/>
            </a:endParaRPr>
          </a:p>
          <a:p>
            <a:r>
              <a:rPr lang="en-GB" sz="1600" dirty="0">
                <a:solidFill>
                  <a:srgbClr val="000000"/>
                </a:solidFill>
                <a:latin typeface="Wingdings"/>
                <a:cs typeface="Arial"/>
                <a:sym typeface="Wingdings"/>
              </a:rPr>
              <a:t>ü</a:t>
            </a:r>
            <a:r>
              <a:rPr lang="en-GB" sz="1600">
                <a:solidFill>
                  <a:srgbClr val="000000"/>
                </a:solidFill>
                <a:latin typeface="Arial"/>
                <a:cs typeface="Arial"/>
              </a:rPr>
              <a:t> </a:t>
            </a:r>
            <a:r>
              <a:rPr lang="en-GB" sz="1600" dirty="0">
                <a:solidFill>
                  <a:srgbClr val="000000"/>
                </a:solidFill>
                <a:latin typeface="Arial"/>
                <a:cs typeface="Arial"/>
              </a:rPr>
              <a:t>Seek help for yourself if you feel you need support</a:t>
            </a:r>
            <a:endParaRPr lang="en-GB" dirty="0">
              <a:latin typeface="Arial"/>
              <a:cs typeface="Arial"/>
            </a:endParaRPr>
          </a:p>
          <a:p>
            <a:pPr marL="0" indent="0" algn="ctr">
              <a:buNone/>
            </a:pPr>
            <a:endParaRPr lang="en-GB" b="1" i="0" dirty="0">
              <a:solidFill>
                <a:srgbClr val="000000"/>
              </a:solidFill>
              <a:effectLst/>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3B918F9E-CD9B-3B57-08DA-1BFFF393B0AE}"/>
              </a:ext>
            </a:extLst>
          </p:cNvPr>
          <p:cNvSpPr>
            <a:spLocks noGrp="1"/>
          </p:cNvSpPr>
          <p:nvPr>
            <p:ph type="sldNum" sz="quarter" idx="12"/>
          </p:nvPr>
        </p:nvSpPr>
        <p:spPr/>
        <p:txBody>
          <a:bodyPr/>
          <a:lstStyle/>
          <a:p>
            <a:fld id="{CBA53E11-492D-48B3-9F9B-09541CA2A39A}" type="slidenum">
              <a:rPr lang="en-GB" smtClean="0"/>
              <a:t>13</a:t>
            </a:fld>
            <a:endParaRPr lang="en-GB"/>
          </a:p>
        </p:txBody>
      </p:sp>
      <p:sp>
        <p:nvSpPr>
          <p:cNvPr id="7" name="Subtitle 6">
            <a:extLst>
              <a:ext uri="{FF2B5EF4-FFF2-40B4-BE49-F238E27FC236}">
                <a16:creationId xmlns:a16="http://schemas.microsoft.com/office/drawing/2014/main" id="{79D9ECA0-B32A-57C6-888C-4A6E395B73CB}"/>
              </a:ext>
            </a:extLst>
          </p:cNvPr>
          <p:cNvSpPr>
            <a:spLocks noGrp="1"/>
          </p:cNvSpPr>
          <p:nvPr>
            <p:ph type="subTitle" idx="13"/>
          </p:nvPr>
        </p:nvSpPr>
        <p:spPr>
          <a:xfrm>
            <a:off x="6488531" y="809020"/>
            <a:ext cx="5192038" cy="5721954"/>
          </a:xfrm>
        </p:spPr>
        <p:txBody>
          <a:bodyPr vert="horz" lIns="0" tIns="0" rIns="0" bIns="0" rtlCol="0" anchor="t">
            <a:noAutofit/>
          </a:bodyPr>
          <a:lstStyle/>
          <a:p>
            <a:pPr algn="ctr"/>
            <a:r>
              <a:rPr lang="en-GB" sz="2000" b="1" dirty="0">
                <a:solidFill>
                  <a:srgbClr val="000000"/>
                </a:solidFill>
                <a:cs typeface="Arial"/>
              </a:rPr>
              <a:t>DON'T</a:t>
            </a:r>
            <a:endParaRPr lang="en-GB" sz="2000" b="1" dirty="0">
              <a:solidFill>
                <a:srgbClr val="000000"/>
              </a:solidFill>
              <a:cs typeface="Arial" panose="020B0604020202020204" pitchFamily="34" charset="0"/>
            </a:endParaRPr>
          </a:p>
          <a:p>
            <a:pPr marL="0" indent="0" algn="ctr">
              <a:buNone/>
            </a:pPr>
            <a:endParaRPr lang="en-GB" sz="2000" b="1" i="0" dirty="0">
              <a:solidFill>
                <a:srgbClr val="000000"/>
              </a:solidFill>
              <a:effectLst/>
              <a:cs typeface="Arial" panose="020B0604020202020204" pitchFamily="34" charset="0"/>
            </a:endParaRPr>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Show shock or disbelief</a:t>
            </a:r>
            <a:endParaRPr lang="en-US" dirty="0"/>
          </a:p>
          <a:p>
            <a:r>
              <a:rPr lang="en-US" sz="1800" dirty="0">
                <a:latin typeface="Wingdings"/>
                <a:sym typeface="Wingdings"/>
              </a:rPr>
              <a:t>v</a:t>
            </a:r>
            <a:r>
              <a:rPr lang="en-US" sz="1800" dirty="0">
                <a:solidFill>
                  <a:srgbClr val="000000"/>
                </a:solidFill>
                <a:latin typeface="Arial"/>
                <a:cs typeface="Arial"/>
              </a:rPr>
              <a:t> </a:t>
            </a:r>
            <a:r>
              <a:rPr lang="en-US" sz="1800" dirty="0">
                <a:solidFill>
                  <a:srgbClr val="000000"/>
                </a:solidFill>
                <a:cs typeface="Arial"/>
              </a:rPr>
              <a:t>Promise to keep secrets</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If the disclosure involves sharing of images on phones or the internet, do not view the material yourself</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Investigate the situation yourself in any way</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Contact the alleged perpetrator</a:t>
            </a:r>
            <a:endParaRPr lang="en-US" dirty="0"/>
          </a:p>
          <a:p>
            <a:r>
              <a:rPr lang="en-US" sz="1800" dirty="0">
                <a:latin typeface="Wingdings"/>
                <a:sym typeface="Wingdings"/>
              </a:rPr>
              <a:t>v</a:t>
            </a:r>
            <a:r>
              <a:rPr lang="en-US" sz="1800" dirty="0">
                <a:solidFill>
                  <a:srgbClr val="000000"/>
                </a:solidFill>
                <a:latin typeface="Arial"/>
                <a:cs typeface="Arial"/>
              </a:rPr>
              <a:t> </a:t>
            </a:r>
            <a:r>
              <a:rPr lang="en-US" sz="1800" dirty="0">
                <a:solidFill>
                  <a:srgbClr val="000000"/>
                </a:solidFill>
                <a:cs typeface="Arial"/>
              </a:rPr>
              <a:t>Be dismissive</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Share information with any other individual or member of staff other than on a need-to-know basis</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Put your arm around the person, as this may make them feel uncomfortable, and stop talking</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Use leading questions</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Attempt to resolve the situation yourself or give the individual your personal contact details</a:t>
            </a:r>
            <a:endParaRPr lang="en-US" dirty="0"/>
          </a:p>
          <a:p>
            <a:r>
              <a:rPr lang="en-US" sz="1800" dirty="0">
                <a:latin typeface="Wingdings"/>
                <a:sym typeface="Wingdings"/>
              </a:rPr>
              <a:t>v</a:t>
            </a:r>
            <a:r>
              <a:rPr lang="en-US" sz="1800">
                <a:solidFill>
                  <a:srgbClr val="000000"/>
                </a:solidFill>
                <a:latin typeface="Arial"/>
                <a:cs typeface="Arial"/>
              </a:rPr>
              <a:t> </a:t>
            </a:r>
            <a:r>
              <a:rPr lang="en-US" sz="1800" dirty="0">
                <a:solidFill>
                  <a:srgbClr val="000000"/>
                </a:solidFill>
                <a:cs typeface="Arial"/>
              </a:rPr>
              <a:t>Delay in reporting a disclosure to the Lead Safeguarding Officer</a:t>
            </a:r>
            <a:endParaRPr lang="en-US" dirty="0"/>
          </a:p>
          <a:p>
            <a:endParaRPr lang="en-US" dirty="0">
              <a:cs typeface="Arial"/>
            </a:endParaRPr>
          </a:p>
        </p:txBody>
      </p:sp>
    </p:spTree>
    <p:extLst>
      <p:ext uri="{BB962C8B-B14F-4D97-AF65-F5344CB8AC3E}">
        <p14:creationId xmlns:p14="http://schemas.microsoft.com/office/powerpoint/2010/main" val="11057189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CC4DB-0ECC-8299-4558-861E0A3F5E89}"/>
              </a:ext>
            </a:extLst>
          </p:cNvPr>
          <p:cNvSpPr>
            <a:spLocks noGrp="1"/>
          </p:cNvSpPr>
          <p:nvPr>
            <p:ph type="title"/>
          </p:nvPr>
        </p:nvSpPr>
        <p:spPr/>
        <p:txBody>
          <a:bodyPr/>
          <a:lstStyle/>
          <a:p>
            <a:r>
              <a:rPr lang="en-GB" dirty="0"/>
              <a:t>Consent and Confidentiality</a:t>
            </a:r>
            <a:endParaRPr lang="en-US" dirty="0"/>
          </a:p>
        </p:txBody>
      </p:sp>
      <p:sp>
        <p:nvSpPr>
          <p:cNvPr id="3" name="Content Placeholder 2">
            <a:extLst>
              <a:ext uri="{FF2B5EF4-FFF2-40B4-BE49-F238E27FC236}">
                <a16:creationId xmlns:a16="http://schemas.microsoft.com/office/drawing/2014/main" id="{B9387EA4-882A-99F5-7EEB-B08A04CBA7AC}"/>
              </a:ext>
            </a:extLst>
          </p:cNvPr>
          <p:cNvSpPr>
            <a:spLocks noGrp="1"/>
          </p:cNvSpPr>
          <p:nvPr>
            <p:ph idx="1"/>
          </p:nvPr>
        </p:nvSpPr>
        <p:spPr>
          <a:xfrm>
            <a:off x="325800" y="1055254"/>
            <a:ext cx="11540763" cy="3281076"/>
          </a:xfrm>
        </p:spPr>
        <p:txBody>
          <a:bodyPr vert="horz" lIns="0" tIns="0" rIns="0" bIns="0" rtlCol="0" anchor="t">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mj-lt"/>
              </a:rPr>
              <a:t>Informed consent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solidFill>
                <a:srgbClr val="000000"/>
              </a:solidFill>
              <a:effectLst/>
              <a:latin typeface="+mj-lt"/>
            </a:endParaRPr>
          </a:p>
          <a:p>
            <a:pPr defTabSz="914400">
              <a:lnSpc>
                <a:spcPct val="100000"/>
              </a:lnSpc>
              <a:spcBef>
                <a:spcPct val="0"/>
              </a:spcBef>
              <a:spcAft>
                <a:spcPct val="0"/>
              </a:spcAft>
              <a:buFontTx/>
            </a:pPr>
            <a:endParaRPr lang="en-US" altLang="en-US" b="1" dirty="0">
              <a:solidFill>
                <a:srgbClr val="000000"/>
              </a:solidFill>
              <a:cs typeface="Arial"/>
            </a:endParaRPr>
          </a:p>
          <a:p>
            <a:pPr defTabSz="914400">
              <a:lnSpc>
                <a:spcPct val="100000"/>
              </a:lnSpc>
              <a:spcBef>
                <a:spcPct val="0"/>
              </a:spcBef>
              <a:spcAft>
                <a:spcPct val="0"/>
              </a:spcAft>
              <a:buFontTx/>
            </a:pPr>
            <a:endParaRPr lang="en-US" altLang="en-US" b="1" dirty="0">
              <a:solidFill>
                <a:srgbClr val="000000"/>
              </a:solidFill>
              <a:cs typeface="Arial"/>
            </a:endParaRPr>
          </a:p>
          <a:p>
            <a:pPr marL="0" marR="0" lvl="0" indent="0"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0000"/>
                </a:solidFill>
                <a:effectLst/>
                <a:cs typeface="Arial" panose="020B0604020202020204" pitchFamily="34" charset="0"/>
              </a:rPr>
              <a:t>Children</a:t>
            </a:r>
            <a:r>
              <a:rPr kumimoji="0" lang="en-US" altLang="en-US" sz="1800" b="0" i="0" u="none" strike="noStrike" cap="none" normalizeH="0" baseline="0" dirty="0">
                <a:ln>
                  <a:noFill/>
                </a:ln>
                <a:solidFill>
                  <a:srgbClr val="000000"/>
                </a:solidFill>
                <a:effectLst/>
                <a:cs typeface="Arial" panose="020B0604020202020204" pitchFamily="34" charset="0"/>
              </a:rPr>
              <a:t>: Where possible, children and young people should be given the opportunity to agree on the next steps,</a:t>
            </a: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rgbClr val="000000"/>
                </a:solidFill>
                <a:effectLst/>
                <a:cs typeface="Arial"/>
              </a:rPr>
              <a:t>but any concerns must always be shared with the local or lead safeguarding officers so one person does not hold the knowledge and decision on the next steps.  </a:t>
            </a:r>
            <a:endParaRPr lang="en-US" altLang="en-US" sz="1800" dirty="0">
              <a:solidFill>
                <a:srgbClr val="000000"/>
              </a:solidFill>
              <a:cs typeface="Arial"/>
            </a:endParaRPr>
          </a:p>
          <a:p>
            <a:pPr marL="0" marR="0" lvl="0" indent="0" defTabSz="914400">
              <a:lnSpc>
                <a:spcPct val="100000"/>
              </a:lnSpc>
              <a:spcBef>
                <a:spcPct val="0"/>
              </a:spcBef>
              <a:spcAft>
                <a:spcPct val="0"/>
              </a:spcAft>
              <a:buClrTx/>
              <a:buSzTx/>
              <a:buNone/>
              <a:tabLst/>
            </a:pPr>
            <a:r>
              <a:rPr kumimoji="0" lang="en-US" altLang="en-US" sz="1800" b="0" i="0" u="none" strike="noStrike" cap="none" normalizeH="0" baseline="0" dirty="0">
                <a:ln>
                  <a:noFill/>
                </a:ln>
                <a:solidFill>
                  <a:srgbClr val="000000"/>
                </a:solidFill>
                <a:effectLst/>
                <a:cs typeface="Arial"/>
              </a:rPr>
              <a:t> </a:t>
            </a:r>
            <a:br>
              <a:rPr lang="en-US" altLang="en-US" sz="1800" b="0" i="0" u="none" strike="noStrike" cap="none" normalizeH="0" baseline="0" dirty="0">
                <a:ln>
                  <a:noFill/>
                </a:ln>
                <a:effectLst/>
                <a:cs typeface="Arial" panose="020B0604020202020204" pitchFamily="34" charset="0"/>
              </a:rPr>
            </a:br>
            <a:r>
              <a:rPr kumimoji="0" lang="en-US" altLang="en-US" sz="1800" b="1" i="0" u="none" strike="noStrike" cap="none" normalizeH="0" baseline="0" dirty="0">
                <a:ln>
                  <a:noFill/>
                </a:ln>
                <a:solidFill>
                  <a:srgbClr val="000000"/>
                </a:solidFill>
                <a:effectLst/>
                <a:cs typeface="Arial"/>
              </a:rPr>
              <a:t>Data protection legislation, including GDPR, does not prevent the sharing of safeguarding information with the relevant professional.</a:t>
            </a:r>
            <a:endParaRPr lang="en-US" b="1" dirty="0">
              <a:cs typeface="Arial"/>
            </a:endParaRPr>
          </a:p>
          <a:p>
            <a:pPr marL="0" marR="0" lvl="0" indent="0"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rgbClr val="000000"/>
              </a:solidFill>
              <a:effectLst/>
              <a:cs typeface="Arial" panose="020B0604020202020204" pitchFamily="34" charset="0"/>
            </a:endParaRPr>
          </a:p>
          <a:p>
            <a:pPr defTabSz="914400" eaLnBrk="0" fontAlgn="base" hangingPunct="0">
              <a:lnSpc>
                <a:spcPct val="100000"/>
              </a:lnSpc>
              <a:spcBef>
                <a:spcPct val="0"/>
              </a:spcBef>
              <a:spcAft>
                <a:spcPct val="0"/>
              </a:spcAft>
            </a:pPr>
            <a:r>
              <a:rPr kumimoji="0" lang="en-US" altLang="en-US" sz="1800" b="1" i="0" u="none" strike="noStrike" cap="none" normalizeH="0" baseline="0" dirty="0">
                <a:ln>
                  <a:noFill/>
                </a:ln>
                <a:solidFill>
                  <a:srgbClr val="000000"/>
                </a:solidFill>
                <a:effectLst/>
                <a:cs typeface="Arial"/>
              </a:rPr>
              <a:t>Adults</a:t>
            </a:r>
            <a:r>
              <a:rPr kumimoji="0" lang="en-US" altLang="en-US" sz="1800" b="0" i="0" u="none" strike="noStrike" cap="none" normalizeH="0" baseline="0" dirty="0">
                <a:ln>
                  <a:noFill/>
                </a:ln>
                <a:solidFill>
                  <a:srgbClr val="000000"/>
                </a:solidFill>
                <a:effectLst/>
                <a:cs typeface="Arial"/>
              </a:rPr>
              <a:t>: The law assumes that adults have the right and capacity to make informed decisions, including the right to withhold consent.</a:t>
            </a:r>
            <a:endParaRPr lang="en-US" altLang="en-US" sz="1800" dirty="0">
              <a:solidFill>
                <a:srgbClr val="000000"/>
              </a:solidFill>
              <a:cs typeface="Arial"/>
            </a:endParaRPr>
          </a:p>
          <a:p>
            <a:pPr marL="0" marR="0" lvl="0" indent="0" algn="l" defTabSz="914400">
              <a:lnSpc>
                <a:spcPct val="100000"/>
              </a:lnSpc>
              <a:spcBef>
                <a:spcPct val="0"/>
              </a:spcBef>
              <a:spcAft>
                <a:spcPct val="0"/>
              </a:spcAft>
              <a:buClrTx/>
              <a:buSzTx/>
              <a:buNone/>
              <a:tabLst/>
            </a:pPr>
            <a:br>
              <a:rPr lang="en-US" altLang="en-US" sz="1800" b="0" i="0" u="none" strike="noStrike" cap="none" normalizeH="0" baseline="0" dirty="0">
                <a:ln>
                  <a:noFill/>
                </a:ln>
                <a:effectLst/>
                <a:cs typeface="Arial" panose="020B0604020202020204" pitchFamily="34" charset="0"/>
              </a:rPr>
            </a:br>
            <a:r>
              <a:rPr kumimoji="0" lang="en-US" altLang="en-US" sz="1800" b="0" i="0" u="none" strike="noStrike" cap="none" normalizeH="0" baseline="0" dirty="0">
                <a:ln>
                  <a:noFill/>
                </a:ln>
                <a:solidFill>
                  <a:srgbClr val="000000"/>
                </a:solidFill>
                <a:effectLst/>
                <a:cs typeface="Arial"/>
              </a:rPr>
              <a:t>A 'best interests' decision' can be made to protect someone if they, as an adult,' lack the capacity' to make a specific decision at a specific time.</a:t>
            </a:r>
            <a:endParaRPr lang="en-US" dirty="0">
              <a:cs typeface="Arial"/>
            </a:endParaRPr>
          </a:p>
          <a:p>
            <a:pPr marL="0" lvl="0" indent="0">
              <a:lnSpc>
                <a:spcPct val="100000"/>
              </a:lnSpc>
              <a:buNone/>
            </a:pPr>
            <a:endParaRPr kumimoji="0" lang="en-US" altLang="en-US" b="1" i="0" u="none" strike="noStrike" cap="none" normalizeH="0" baseline="0" dirty="0">
              <a:ln>
                <a:noFill/>
              </a:ln>
              <a:solidFill>
                <a:srgbClr val="000000"/>
              </a:solidFill>
              <a:effectLst/>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8D0D9241-7210-627F-DF35-3A665312861B}"/>
              </a:ext>
            </a:extLst>
          </p:cNvPr>
          <p:cNvSpPr>
            <a:spLocks noGrp="1"/>
          </p:cNvSpPr>
          <p:nvPr>
            <p:ph type="sldNum" sz="quarter" idx="12"/>
          </p:nvPr>
        </p:nvSpPr>
        <p:spPr/>
        <p:txBody>
          <a:bodyPr/>
          <a:lstStyle/>
          <a:p>
            <a:fld id="{CBA53E11-492D-48B3-9F9B-09541CA2A39A}" type="slidenum">
              <a:rPr lang="en-GB" smtClean="0"/>
              <a:t>14</a:t>
            </a:fld>
            <a:endParaRPr lang="en-GB"/>
          </a:p>
        </p:txBody>
      </p:sp>
      <p:pic>
        <p:nvPicPr>
          <p:cNvPr id="4" name="Picture 3">
            <a:extLst>
              <a:ext uri="{FF2B5EF4-FFF2-40B4-BE49-F238E27FC236}">
                <a16:creationId xmlns:a16="http://schemas.microsoft.com/office/drawing/2014/main" id="{70D0B32C-E5E8-6135-681E-1BD94EF65C7C}"/>
              </a:ext>
            </a:extLst>
          </p:cNvPr>
          <p:cNvPicPr>
            <a:picLocks noChangeAspect="1"/>
          </p:cNvPicPr>
          <p:nvPr/>
        </p:nvPicPr>
        <p:blipFill>
          <a:blip r:embed="rId2"/>
          <a:stretch>
            <a:fillRect/>
          </a:stretch>
        </p:blipFill>
        <p:spPr>
          <a:xfrm>
            <a:off x="9079635" y="74475"/>
            <a:ext cx="2571750" cy="1962150"/>
          </a:xfrm>
          <a:prstGeom prst="rect">
            <a:avLst/>
          </a:prstGeom>
        </p:spPr>
      </p:pic>
    </p:spTree>
    <p:extLst>
      <p:ext uri="{BB962C8B-B14F-4D97-AF65-F5344CB8AC3E}">
        <p14:creationId xmlns:p14="http://schemas.microsoft.com/office/powerpoint/2010/main" val="36053823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DC7D5-ECF6-8A11-3994-F6858A9FE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E35A7-C657-8538-F261-7207521087C2}"/>
              </a:ext>
            </a:extLst>
          </p:cNvPr>
          <p:cNvSpPr>
            <a:spLocks noGrp="1"/>
          </p:cNvSpPr>
          <p:nvPr>
            <p:ph type="title"/>
          </p:nvPr>
        </p:nvSpPr>
        <p:spPr/>
        <p:txBody>
          <a:bodyPr/>
          <a:lstStyle/>
          <a:p>
            <a:r>
              <a:rPr lang="en-GB" dirty="0"/>
              <a:t>Consent and Confidentiality</a:t>
            </a:r>
            <a:endParaRPr lang="en-US" dirty="0"/>
          </a:p>
        </p:txBody>
      </p:sp>
      <p:sp>
        <p:nvSpPr>
          <p:cNvPr id="3" name="Content Placeholder 2">
            <a:extLst>
              <a:ext uri="{FF2B5EF4-FFF2-40B4-BE49-F238E27FC236}">
                <a16:creationId xmlns:a16="http://schemas.microsoft.com/office/drawing/2014/main" id="{939275C4-12CD-5A39-D986-4EEA3AABE170}"/>
              </a:ext>
            </a:extLst>
          </p:cNvPr>
          <p:cNvSpPr>
            <a:spLocks noGrp="1"/>
          </p:cNvSpPr>
          <p:nvPr>
            <p:ph idx="1"/>
          </p:nvPr>
        </p:nvSpPr>
        <p:spPr>
          <a:xfrm>
            <a:off x="325618" y="901620"/>
            <a:ext cx="11540763" cy="5629354"/>
          </a:xfrm>
        </p:spPr>
        <p:txBody>
          <a:bodyPr vert="horz" lIns="0" tIns="0" rIns="0" bIns="0" rtlCol="0" anchor="t">
            <a:noAutofit/>
          </a:bodyPr>
          <a:lstStyle/>
          <a:p>
            <a:pPr marL="0" lvl="0" indent="0">
              <a:lnSpc>
                <a:spcPct val="100000"/>
              </a:lnSpc>
              <a:buNone/>
            </a:pPr>
            <a:r>
              <a:rPr kumimoji="0" lang="en-US" altLang="en-US" b="1" i="0" u="none" strike="noStrike" cap="none" normalizeH="0" baseline="0" dirty="0">
                <a:ln>
                  <a:noFill/>
                </a:ln>
                <a:solidFill>
                  <a:srgbClr val="000000"/>
                </a:solidFill>
                <a:effectLst/>
                <a:latin typeface="+mj-lt"/>
                <a:cs typeface="Arial" panose="020B0604020202020204" pitchFamily="34" charset="0"/>
              </a:rPr>
              <a:t>Breaching confidentiality</a:t>
            </a:r>
          </a:p>
          <a:p>
            <a:pPr marL="0" lvl="0" indent="0">
              <a:lnSpc>
                <a:spcPct val="100000"/>
              </a:lnSpc>
              <a:buNone/>
            </a:pPr>
            <a:endParaRPr kumimoji="0" lang="en-US" altLang="en-US" b="0" i="0" u="none" strike="noStrike" cap="none" normalizeH="0" baseline="0" dirty="0">
              <a:ln>
                <a:noFill/>
              </a:ln>
              <a:solidFill>
                <a:schemeClr val="tx1"/>
              </a:solidFill>
              <a:effectLst/>
              <a:cs typeface="Arial" panose="020B0604020202020204" pitchFamily="34" charset="0"/>
            </a:endParaRPr>
          </a:p>
          <a:p>
            <a:pPr marL="0" lvl="0" indent="0">
              <a:lnSpc>
                <a:spcPct val="100000"/>
              </a:lnSpc>
              <a:buNone/>
            </a:pPr>
            <a:r>
              <a:rPr kumimoji="0" lang="en-US" altLang="en-US" b="0" i="0" u="none" strike="noStrike" cap="none" normalizeH="0" baseline="0" dirty="0">
                <a:ln>
                  <a:noFill/>
                </a:ln>
                <a:solidFill>
                  <a:srgbClr val="000000"/>
                </a:solidFill>
                <a:effectLst/>
                <a:cs typeface="Arial" panose="020B0604020202020204" pitchFamily="34" charset="0"/>
              </a:rPr>
              <a:t>The instances where you may consider breaching an individual's confidentiality or acting without their consent include the following:</a:t>
            </a:r>
          </a:p>
          <a:p>
            <a:pPr marL="0" lvl="0" indent="0">
              <a:lnSpc>
                <a:spcPct val="100000"/>
              </a:lnSpc>
              <a:buNone/>
            </a:pPr>
            <a:endParaRPr kumimoji="0" lang="en-US" altLang="en-US" b="0" i="0" u="none" strike="noStrike" cap="none" normalizeH="0" baseline="0" dirty="0">
              <a:ln>
                <a:noFill/>
              </a:ln>
              <a:solidFill>
                <a:srgbClr val="000000"/>
              </a:solidFill>
              <a:effectLst/>
              <a:cs typeface="Arial" panose="020B0604020202020204" pitchFamily="34" charset="0"/>
            </a:endParaRPr>
          </a:p>
          <a:p>
            <a:pPr marL="34290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a:rPr>
              <a:t>The individual is a child or vulnerable adult at risk </a:t>
            </a:r>
            <a:r>
              <a:rPr lang="en-US" dirty="0">
                <a:solidFill>
                  <a:srgbClr val="000000"/>
                </a:solidFill>
                <a:cs typeface="Arial"/>
              </a:rPr>
              <a:t>(disclosure for a child is not a discretionary option).</a:t>
            </a:r>
          </a:p>
          <a:p>
            <a:pPr marL="34290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a:rPr>
              <a:t>Doing so is in the public interest.</a:t>
            </a:r>
            <a:endParaRPr lang="en-US" dirty="0"/>
          </a:p>
          <a:p>
            <a:pPr marL="342900" lvl="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panose="020B0604020202020204" pitchFamily="34" charset="0"/>
              </a:rPr>
              <a:t>A crime has been committed or is likely to be committed.</a:t>
            </a:r>
            <a:endParaRPr lang="en-US" altLang="en-US" b="0" i="0" u="none" strike="noStrike" cap="none" normalizeH="0" baseline="0" dirty="0">
              <a:ln>
                <a:noFill/>
              </a:ln>
              <a:solidFill>
                <a:srgbClr val="000000"/>
              </a:solidFill>
              <a:effectLst/>
              <a:cs typeface="Arial" panose="020B0604020202020204" pitchFamily="34" charset="0"/>
            </a:endParaRPr>
          </a:p>
          <a:p>
            <a:pPr marL="342900" lvl="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panose="020B0604020202020204" pitchFamily="34" charset="0"/>
              </a:rPr>
              <a:t>Other people are at risk.</a:t>
            </a:r>
            <a:endParaRPr lang="en-US" altLang="en-US" b="0" i="0" u="none" strike="noStrike" cap="none" normalizeH="0" baseline="0" dirty="0">
              <a:ln>
                <a:noFill/>
              </a:ln>
              <a:solidFill>
                <a:srgbClr val="000000"/>
              </a:solidFill>
              <a:effectLst/>
              <a:cs typeface="Arial" panose="020B0604020202020204" pitchFamily="34" charset="0"/>
            </a:endParaRPr>
          </a:p>
          <a:p>
            <a:pPr marL="342900" lvl="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panose="020B0604020202020204" pitchFamily="34" charset="0"/>
              </a:rPr>
              <a:t>The individual is acting under duress, and you have concerns that they are not making their own informed decision.</a:t>
            </a:r>
            <a:endParaRPr lang="en-US" altLang="en-US" b="0" i="0" u="none" strike="noStrike" cap="none" normalizeH="0" baseline="0" dirty="0">
              <a:ln>
                <a:noFill/>
              </a:ln>
              <a:solidFill>
                <a:srgbClr val="000000"/>
              </a:solidFill>
              <a:effectLst/>
              <a:cs typeface="Arial" panose="020B0604020202020204" pitchFamily="34" charset="0"/>
            </a:endParaRPr>
          </a:p>
          <a:p>
            <a:pPr marL="342900" lvl="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panose="020B0604020202020204" pitchFamily="34" charset="0"/>
              </a:rPr>
              <a:t>The allegation involves a member of staff or other professional people. Again, if this situation arises, reporting it is a 'must'.</a:t>
            </a:r>
            <a:endParaRPr lang="en-US" altLang="en-US" b="0" i="0" u="none" strike="noStrike" cap="none" normalizeH="0" baseline="0" dirty="0">
              <a:ln>
                <a:noFill/>
              </a:ln>
              <a:solidFill>
                <a:srgbClr val="000000"/>
              </a:solidFill>
              <a:effectLst/>
              <a:cs typeface="Arial" panose="020B0604020202020204" pitchFamily="34" charset="0"/>
            </a:endParaRPr>
          </a:p>
          <a:p>
            <a:pPr marL="342900" lvl="0" indent="-342900">
              <a:lnSpc>
                <a:spcPct val="100000"/>
              </a:lnSpc>
              <a:buFont typeface="Wingdings"/>
              <a:buChar char="Ø"/>
            </a:pPr>
            <a:r>
              <a:rPr kumimoji="0" lang="en-US" altLang="en-US" b="0" i="0" u="none" strike="noStrike" cap="none" normalizeH="0" baseline="0" dirty="0">
                <a:ln>
                  <a:noFill/>
                </a:ln>
                <a:solidFill>
                  <a:srgbClr val="000000"/>
                </a:solidFill>
                <a:effectLst/>
                <a:cs typeface="Arial" panose="020B0604020202020204" pitchFamily="34" charset="0"/>
              </a:rPr>
              <a:t>You have directly witnessed the incident or crime. </a:t>
            </a:r>
            <a:endParaRPr lang="en-US" altLang="en-US" b="0" i="0" u="none" strike="noStrike" cap="none" normalizeH="0" baseline="0" dirty="0">
              <a:ln>
                <a:noFill/>
              </a:ln>
              <a:solidFill>
                <a:srgbClr val="000000"/>
              </a:solidFill>
              <a:effectLst/>
              <a:cs typeface="Arial" panose="020B0604020202020204" pitchFamily="34" charset="0"/>
            </a:endParaRPr>
          </a:p>
          <a:p>
            <a:pPr marL="0" lvl="0" indent="0">
              <a:lnSpc>
                <a:spcPct val="100000"/>
              </a:lnSpc>
              <a:buNone/>
            </a:pPr>
            <a:endParaRPr lang="en-GB" sz="1800" dirty="0">
              <a:cs typeface="Arial" panose="020B0604020202020204" pitchFamily="34" charset="0"/>
            </a:endParaRPr>
          </a:p>
          <a:p>
            <a:pPr marL="0" lvl="0" indent="0">
              <a:lnSpc>
                <a:spcPct val="100000"/>
              </a:lnSpc>
              <a:buNone/>
            </a:pPr>
            <a:endParaRPr kumimoji="0" lang="en-US" altLang="en-US" sz="1800" b="1" i="0" u="none" strike="noStrike" cap="none" normalizeH="0" baseline="0" dirty="0">
              <a:ln>
                <a:noFill/>
              </a:ln>
              <a:solidFill>
                <a:srgbClr val="000000"/>
              </a:solidFill>
              <a:effectLst/>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B65E7F04-56A4-5CD9-53B9-4C1E552ACBAF}"/>
              </a:ext>
            </a:extLst>
          </p:cNvPr>
          <p:cNvSpPr>
            <a:spLocks noGrp="1"/>
          </p:cNvSpPr>
          <p:nvPr>
            <p:ph type="sldNum" sz="quarter" idx="12"/>
          </p:nvPr>
        </p:nvSpPr>
        <p:spPr/>
        <p:txBody>
          <a:bodyPr/>
          <a:lstStyle/>
          <a:p>
            <a:fld id="{CBA53E11-492D-48B3-9F9B-09541CA2A39A}" type="slidenum">
              <a:rPr lang="en-GB" smtClean="0"/>
              <a:t>15</a:t>
            </a:fld>
            <a:endParaRPr lang="en-GB"/>
          </a:p>
        </p:txBody>
      </p:sp>
    </p:spTree>
    <p:extLst>
      <p:ext uri="{BB962C8B-B14F-4D97-AF65-F5344CB8AC3E}">
        <p14:creationId xmlns:p14="http://schemas.microsoft.com/office/powerpoint/2010/main" val="9948085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C1ACB-8F03-F3CA-10A5-1C552F3CEECA}"/>
              </a:ext>
            </a:extLst>
          </p:cNvPr>
          <p:cNvSpPr>
            <a:spLocks noGrp="1"/>
          </p:cNvSpPr>
          <p:nvPr>
            <p:ph idx="1"/>
          </p:nvPr>
        </p:nvSpPr>
        <p:spPr>
          <a:xfrm>
            <a:off x="445329" y="522948"/>
            <a:ext cx="5306449" cy="4866481"/>
          </a:xfrm>
        </p:spPr>
        <p:txBody>
          <a:bodyPr vert="horz" lIns="0" tIns="0" rIns="0" bIns="0" rtlCol="0" anchor="t">
            <a:noAutofit/>
          </a:bodyPr>
          <a:lstStyle/>
          <a:p>
            <a:endParaRPr lang="en-US" dirty="0"/>
          </a:p>
          <a:p>
            <a:r>
              <a:rPr lang="en-US" dirty="0"/>
              <a:t>The decision to breach an adult's confidentiality and act without their cooperation and involvement should never be taken lightly.</a:t>
            </a:r>
          </a:p>
          <a:p>
            <a:endParaRPr lang="en-US" dirty="0"/>
          </a:p>
          <a:p>
            <a:r>
              <a:rPr lang="en-US" dirty="0"/>
              <a:t>When considering the best course of action, consider the benefits and risks of breaching confidentiality and weigh these carefully in relation to the individual's situation.</a:t>
            </a:r>
          </a:p>
          <a:p>
            <a:endParaRPr lang="en-US" dirty="0"/>
          </a:p>
          <a:p>
            <a:r>
              <a:rPr lang="en-US" dirty="0"/>
              <a:t>Disclosures of abuse made by a vulnerable adult at risk or a child should always be reported.</a:t>
            </a:r>
          </a:p>
          <a:p>
            <a:endParaRPr lang="en-US" dirty="0"/>
          </a:p>
          <a:p>
            <a:r>
              <a:rPr lang="en-US" dirty="0"/>
              <a:t>Other blanket approaches and routine or automatic breaches of confidentiality are never acceptable.</a:t>
            </a:r>
          </a:p>
        </p:txBody>
      </p:sp>
      <p:sp>
        <p:nvSpPr>
          <p:cNvPr id="4" name="Date Placeholder 3">
            <a:extLst>
              <a:ext uri="{FF2B5EF4-FFF2-40B4-BE49-F238E27FC236}">
                <a16:creationId xmlns:a16="http://schemas.microsoft.com/office/drawing/2014/main" id="{F5C663B1-5601-E0D0-6021-43E39D61F455}"/>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6" name="Slide Number Placeholder 5">
            <a:extLst>
              <a:ext uri="{FF2B5EF4-FFF2-40B4-BE49-F238E27FC236}">
                <a16:creationId xmlns:a16="http://schemas.microsoft.com/office/drawing/2014/main" id="{40ADE02A-E59F-7257-D680-B08CC64F6463}"/>
              </a:ext>
            </a:extLst>
          </p:cNvPr>
          <p:cNvSpPr>
            <a:spLocks noGrp="1"/>
          </p:cNvSpPr>
          <p:nvPr>
            <p:ph type="sldNum" sz="quarter" idx="12"/>
          </p:nvPr>
        </p:nvSpPr>
        <p:spPr/>
        <p:txBody>
          <a:bodyPr/>
          <a:lstStyle/>
          <a:p>
            <a:fld id="{CBA53E11-492D-48B3-9F9B-09541CA2A39A}" type="slidenum">
              <a:rPr lang="en-GB" smtClean="0"/>
              <a:t>16</a:t>
            </a:fld>
            <a:endParaRPr lang="en-GB"/>
          </a:p>
        </p:txBody>
      </p:sp>
      <p:pic>
        <p:nvPicPr>
          <p:cNvPr id="1026" name="Picture 2" descr="Adults at risk, confidentiality and disclosure of information">
            <a:extLst>
              <a:ext uri="{FF2B5EF4-FFF2-40B4-BE49-F238E27FC236}">
                <a16:creationId xmlns:a16="http://schemas.microsoft.com/office/drawing/2014/main" id="{EEEB8142-7F2B-1482-E765-B2787B9DC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778" y="108095"/>
            <a:ext cx="6508335" cy="6508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C66982-374A-164B-0B9F-2112AE012ADD}"/>
              </a:ext>
            </a:extLst>
          </p:cNvPr>
          <p:cNvSpPr txBox="1"/>
          <p:nvPr/>
        </p:nvSpPr>
        <p:spPr>
          <a:xfrm>
            <a:off x="6400799" y="3691783"/>
            <a:ext cx="914400" cy="914400"/>
          </a:xfrm>
          <a:prstGeom prst="rect">
            <a:avLst/>
          </a:prstGeom>
          <a:noFill/>
        </p:spPr>
        <p:txBody>
          <a:bodyPr wrap="none" lIns="0" tIns="0" rIns="0" bIns="0" rtlCol="0">
            <a:noAutofit/>
          </a:bodyPr>
          <a:lstStyle/>
          <a:p>
            <a:pPr algn="l">
              <a:lnSpc>
                <a:spcPct val="105000"/>
              </a:lnSpc>
            </a:pPr>
            <a:r>
              <a:rPr lang="en-US" sz="1600" dirty="0">
                <a:solidFill>
                  <a:schemeClr val="tx1"/>
                </a:solidFill>
              </a:rPr>
              <a:t>Benefits and Risks</a:t>
            </a:r>
          </a:p>
        </p:txBody>
      </p:sp>
      <p:sp>
        <p:nvSpPr>
          <p:cNvPr id="9" name="TextBox 8">
            <a:extLst>
              <a:ext uri="{FF2B5EF4-FFF2-40B4-BE49-F238E27FC236}">
                <a16:creationId xmlns:a16="http://schemas.microsoft.com/office/drawing/2014/main" id="{8F403753-32F5-4CE8-3E7C-0D8511ADF99A}"/>
              </a:ext>
            </a:extLst>
          </p:cNvPr>
          <p:cNvSpPr txBox="1"/>
          <p:nvPr/>
        </p:nvSpPr>
        <p:spPr>
          <a:xfrm>
            <a:off x="9962971" y="3777241"/>
            <a:ext cx="914400" cy="914400"/>
          </a:xfrm>
          <a:prstGeom prst="rect">
            <a:avLst/>
          </a:prstGeom>
          <a:noFill/>
        </p:spPr>
        <p:txBody>
          <a:bodyPr wrap="none" lIns="0" tIns="0" rIns="0" bIns="0" rtlCol="0">
            <a:noAutofit/>
          </a:bodyPr>
          <a:lstStyle/>
          <a:p>
            <a:pPr algn="l">
              <a:lnSpc>
                <a:spcPct val="105000"/>
              </a:lnSpc>
            </a:pPr>
            <a:r>
              <a:rPr lang="en-US" sz="1600" dirty="0">
                <a:solidFill>
                  <a:schemeClr val="tx1"/>
                </a:solidFill>
              </a:rPr>
              <a:t>Individual's situation</a:t>
            </a:r>
          </a:p>
        </p:txBody>
      </p:sp>
    </p:spTree>
    <p:extLst>
      <p:ext uri="{BB962C8B-B14F-4D97-AF65-F5344CB8AC3E}">
        <p14:creationId xmlns:p14="http://schemas.microsoft.com/office/powerpoint/2010/main" val="12504402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42A3-5D96-54BB-FEA3-47013993B045}"/>
              </a:ext>
            </a:extLst>
          </p:cNvPr>
          <p:cNvSpPr>
            <a:spLocks noGrp="1"/>
          </p:cNvSpPr>
          <p:nvPr>
            <p:ph type="title"/>
          </p:nvPr>
        </p:nvSpPr>
        <p:spPr/>
        <p:txBody>
          <a:bodyPr/>
          <a:lstStyle/>
          <a:p>
            <a:r>
              <a:rPr lang="en-GB" dirty="0"/>
              <a:t>Safeguarding and PSEAH</a:t>
            </a:r>
            <a:br>
              <a:rPr lang="en-GB" dirty="0"/>
            </a:br>
            <a:endParaRPr lang="en-US" dirty="0"/>
          </a:p>
        </p:txBody>
      </p:sp>
      <p:sp>
        <p:nvSpPr>
          <p:cNvPr id="3" name="Content Placeholder 2">
            <a:extLst>
              <a:ext uri="{FF2B5EF4-FFF2-40B4-BE49-F238E27FC236}">
                <a16:creationId xmlns:a16="http://schemas.microsoft.com/office/drawing/2014/main" id="{06E60D0E-EB01-1A88-1236-505568536E41}"/>
              </a:ext>
            </a:extLst>
          </p:cNvPr>
          <p:cNvSpPr>
            <a:spLocks noGrp="1"/>
          </p:cNvSpPr>
          <p:nvPr>
            <p:ph idx="1"/>
          </p:nvPr>
        </p:nvSpPr>
        <p:spPr>
          <a:xfrm>
            <a:off x="325618" y="1821456"/>
            <a:ext cx="11540763" cy="3215088"/>
          </a:xfrm>
        </p:spPr>
        <p:txBody>
          <a:bodyPr vert="horz" lIns="0" tIns="0" rIns="0" bIns="0" rtlCol="0" anchor="t">
            <a:noAutofit/>
          </a:bodyPr>
          <a:lstStyle/>
          <a:p>
            <a:pPr algn="l"/>
            <a:endParaRPr lang="en-US" sz="2000" dirty="0">
              <a:solidFill>
                <a:srgbClr val="000000"/>
              </a:solidFill>
              <a:latin typeface="Aller" panose="02000503030000020004" pitchFamily="2" charset="0"/>
            </a:endParaRPr>
          </a:p>
          <a:p>
            <a:pPr algn="l"/>
            <a:r>
              <a:rPr lang="en-US" sz="2000" dirty="0">
                <a:solidFill>
                  <a:srgbClr val="000000"/>
                </a:solidFill>
                <a:latin typeface="Aller" panose="02000503030000020004" pitchFamily="2" charset="0"/>
              </a:rPr>
              <a:t>In the delivery of global development project, it is well known that programmes can result in unintended negative consequences to local populations. SEAH is widely recognised and documented.</a:t>
            </a:r>
          </a:p>
          <a:p>
            <a:pPr algn="l"/>
            <a:endParaRPr lang="en-US" sz="2000" dirty="0">
              <a:solidFill>
                <a:srgbClr val="000000"/>
              </a:solidFill>
              <a:latin typeface="Aller" panose="02000503030000020004" pitchFamily="2" charset="0"/>
            </a:endParaRPr>
          </a:p>
          <a:p>
            <a:pPr algn="l"/>
            <a:r>
              <a:rPr lang="en-US" sz="2000" dirty="0">
                <a:solidFill>
                  <a:srgbClr val="000000"/>
                </a:solidFill>
                <a:latin typeface="Aller" panose="02000503030000020004" pitchFamily="2" charset="0"/>
              </a:rPr>
              <a:t>Most staff and associates are highly committed and principled but there is always a risk that some may engage in misconduct that harms local populations, especially vulnerable groups. </a:t>
            </a:r>
          </a:p>
          <a:p>
            <a:endParaRPr lang="en-US" dirty="0">
              <a:solidFill>
                <a:srgbClr val="000000"/>
              </a:solidFill>
              <a:latin typeface="Aller"/>
            </a:endParaRPr>
          </a:p>
          <a:p>
            <a:pPr algn="l"/>
            <a:r>
              <a:rPr lang="en-US" sz="2000" dirty="0">
                <a:solidFill>
                  <a:srgbClr val="000000"/>
                </a:solidFill>
                <a:latin typeface="Aller" panose="02000503030000020004" pitchFamily="2" charset="0"/>
              </a:rPr>
              <a:t>Similarly,  staff and associates may themselves experience harm in the workplace at the hands of their colleagues.</a:t>
            </a:r>
          </a:p>
          <a:p>
            <a:pPr algn="l"/>
            <a:endParaRPr lang="en-US" sz="2000" dirty="0">
              <a:solidFill>
                <a:srgbClr val="000000"/>
              </a:solidFill>
              <a:latin typeface="Aller" panose="02000503030000020004" pitchFamily="2" charset="0"/>
            </a:endParaRPr>
          </a:p>
          <a:p>
            <a:pPr algn="just" rtl="0" fontAlgn="base"/>
            <a:r>
              <a:rPr lang="en-US" sz="2000" dirty="0">
                <a:solidFill>
                  <a:srgbClr val="000000"/>
                </a:solidFill>
                <a:latin typeface="Aller" panose="02000503030000020004" pitchFamily="2" charset="0"/>
              </a:rPr>
              <a:t>This risk is inherent especially to large projects with asymmetry of power, knowledge, and resources</a:t>
            </a:r>
            <a:endParaRPr lang="en-US" sz="1800" dirty="0">
              <a:solidFill>
                <a:srgbClr val="000000"/>
              </a:solidFill>
              <a:latin typeface="Segoe UI" panose="020B0502040204020203" pitchFamily="34" charset="0"/>
            </a:endParaRPr>
          </a:p>
          <a:p>
            <a:endParaRPr lang="en-US" dirty="0"/>
          </a:p>
        </p:txBody>
      </p:sp>
      <p:sp>
        <p:nvSpPr>
          <p:cNvPr id="4" name="Date Placeholder 3">
            <a:extLst>
              <a:ext uri="{FF2B5EF4-FFF2-40B4-BE49-F238E27FC236}">
                <a16:creationId xmlns:a16="http://schemas.microsoft.com/office/drawing/2014/main" id="{BCD7F73B-09D4-775D-DC67-77CA99C7FA6C}"/>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6" name="Slide Number Placeholder 5">
            <a:extLst>
              <a:ext uri="{FF2B5EF4-FFF2-40B4-BE49-F238E27FC236}">
                <a16:creationId xmlns:a16="http://schemas.microsoft.com/office/drawing/2014/main" id="{B825F1B9-209C-C78E-12F6-3FEA57F14891}"/>
              </a:ext>
            </a:extLst>
          </p:cNvPr>
          <p:cNvSpPr>
            <a:spLocks noGrp="1"/>
          </p:cNvSpPr>
          <p:nvPr>
            <p:ph type="sldNum" sz="quarter" idx="12"/>
          </p:nvPr>
        </p:nvSpPr>
        <p:spPr/>
        <p:txBody>
          <a:bodyPr/>
          <a:lstStyle/>
          <a:p>
            <a:fld id="{CBA53E11-492D-48B3-9F9B-09541CA2A39A}" type="slidenum">
              <a:rPr lang="en-GB" smtClean="0"/>
              <a:t>17</a:t>
            </a:fld>
            <a:endParaRPr lang="en-GB"/>
          </a:p>
        </p:txBody>
      </p:sp>
      <p:sp>
        <p:nvSpPr>
          <p:cNvPr id="7" name="Subtitle 6">
            <a:extLst>
              <a:ext uri="{FF2B5EF4-FFF2-40B4-BE49-F238E27FC236}">
                <a16:creationId xmlns:a16="http://schemas.microsoft.com/office/drawing/2014/main" id="{DA1EAD5D-F24B-DF79-26DB-D9D3071AA191}"/>
              </a:ext>
            </a:extLst>
          </p:cNvPr>
          <p:cNvSpPr>
            <a:spLocks noGrp="1"/>
          </p:cNvSpPr>
          <p:nvPr>
            <p:ph type="subTitle" idx="13"/>
          </p:nvPr>
        </p:nvSpPr>
        <p:spPr>
          <a:xfrm>
            <a:off x="325617" y="937055"/>
            <a:ext cx="11540763" cy="371567"/>
          </a:xfrm>
        </p:spPr>
        <p:txBody>
          <a:bodyPr/>
          <a:lstStyle/>
          <a:p>
            <a:r>
              <a:rPr lang="en-US" dirty="0"/>
              <a:t>Safeguarding often takes a particular focus on Prevention against Sexual Exploitation, Abuse and Harassment (PSEAH)</a:t>
            </a:r>
          </a:p>
          <a:p>
            <a:endParaRPr lang="en-US" dirty="0"/>
          </a:p>
        </p:txBody>
      </p:sp>
    </p:spTree>
    <p:extLst>
      <p:ext uri="{BB962C8B-B14F-4D97-AF65-F5344CB8AC3E}">
        <p14:creationId xmlns:p14="http://schemas.microsoft.com/office/powerpoint/2010/main" val="8822910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1B60-E31E-7BA3-C9BB-12494B0B6CA5}"/>
              </a:ext>
            </a:extLst>
          </p:cNvPr>
          <p:cNvSpPr>
            <a:spLocks noGrp="1"/>
          </p:cNvSpPr>
          <p:nvPr>
            <p:ph type="title"/>
          </p:nvPr>
        </p:nvSpPr>
        <p:spPr/>
        <p:txBody>
          <a:bodyPr/>
          <a:lstStyle/>
          <a:p>
            <a:r>
              <a:rPr lang="en-GB" dirty="0"/>
              <a:t>Extracts from UN Special Measures for </a:t>
            </a:r>
            <a:br>
              <a:rPr lang="en-GB" dirty="0"/>
            </a:br>
            <a:r>
              <a:rPr lang="en-GB" dirty="0"/>
              <a:t>Prevention of SEA</a:t>
            </a:r>
            <a:endParaRPr lang="en-US" dirty="0"/>
          </a:p>
        </p:txBody>
      </p:sp>
      <p:sp>
        <p:nvSpPr>
          <p:cNvPr id="4" name="Date Placeholder 3">
            <a:extLst>
              <a:ext uri="{FF2B5EF4-FFF2-40B4-BE49-F238E27FC236}">
                <a16:creationId xmlns:a16="http://schemas.microsoft.com/office/drawing/2014/main" id="{78C2D1E8-AD7B-B165-A3EF-47539ED7874A}"/>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6" name="Slide Number Placeholder 5">
            <a:extLst>
              <a:ext uri="{FF2B5EF4-FFF2-40B4-BE49-F238E27FC236}">
                <a16:creationId xmlns:a16="http://schemas.microsoft.com/office/drawing/2014/main" id="{DE9CF959-FE61-A21E-7D57-234AAEB92E68}"/>
              </a:ext>
            </a:extLst>
          </p:cNvPr>
          <p:cNvSpPr>
            <a:spLocks noGrp="1"/>
          </p:cNvSpPr>
          <p:nvPr>
            <p:ph type="sldNum" sz="quarter" idx="12"/>
          </p:nvPr>
        </p:nvSpPr>
        <p:spPr/>
        <p:txBody>
          <a:bodyPr/>
          <a:lstStyle/>
          <a:p>
            <a:fld id="{CBA53E11-492D-48B3-9F9B-09541CA2A39A}" type="slidenum">
              <a:rPr lang="en-GB" smtClean="0"/>
              <a:t>18</a:t>
            </a:fld>
            <a:endParaRPr lang="en-GB"/>
          </a:p>
        </p:txBody>
      </p:sp>
      <p:sp>
        <p:nvSpPr>
          <p:cNvPr id="8" name="Rounded Rectangle 5">
            <a:extLst>
              <a:ext uri="{FF2B5EF4-FFF2-40B4-BE49-F238E27FC236}">
                <a16:creationId xmlns:a16="http://schemas.microsoft.com/office/drawing/2014/main" id="{AA730079-3E65-2E0C-EA2E-1FE6CB1EBB26}"/>
              </a:ext>
            </a:extLst>
          </p:cNvPr>
          <p:cNvSpPr/>
          <p:nvPr/>
        </p:nvSpPr>
        <p:spPr>
          <a:xfrm>
            <a:off x="761180" y="1058806"/>
            <a:ext cx="3063022" cy="2520327"/>
          </a:xfrm>
          <a:prstGeom prst="roundRect">
            <a:avLst>
              <a:gd name="adj" fmla="val 9772"/>
            </a:avLst>
          </a:prstGeom>
          <a:solidFill>
            <a:srgbClr val="8EBAE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1600" b="1" dirty="0">
                <a:solidFill>
                  <a:srgbClr val="C00000"/>
                </a:solidFill>
              </a:rPr>
              <a:t>Exchange of money, employment, goods or services for sex</a:t>
            </a:r>
            <a:r>
              <a:rPr lang="en-US" sz="1600" dirty="0"/>
              <a:t>, including sexual favours or other forms of humiliating, degrading or exploitative behaviour, </a:t>
            </a:r>
            <a:r>
              <a:rPr lang="en-US" sz="1600" b="1" dirty="0">
                <a:solidFill>
                  <a:srgbClr val="C00000"/>
                </a:solidFill>
              </a:rPr>
              <a:t>is prohibited</a:t>
            </a:r>
            <a:r>
              <a:rPr lang="en-US" sz="1600" b="1" dirty="0">
                <a:solidFill>
                  <a:srgbClr val="FF0000"/>
                </a:solidFill>
              </a:rPr>
              <a:t>. </a:t>
            </a:r>
            <a:r>
              <a:rPr lang="en-US" sz="1600" dirty="0"/>
              <a:t>This includes any exchange of assistance that is due to beneficiaries of assistance</a:t>
            </a:r>
            <a:endParaRPr lang="fr-FR" sz="2000" b="1" dirty="0"/>
          </a:p>
        </p:txBody>
      </p:sp>
      <p:sp>
        <p:nvSpPr>
          <p:cNvPr id="9" name="Title 5">
            <a:extLst>
              <a:ext uri="{FF2B5EF4-FFF2-40B4-BE49-F238E27FC236}">
                <a16:creationId xmlns:a16="http://schemas.microsoft.com/office/drawing/2014/main" id="{F62127BC-02F4-BFF0-C01E-8A8D9D1FA2B5}"/>
              </a:ext>
            </a:extLst>
          </p:cNvPr>
          <p:cNvSpPr txBox="1">
            <a:spLocks/>
          </p:cNvSpPr>
          <p:nvPr/>
        </p:nvSpPr>
        <p:spPr>
          <a:xfrm>
            <a:off x="5014767" y="1945341"/>
            <a:ext cx="2219325" cy="816077"/>
          </a:xfrm>
          <a:prstGeom prst="rect">
            <a:avLst/>
          </a:prstGeom>
        </p:spPr>
        <p:txBody>
          <a:bodyPr lIns="68579" tIns="34289" rIns="68579" bIns="34289" anchor="ctr"/>
          <a:lstStyle>
            <a:lvl1pPr>
              <a:lnSpc>
                <a:spcPct val="90000"/>
              </a:lnSpc>
              <a:spcBef>
                <a:spcPct val="0"/>
              </a:spcBef>
              <a:buNone/>
              <a:defRPr sz="3200" b="0">
                <a:solidFill>
                  <a:srgbClr val="00AEEF"/>
                </a:solidFill>
                <a:latin typeface="Arial"/>
                <a:ea typeface="+mj-ea"/>
                <a:cs typeface="Arial"/>
              </a:defRPr>
            </a:lvl1pPr>
          </a:lstStyle>
          <a:p>
            <a:pPr algn="ctr">
              <a:lnSpc>
                <a:spcPct val="100000"/>
              </a:lnSpc>
              <a:spcBef>
                <a:spcPts val="0"/>
              </a:spcBef>
              <a:defRPr/>
            </a:pPr>
            <a:r>
              <a:rPr lang="en-US" sz="1800" dirty="0">
                <a:solidFill>
                  <a:srgbClr val="2898D9"/>
                </a:solidFill>
                <a:latin typeface="+mn-lt"/>
                <a:ea typeface="+mn-ea"/>
                <a:cs typeface="Aleo Bold"/>
              </a:rPr>
              <a:t>Bulletin of the General Secretary</a:t>
            </a:r>
          </a:p>
          <a:p>
            <a:pPr algn="ctr">
              <a:lnSpc>
                <a:spcPct val="100000"/>
              </a:lnSpc>
              <a:spcBef>
                <a:spcPts val="0"/>
              </a:spcBef>
              <a:defRPr/>
            </a:pPr>
            <a:r>
              <a:rPr lang="en-AU" sz="1700" dirty="0">
                <a:solidFill>
                  <a:srgbClr val="2898D9"/>
                </a:solidFill>
                <a:latin typeface="+mn-lt"/>
                <a:ea typeface="+mn-ea"/>
                <a:cs typeface="Aleo Bold"/>
              </a:rPr>
              <a:t>(ST/SGB/2003/13)</a:t>
            </a:r>
            <a:endParaRPr lang="en-GB" sz="1700" dirty="0">
              <a:solidFill>
                <a:srgbClr val="2898D9"/>
              </a:solidFill>
              <a:latin typeface="+mn-lt"/>
              <a:ea typeface="+mn-ea"/>
              <a:cs typeface="Aleo Bold"/>
            </a:endParaRPr>
          </a:p>
        </p:txBody>
      </p:sp>
      <p:sp>
        <p:nvSpPr>
          <p:cNvPr id="10" name="Rounded Rectangle 28">
            <a:extLst>
              <a:ext uri="{FF2B5EF4-FFF2-40B4-BE49-F238E27FC236}">
                <a16:creationId xmlns:a16="http://schemas.microsoft.com/office/drawing/2014/main" id="{C8A89217-B12A-94F0-B63D-5AF74061DE67}"/>
              </a:ext>
            </a:extLst>
          </p:cNvPr>
          <p:cNvSpPr/>
          <p:nvPr/>
        </p:nvSpPr>
        <p:spPr>
          <a:xfrm>
            <a:off x="801505" y="3807781"/>
            <a:ext cx="2982373" cy="2601257"/>
          </a:xfrm>
          <a:prstGeom prst="roundRect">
            <a:avLst>
              <a:gd name="adj" fmla="val 9483"/>
            </a:avLst>
          </a:prstGeom>
          <a:solidFill>
            <a:srgbClr val="BBA97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1600" dirty="0"/>
              <a:t>Sexual relationships </a:t>
            </a:r>
            <a:r>
              <a:rPr lang="en-US" sz="1600" b="1" dirty="0">
                <a:solidFill>
                  <a:srgbClr val="FFFF00"/>
                </a:solidFill>
              </a:rPr>
              <a:t>between UN staff and beneficiaries</a:t>
            </a:r>
            <a:r>
              <a:rPr lang="en-US" sz="1600" dirty="0">
                <a:solidFill>
                  <a:srgbClr val="FFFF00"/>
                </a:solidFill>
              </a:rPr>
              <a:t>, </a:t>
            </a:r>
            <a:r>
              <a:rPr lang="en-US" sz="1600" dirty="0"/>
              <a:t>since they are based on inherently unequal power dynamics, undermine the credibility and integrity of the work of the UN and are </a:t>
            </a:r>
            <a:r>
              <a:rPr lang="en-US" sz="1600" b="1" dirty="0">
                <a:solidFill>
                  <a:srgbClr val="FFFF00"/>
                </a:solidFill>
              </a:rPr>
              <a:t>strongly discouraged</a:t>
            </a:r>
            <a:r>
              <a:rPr lang="fr-FR" sz="1600" b="1" dirty="0"/>
              <a:t>.</a:t>
            </a:r>
          </a:p>
        </p:txBody>
      </p:sp>
      <p:sp>
        <p:nvSpPr>
          <p:cNvPr id="11" name="Flowchart: Connector 7">
            <a:extLst>
              <a:ext uri="{FF2B5EF4-FFF2-40B4-BE49-F238E27FC236}">
                <a16:creationId xmlns:a16="http://schemas.microsoft.com/office/drawing/2014/main" id="{64FC2697-1F0B-7761-DBE7-16709BF0AA3E}"/>
              </a:ext>
            </a:extLst>
          </p:cNvPr>
          <p:cNvSpPr/>
          <p:nvPr/>
        </p:nvSpPr>
        <p:spPr>
          <a:xfrm>
            <a:off x="4986336" y="1464509"/>
            <a:ext cx="2219325" cy="2100263"/>
          </a:xfrm>
          <a:prstGeom prst="flowChartConnector">
            <a:avLst/>
          </a:prstGeom>
          <a:noFill/>
          <a:ln w="31750">
            <a:solidFill>
              <a:srgbClr val="2EA9E0">
                <a:alpha val="99000"/>
              </a:srgb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GB" sz="788" dirty="0"/>
          </a:p>
        </p:txBody>
      </p:sp>
      <p:sp>
        <p:nvSpPr>
          <p:cNvPr id="12" name="Rounded Rectangle 46">
            <a:extLst>
              <a:ext uri="{FF2B5EF4-FFF2-40B4-BE49-F238E27FC236}">
                <a16:creationId xmlns:a16="http://schemas.microsoft.com/office/drawing/2014/main" id="{A73F76B3-3BC3-A192-92CB-F45A806FB21F}"/>
              </a:ext>
            </a:extLst>
          </p:cNvPr>
          <p:cNvSpPr/>
          <p:nvPr/>
        </p:nvSpPr>
        <p:spPr>
          <a:xfrm>
            <a:off x="8367795" y="1053609"/>
            <a:ext cx="3235660" cy="2066207"/>
          </a:xfrm>
          <a:prstGeom prst="roundRect">
            <a:avLst>
              <a:gd name="adj" fmla="val 12718"/>
            </a:avLst>
          </a:prstGeom>
          <a:solidFill>
            <a:srgbClr val="BBA97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1600" dirty="0"/>
              <a:t>Sexual activity with children (persons under the age of 18) is </a:t>
            </a:r>
            <a:r>
              <a:rPr lang="en-US" sz="1600" b="1" dirty="0">
                <a:solidFill>
                  <a:srgbClr val="FFFF00"/>
                </a:solidFill>
              </a:rPr>
              <a:t>prohibited</a:t>
            </a:r>
            <a:r>
              <a:rPr lang="en-US" sz="1600" dirty="0"/>
              <a:t> </a:t>
            </a:r>
            <a:r>
              <a:rPr lang="en-US" sz="1600" b="1" dirty="0">
                <a:solidFill>
                  <a:srgbClr val="FFFF00"/>
                </a:solidFill>
              </a:rPr>
              <a:t>regardless of the age of majority or age of consent locally</a:t>
            </a:r>
            <a:r>
              <a:rPr lang="en-US" sz="1600" dirty="0">
                <a:solidFill>
                  <a:srgbClr val="FFFF00"/>
                </a:solidFill>
              </a:rPr>
              <a:t>.</a:t>
            </a:r>
          </a:p>
          <a:p>
            <a:pPr algn="ctr">
              <a:defRPr/>
            </a:pPr>
            <a:endParaRPr lang="en-US" sz="1600" dirty="0"/>
          </a:p>
          <a:p>
            <a:pPr algn="ctr">
              <a:defRPr/>
            </a:pPr>
            <a:r>
              <a:rPr lang="en-US" sz="1600" b="1" dirty="0">
                <a:solidFill>
                  <a:srgbClr val="FFFF00"/>
                </a:solidFill>
              </a:rPr>
              <a:t>Mistaken belief in the age of a child is not a defence</a:t>
            </a:r>
            <a:r>
              <a:rPr lang="fr-FR" sz="1600" dirty="0">
                <a:solidFill>
                  <a:schemeClr val="bg1"/>
                </a:solidFill>
              </a:rPr>
              <a:t>.</a:t>
            </a:r>
          </a:p>
        </p:txBody>
      </p:sp>
      <p:sp>
        <p:nvSpPr>
          <p:cNvPr id="13" name="Rounded Rectangle 46">
            <a:extLst>
              <a:ext uri="{FF2B5EF4-FFF2-40B4-BE49-F238E27FC236}">
                <a16:creationId xmlns:a16="http://schemas.microsoft.com/office/drawing/2014/main" id="{E650A971-FFAF-7EA4-53F7-106B8415D2F9}"/>
              </a:ext>
            </a:extLst>
          </p:cNvPr>
          <p:cNvSpPr/>
          <p:nvPr/>
        </p:nvSpPr>
        <p:spPr>
          <a:xfrm>
            <a:off x="8408117" y="3579133"/>
            <a:ext cx="2694566" cy="2781028"/>
          </a:xfrm>
          <a:prstGeom prst="roundRect">
            <a:avLst>
              <a:gd name="adj" fmla="val 12718"/>
            </a:avLst>
          </a:prstGeom>
          <a:solidFill>
            <a:srgbClr val="8EBAE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1600" dirty="0"/>
              <a:t>Where a UN staff member develops suspicions regarding SEA by a fellow worker, </a:t>
            </a:r>
            <a:r>
              <a:rPr lang="en-US" sz="1600" b="1" dirty="0">
                <a:solidFill>
                  <a:srgbClr val="C00000"/>
                </a:solidFill>
              </a:rPr>
              <a:t>whether within the UN system</a:t>
            </a:r>
            <a:r>
              <a:rPr lang="en-US" sz="1600" dirty="0"/>
              <a:t>, he or she must report such concerns </a:t>
            </a:r>
            <a:r>
              <a:rPr lang="en-US" sz="1600" b="1" dirty="0">
                <a:solidFill>
                  <a:srgbClr val="C00000"/>
                </a:solidFill>
              </a:rPr>
              <a:t>via established reporting mechanisms</a:t>
            </a:r>
            <a:endParaRPr lang="fr-FR" sz="2000" b="1" dirty="0">
              <a:solidFill>
                <a:srgbClr val="C00000"/>
              </a:solidFill>
              <a:cs typeface="Univers LT Pro 55"/>
            </a:endParaRPr>
          </a:p>
        </p:txBody>
      </p:sp>
      <p:sp>
        <p:nvSpPr>
          <p:cNvPr id="14" name="Rounded Rectangle 46">
            <a:extLst>
              <a:ext uri="{FF2B5EF4-FFF2-40B4-BE49-F238E27FC236}">
                <a16:creationId xmlns:a16="http://schemas.microsoft.com/office/drawing/2014/main" id="{A8CFCDB9-6754-098A-E9BC-2FCEC28ED7C3}"/>
              </a:ext>
            </a:extLst>
          </p:cNvPr>
          <p:cNvSpPr/>
          <p:nvPr/>
        </p:nvSpPr>
        <p:spPr>
          <a:xfrm>
            <a:off x="4670650" y="4096582"/>
            <a:ext cx="2850695" cy="2066207"/>
          </a:xfrm>
          <a:prstGeom prst="roundRect">
            <a:avLst>
              <a:gd name="adj" fmla="val 12718"/>
            </a:avLst>
          </a:prstGeom>
          <a:solidFill>
            <a:srgbClr val="404A2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r>
              <a:rPr lang="en-US" sz="1600" dirty="0"/>
              <a:t>SEA constitute acts of </a:t>
            </a:r>
            <a:r>
              <a:rPr lang="en-US" sz="1600" b="1" dirty="0"/>
              <a:t>serious misconduct </a:t>
            </a:r>
            <a:r>
              <a:rPr lang="en-US" sz="1600" dirty="0"/>
              <a:t>and are therefore grounds for disciplinary measures, including summary dismissal</a:t>
            </a:r>
            <a:endParaRPr lang="fr-FR" sz="1600" dirty="0">
              <a:solidFill>
                <a:schemeClr val="bg1">
                  <a:lumMod val="95000"/>
                </a:schemeClr>
              </a:solidFill>
              <a:cs typeface="Univers LT Pro 55"/>
            </a:endParaRPr>
          </a:p>
          <a:p>
            <a:pPr algn="ctr">
              <a:defRPr/>
            </a:pPr>
            <a:endParaRPr lang="fr-FR" sz="900" dirty="0">
              <a:solidFill>
                <a:schemeClr val="bg1"/>
              </a:solidFill>
            </a:endParaRPr>
          </a:p>
        </p:txBody>
      </p:sp>
    </p:spTree>
    <p:extLst>
      <p:ext uri="{BB962C8B-B14F-4D97-AF65-F5344CB8AC3E}">
        <p14:creationId xmlns:p14="http://schemas.microsoft.com/office/powerpoint/2010/main" val="22791686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D5262-8147-A980-9C94-5483903FFE99}"/>
              </a:ext>
            </a:extLst>
          </p:cNvPr>
          <p:cNvSpPr>
            <a:spLocks noGrp="1"/>
          </p:cNvSpPr>
          <p:nvPr>
            <p:ph idx="1"/>
          </p:nvPr>
        </p:nvSpPr>
        <p:spPr>
          <a:xfrm>
            <a:off x="325617" y="595837"/>
            <a:ext cx="11540763" cy="4866481"/>
          </a:xfrm>
        </p:spPr>
        <p:txBody>
          <a:bodyPr/>
          <a:lstStyle/>
          <a:p>
            <a:r>
              <a:rPr lang="en-GB" sz="1800" b="0" i="0" dirty="0">
                <a:effectLst/>
                <a:ea typeface="Calibri" panose="020F0502020204030204" pitchFamily="34" charset="0"/>
                <a:cs typeface="Calibri" panose="020F0502020204030204" pitchFamily="34" charset="0"/>
              </a:rPr>
              <a:t>When I read a post today about a PhD student who was kidnapped and murdered while conducting fieldwork, I was deeply shaken. It brought back memories of my own fieldwork experience during my PhD, when I was sexually harassed. No one had prepared me for how to handle such situations. </a:t>
            </a:r>
            <a:br>
              <a:rPr lang="en-GB" sz="1800" b="0" i="0" dirty="0">
                <a:effectLst/>
                <a:ea typeface="Calibri" panose="020F0502020204030204" pitchFamily="34" charset="0"/>
                <a:cs typeface="Calibri" panose="020F0502020204030204" pitchFamily="34" charset="0"/>
              </a:rPr>
            </a:br>
            <a:br>
              <a:rPr lang="en-GB" sz="1800" b="0" i="0" dirty="0">
                <a:effectLst/>
                <a:ea typeface="Calibri" panose="020F0502020204030204" pitchFamily="34" charset="0"/>
                <a:cs typeface="Calibri" panose="020F0502020204030204" pitchFamily="34" charset="0"/>
              </a:rPr>
            </a:br>
            <a:r>
              <a:rPr lang="en-GB" sz="1800" b="0" i="0" dirty="0">
                <a:effectLst/>
                <a:ea typeface="Calibri" panose="020F0502020204030204" pitchFamily="34" charset="0"/>
                <a:cs typeface="Calibri" panose="020F0502020204030204" pitchFamily="34" charset="0"/>
              </a:rPr>
              <a:t>In anthropology—still a male-dominated field—fieldwork is often romanticized as an adventure, as if being able to "handle anything" is a measure of competence. This mindset leaves many researchers, especially women and young students, feeling isolated when they face dangers in the field. When I was harassed, I didn’t tell my supervisors because I thought I was “overdoing it”. I took my own precautions and carried on with the fieldwork. Later, while writing my dissertation, I came across a handful of articles about female researchers who had experienced similar or even worse situations. I decided to include my experience in my dissertation. </a:t>
            </a:r>
            <a:br>
              <a:rPr lang="en-GB" sz="1800" b="0" i="0" dirty="0">
                <a:effectLst/>
                <a:ea typeface="Calibri" panose="020F0502020204030204" pitchFamily="34" charset="0"/>
                <a:cs typeface="Calibri" panose="020F0502020204030204" pitchFamily="34" charset="0"/>
              </a:rPr>
            </a:br>
            <a:br>
              <a:rPr lang="en-GB" sz="1800" b="0" i="0" dirty="0">
                <a:effectLst/>
                <a:ea typeface="Calibri" panose="020F0502020204030204" pitchFamily="34" charset="0"/>
                <a:cs typeface="Calibri" panose="020F0502020204030204" pitchFamily="34" charset="0"/>
              </a:rPr>
            </a:br>
            <a:r>
              <a:rPr lang="en-GB" sz="1800" b="0" i="0" dirty="0">
                <a:effectLst/>
                <a:ea typeface="Calibri" panose="020F0502020204030204" pitchFamily="34" charset="0"/>
                <a:cs typeface="Calibri" panose="020F0502020204030204" pitchFamily="34" charset="0"/>
              </a:rPr>
              <a:t>The response from my supervisors? “Oh, I didn’t know—you should’ve told me." Followed by: “Are you sure you want to write about this?" Yes, I was sure. And I still am. </a:t>
            </a:r>
            <a:br>
              <a:rPr lang="en-GB" sz="1800" b="0" i="0" dirty="0">
                <a:effectLst/>
                <a:ea typeface="Calibri" panose="020F0502020204030204" pitchFamily="34" charset="0"/>
                <a:cs typeface="Calibri" panose="020F0502020204030204" pitchFamily="34" charset="0"/>
              </a:rPr>
            </a:br>
            <a:br>
              <a:rPr lang="en-GB" sz="1800" b="0" i="0" dirty="0">
                <a:effectLst/>
                <a:ea typeface="Calibri" panose="020F0502020204030204" pitchFamily="34" charset="0"/>
                <a:cs typeface="Calibri" panose="020F0502020204030204" pitchFamily="34" charset="0"/>
              </a:rPr>
            </a:br>
            <a:r>
              <a:rPr lang="en-GB" sz="1800" b="0" i="0" dirty="0">
                <a:effectLst/>
                <a:ea typeface="Calibri" panose="020F0502020204030204" pitchFamily="34" charset="0"/>
                <a:cs typeface="Calibri" panose="020F0502020204030204" pitchFamily="34" charset="0"/>
              </a:rPr>
              <a:t>Since then, I have delivered workshops for young researchers to help them recognize that if something feels off, then IT IS off. No research is worth your safety. No academic expectation should silence your voice. I remain committed to advocating for women's and students’ rights, ensuring that no one has to navigate these situations alone. </a:t>
            </a:r>
            <a:br>
              <a:rPr lang="en-GB" sz="1800" b="0" i="0" dirty="0">
                <a:effectLst/>
                <a:latin typeface="Calibri" panose="020F0502020204030204" pitchFamily="34" charset="0"/>
                <a:ea typeface="Calibri" panose="020F0502020204030204" pitchFamily="34" charset="0"/>
                <a:cs typeface="Calibri" panose="020F0502020204030204" pitchFamily="34" charset="0"/>
              </a:rPr>
            </a:br>
            <a:r>
              <a:rPr lang="en-GB" sz="1800" b="1" i="0" dirty="0">
                <a:effectLst/>
                <a:latin typeface="Calibri" panose="020F0502020204030204" pitchFamily="34" charset="0"/>
                <a:ea typeface="Calibri" panose="020F0502020204030204" pitchFamily="34" charset="0"/>
                <a:cs typeface="Calibri" panose="020F0502020204030204" pitchFamily="34" charset="0"/>
              </a:rPr>
              <a:t>It’s time we talk openly about the risks of fieldwork and change how we prepare the next generation of researchers. Have you or someone you know faced similar challenges? Let’s keep this conversation going. </a:t>
            </a:r>
            <a:endParaRPr lang="en-GB" sz="1800" b="1"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6" name="Slide Number Placeholder 5">
            <a:extLst>
              <a:ext uri="{FF2B5EF4-FFF2-40B4-BE49-F238E27FC236}">
                <a16:creationId xmlns:a16="http://schemas.microsoft.com/office/drawing/2014/main" id="{B45EC851-0E35-C88F-4D03-0AB2CEB434EA}"/>
              </a:ext>
            </a:extLst>
          </p:cNvPr>
          <p:cNvSpPr>
            <a:spLocks noGrp="1"/>
          </p:cNvSpPr>
          <p:nvPr>
            <p:ph type="sldNum" sz="quarter" idx="12"/>
          </p:nvPr>
        </p:nvSpPr>
        <p:spPr/>
        <p:txBody>
          <a:bodyPr/>
          <a:lstStyle/>
          <a:p>
            <a:fld id="{CBA53E11-492D-48B3-9F9B-09541CA2A39A}" type="slidenum">
              <a:rPr lang="en-GB" smtClean="0"/>
              <a:t>19</a:t>
            </a:fld>
            <a:endParaRPr lang="en-GB"/>
          </a:p>
        </p:txBody>
      </p:sp>
      <p:sp>
        <p:nvSpPr>
          <p:cNvPr id="7" name="Subtitle 6">
            <a:extLst>
              <a:ext uri="{FF2B5EF4-FFF2-40B4-BE49-F238E27FC236}">
                <a16:creationId xmlns:a16="http://schemas.microsoft.com/office/drawing/2014/main" id="{D68F3601-AC80-F745-A16F-6C4119B984A6}"/>
              </a:ext>
            </a:extLst>
          </p:cNvPr>
          <p:cNvSpPr>
            <a:spLocks noGrp="1"/>
          </p:cNvSpPr>
          <p:nvPr>
            <p:ph type="subTitle" idx="13"/>
          </p:nvPr>
        </p:nvSpPr>
        <p:spPr>
          <a:xfrm>
            <a:off x="325618" y="224270"/>
            <a:ext cx="11540763" cy="371567"/>
          </a:xfrm>
        </p:spPr>
        <p:txBody>
          <a:bodyPr/>
          <a:lstStyle/>
          <a:p>
            <a:r>
              <a:rPr lang="en-GB" sz="2800" b="0" i="0" dirty="0">
                <a:effectLst/>
                <a:latin typeface="Calibri" panose="020F0502020204030204" pitchFamily="34" charset="0"/>
                <a:ea typeface="Calibri" panose="020F0502020204030204" pitchFamily="34" charset="0"/>
                <a:cs typeface="Calibri" panose="020F0502020204030204" pitchFamily="34" charset="0"/>
              </a:rPr>
              <a:t>In conclusion – a post from Linked In:</a:t>
            </a:r>
          </a:p>
          <a:p>
            <a:endParaRPr lang="en-US" dirty="0"/>
          </a:p>
        </p:txBody>
      </p:sp>
    </p:spTree>
    <p:extLst>
      <p:ext uri="{BB962C8B-B14F-4D97-AF65-F5344CB8AC3E}">
        <p14:creationId xmlns:p14="http://schemas.microsoft.com/office/powerpoint/2010/main" val="42933363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7F0B-7371-22CB-CD7E-665555F917E5}"/>
              </a:ext>
            </a:extLst>
          </p:cNvPr>
          <p:cNvSpPr>
            <a:spLocks noGrp="1"/>
          </p:cNvSpPr>
          <p:nvPr>
            <p:ph type="title"/>
          </p:nvPr>
        </p:nvSpPr>
        <p:spPr>
          <a:xfrm>
            <a:off x="325800" y="327026"/>
            <a:ext cx="11540763" cy="793029"/>
          </a:xfrm>
        </p:spPr>
        <p:txBody>
          <a:bodyPr/>
          <a:lstStyle/>
          <a:p>
            <a:r>
              <a:rPr lang="en-GB" dirty="0"/>
              <a:t>Why this is Important?</a:t>
            </a:r>
            <a:endParaRPr lang="en-US" dirty="0"/>
          </a:p>
        </p:txBody>
      </p:sp>
      <p:sp>
        <p:nvSpPr>
          <p:cNvPr id="3" name="Content Placeholder 2">
            <a:extLst>
              <a:ext uri="{FF2B5EF4-FFF2-40B4-BE49-F238E27FC236}">
                <a16:creationId xmlns:a16="http://schemas.microsoft.com/office/drawing/2014/main" id="{F2787B4F-3848-C898-0585-8047FE535F70}"/>
              </a:ext>
            </a:extLst>
          </p:cNvPr>
          <p:cNvSpPr>
            <a:spLocks noGrp="1"/>
          </p:cNvSpPr>
          <p:nvPr>
            <p:ph idx="1"/>
          </p:nvPr>
        </p:nvSpPr>
        <p:spPr>
          <a:xfrm>
            <a:off x="325800" y="826659"/>
            <a:ext cx="11440225" cy="5903974"/>
          </a:xfrm>
        </p:spPr>
        <p:txBody>
          <a:bodyPr vert="horz" lIns="0" tIns="0" rIns="0" bIns="0" rtlCol="0" anchor="t">
            <a:noAutofit/>
          </a:bodyPr>
          <a:lstStyle/>
          <a:p>
            <a:pPr algn="l" fontAlgn="base">
              <a:spcBef>
                <a:spcPts val="1456"/>
              </a:spcBef>
              <a:buNone/>
            </a:pPr>
            <a:r>
              <a:rPr lang="en-GB" sz="2400" b="0" i="0" dirty="0">
                <a:solidFill>
                  <a:srgbClr val="161A1D"/>
                </a:solidFill>
                <a:effectLst/>
              </a:rPr>
              <a:t>Imperial is committed to providing a safe environment for all students, staff and visitors who access our facilities and services.</a:t>
            </a:r>
            <a:endParaRPr lang="en-GB" sz="2400" b="0" i="0" dirty="0">
              <a:solidFill>
                <a:srgbClr val="161A1D"/>
              </a:solidFill>
              <a:effectLst/>
              <a:cs typeface="Arial"/>
            </a:endParaRPr>
          </a:p>
          <a:p>
            <a:pPr fontAlgn="base">
              <a:spcBef>
                <a:spcPts val="1456"/>
              </a:spcBef>
              <a:buNone/>
            </a:pPr>
            <a:r>
              <a:rPr lang="en-GB" sz="2400" b="0" i="0" dirty="0">
                <a:solidFill>
                  <a:srgbClr val="161A1D"/>
                </a:solidFill>
                <a:effectLst/>
              </a:rPr>
              <a:t>Our main funders, including UKRI and the Wellcome Trust, require Imperial College to ensure that </a:t>
            </a:r>
            <a:r>
              <a:rPr lang="en-GB" sz="2400" dirty="0">
                <a:solidFill>
                  <a:srgbClr val="161A1D"/>
                </a:solidFill>
              </a:rPr>
              <a:t>safeguarding</a:t>
            </a:r>
            <a:r>
              <a:rPr lang="en-GB" sz="2400" b="0" i="0" dirty="0">
                <a:solidFill>
                  <a:srgbClr val="161A1D"/>
                </a:solidFill>
                <a:effectLst/>
              </a:rPr>
              <a:t> implications are properly considered and managed during the lifetime of the project. </a:t>
            </a:r>
            <a:endParaRPr lang="en-GB" sz="2400" b="0" i="0" dirty="0">
              <a:solidFill>
                <a:srgbClr val="161A1D"/>
              </a:solidFill>
              <a:effectLst/>
              <a:cs typeface="Arial"/>
            </a:endParaRPr>
          </a:p>
          <a:p>
            <a:pPr fontAlgn="base">
              <a:spcBef>
                <a:spcPts val="1456"/>
              </a:spcBef>
              <a:buNone/>
            </a:pPr>
            <a:r>
              <a:rPr lang="en-GB" sz="2400" b="0" i="0" dirty="0">
                <a:solidFill>
                  <a:srgbClr val="161A1D"/>
                </a:solidFill>
                <a:effectLst/>
              </a:rPr>
              <a:t>The </a:t>
            </a:r>
            <a:r>
              <a:rPr lang="en-GB" sz="2400" b="0" i="0" dirty="0">
                <a:solidFill>
                  <a:srgbClr val="0000CD"/>
                </a:solidFill>
                <a:effectLst/>
                <a:hlinkClick r:id="rId2"/>
              </a:rPr>
              <a:t>UK Collaboration on Development Research (UKCDR)</a:t>
            </a:r>
            <a:r>
              <a:rPr lang="en-GB" sz="2400" b="0" i="0" dirty="0">
                <a:solidFill>
                  <a:srgbClr val="161A1D"/>
                </a:solidFill>
                <a:effectLst/>
              </a:rPr>
              <a:t> is working with research funders to “play a leadership role in setting a clear tone and high expectations around safeguarding in international development research, and to ensure harmonisation of safeguarding practices across the sector.”</a:t>
            </a:r>
            <a:r>
              <a:rPr lang="en-GB" sz="2400" dirty="0">
                <a:solidFill>
                  <a:srgbClr val="161A1D"/>
                </a:solidFill>
              </a:rPr>
              <a:t>  Research must anticipate, mitigate and address potential safeguarding risks.</a:t>
            </a:r>
            <a:endParaRPr lang="en-GB" sz="2400" b="0" i="0" dirty="0">
              <a:solidFill>
                <a:srgbClr val="161A1D"/>
              </a:solidFill>
              <a:effectLst/>
              <a:cs typeface="Arial"/>
            </a:endParaRPr>
          </a:p>
          <a:p>
            <a:pPr marL="0" indent="0" fontAlgn="base">
              <a:spcBef>
                <a:spcPts val="1456"/>
              </a:spcBef>
              <a:buNone/>
            </a:pPr>
            <a:r>
              <a:rPr lang="en-GB" sz="2400" b="0" i="0" dirty="0">
                <a:solidFill>
                  <a:srgbClr val="161A1D"/>
                </a:solidFill>
                <a:effectLst/>
              </a:rPr>
              <a:t>This </a:t>
            </a:r>
            <a:r>
              <a:rPr lang="en-GB" sz="2400" dirty="0">
                <a:solidFill>
                  <a:srgbClr val="161A1D"/>
                </a:solidFill>
              </a:rPr>
              <a:t>resource</a:t>
            </a:r>
            <a:r>
              <a:rPr lang="en-GB" sz="2400" b="0" i="0" dirty="0">
                <a:solidFill>
                  <a:srgbClr val="161A1D"/>
                </a:solidFill>
                <a:effectLst/>
              </a:rPr>
              <a:t> has been developed to raise awareness of the importance of recognising, responding and reporting any safeguarding concerns in the conduct of research. </a:t>
            </a:r>
            <a:endParaRPr lang="en-GB" sz="2400" b="0" i="0" dirty="0">
              <a:solidFill>
                <a:srgbClr val="161A1D"/>
              </a:solidFill>
              <a:effectLst/>
              <a:cs typeface="Arial"/>
            </a:endParaRPr>
          </a:p>
          <a:p>
            <a:endParaRPr lang="en-US" dirty="0"/>
          </a:p>
        </p:txBody>
      </p:sp>
      <p:sp>
        <p:nvSpPr>
          <p:cNvPr id="6" name="Slide Number Placeholder 5">
            <a:extLst>
              <a:ext uri="{FF2B5EF4-FFF2-40B4-BE49-F238E27FC236}">
                <a16:creationId xmlns:a16="http://schemas.microsoft.com/office/drawing/2014/main" id="{98C57221-A9AA-068E-C332-AF5A8B7D7315}"/>
              </a:ext>
            </a:extLst>
          </p:cNvPr>
          <p:cNvSpPr>
            <a:spLocks noGrp="1"/>
          </p:cNvSpPr>
          <p:nvPr>
            <p:ph type="sldNum" sz="quarter" idx="12"/>
          </p:nvPr>
        </p:nvSpPr>
        <p:spPr/>
        <p:txBody>
          <a:bodyPr/>
          <a:lstStyle/>
          <a:p>
            <a:fld id="{CBA53E11-492D-48B3-9F9B-09541CA2A39A}" type="slidenum">
              <a:rPr lang="en-GB" smtClean="0"/>
              <a:t>2</a:t>
            </a:fld>
            <a:endParaRPr lang="en-GB"/>
          </a:p>
        </p:txBody>
      </p:sp>
    </p:spTree>
    <p:extLst>
      <p:ext uri="{BB962C8B-B14F-4D97-AF65-F5344CB8AC3E}">
        <p14:creationId xmlns:p14="http://schemas.microsoft.com/office/powerpoint/2010/main" val="34888437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1331-0A17-C3A8-0052-ED06FCB89591}"/>
              </a:ext>
            </a:extLst>
          </p:cNvPr>
          <p:cNvSpPr>
            <a:spLocks noGrp="1"/>
          </p:cNvSpPr>
          <p:nvPr>
            <p:ph type="title"/>
          </p:nvPr>
        </p:nvSpPr>
        <p:spPr>
          <a:xfrm>
            <a:off x="3075285" y="2653740"/>
            <a:ext cx="11540763" cy="378044"/>
          </a:xfrm>
        </p:spPr>
        <p:txBody>
          <a:bodyPr/>
          <a:lstStyle/>
          <a:p>
            <a:r>
              <a:rPr lang="en-US" dirty="0"/>
              <a:t>Case studies and additional resources</a:t>
            </a:r>
          </a:p>
        </p:txBody>
      </p:sp>
      <p:sp>
        <p:nvSpPr>
          <p:cNvPr id="4" name="Date Placeholder 3">
            <a:extLst>
              <a:ext uri="{FF2B5EF4-FFF2-40B4-BE49-F238E27FC236}">
                <a16:creationId xmlns:a16="http://schemas.microsoft.com/office/drawing/2014/main" id="{4793F832-0D8A-8AF0-7C52-C574BEDEEFFF}"/>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6" name="Slide Number Placeholder 5">
            <a:extLst>
              <a:ext uri="{FF2B5EF4-FFF2-40B4-BE49-F238E27FC236}">
                <a16:creationId xmlns:a16="http://schemas.microsoft.com/office/drawing/2014/main" id="{C33CAEF6-8F0A-4491-5DC4-CFCFAC814B04}"/>
              </a:ext>
            </a:extLst>
          </p:cNvPr>
          <p:cNvSpPr>
            <a:spLocks noGrp="1"/>
          </p:cNvSpPr>
          <p:nvPr>
            <p:ph type="sldNum" sz="quarter" idx="12"/>
          </p:nvPr>
        </p:nvSpPr>
        <p:spPr/>
        <p:txBody>
          <a:bodyPr/>
          <a:lstStyle/>
          <a:p>
            <a:fld id="{CBA53E11-492D-48B3-9F9B-09541CA2A39A}" type="slidenum">
              <a:rPr lang="en-GB" smtClean="0"/>
              <a:t>20</a:t>
            </a:fld>
            <a:endParaRPr lang="en-GB"/>
          </a:p>
        </p:txBody>
      </p:sp>
    </p:spTree>
    <p:extLst>
      <p:ext uri="{BB962C8B-B14F-4D97-AF65-F5344CB8AC3E}">
        <p14:creationId xmlns:p14="http://schemas.microsoft.com/office/powerpoint/2010/main" val="257785843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D4A2-6E3C-46B4-D999-6A0F334F757E}"/>
              </a:ext>
            </a:extLst>
          </p:cNvPr>
          <p:cNvSpPr>
            <a:spLocks noGrp="1"/>
          </p:cNvSpPr>
          <p:nvPr>
            <p:ph type="title"/>
          </p:nvPr>
        </p:nvSpPr>
        <p:spPr/>
        <p:txBody>
          <a:bodyPr/>
          <a:lstStyle/>
          <a:p>
            <a:r>
              <a:rPr lang="en-US" dirty="0"/>
              <a:t>Case Study: Sexual Exploitation</a:t>
            </a:r>
          </a:p>
        </p:txBody>
      </p:sp>
      <p:sp>
        <p:nvSpPr>
          <p:cNvPr id="3" name="Content Placeholder 2">
            <a:extLst>
              <a:ext uri="{FF2B5EF4-FFF2-40B4-BE49-F238E27FC236}">
                <a16:creationId xmlns:a16="http://schemas.microsoft.com/office/drawing/2014/main" id="{B90BFC43-2461-FB60-2C6D-BB30D110D326}"/>
              </a:ext>
            </a:extLst>
          </p:cNvPr>
          <p:cNvSpPr>
            <a:spLocks noGrp="1"/>
          </p:cNvSpPr>
          <p:nvPr>
            <p:ph idx="1"/>
          </p:nvPr>
        </p:nvSpPr>
        <p:spPr>
          <a:xfrm>
            <a:off x="325618" y="1155337"/>
            <a:ext cx="11540763" cy="4866481"/>
          </a:xfrm>
        </p:spPr>
        <p:txBody>
          <a:bodyPr/>
          <a:lstStyle/>
          <a:p>
            <a:pPr marL="0" indent="0">
              <a:buNone/>
            </a:pPr>
            <a:r>
              <a:rPr lang="en-US" dirty="0"/>
              <a:t>Scenario:</a:t>
            </a:r>
          </a:p>
          <a:p>
            <a:pPr marL="0" indent="0">
              <a:buNone/>
            </a:pPr>
            <a:endParaRPr lang="en-US" dirty="0"/>
          </a:p>
          <a:p>
            <a:r>
              <a:rPr lang="en-US" dirty="0"/>
              <a:t>Dr. Smith, a university researcher, is conducting fieldwork in a developing country. During the research, he forms a close relationship with one of the local participants, Maria. Over time, Dr. Smith begins to offer Maria financial support and gifts in exchange for her continued participation and cooperation in the research. Maria feels pressured to comply with Dr. Smith's requests, fearing that refusing might jeopardize the support she receives.</a:t>
            </a:r>
          </a:p>
          <a:p>
            <a:endParaRPr lang="en-US" dirty="0"/>
          </a:p>
          <a:p>
            <a:endParaRPr lang="en-US" dirty="0"/>
          </a:p>
          <a:p>
            <a:pPr marL="0" indent="0">
              <a:buNone/>
            </a:pPr>
            <a:r>
              <a:rPr lang="en-US" dirty="0"/>
              <a:t>Discussion Questions:</a:t>
            </a:r>
          </a:p>
          <a:p>
            <a:pPr marL="0" indent="0">
              <a:buNone/>
            </a:pPr>
            <a:r>
              <a:rPr lang="en-US" dirty="0"/>
              <a:t>1. What are the ethical issues in this scenario?</a:t>
            </a:r>
          </a:p>
          <a:p>
            <a:pPr marL="0" indent="0">
              <a:buNone/>
            </a:pPr>
            <a:r>
              <a:rPr lang="en-US" dirty="0"/>
              <a:t>2. How can power dynamics affect the relationship between researchers and participants?</a:t>
            </a:r>
          </a:p>
          <a:p>
            <a:pPr marL="0" indent="0">
              <a:buNone/>
            </a:pPr>
            <a:r>
              <a:rPr lang="en-US" dirty="0"/>
              <a:t>3. What steps should be taken to prevent sexual exploitation in research?</a:t>
            </a:r>
          </a:p>
          <a:p>
            <a:pPr marL="0" indent="0">
              <a:buNone/>
            </a:pPr>
            <a:r>
              <a:rPr lang="en-US" dirty="0"/>
              <a:t>4. Do you know how to report a concern of this nature?</a:t>
            </a:r>
          </a:p>
          <a:p>
            <a:endParaRPr lang="en-US" dirty="0"/>
          </a:p>
        </p:txBody>
      </p:sp>
      <p:sp>
        <p:nvSpPr>
          <p:cNvPr id="4" name="Date Placeholder 3">
            <a:extLst>
              <a:ext uri="{FF2B5EF4-FFF2-40B4-BE49-F238E27FC236}">
                <a16:creationId xmlns:a16="http://schemas.microsoft.com/office/drawing/2014/main" id="{F7C99E69-F569-8AD3-D144-E050FD03273B}"/>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6" name="Slide Number Placeholder 5">
            <a:extLst>
              <a:ext uri="{FF2B5EF4-FFF2-40B4-BE49-F238E27FC236}">
                <a16:creationId xmlns:a16="http://schemas.microsoft.com/office/drawing/2014/main" id="{8FCF8EE1-EAE7-978E-1145-515C7ABA9AFD}"/>
              </a:ext>
            </a:extLst>
          </p:cNvPr>
          <p:cNvSpPr>
            <a:spLocks noGrp="1"/>
          </p:cNvSpPr>
          <p:nvPr>
            <p:ph type="sldNum" sz="quarter" idx="12"/>
          </p:nvPr>
        </p:nvSpPr>
        <p:spPr/>
        <p:txBody>
          <a:bodyPr/>
          <a:lstStyle/>
          <a:p>
            <a:fld id="{CBA53E11-492D-48B3-9F9B-09541CA2A39A}" type="slidenum">
              <a:rPr lang="en-GB" smtClean="0"/>
              <a:t>21</a:t>
            </a:fld>
            <a:endParaRPr lang="en-GB"/>
          </a:p>
        </p:txBody>
      </p:sp>
    </p:spTree>
    <p:extLst>
      <p:ext uri="{BB962C8B-B14F-4D97-AF65-F5344CB8AC3E}">
        <p14:creationId xmlns:p14="http://schemas.microsoft.com/office/powerpoint/2010/main" val="11314525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594F-E988-B561-70AB-9C1A83ED74DE}"/>
              </a:ext>
            </a:extLst>
          </p:cNvPr>
          <p:cNvSpPr>
            <a:spLocks noGrp="1"/>
          </p:cNvSpPr>
          <p:nvPr>
            <p:ph type="title"/>
          </p:nvPr>
        </p:nvSpPr>
        <p:spPr/>
        <p:txBody>
          <a:bodyPr/>
          <a:lstStyle/>
          <a:p>
            <a:r>
              <a:rPr lang="en-US" dirty="0"/>
              <a:t>Case Study: Engaging with Communities</a:t>
            </a:r>
          </a:p>
        </p:txBody>
      </p:sp>
      <p:sp>
        <p:nvSpPr>
          <p:cNvPr id="3" name="Content Placeholder 2">
            <a:extLst>
              <a:ext uri="{FF2B5EF4-FFF2-40B4-BE49-F238E27FC236}">
                <a16:creationId xmlns:a16="http://schemas.microsoft.com/office/drawing/2014/main" id="{710CC6CA-2027-502D-7600-2513EC7C2821}"/>
              </a:ext>
            </a:extLst>
          </p:cNvPr>
          <p:cNvSpPr>
            <a:spLocks noGrp="1"/>
          </p:cNvSpPr>
          <p:nvPr>
            <p:ph idx="1"/>
          </p:nvPr>
        </p:nvSpPr>
        <p:spPr>
          <a:xfrm>
            <a:off x="325800" y="630044"/>
            <a:ext cx="11540763" cy="4866481"/>
          </a:xfrm>
        </p:spPr>
        <p:txBody>
          <a:bodyPr/>
          <a:lstStyle/>
          <a:p>
            <a:pPr marL="0" indent="0">
              <a:buNone/>
            </a:pPr>
            <a:r>
              <a:rPr lang="en-US" sz="1800" dirty="0">
                <a:ea typeface="+mn-lt"/>
                <a:cs typeface="+mn-lt"/>
              </a:rPr>
              <a:t>An interviewee working in an HEI in sub-Saharan Africa spoke about their approach to community engagement and the facilitation of reporting. </a:t>
            </a:r>
          </a:p>
          <a:p>
            <a:pPr marL="0" indent="0">
              <a:buNone/>
            </a:pPr>
            <a:endParaRPr lang="en-US" sz="1800" dirty="0">
              <a:ea typeface="+mn-lt"/>
              <a:cs typeface="+mn-lt"/>
            </a:endParaRPr>
          </a:p>
          <a:p>
            <a:pPr marL="0" indent="0">
              <a:buNone/>
            </a:pPr>
            <a:r>
              <a:rPr lang="en-US" sz="1800" dirty="0">
                <a:ea typeface="+mn-lt"/>
                <a:cs typeface="+mn-lt"/>
              </a:rPr>
              <a:t>Regular visits to the communities are built in as an integral part of the research relationship, and a community meeting always takes place at the start of a study. Flyers and community booklets are produced and distributed. While research institutions are often set apart from the community, as a health research group this organisation can be accessed on a walk-in basis, and tours are organised from time to time for community groups. </a:t>
            </a:r>
          </a:p>
          <a:p>
            <a:pPr marL="0" indent="0">
              <a:buNone/>
            </a:pPr>
            <a:r>
              <a:rPr lang="en-US" sz="1800" dirty="0">
                <a:ea typeface="+mn-lt"/>
                <a:cs typeface="+mn-lt"/>
              </a:rPr>
              <a:t>The organisation prioritises an open relationship, providing two helplines with free call-backs to allow community members to raise any concerns individually, which can then be investigated by the institution.</a:t>
            </a:r>
          </a:p>
          <a:p>
            <a:pPr marL="0" indent="0">
              <a:buNone/>
            </a:pPr>
            <a:endParaRPr lang="en-US" sz="1800" dirty="0">
              <a:ea typeface="+mn-lt"/>
              <a:cs typeface="+mn-lt"/>
            </a:endParaRPr>
          </a:p>
          <a:p>
            <a:pPr marL="0" indent="0">
              <a:buNone/>
            </a:pPr>
            <a:r>
              <a:rPr lang="en-US" sz="1800" dirty="0">
                <a:ea typeface="+mn-lt"/>
                <a:cs typeface="+mn-lt"/>
              </a:rPr>
              <a:t>If the concerns raised are of a disciplinary nature, this investigation would be carried out by the HR office. After the conclusion of any investigation, an HR committee re-examines the safeguarding policy and assesses where there may be a ‘weak link.’ A report on any investigation into community concerns will go back to the community so that it is clear how the institution has responded. </a:t>
            </a:r>
          </a:p>
          <a:p>
            <a:pPr marL="0" indent="0">
              <a:buNone/>
            </a:pPr>
            <a:r>
              <a:rPr lang="en-US" sz="1800" dirty="0">
                <a:ea typeface="+mn-lt"/>
                <a:cs typeface="+mn-lt"/>
              </a:rPr>
              <a:t>Throughout the research process, the organisation is careful to provide all possible opportunities for contact and engagement, to break down potential barriers to raising dissatisfaction or worries. However, it is acknowledged that the organisation is perceived to be a powerful institution which employs many local people, and the community might have concerns about the consequences of raising very serious concerns and thereby jeopardising people’s jobs. This is discussed with community leaders to emphasise that reporting will not lead to reprisals.</a:t>
            </a:r>
            <a:endParaRPr lang="en-US" sz="1800" dirty="0"/>
          </a:p>
          <a:p>
            <a:endParaRPr lang="en-US" dirty="0"/>
          </a:p>
        </p:txBody>
      </p:sp>
      <p:sp>
        <p:nvSpPr>
          <p:cNvPr id="6" name="Slide Number Placeholder 5">
            <a:extLst>
              <a:ext uri="{FF2B5EF4-FFF2-40B4-BE49-F238E27FC236}">
                <a16:creationId xmlns:a16="http://schemas.microsoft.com/office/drawing/2014/main" id="{5A60AF0F-6D38-E948-BDF4-AA537CA6BFE4}"/>
              </a:ext>
            </a:extLst>
          </p:cNvPr>
          <p:cNvSpPr>
            <a:spLocks noGrp="1"/>
          </p:cNvSpPr>
          <p:nvPr>
            <p:ph type="sldNum" sz="quarter" idx="12"/>
          </p:nvPr>
        </p:nvSpPr>
        <p:spPr/>
        <p:txBody>
          <a:bodyPr/>
          <a:lstStyle/>
          <a:p>
            <a:fld id="{CBA53E11-492D-48B3-9F9B-09541CA2A39A}" type="slidenum">
              <a:rPr lang="en-GB" smtClean="0"/>
              <a:t>22</a:t>
            </a:fld>
            <a:endParaRPr lang="en-GB"/>
          </a:p>
        </p:txBody>
      </p:sp>
    </p:spTree>
    <p:extLst>
      <p:ext uri="{BB962C8B-B14F-4D97-AF65-F5344CB8AC3E}">
        <p14:creationId xmlns:p14="http://schemas.microsoft.com/office/powerpoint/2010/main" val="383127686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4DC9-0CAE-5C65-5124-E290D83AF14C}"/>
              </a:ext>
            </a:extLst>
          </p:cNvPr>
          <p:cNvSpPr>
            <a:spLocks noGrp="1"/>
          </p:cNvSpPr>
          <p:nvPr>
            <p:ph type="title"/>
          </p:nvPr>
        </p:nvSpPr>
        <p:spPr/>
        <p:txBody>
          <a:bodyPr/>
          <a:lstStyle/>
          <a:p>
            <a:r>
              <a:rPr lang="en-US" dirty="0"/>
              <a:t>Case Study: Avoiding Retraumatisation of Participants</a:t>
            </a:r>
          </a:p>
        </p:txBody>
      </p:sp>
      <p:sp>
        <p:nvSpPr>
          <p:cNvPr id="3" name="Content Placeholder 2">
            <a:extLst>
              <a:ext uri="{FF2B5EF4-FFF2-40B4-BE49-F238E27FC236}">
                <a16:creationId xmlns:a16="http://schemas.microsoft.com/office/drawing/2014/main" id="{470C2B7E-A9D0-2C07-DE76-6D9754129A80}"/>
              </a:ext>
            </a:extLst>
          </p:cNvPr>
          <p:cNvSpPr>
            <a:spLocks noGrp="1"/>
          </p:cNvSpPr>
          <p:nvPr>
            <p:ph idx="1"/>
          </p:nvPr>
        </p:nvSpPr>
        <p:spPr>
          <a:xfrm>
            <a:off x="325618" y="745346"/>
            <a:ext cx="11540763" cy="4866481"/>
          </a:xfrm>
        </p:spPr>
        <p:txBody>
          <a:bodyPr/>
          <a:lstStyle/>
          <a:p>
            <a:pPr marL="0" indent="0">
              <a:buNone/>
            </a:pPr>
            <a:r>
              <a:rPr lang="en-US" dirty="0">
                <a:ea typeface="+mn-lt"/>
                <a:cs typeface="+mn-lt"/>
              </a:rPr>
              <a:t> An East African community-based organisation of and for former child combatants shared two particular examples of measures they take to ensure safeguarding in research. </a:t>
            </a:r>
          </a:p>
          <a:p>
            <a:pPr marL="0" indent="0">
              <a:buNone/>
            </a:pPr>
            <a:endParaRPr lang="en-US" dirty="0">
              <a:ea typeface="+mn-lt"/>
              <a:cs typeface="+mn-lt"/>
            </a:endParaRPr>
          </a:p>
          <a:p>
            <a:pPr marL="0" indent="0">
              <a:buNone/>
            </a:pPr>
            <a:r>
              <a:rPr lang="en-US" dirty="0">
                <a:ea typeface="+mn-lt"/>
                <a:cs typeface="+mn-lt"/>
              </a:rPr>
              <a:t>One has been the active involvement of potential participants in co-creating the research agenda and interview schedule, identifying the kinds of questions they do and do not wish to be asked. The consensus among the ex-combatants is that questions such as “How many people have you killed?” and “How many men forced you to have sex with them?” – which they have been asked repeatedly by successive researchers – are retraumatising and unacceptable. They want more emphasis on positive questions about the present and future, e.g. “What skills do you have that you are contributing to this community?” and “What are your hopes and aspirations for the future?” </a:t>
            </a:r>
          </a:p>
          <a:p>
            <a:pPr marL="0" indent="0">
              <a:buNone/>
            </a:pPr>
            <a:endParaRPr lang="en-US" dirty="0">
              <a:ea typeface="+mn-lt"/>
              <a:cs typeface="+mn-lt"/>
            </a:endParaRPr>
          </a:p>
          <a:p>
            <a:pPr marL="0" indent="0">
              <a:buNone/>
            </a:pPr>
            <a:r>
              <a:rPr lang="en-US" dirty="0">
                <a:ea typeface="+mn-lt"/>
                <a:cs typeface="+mn-lt"/>
              </a:rPr>
              <a:t>Secondly, in cases when translation is necessary for research interviews, participants themselves have the right to choose the translator, allowing them to select a person they trust, someone they feel safe and comfortable with – rather than someone unknown who might break their confidentiality and disclose their past to other members of the community. In both of these ways, participants in a highly sensitive area of research have been able to exercise choice and control to ensure that their needs and rights are respected throughout the research process.</a:t>
            </a:r>
            <a:endParaRPr lang="en-US" dirty="0"/>
          </a:p>
          <a:p>
            <a:endParaRPr lang="en-US" dirty="0"/>
          </a:p>
        </p:txBody>
      </p:sp>
      <p:sp>
        <p:nvSpPr>
          <p:cNvPr id="6" name="Slide Number Placeholder 5">
            <a:extLst>
              <a:ext uri="{FF2B5EF4-FFF2-40B4-BE49-F238E27FC236}">
                <a16:creationId xmlns:a16="http://schemas.microsoft.com/office/drawing/2014/main" id="{94260A37-C7FF-204D-DEEA-9D89BCEB517D}"/>
              </a:ext>
            </a:extLst>
          </p:cNvPr>
          <p:cNvSpPr>
            <a:spLocks noGrp="1"/>
          </p:cNvSpPr>
          <p:nvPr>
            <p:ph type="sldNum" sz="quarter" idx="12"/>
          </p:nvPr>
        </p:nvSpPr>
        <p:spPr/>
        <p:txBody>
          <a:bodyPr/>
          <a:lstStyle/>
          <a:p>
            <a:fld id="{CBA53E11-492D-48B3-9F9B-09541CA2A39A}" type="slidenum">
              <a:rPr lang="en-GB" smtClean="0"/>
              <a:t>23</a:t>
            </a:fld>
            <a:endParaRPr lang="en-GB"/>
          </a:p>
        </p:txBody>
      </p:sp>
    </p:spTree>
    <p:extLst>
      <p:ext uri="{BB962C8B-B14F-4D97-AF65-F5344CB8AC3E}">
        <p14:creationId xmlns:p14="http://schemas.microsoft.com/office/powerpoint/2010/main" val="42081626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55DA-7B92-80A7-48C3-CE94B405E32B}"/>
              </a:ext>
            </a:extLst>
          </p:cNvPr>
          <p:cNvSpPr>
            <a:spLocks noGrp="1"/>
          </p:cNvSpPr>
          <p:nvPr>
            <p:ph type="title"/>
          </p:nvPr>
        </p:nvSpPr>
        <p:spPr/>
        <p:txBody>
          <a:bodyPr/>
          <a:lstStyle/>
          <a:p>
            <a:r>
              <a:rPr lang="en-US" dirty="0"/>
              <a:t>Case Study: Supporting Research team members</a:t>
            </a:r>
          </a:p>
        </p:txBody>
      </p:sp>
      <p:sp>
        <p:nvSpPr>
          <p:cNvPr id="3" name="Content Placeholder 2">
            <a:extLst>
              <a:ext uri="{FF2B5EF4-FFF2-40B4-BE49-F238E27FC236}">
                <a16:creationId xmlns:a16="http://schemas.microsoft.com/office/drawing/2014/main" id="{728BFFCF-F6A9-7ECC-3B19-2AECAED11908}"/>
              </a:ext>
            </a:extLst>
          </p:cNvPr>
          <p:cNvSpPr>
            <a:spLocks noGrp="1"/>
          </p:cNvSpPr>
          <p:nvPr>
            <p:ph idx="1"/>
          </p:nvPr>
        </p:nvSpPr>
        <p:spPr>
          <a:xfrm>
            <a:off x="334233" y="791303"/>
            <a:ext cx="11540763" cy="4866481"/>
          </a:xfrm>
        </p:spPr>
        <p:txBody>
          <a:bodyPr/>
          <a:lstStyle/>
          <a:p>
            <a:pPr marL="0" indent="0">
              <a:buNone/>
            </a:pPr>
            <a:r>
              <a:rPr lang="en-US" dirty="0">
                <a:ea typeface="+mn-lt"/>
                <a:cs typeface="+mn-lt"/>
              </a:rPr>
              <a:t>Support for those affected by safeguarding issues could also be needed for research team members. In one research project discussed, fieldworkers came across emotionally challenging situations which exposed them to death, grief and violence. In such circumstances it was essential to build emotional support into the research plan and budget. </a:t>
            </a:r>
          </a:p>
          <a:p>
            <a:pPr marL="0" indent="0">
              <a:buNone/>
            </a:pPr>
            <a:r>
              <a:rPr lang="en-US" dirty="0">
                <a:ea typeface="+mn-lt"/>
                <a:cs typeface="+mn-lt"/>
              </a:rPr>
              <a:t>Even though these fieldworkers had a careful map of resources for referral, sometimes continued responsibility for involvement was unavoidable. In some cases when fieldworkers suspected abuse, participants initially denied it was happening to them but later would call and confirm the fieldworkers’ suspicions. Fieldworkers might be asked to accompany participants to the police, attend court proceedings and support plaintiffs during the process. </a:t>
            </a:r>
          </a:p>
          <a:p>
            <a:pPr marL="0" indent="0">
              <a:buNone/>
            </a:pPr>
            <a:r>
              <a:rPr lang="en-US" dirty="0">
                <a:ea typeface="+mn-lt"/>
                <a:cs typeface="+mn-lt"/>
              </a:rPr>
              <a:t>The fieldworkers emphasised that these experiences highlighted the need for continuing research involvement in communities and the value of having built into the project relevant training, review of experiences and referrals (though researchers must recognise that their opportunity or right to find out what has happened post-referral may be limited). </a:t>
            </a:r>
          </a:p>
          <a:p>
            <a:pPr marL="0" indent="0">
              <a:buNone/>
            </a:pPr>
            <a:r>
              <a:rPr lang="en-US" dirty="0">
                <a:ea typeface="+mn-lt"/>
                <a:cs typeface="+mn-lt"/>
              </a:rPr>
              <a:t>This example highlights that even referral to an appropriate source may present added, unanticipated demands, and underlines the importance of building in capacity for contingency. While in this case, the nature of the project meant that the fieldworkers were better prepared and supported to play this role than others might be, researchers must also be aware of the boundaries of their expertise and role.</a:t>
            </a:r>
            <a:endParaRPr lang="en-US" dirty="0"/>
          </a:p>
          <a:p>
            <a:endParaRPr lang="en-US" dirty="0"/>
          </a:p>
        </p:txBody>
      </p:sp>
      <p:sp>
        <p:nvSpPr>
          <p:cNvPr id="6" name="Slide Number Placeholder 5">
            <a:extLst>
              <a:ext uri="{FF2B5EF4-FFF2-40B4-BE49-F238E27FC236}">
                <a16:creationId xmlns:a16="http://schemas.microsoft.com/office/drawing/2014/main" id="{56B02343-4036-9280-E3F9-602113A8A885}"/>
              </a:ext>
            </a:extLst>
          </p:cNvPr>
          <p:cNvSpPr>
            <a:spLocks noGrp="1"/>
          </p:cNvSpPr>
          <p:nvPr>
            <p:ph type="sldNum" sz="quarter" idx="12"/>
          </p:nvPr>
        </p:nvSpPr>
        <p:spPr/>
        <p:txBody>
          <a:bodyPr/>
          <a:lstStyle/>
          <a:p>
            <a:fld id="{CBA53E11-492D-48B3-9F9B-09541CA2A39A}" type="slidenum">
              <a:rPr lang="en-GB" smtClean="0"/>
              <a:t>24</a:t>
            </a:fld>
            <a:endParaRPr lang="en-GB"/>
          </a:p>
        </p:txBody>
      </p:sp>
    </p:spTree>
    <p:extLst>
      <p:ext uri="{BB962C8B-B14F-4D97-AF65-F5344CB8AC3E}">
        <p14:creationId xmlns:p14="http://schemas.microsoft.com/office/powerpoint/2010/main" val="33987721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5588-1BD6-A795-F71D-986CE1193AEB}"/>
              </a:ext>
            </a:extLst>
          </p:cNvPr>
          <p:cNvSpPr>
            <a:spLocks noGrp="1"/>
          </p:cNvSpPr>
          <p:nvPr>
            <p:ph type="title"/>
          </p:nvPr>
        </p:nvSpPr>
        <p:spPr>
          <a:xfrm>
            <a:off x="3776011" y="2900932"/>
            <a:ext cx="11540763" cy="378044"/>
          </a:xfrm>
        </p:spPr>
        <p:txBody>
          <a:bodyPr/>
          <a:lstStyle/>
          <a:p>
            <a:r>
              <a:rPr lang="en-GB" dirty="0"/>
              <a:t>Example codes of conduct </a:t>
            </a:r>
            <a:endParaRPr lang="en-US" dirty="0"/>
          </a:p>
        </p:txBody>
      </p:sp>
      <p:sp>
        <p:nvSpPr>
          <p:cNvPr id="6" name="Slide Number Placeholder 5">
            <a:extLst>
              <a:ext uri="{FF2B5EF4-FFF2-40B4-BE49-F238E27FC236}">
                <a16:creationId xmlns:a16="http://schemas.microsoft.com/office/drawing/2014/main" id="{59AAB8C9-2984-7EB8-85CD-89B4290DBF57}"/>
              </a:ext>
            </a:extLst>
          </p:cNvPr>
          <p:cNvSpPr>
            <a:spLocks noGrp="1"/>
          </p:cNvSpPr>
          <p:nvPr>
            <p:ph type="sldNum" sz="quarter" idx="12"/>
          </p:nvPr>
        </p:nvSpPr>
        <p:spPr/>
        <p:txBody>
          <a:bodyPr/>
          <a:lstStyle/>
          <a:p>
            <a:fld id="{CBA53E11-492D-48B3-9F9B-09541CA2A39A}" type="slidenum">
              <a:rPr lang="en-GB" smtClean="0"/>
              <a:t>25</a:t>
            </a:fld>
            <a:endParaRPr lang="en-GB"/>
          </a:p>
        </p:txBody>
      </p:sp>
    </p:spTree>
    <p:extLst>
      <p:ext uri="{BB962C8B-B14F-4D97-AF65-F5344CB8AC3E}">
        <p14:creationId xmlns:p14="http://schemas.microsoft.com/office/powerpoint/2010/main" val="122551158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BB74-D153-D980-6E39-0B58E8E49DB3}"/>
              </a:ext>
            </a:extLst>
          </p:cNvPr>
          <p:cNvSpPr>
            <a:spLocks noGrp="1"/>
          </p:cNvSpPr>
          <p:nvPr>
            <p:ph type="title"/>
          </p:nvPr>
        </p:nvSpPr>
        <p:spPr/>
        <p:txBody>
          <a:bodyPr/>
          <a:lstStyle/>
          <a:p>
            <a:r>
              <a:rPr lang="en-GB" sz="2800" dirty="0">
                <a:solidFill>
                  <a:srgbClr val="000000"/>
                </a:solidFill>
                <a:latin typeface="Calibri" panose="020F0502020204030204" pitchFamily="34" charset="0"/>
                <a:ea typeface="Aptos" panose="020B0004020202020204" pitchFamily="34" charset="0"/>
              </a:rPr>
              <a:t>Example of behavioural expectations for staff and students whilst on fieldwork assignments</a:t>
            </a:r>
            <a:endParaRPr lang="en-US" dirty="0"/>
          </a:p>
        </p:txBody>
      </p:sp>
      <p:sp>
        <p:nvSpPr>
          <p:cNvPr id="3" name="Content Placeholder 2">
            <a:extLst>
              <a:ext uri="{FF2B5EF4-FFF2-40B4-BE49-F238E27FC236}">
                <a16:creationId xmlns:a16="http://schemas.microsoft.com/office/drawing/2014/main" id="{0B0D5514-7B39-C65E-532E-38A800F617DB}"/>
              </a:ext>
            </a:extLst>
          </p:cNvPr>
          <p:cNvSpPr>
            <a:spLocks noGrp="1"/>
          </p:cNvSpPr>
          <p:nvPr>
            <p:ph idx="1"/>
          </p:nvPr>
        </p:nvSpPr>
        <p:spPr/>
        <p:txBody>
          <a:bodyPr/>
          <a:lstStyle/>
          <a:p>
            <a:r>
              <a:rPr lang="en-GB" sz="1800" b="1" dirty="0"/>
              <a:t>Whilst on fieldwork, our staff… </a:t>
            </a:r>
          </a:p>
          <a:p>
            <a:pPr marL="285750" indent="-285750">
              <a:buFont typeface="Arial" panose="020B0604020202020204" pitchFamily="34" charset="0"/>
              <a:buChar char="•"/>
            </a:pPr>
            <a:r>
              <a:rPr lang="en-GB" sz="1800" dirty="0"/>
              <a:t>Will ensure that there is a designated staff member responsible for out-of-hours support</a:t>
            </a:r>
          </a:p>
          <a:p>
            <a:pPr marL="285750" indent="-285750">
              <a:buFont typeface="Arial" panose="020B0604020202020204" pitchFamily="34" charset="0"/>
              <a:buChar char="•"/>
            </a:pPr>
            <a:r>
              <a:rPr lang="en-GB" sz="1800" dirty="0"/>
              <a:t>Support students in all aspects of their learning and welfare</a:t>
            </a:r>
          </a:p>
          <a:p>
            <a:pPr marL="285750" indent="-285750">
              <a:buFont typeface="Arial" panose="020B0604020202020204" pitchFamily="34" charset="0"/>
              <a:buChar char="•"/>
            </a:pPr>
            <a:r>
              <a:rPr lang="en-GB" sz="1800" dirty="0"/>
              <a:t>Interact with each other, and with students in a respectful and professional manner</a:t>
            </a:r>
          </a:p>
          <a:p>
            <a:pPr marL="285750" indent="-285750">
              <a:buFont typeface="Arial" panose="020B0604020202020204" pitchFamily="34" charset="0"/>
              <a:buChar char="•"/>
            </a:pPr>
            <a:r>
              <a:rPr lang="en-GB" sz="1800" dirty="0"/>
              <a:t>Are role models to students, lead by example and uphold professional standards</a:t>
            </a:r>
          </a:p>
          <a:p>
            <a:pPr marL="285750" indent="-285750">
              <a:buFont typeface="Arial" panose="020B0604020202020204" pitchFamily="34" charset="0"/>
              <a:buChar char="•"/>
            </a:pPr>
            <a:r>
              <a:rPr lang="en-GB" sz="1800" dirty="0"/>
              <a:t>Use appropriate and moderate language, which does not cause offence</a:t>
            </a:r>
          </a:p>
          <a:p>
            <a:pPr marL="285750" indent="-285750">
              <a:buFont typeface="Arial" panose="020B0604020202020204" pitchFamily="34" charset="0"/>
              <a:buChar char="•"/>
            </a:pPr>
            <a:r>
              <a:rPr lang="en-GB" sz="1800" dirty="0"/>
              <a:t>Are trained, supported and encouraged to challenge unsafe working practices or inappropriate behaviour</a:t>
            </a:r>
          </a:p>
          <a:p>
            <a:pPr marL="285750" indent="-285750">
              <a:buFont typeface="Arial" panose="020B0604020202020204" pitchFamily="34" charset="0"/>
              <a:buChar char="•"/>
            </a:pPr>
            <a:r>
              <a:rPr lang="en-GB" sz="1800" dirty="0"/>
              <a:t>Are aware and respectful of personal boundaries (e.g. social media, personal relationships, etc.)</a:t>
            </a:r>
          </a:p>
          <a:p>
            <a:pPr marL="285750" indent="-285750">
              <a:buFont typeface="Arial" panose="020B0604020202020204" pitchFamily="34" charset="0"/>
              <a:buChar char="•"/>
            </a:pPr>
            <a:r>
              <a:rPr lang="en-GB" sz="1800" dirty="0"/>
              <a:t>If using social media in a professional capacity do so positively, to demonstrate and reinforce good practice</a:t>
            </a:r>
          </a:p>
          <a:p>
            <a:pPr marL="285750" indent="-285750">
              <a:buFont typeface="Arial" panose="020B0604020202020204" pitchFamily="34" charset="0"/>
              <a:buChar char="•"/>
            </a:pPr>
            <a:r>
              <a:rPr lang="en-GB" sz="1800" dirty="0"/>
              <a:t>Communicate fieldtrip- or site-specific guidance effectively</a:t>
            </a:r>
          </a:p>
          <a:p>
            <a:pPr marL="285750" indent="-285750">
              <a:buFont typeface="Arial" panose="020B0604020202020204" pitchFamily="34" charset="0"/>
              <a:buChar char="•"/>
            </a:pPr>
            <a:r>
              <a:rPr lang="en-GB" sz="1800" dirty="0"/>
              <a:t>Respect the social and cultural beliefs of the host, and, if drinking alcohol in leisure time, do so responsibly</a:t>
            </a:r>
          </a:p>
          <a:p>
            <a:pPr marL="285750" indent="-285750">
              <a:buFont typeface="Arial" panose="020B0604020202020204" pitchFamily="34" charset="0"/>
              <a:buChar char="•"/>
            </a:pPr>
            <a:r>
              <a:rPr lang="en-GB" sz="1800" dirty="0"/>
              <a:t>Are mindful that fieldwork can be physically and/or mentally challenging for all involved, and that some people may require specialist support</a:t>
            </a:r>
          </a:p>
          <a:p>
            <a:pPr marL="285750" indent="-285750">
              <a:buFont typeface="Arial" panose="020B0604020202020204" pitchFamily="34" charset="0"/>
              <a:buChar char="•"/>
            </a:pPr>
            <a:r>
              <a:rPr lang="en-GB" sz="1800" dirty="0"/>
              <a:t>Will manage their own wellbeing including taking regular screen breaks, and seek help if needed</a:t>
            </a:r>
          </a:p>
          <a:p>
            <a:pPr marL="285750" indent="-285750">
              <a:buFont typeface="Arial" panose="020B0604020202020204" pitchFamily="34" charset="0"/>
              <a:buChar char="•"/>
            </a:pPr>
            <a:r>
              <a:rPr lang="en-GB" sz="1800" dirty="0"/>
              <a:t>Are good ambassadors for the University and behave according to Imperial’s values</a:t>
            </a:r>
          </a:p>
          <a:p>
            <a:endParaRPr lang="en-US" dirty="0"/>
          </a:p>
        </p:txBody>
      </p:sp>
      <p:sp>
        <p:nvSpPr>
          <p:cNvPr id="6" name="Slide Number Placeholder 5">
            <a:extLst>
              <a:ext uri="{FF2B5EF4-FFF2-40B4-BE49-F238E27FC236}">
                <a16:creationId xmlns:a16="http://schemas.microsoft.com/office/drawing/2014/main" id="{A59CB4F9-D59B-CA45-5B71-3CE6D1F29FB2}"/>
              </a:ext>
            </a:extLst>
          </p:cNvPr>
          <p:cNvSpPr>
            <a:spLocks noGrp="1"/>
          </p:cNvSpPr>
          <p:nvPr>
            <p:ph type="sldNum" sz="quarter" idx="12"/>
          </p:nvPr>
        </p:nvSpPr>
        <p:spPr/>
        <p:txBody>
          <a:bodyPr/>
          <a:lstStyle/>
          <a:p>
            <a:fld id="{CBA53E11-492D-48B3-9F9B-09541CA2A39A}" type="slidenum">
              <a:rPr lang="en-GB" smtClean="0"/>
              <a:t>26</a:t>
            </a:fld>
            <a:endParaRPr lang="en-GB"/>
          </a:p>
        </p:txBody>
      </p:sp>
    </p:spTree>
    <p:extLst>
      <p:ext uri="{BB962C8B-B14F-4D97-AF65-F5344CB8AC3E}">
        <p14:creationId xmlns:p14="http://schemas.microsoft.com/office/powerpoint/2010/main" val="30004949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DF7C-426C-38DB-DF72-9173672A66A8}"/>
              </a:ext>
            </a:extLst>
          </p:cNvPr>
          <p:cNvSpPr>
            <a:spLocks noGrp="1"/>
          </p:cNvSpPr>
          <p:nvPr>
            <p:ph type="title"/>
          </p:nvPr>
        </p:nvSpPr>
        <p:spPr/>
        <p:txBody>
          <a:bodyPr/>
          <a:lstStyle/>
          <a:p>
            <a:r>
              <a:rPr lang="en-US" dirty="0"/>
              <a:t>Target Malaria Code of Conduct</a:t>
            </a:r>
          </a:p>
        </p:txBody>
      </p:sp>
      <p:sp>
        <p:nvSpPr>
          <p:cNvPr id="3" name="Content Placeholder 2">
            <a:extLst>
              <a:ext uri="{FF2B5EF4-FFF2-40B4-BE49-F238E27FC236}">
                <a16:creationId xmlns:a16="http://schemas.microsoft.com/office/drawing/2014/main" id="{CEBE3403-C496-67A4-92F7-0414743E5E7E}"/>
              </a:ext>
            </a:extLst>
          </p:cNvPr>
          <p:cNvSpPr>
            <a:spLocks noGrp="1"/>
          </p:cNvSpPr>
          <p:nvPr>
            <p:ph idx="1"/>
          </p:nvPr>
        </p:nvSpPr>
        <p:spPr>
          <a:xfrm>
            <a:off x="325800" y="1394619"/>
            <a:ext cx="11540763" cy="4866481"/>
          </a:xfrm>
        </p:spPr>
        <p:txBody>
          <a:bodyPr/>
          <a:lstStyle/>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Abide by Laws, Regulations, Policies, Procedures and Standards</a:t>
            </a:r>
          </a:p>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Demonstrate Courtesy, Respect and Dignity</a:t>
            </a: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Promote a Collaborative Work Environment </a:t>
            </a: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Promote Equal Opportunity</a:t>
            </a:r>
          </a:p>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Prevent and Exclude Harassment and Bullying</a:t>
            </a:r>
            <a:endParaRPr lang="en-GB" sz="1400" dirty="0">
              <a:solidFill>
                <a:prstClr val="black"/>
              </a:solidFill>
              <a:latin typeface="+mn-lt"/>
              <a:cs typeface="Arial" panose="020B0604020202020204" pitchFamily="34" charset="0"/>
            </a:endParaRP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Promote Research Integrity</a:t>
            </a: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Ensure Confidentiality</a:t>
            </a:r>
          </a:p>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Avoid Potential and Actual Conflicts of Interest</a:t>
            </a:r>
            <a:endParaRPr lang="en-GB" sz="1400" dirty="0">
              <a:solidFill>
                <a:prstClr val="black"/>
              </a:solidFill>
              <a:latin typeface="+mn-lt"/>
              <a:cs typeface="Arial" panose="020B0604020202020204" pitchFamily="34" charset="0"/>
            </a:endParaRPr>
          </a:p>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Prevent Mismanagement of Resources, Corruption &amp; Bribery</a:t>
            </a:r>
          </a:p>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Adhere to the Media Policy</a:t>
            </a: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Report Concerns and Grievances</a:t>
            </a: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Report Concerns and Grievances</a:t>
            </a:r>
          </a:p>
          <a:p>
            <a:pPr marL="285750" lvl="1" indent="-285750" fontAlgn="base">
              <a:spcBef>
                <a:spcPts val="900"/>
              </a:spcBef>
              <a:buFont typeface="Arial" panose="020B0604020202020204" pitchFamily="34" charset="0"/>
              <a:buChar char="•"/>
            </a:pPr>
            <a:r>
              <a:rPr lang="en-GB" sz="1400" dirty="0">
                <a:solidFill>
                  <a:prstClr val="black"/>
                </a:solidFill>
                <a:latin typeface="+mn-lt"/>
                <a:cs typeface="Arial" panose="020B0604020202020204" pitchFamily="34" charset="0"/>
              </a:rPr>
              <a:t>Prevent Victimisation</a:t>
            </a:r>
          </a:p>
          <a:p>
            <a:pPr marL="285750" lvl="1" indent="-285750" fontAlgn="base">
              <a:spcBef>
                <a:spcPts val="900"/>
              </a:spcBef>
              <a:buFont typeface="Arial" panose="020B0604020202020204" pitchFamily="34" charset="0"/>
              <a:buChar char="•"/>
            </a:pPr>
            <a:r>
              <a:rPr lang="en-US" sz="1400" dirty="0">
                <a:solidFill>
                  <a:prstClr val="black"/>
                </a:solidFill>
                <a:latin typeface="+mn-lt"/>
                <a:cs typeface="Arial" panose="020B0604020202020204" pitchFamily="34" charset="0"/>
              </a:rPr>
              <a:t>Resolve Conflicts </a:t>
            </a:r>
          </a:p>
          <a:p>
            <a:endParaRPr lang="en-US" dirty="0"/>
          </a:p>
        </p:txBody>
      </p:sp>
      <p:sp>
        <p:nvSpPr>
          <p:cNvPr id="6" name="Slide Number Placeholder 5">
            <a:extLst>
              <a:ext uri="{FF2B5EF4-FFF2-40B4-BE49-F238E27FC236}">
                <a16:creationId xmlns:a16="http://schemas.microsoft.com/office/drawing/2014/main" id="{0A429302-FA4C-A60E-FE74-8619F0E01077}"/>
              </a:ext>
            </a:extLst>
          </p:cNvPr>
          <p:cNvSpPr>
            <a:spLocks noGrp="1"/>
          </p:cNvSpPr>
          <p:nvPr>
            <p:ph type="sldNum" sz="quarter" idx="12"/>
          </p:nvPr>
        </p:nvSpPr>
        <p:spPr/>
        <p:txBody>
          <a:bodyPr/>
          <a:lstStyle/>
          <a:p>
            <a:fld id="{CBA53E11-492D-48B3-9F9B-09541CA2A39A}" type="slidenum">
              <a:rPr lang="en-GB" smtClean="0"/>
              <a:t>27</a:t>
            </a:fld>
            <a:endParaRPr lang="en-GB"/>
          </a:p>
        </p:txBody>
      </p:sp>
      <p:sp>
        <p:nvSpPr>
          <p:cNvPr id="7" name="Subtitle 6">
            <a:extLst>
              <a:ext uri="{FF2B5EF4-FFF2-40B4-BE49-F238E27FC236}">
                <a16:creationId xmlns:a16="http://schemas.microsoft.com/office/drawing/2014/main" id="{853BA23F-A330-E3F1-53C5-767A36BBB08D}"/>
              </a:ext>
            </a:extLst>
          </p:cNvPr>
          <p:cNvSpPr>
            <a:spLocks noGrp="1"/>
          </p:cNvSpPr>
          <p:nvPr>
            <p:ph type="subTitle" idx="13"/>
          </p:nvPr>
        </p:nvSpPr>
        <p:spPr/>
        <p:txBody>
          <a:bodyPr/>
          <a:lstStyle/>
          <a:p>
            <a:r>
              <a:rPr lang="en-GB" dirty="0"/>
              <a:t>Should be signed by all Target Malaria staff</a:t>
            </a:r>
            <a:endParaRPr lang="en-GB" b="1" dirty="0"/>
          </a:p>
          <a:p>
            <a:endParaRPr lang="en-US" dirty="0"/>
          </a:p>
        </p:txBody>
      </p:sp>
      <p:pic>
        <p:nvPicPr>
          <p:cNvPr id="8" name="Picture 7" descr="A close up of a sign&#10;&#10;Description automatically generated">
            <a:extLst>
              <a:ext uri="{FF2B5EF4-FFF2-40B4-BE49-F238E27FC236}">
                <a16:creationId xmlns:a16="http://schemas.microsoft.com/office/drawing/2014/main" id="{69BB277E-DD03-3C70-7487-C9345C25C7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81221" y="620196"/>
            <a:ext cx="1513936" cy="1402427"/>
          </a:xfrm>
          <a:prstGeom prst="rect">
            <a:avLst/>
          </a:prstGeom>
        </p:spPr>
      </p:pic>
      <p:pic>
        <p:nvPicPr>
          <p:cNvPr id="9" name="Picture 8">
            <a:extLst>
              <a:ext uri="{FF2B5EF4-FFF2-40B4-BE49-F238E27FC236}">
                <a16:creationId xmlns:a16="http://schemas.microsoft.com/office/drawing/2014/main" id="{EE8F7C9B-33CB-447E-94C6-1A00B4138CA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08327" y="1705669"/>
            <a:ext cx="1131271" cy="2183961"/>
          </a:xfrm>
          <a:prstGeom prst="rect">
            <a:avLst/>
          </a:prstGeom>
          <a:noFill/>
          <a:ln>
            <a:noFill/>
          </a:ln>
        </p:spPr>
      </p:pic>
      <p:pic>
        <p:nvPicPr>
          <p:cNvPr id="10" name="Picture 9">
            <a:extLst>
              <a:ext uri="{FF2B5EF4-FFF2-40B4-BE49-F238E27FC236}">
                <a16:creationId xmlns:a16="http://schemas.microsoft.com/office/drawing/2014/main" id="{DA006058-75FD-CD5E-7D3F-B6654EAF89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8945" y="4312014"/>
            <a:ext cx="2759420" cy="732727"/>
          </a:xfrm>
          <a:prstGeom prst="rect">
            <a:avLst/>
          </a:prstGeom>
        </p:spPr>
      </p:pic>
      <p:graphicFrame>
        <p:nvGraphicFramePr>
          <p:cNvPr id="11" name="Object 10">
            <a:extLst>
              <a:ext uri="{FF2B5EF4-FFF2-40B4-BE49-F238E27FC236}">
                <a16:creationId xmlns:a16="http://schemas.microsoft.com/office/drawing/2014/main" id="{92598E23-85CA-0255-A598-9FEE241D9ED9}"/>
              </a:ext>
            </a:extLst>
          </p:cNvPr>
          <p:cNvGraphicFramePr>
            <a:graphicFrameLocks noChangeAspect="1"/>
          </p:cNvGraphicFramePr>
          <p:nvPr>
            <p:extLst>
              <p:ext uri="{D42A27DB-BD31-4B8C-83A1-F6EECF244321}">
                <p14:modId xmlns:p14="http://schemas.microsoft.com/office/powerpoint/2010/main" val="4195313700"/>
              </p:ext>
            </p:extLst>
          </p:nvPr>
        </p:nvGraphicFramePr>
        <p:xfrm>
          <a:off x="8045004" y="2373611"/>
          <a:ext cx="2572051" cy="1817542"/>
        </p:xfrm>
        <a:graphic>
          <a:graphicData uri="http://schemas.openxmlformats.org/presentationml/2006/ole">
            <mc:AlternateContent xmlns:mc="http://schemas.openxmlformats.org/markup-compatibility/2006">
              <mc:Choice xmlns:v="urn:schemas-microsoft-com:vml" Requires="v">
                <p:oleObj spid="_x0000_s1032" name="Acrobat Document" r:id="rId6" imgW="5346540" imgH="3777716" progId="AcroExch.Document.DC">
                  <p:embed/>
                </p:oleObj>
              </mc:Choice>
              <mc:Fallback>
                <p:oleObj name="Acrobat Document" r:id="rId6" imgW="5346540" imgH="3777716" progId="AcroExch.Document.DC">
                  <p:embed/>
                  <p:pic>
                    <p:nvPicPr>
                      <p:cNvPr id="11" name="Object 10">
                        <a:extLst>
                          <a:ext uri="{FF2B5EF4-FFF2-40B4-BE49-F238E27FC236}">
                            <a16:creationId xmlns:a16="http://schemas.microsoft.com/office/drawing/2014/main" id="{92598E23-85CA-0255-A598-9FEE241D9ED9}"/>
                          </a:ext>
                        </a:extLst>
                      </p:cNvPr>
                      <p:cNvPicPr/>
                      <p:nvPr/>
                    </p:nvPicPr>
                    <p:blipFill>
                      <a:blip r:embed="rId7"/>
                      <a:stretch>
                        <a:fillRect/>
                      </a:stretch>
                    </p:blipFill>
                    <p:spPr>
                      <a:xfrm>
                        <a:off x="8045004" y="2373611"/>
                        <a:ext cx="2572051" cy="1817542"/>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54462028-8C2B-CC45-B38F-5186F65BD8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36755" y="1351068"/>
            <a:ext cx="2395586" cy="1797660"/>
          </a:xfrm>
          <a:prstGeom prst="rect">
            <a:avLst/>
          </a:prstGeom>
        </p:spPr>
      </p:pic>
      <p:graphicFrame>
        <p:nvGraphicFramePr>
          <p:cNvPr id="13" name="Object 12">
            <a:extLst>
              <a:ext uri="{FF2B5EF4-FFF2-40B4-BE49-F238E27FC236}">
                <a16:creationId xmlns:a16="http://schemas.microsoft.com/office/drawing/2014/main" id="{C2BAE3FF-61D5-DCEA-98E9-8EDE253330A4}"/>
              </a:ext>
            </a:extLst>
          </p:cNvPr>
          <p:cNvGraphicFramePr>
            <a:graphicFrameLocks noChangeAspect="1"/>
          </p:cNvGraphicFramePr>
          <p:nvPr>
            <p:extLst>
              <p:ext uri="{D42A27DB-BD31-4B8C-83A1-F6EECF244321}">
                <p14:modId xmlns:p14="http://schemas.microsoft.com/office/powerpoint/2010/main" val="2359122451"/>
              </p:ext>
            </p:extLst>
          </p:nvPr>
        </p:nvGraphicFramePr>
        <p:xfrm>
          <a:off x="8523680" y="5165602"/>
          <a:ext cx="3258820" cy="1003801"/>
        </p:xfrm>
        <a:graphic>
          <a:graphicData uri="http://schemas.openxmlformats.org/presentationml/2006/ole">
            <mc:AlternateContent xmlns:mc="http://schemas.openxmlformats.org/markup-compatibility/2006">
              <mc:Choice xmlns:v="urn:schemas-microsoft-com:vml" Requires="v">
                <p:oleObj spid="_x0000_s1033" name="Acrobat Document" r:id="rId9" imgW="2927340" imgH="901414" progId="AcroExch.Document.DC">
                  <p:embed/>
                </p:oleObj>
              </mc:Choice>
              <mc:Fallback>
                <p:oleObj name="Acrobat Document" r:id="rId9" imgW="2927340" imgH="901414" progId="AcroExch.Document.DC">
                  <p:embed/>
                  <p:pic>
                    <p:nvPicPr>
                      <p:cNvPr id="13" name="Object 12">
                        <a:extLst>
                          <a:ext uri="{FF2B5EF4-FFF2-40B4-BE49-F238E27FC236}">
                            <a16:creationId xmlns:a16="http://schemas.microsoft.com/office/drawing/2014/main" id="{C2BAE3FF-61D5-DCEA-98E9-8EDE253330A4}"/>
                          </a:ext>
                        </a:extLst>
                      </p:cNvPr>
                      <p:cNvPicPr/>
                      <p:nvPr/>
                    </p:nvPicPr>
                    <p:blipFill>
                      <a:blip r:embed="rId10"/>
                      <a:stretch>
                        <a:fillRect/>
                      </a:stretch>
                    </p:blipFill>
                    <p:spPr>
                      <a:xfrm>
                        <a:off x="8523680" y="5165602"/>
                        <a:ext cx="3258820" cy="1003801"/>
                      </a:xfrm>
                      <a:prstGeom prst="rect">
                        <a:avLst/>
                      </a:prstGeom>
                    </p:spPr>
                  </p:pic>
                </p:oleObj>
              </mc:Fallback>
            </mc:AlternateContent>
          </a:graphicData>
        </a:graphic>
      </p:graphicFrame>
    </p:spTree>
    <p:extLst>
      <p:ext uri="{BB962C8B-B14F-4D97-AF65-F5344CB8AC3E}">
        <p14:creationId xmlns:p14="http://schemas.microsoft.com/office/powerpoint/2010/main" val="12407221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BA1A-AF38-0AC6-9782-6116CBA27B88}"/>
              </a:ext>
            </a:extLst>
          </p:cNvPr>
          <p:cNvSpPr>
            <a:spLocks noGrp="1"/>
          </p:cNvSpPr>
          <p:nvPr>
            <p:ph type="title"/>
          </p:nvPr>
        </p:nvSpPr>
        <p:spPr/>
        <p:txBody>
          <a:bodyPr/>
          <a:lstStyle/>
          <a:p>
            <a:r>
              <a:rPr lang="en-US" dirty="0"/>
              <a:t>Useful resource links</a:t>
            </a:r>
          </a:p>
        </p:txBody>
      </p:sp>
      <p:sp>
        <p:nvSpPr>
          <p:cNvPr id="3" name="Content Placeholder 2">
            <a:extLst>
              <a:ext uri="{FF2B5EF4-FFF2-40B4-BE49-F238E27FC236}">
                <a16:creationId xmlns:a16="http://schemas.microsoft.com/office/drawing/2014/main" id="{60B4B165-58D2-8ABA-FB76-D37145CB8D41}"/>
              </a:ext>
            </a:extLst>
          </p:cNvPr>
          <p:cNvSpPr>
            <a:spLocks noGrp="1"/>
          </p:cNvSpPr>
          <p:nvPr>
            <p:ph idx="1"/>
          </p:nvPr>
        </p:nvSpPr>
        <p:spPr/>
        <p:txBody>
          <a:bodyPr/>
          <a:lstStyle/>
          <a:p>
            <a:r>
              <a:rPr lang="en-US" sz="2000" dirty="0">
                <a:ea typeface="+mn-lt"/>
                <a:cs typeface="+mn-lt"/>
                <a:hlinkClick r:id="rId2"/>
              </a:rPr>
              <a:t>Safeguarding for Research Projects</a:t>
            </a:r>
            <a:endParaRPr lang="en-US" sz="2000" dirty="0">
              <a:ea typeface="+mn-lt"/>
              <a:cs typeface="+mn-lt"/>
            </a:endParaRPr>
          </a:p>
          <a:p>
            <a:endParaRPr lang="en-US" sz="2000" dirty="0">
              <a:latin typeface="Aptos Display"/>
              <a:ea typeface="+mn-lt"/>
              <a:cs typeface="+mn-lt"/>
            </a:endParaRPr>
          </a:p>
          <a:p>
            <a:r>
              <a:rPr lang="en-US" sz="2000" dirty="0">
                <a:latin typeface="Aptos"/>
                <a:ea typeface="+mn-lt"/>
                <a:cs typeface="+mn-lt"/>
                <a:hlinkClick r:id="rId3"/>
              </a:rPr>
              <a:t>Overseas Research Toolkit</a:t>
            </a:r>
            <a:endParaRPr lang="en-US" sz="2000" dirty="0">
              <a:latin typeface="Aptos"/>
              <a:ea typeface="+mn-lt"/>
              <a:cs typeface="+mn-lt"/>
            </a:endParaRPr>
          </a:p>
          <a:p>
            <a:endParaRPr lang="en-US" sz="2000" dirty="0">
              <a:latin typeface="Aptos"/>
              <a:ea typeface="+mn-lt"/>
              <a:cs typeface="+mn-lt"/>
            </a:endParaRPr>
          </a:p>
          <a:p>
            <a:r>
              <a:rPr lang="en-US" sz="2000" dirty="0">
                <a:latin typeface="Aptos"/>
                <a:ea typeface="+mn-lt"/>
                <a:cs typeface="+mn-lt"/>
                <a:hlinkClick r:id="rId4"/>
              </a:rPr>
              <a:t>Working Overseas Guidance</a:t>
            </a:r>
            <a:endParaRPr lang="en-US" sz="2000" dirty="0">
              <a:latin typeface="Aptos"/>
              <a:ea typeface="+mn-lt"/>
              <a:cs typeface="+mn-lt"/>
            </a:endParaRPr>
          </a:p>
          <a:p>
            <a:endParaRPr lang="en-US" sz="2000" dirty="0">
              <a:latin typeface="Aptos"/>
              <a:ea typeface="+mn-lt"/>
              <a:cs typeface="+mn-lt"/>
            </a:endParaRPr>
          </a:p>
          <a:p>
            <a:r>
              <a:rPr lang="en-US" sz="2000" dirty="0">
                <a:latin typeface="Aptos Display"/>
                <a:ea typeface="+mn-lt"/>
                <a:cs typeface="+mn-lt"/>
                <a:hlinkClick r:id="rId5"/>
              </a:rPr>
              <a:t>UKCDR Guidance for Safeguarding in International Development Research.pdf</a:t>
            </a:r>
            <a:endParaRPr lang="en-US" dirty="0">
              <a:latin typeface="Aptos" panose="02110004020202020204"/>
              <a:ea typeface="+mn-lt"/>
              <a:cs typeface="+mn-lt"/>
            </a:endParaRPr>
          </a:p>
          <a:p>
            <a:endParaRPr lang="en-US" dirty="0"/>
          </a:p>
        </p:txBody>
      </p:sp>
      <p:sp>
        <p:nvSpPr>
          <p:cNvPr id="4" name="Date Placeholder 3">
            <a:extLst>
              <a:ext uri="{FF2B5EF4-FFF2-40B4-BE49-F238E27FC236}">
                <a16:creationId xmlns:a16="http://schemas.microsoft.com/office/drawing/2014/main" id="{93C20534-C513-E717-7587-365F47FA784C}"/>
              </a:ext>
            </a:extLst>
          </p:cNvPr>
          <p:cNvSpPr>
            <a:spLocks noGrp="1"/>
          </p:cNvSpPr>
          <p:nvPr>
            <p:ph type="dt" sz="half" idx="10"/>
          </p:nvPr>
        </p:nvSpPr>
        <p:spPr/>
        <p:txBody>
          <a:bodyPr/>
          <a:lstStyle/>
          <a:p>
            <a:fld id="{1909EB68-C59E-43E1-8BB1-D5E2B5D0AFC4}" type="datetime1">
              <a:rPr lang="en-GB" smtClean="0"/>
              <a:t>08/09/2025</a:t>
            </a:fld>
            <a:endParaRPr lang="en-GB"/>
          </a:p>
        </p:txBody>
      </p:sp>
      <p:sp>
        <p:nvSpPr>
          <p:cNvPr id="6" name="Slide Number Placeholder 5">
            <a:extLst>
              <a:ext uri="{FF2B5EF4-FFF2-40B4-BE49-F238E27FC236}">
                <a16:creationId xmlns:a16="http://schemas.microsoft.com/office/drawing/2014/main" id="{538ADBC4-8123-23C0-B769-F58FEB3C037E}"/>
              </a:ext>
            </a:extLst>
          </p:cNvPr>
          <p:cNvSpPr>
            <a:spLocks noGrp="1"/>
          </p:cNvSpPr>
          <p:nvPr>
            <p:ph type="sldNum" sz="quarter" idx="12"/>
          </p:nvPr>
        </p:nvSpPr>
        <p:spPr/>
        <p:txBody>
          <a:bodyPr/>
          <a:lstStyle/>
          <a:p>
            <a:fld id="{CBA53E11-492D-48B3-9F9B-09541CA2A39A}" type="slidenum">
              <a:rPr lang="en-GB" smtClean="0"/>
              <a:t>28</a:t>
            </a:fld>
            <a:endParaRPr lang="en-GB"/>
          </a:p>
        </p:txBody>
      </p:sp>
    </p:spTree>
    <p:extLst>
      <p:ext uri="{BB962C8B-B14F-4D97-AF65-F5344CB8AC3E}">
        <p14:creationId xmlns:p14="http://schemas.microsoft.com/office/powerpoint/2010/main" val="25222960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F7AD-D36A-B7E0-720B-6CDA43BDFB22}"/>
              </a:ext>
            </a:extLst>
          </p:cNvPr>
          <p:cNvSpPr>
            <a:spLocks noGrp="1"/>
          </p:cNvSpPr>
          <p:nvPr>
            <p:ph type="title"/>
          </p:nvPr>
        </p:nvSpPr>
        <p:spPr/>
        <p:txBody>
          <a:bodyPr/>
          <a:lstStyle/>
          <a:p>
            <a:r>
              <a:rPr lang="en-GB" dirty="0">
                <a:cs typeface="Arial"/>
              </a:rPr>
              <a:t>Definitions</a:t>
            </a:r>
            <a:endParaRPr lang="en-GB" dirty="0"/>
          </a:p>
        </p:txBody>
      </p:sp>
      <p:sp>
        <p:nvSpPr>
          <p:cNvPr id="3" name="Content Placeholder 2">
            <a:extLst>
              <a:ext uri="{FF2B5EF4-FFF2-40B4-BE49-F238E27FC236}">
                <a16:creationId xmlns:a16="http://schemas.microsoft.com/office/drawing/2014/main" id="{BEE3A363-86FF-E7F3-C67D-14A0B1205DA0}"/>
              </a:ext>
            </a:extLst>
          </p:cNvPr>
          <p:cNvSpPr>
            <a:spLocks noGrp="1"/>
          </p:cNvSpPr>
          <p:nvPr>
            <p:ph sz="half" idx="1"/>
          </p:nvPr>
        </p:nvSpPr>
        <p:spPr/>
        <p:txBody>
          <a:bodyPr vert="horz" lIns="0" tIns="0" rIns="0" bIns="0" rtlCol="0" anchor="t">
            <a:noAutofit/>
          </a:bodyPr>
          <a:lstStyle/>
          <a:p>
            <a:pPr>
              <a:lnSpc>
                <a:spcPct val="95000"/>
              </a:lnSpc>
              <a:spcAft>
                <a:spcPts val="600"/>
              </a:spcAft>
            </a:pPr>
            <a:r>
              <a:rPr lang="en-GB" dirty="0">
                <a:cs typeface="Arial"/>
                <a:hlinkClick r:id="rId2">
                  <a:extLst>
                    <a:ext uri="{A12FA001-AC4F-418D-AE19-62706E023703}">
                      <ahyp:hlinkClr xmlns:ahyp="http://schemas.microsoft.com/office/drawing/2018/hyperlinkcolor" val="tx"/>
                    </a:ext>
                  </a:extLst>
                </a:hlinkClick>
              </a:rPr>
              <a:t>Safeguarding</a:t>
            </a:r>
            <a:r>
              <a:rPr lang="en-GB" dirty="0">
                <a:cs typeface="Arial"/>
              </a:rPr>
              <a:t> is the action taken to promote the welfare of children under the age of 18 and vulnerable adults and protect them from harm.</a:t>
            </a:r>
            <a:endParaRPr lang="en-US" dirty="0">
              <a:cs typeface="Arial"/>
            </a:endParaRPr>
          </a:p>
          <a:p>
            <a:pPr>
              <a:lnSpc>
                <a:spcPct val="95000"/>
              </a:lnSpc>
              <a:spcAft>
                <a:spcPts val="600"/>
              </a:spcAft>
            </a:pPr>
            <a:r>
              <a:rPr lang="en-US" b="1" dirty="0">
                <a:solidFill>
                  <a:srgbClr val="161A1D"/>
                </a:solidFill>
                <a:cs typeface="Arial"/>
              </a:rPr>
              <a:t>“Child safeguarding”</a:t>
            </a:r>
            <a:r>
              <a:rPr lang="en-US" dirty="0">
                <a:solidFill>
                  <a:srgbClr val="161A1D"/>
                </a:solidFill>
                <a:cs typeface="Arial"/>
              </a:rPr>
              <a:t> is a proactive approach that aims to prevent harm and promote the welfare of all children as soon as problems emerge. This includes protecting children from maltreatment, whether that is within or outside the home, and includes activity that is in person or online. It covers mental and physical health and development with the purpose of ensuring that all children grow up in circumstances consistent with the provision of safe and effective care and are supported to achieve the best outcomes.</a:t>
            </a:r>
            <a:endParaRPr lang="en-US" dirty="0">
              <a:cs typeface="Arial"/>
            </a:endParaRPr>
          </a:p>
          <a:p>
            <a:endParaRPr lang="en-GB" dirty="0">
              <a:cs typeface="Arial"/>
            </a:endParaRPr>
          </a:p>
        </p:txBody>
      </p:sp>
      <p:sp>
        <p:nvSpPr>
          <p:cNvPr id="4" name="Content Placeholder 3">
            <a:extLst>
              <a:ext uri="{FF2B5EF4-FFF2-40B4-BE49-F238E27FC236}">
                <a16:creationId xmlns:a16="http://schemas.microsoft.com/office/drawing/2014/main" id="{7D73D190-4116-9DF8-69F7-BDC93CA52821}"/>
              </a:ext>
            </a:extLst>
          </p:cNvPr>
          <p:cNvSpPr>
            <a:spLocks noGrp="1"/>
          </p:cNvSpPr>
          <p:nvPr>
            <p:ph sz="half" idx="2"/>
          </p:nvPr>
        </p:nvSpPr>
        <p:spPr/>
        <p:txBody>
          <a:bodyPr vert="horz" lIns="0" tIns="0" rIns="0" bIns="0" rtlCol="0" anchor="t">
            <a:noAutofit/>
          </a:bodyPr>
          <a:lstStyle/>
          <a:p>
            <a:pPr>
              <a:lnSpc>
                <a:spcPct val="95000"/>
              </a:lnSpc>
              <a:spcAft>
                <a:spcPts val="600"/>
              </a:spcAft>
            </a:pPr>
            <a:r>
              <a:rPr lang="en-US" sz="1500" b="1" dirty="0">
                <a:solidFill>
                  <a:srgbClr val="161A1D"/>
                </a:solidFill>
                <a:cs typeface="Arial"/>
              </a:rPr>
              <a:t>“</a:t>
            </a:r>
            <a:r>
              <a:rPr lang="en-US" b="1" dirty="0">
                <a:solidFill>
                  <a:srgbClr val="161A1D"/>
                </a:solidFill>
                <a:cs typeface="Arial"/>
              </a:rPr>
              <a:t>Adult safeguarding”</a:t>
            </a:r>
            <a:r>
              <a:rPr lang="en-US" dirty="0">
                <a:solidFill>
                  <a:srgbClr val="161A1D"/>
                </a:solidFill>
                <a:cs typeface="Arial"/>
              </a:rPr>
              <a:t> requires people and </a:t>
            </a:r>
            <a:r>
              <a:rPr lang="en-US" dirty="0" err="1">
                <a:solidFill>
                  <a:srgbClr val="161A1D"/>
                </a:solidFill>
                <a:cs typeface="Arial"/>
              </a:rPr>
              <a:t>organisations</a:t>
            </a:r>
            <a:r>
              <a:rPr lang="en-US" dirty="0">
                <a:solidFill>
                  <a:srgbClr val="161A1D"/>
                </a:solidFill>
                <a:cs typeface="Arial"/>
              </a:rPr>
              <a:t> to work together to prevent the experience and risks of abuse or neglect. It covers ensuring that the adult’s wellbeing is promoted, including, where appropriate, considering their views, wishes, feelings and beliefs when deciding on any action.</a:t>
            </a:r>
            <a:endParaRPr lang="en-US" dirty="0">
              <a:cs typeface="Arial"/>
            </a:endParaRPr>
          </a:p>
          <a:p>
            <a:pPr>
              <a:lnSpc>
                <a:spcPct val="95000"/>
              </a:lnSpc>
              <a:spcAft>
                <a:spcPts val="600"/>
              </a:spcAft>
            </a:pPr>
            <a:r>
              <a:rPr lang="en-US" dirty="0">
                <a:solidFill>
                  <a:srgbClr val="161A1D"/>
                </a:solidFill>
                <a:cs typeface="Arial"/>
              </a:rPr>
              <a:t>In a Higher Education context, the term ‘safeguarding’ may also be used more broadly to refer to a general duty of care to members of our community and the communities in which we work to deliver education and to carry out research. </a:t>
            </a:r>
          </a:p>
        </p:txBody>
      </p:sp>
      <p:sp>
        <p:nvSpPr>
          <p:cNvPr id="5" name="Date Placeholder 4">
            <a:extLst>
              <a:ext uri="{FF2B5EF4-FFF2-40B4-BE49-F238E27FC236}">
                <a16:creationId xmlns:a16="http://schemas.microsoft.com/office/drawing/2014/main" id="{9C9EE465-9A6C-275E-7535-298722F7FF05}"/>
              </a:ext>
            </a:extLst>
          </p:cNvPr>
          <p:cNvSpPr>
            <a:spLocks noGrp="1"/>
          </p:cNvSpPr>
          <p:nvPr>
            <p:ph type="dt" sz="half" idx="10"/>
          </p:nvPr>
        </p:nvSpPr>
        <p:spPr/>
        <p:txBody>
          <a:bodyPr/>
          <a:lstStyle/>
          <a:p>
            <a:fld id="{921DB9F8-2932-4A13-97CA-3CF06357AF6F}" type="datetime1">
              <a:rPr lang="en-GB" smtClean="0"/>
              <a:t>08/09/2025</a:t>
            </a:fld>
            <a:endParaRPr lang="en-GB"/>
          </a:p>
        </p:txBody>
      </p:sp>
      <p:sp>
        <p:nvSpPr>
          <p:cNvPr id="7" name="Slide Number Placeholder 6">
            <a:extLst>
              <a:ext uri="{FF2B5EF4-FFF2-40B4-BE49-F238E27FC236}">
                <a16:creationId xmlns:a16="http://schemas.microsoft.com/office/drawing/2014/main" id="{E589ED8A-021B-5C7C-B163-9A809FE276CA}"/>
              </a:ext>
            </a:extLst>
          </p:cNvPr>
          <p:cNvSpPr>
            <a:spLocks noGrp="1"/>
          </p:cNvSpPr>
          <p:nvPr>
            <p:ph type="sldNum" sz="quarter" idx="12"/>
          </p:nvPr>
        </p:nvSpPr>
        <p:spPr/>
        <p:txBody>
          <a:bodyPr/>
          <a:lstStyle/>
          <a:p>
            <a:fld id="{CBA53E11-492D-48B3-9F9B-09541CA2A39A}" type="slidenum">
              <a:rPr lang="en-GB" smtClean="0"/>
              <a:t>3</a:t>
            </a:fld>
            <a:endParaRPr lang="en-GB"/>
          </a:p>
        </p:txBody>
      </p:sp>
      <p:sp>
        <p:nvSpPr>
          <p:cNvPr id="8" name="Subtitle 7">
            <a:extLst>
              <a:ext uri="{FF2B5EF4-FFF2-40B4-BE49-F238E27FC236}">
                <a16:creationId xmlns:a16="http://schemas.microsoft.com/office/drawing/2014/main" id="{F42B3CE4-E7C5-E754-0283-7CE55473DF36}"/>
              </a:ext>
            </a:extLst>
          </p:cNvPr>
          <p:cNvSpPr>
            <a:spLocks noGrp="1"/>
          </p:cNvSpPr>
          <p:nvPr>
            <p:ph type="subTitle" idx="13"/>
          </p:nvPr>
        </p:nvSpPr>
        <p:spPr/>
        <p:txBody>
          <a:bodyPr vert="horz" lIns="0" tIns="0" rIns="0" bIns="0" rtlCol="0" anchor="t">
            <a:noAutofit/>
          </a:bodyPr>
          <a:lstStyle/>
          <a:p>
            <a:r>
              <a:rPr lang="en-US" dirty="0">
                <a:cs typeface="Arial"/>
              </a:rPr>
              <a:t>What is Safeguarding? </a:t>
            </a:r>
            <a:endParaRPr lang="en-US" dirty="0"/>
          </a:p>
        </p:txBody>
      </p:sp>
    </p:spTree>
    <p:extLst>
      <p:ext uri="{BB962C8B-B14F-4D97-AF65-F5344CB8AC3E}">
        <p14:creationId xmlns:p14="http://schemas.microsoft.com/office/powerpoint/2010/main" val="9383987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7D3FD-3029-B834-38BE-AF942C9320FE}"/>
              </a:ext>
            </a:extLst>
          </p:cNvPr>
          <p:cNvSpPr>
            <a:spLocks noGrp="1"/>
          </p:cNvSpPr>
          <p:nvPr>
            <p:ph type="title"/>
          </p:nvPr>
        </p:nvSpPr>
        <p:spPr>
          <a:xfrm>
            <a:off x="326232" y="252000"/>
            <a:ext cx="11541025" cy="378044"/>
          </a:xfrm>
        </p:spPr>
        <p:txBody>
          <a:bodyPr anchor="t">
            <a:normAutofit/>
          </a:bodyPr>
          <a:lstStyle/>
          <a:p>
            <a:r>
              <a:rPr lang="en-GB" dirty="0"/>
              <a:t>Definitions</a:t>
            </a:r>
            <a:endParaRPr lang="en-US" dirty="0"/>
          </a:p>
        </p:txBody>
      </p:sp>
      <p:sp>
        <p:nvSpPr>
          <p:cNvPr id="3" name="Content Placeholder 2">
            <a:extLst>
              <a:ext uri="{FF2B5EF4-FFF2-40B4-BE49-F238E27FC236}">
                <a16:creationId xmlns:a16="http://schemas.microsoft.com/office/drawing/2014/main" id="{04B1CF23-C1FB-FEED-DD55-E4223F58CE78}"/>
              </a:ext>
            </a:extLst>
          </p:cNvPr>
          <p:cNvSpPr>
            <a:spLocks noGrp="1"/>
          </p:cNvSpPr>
          <p:nvPr>
            <p:ph sz="half" idx="1"/>
          </p:nvPr>
        </p:nvSpPr>
        <p:spPr>
          <a:xfrm>
            <a:off x="326232" y="1394619"/>
            <a:ext cx="11470470" cy="4866481"/>
          </a:xfrm>
        </p:spPr>
        <p:txBody>
          <a:bodyPr vert="horz" lIns="0" tIns="0" rIns="0" bIns="0" rtlCol="0" anchor="t">
            <a:normAutofit/>
          </a:bodyPr>
          <a:lstStyle/>
          <a:p>
            <a:pPr>
              <a:lnSpc>
                <a:spcPct val="95000"/>
              </a:lnSpc>
              <a:spcAft>
                <a:spcPts val="600"/>
              </a:spcAft>
            </a:pPr>
            <a:endParaRPr lang="en-US" sz="1800" b="1" dirty="0">
              <a:solidFill>
                <a:srgbClr val="000000"/>
              </a:solidFill>
              <a:cs typeface="Arial"/>
            </a:endParaRPr>
          </a:p>
          <a:p>
            <a:pPr>
              <a:lnSpc>
                <a:spcPct val="95000"/>
              </a:lnSpc>
              <a:spcAft>
                <a:spcPts val="600"/>
              </a:spcAft>
            </a:pPr>
            <a:r>
              <a:rPr lang="en-US" dirty="0">
                <a:solidFill>
                  <a:srgbClr val="161A1D"/>
                </a:solidFill>
                <a:ea typeface="+mn-lt"/>
                <a:cs typeface="+mn-lt"/>
              </a:rPr>
              <a:t> The University has a specific responsibility to </a:t>
            </a:r>
            <a:r>
              <a:rPr lang="en-US" b="1" dirty="0">
                <a:solidFill>
                  <a:srgbClr val="161A1D"/>
                </a:solidFill>
                <a:ea typeface="+mn-lt"/>
                <a:cs typeface="+mn-lt"/>
              </a:rPr>
              <a:t>protect children and adults from harm and abuse</a:t>
            </a:r>
            <a:r>
              <a:rPr lang="en-US" dirty="0">
                <a:solidFill>
                  <a:srgbClr val="161A1D"/>
                </a:solidFill>
                <a:ea typeface="+mn-lt"/>
                <a:cs typeface="+mn-lt"/>
              </a:rPr>
              <a:t>, neglect and exploitation, including physical injury, sexual abuse and emotional abuse. </a:t>
            </a:r>
            <a:endParaRPr lang="en-US" dirty="0"/>
          </a:p>
          <a:p>
            <a:pPr>
              <a:lnSpc>
                <a:spcPct val="95000"/>
              </a:lnSpc>
              <a:spcAft>
                <a:spcPts val="600"/>
              </a:spcAft>
            </a:pPr>
            <a:endParaRPr lang="en-US" dirty="0">
              <a:solidFill>
                <a:srgbClr val="161A1D"/>
              </a:solidFill>
            </a:endParaRPr>
          </a:p>
          <a:p>
            <a:pPr>
              <a:lnSpc>
                <a:spcPct val="95000"/>
              </a:lnSpc>
              <a:spcAft>
                <a:spcPts val="600"/>
              </a:spcAft>
            </a:pPr>
            <a:r>
              <a:rPr lang="en-US" dirty="0"/>
              <a:t>Harm refers to any negative or adverse impact that a person experiences because of an action or situation, and can take many forms, including physical, emotional, psychological, financial harm and neglect.   Harm can be caused with intent or unintentionally, for example, due to lack of planning or risk assessments.</a:t>
            </a:r>
            <a:endParaRPr lang="en-US" dirty="0">
              <a:cs typeface="Arial"/>
            </a:endParaRPr>
          </a:p>
          <a:p>
            <a:pPr>
              <a:lnSpc>
                <a:spcPct val="95000"/>
              </a:lnSpc>
              <a:spcAft>
                <a:spcPts val="600"/>
              </a:spcAft>
            </a:pPr>
            <a:endParaRPr lang="en-US" dirty="0"/>
          </a:p>
          <a:p>
            <a:pPr>
              <a:lnSpc>
                <a:spcPct val="95000"/>
              </a:lnSpc>
              <a:spcAft>
                <a:spcPts val="600"/>
              </a:spcAft>
            </a:pPr>
            <a:r>
              <a:rPr lang="en-GB" b="0" i="0" dirty="0">
                <a:effectLst/>
              </a:rPr>
              <a:t>Within research projects this may include staff, students and collaborators, as well as anyone directly affected by our research and teaching activities on campus, and at research and fieldwork sites in the UK or overseas e.g. research subjects, patients, etc.</a:t>
            </a:r>
            <a:endParaRPr lang="en-GB" dirty="0">
              <a:cs typeface="Arial"/>
            </a:endParaRPr>
          </a:p>
          <a:p>
            <a:pPr>
              <a:lnSpc>
                <a:spcPct val="95000"/>
              </a:lnSpc>
              <a:spcAft>
                <a:spcPts val="600"/>
              </a:spcAft>
            </a:pPr>
            <a:endParaRPr lang="en-US" dirty="0">
              <a:cs typeface="Arial"/>
            </a:endParaRPr>
          </a:p>
        </p:txBody>
      </p:sp>
      <p:sp>
        <p:nvSpPr>
          <p:cNvPr id="6" name="Slide Number Placeholder 5">
            <a:extLst>
              <a:ext uri="{FF2B5EF4-FFF2-40B4-BE49-F238E27FC236}">
                <a16:creationId xmlns:a16="http://schemas.microsoft.com/office/drawing/2014/main" id="{28978DE4-91D7-CF20-C634-4383C1370013}"/>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4</a:t>
            </a:fld>
            <a:endParaRPr lang="en-GB"/>
          </a:p>
        </p:txBody>
      </p:sp>
      <p:sp>
        <p:nvSpPr>
          <p:cNvPr id="10" name="Subtitle 7">
            <a:extLst>
              <a:ext uri="{FF2B5EF4-FFF2-40B4-BE49-F238E27FC236}">
                <a16:creationId xmlns:a16="http://schemas.microsoft.com/office/drawing/2014/main" id="{D87259C0-74CE-D554-AACC-2B9E1A7C4079}"/>
              </a:ext>
            </a:extLst>
          </p:cNvPr>
          <p:cNvSpPr>
            <a:spLocks noGrp="1"/>
          </p:cNvSpPr>
          <p:nvPr>
            <p:ph type="subTitle" idx="13"/>
          </p:nvPr>
        </p:nvSpPr>
        <p:spPr>
          <a:xfrm>
            <a:off x="326232" y="826548"/>
            <a:ext cx="11540763" cy="371567"/>
          </a:xfrm>
        </p:spPr>
        <p:txBody>
          <a:bodyPr vert="horz" lIns="0" tIns="0" rIns="0" bIns="0" rtlCol="0" anchor="t">
            <a:noAutofit/>
          </a:bodyPr>
          <a:lstStyle/>
          <a:p>
            <a:r>
              <a:rPr lang="en-US" sz="1800" b="1" dirty="0">
                <a:solidFill>
                  <a:srgbClr val="000000"/>
                </a:solidFill>
                <a:cs typeface="Arial"/>
              </a:rPr>
              <a:t>What is harm? </a:t>
            </a:r>
            <a:endParaRPr lang="en-US" dirty="0"/>
          </a:p>
        </p:txBody>
      </p:sp>
    </p:spTree>
    <p:extLst>
      <p:ext uri="{BB962C8B-B14F-4D97-AF65-F5344CB8AC3E}">
        <p14:creationId xmlns:p14="http://schemas.microsoft.com/office/powerpoint/2010/main" val="22308212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2B51-BF51-69E7-9706-3A7FF569B5E9}"/>
              </a:ext>
            </a:extLst>
          </p:cNvPr>
          <p:cNvSpPr>
            <a:spLocks noGrp="1"/>
          </p:cNvSpPr>
          <p:nvPr>
            <p:ph type="title"/>
          </p:nvPr>
        </p:nvSpPr>
        <p:spPr>
          <a:xfrm>
            <a:off x="326232" y="252000"/>
            <a:ext cx="11541025" cy="378044"/>
          </a:xfrm>
        </p:spPr>
        <p:txBody>
          <a:bodyPr anchor="t">
            <a:normAutofit/>
          </a:bodyPr>
          <a:lstStyle/>
          <a:p>
            <a:r>
              <a:rPr lang="en-US" dirty="0"/>
              <a:t>Safeguarding</a:t>
            </a:r>
          </a:p>
        </p:txBody>
      </p:sp>
      <p:sp>
        <p:nvSpPr>
          <p:cNvPr id="3" name="Content Placeholder 2">
            <a:extLst>
              <a:ext uri="{FF2B5EF4-FFF2-40B4-BE49-F238E27FC236}">
                <a16:creationId xmlns:a16="http://schemas.microsoft.com/office/drawing/2014/main" id="{56D58100-D517-ED6B-52DC-ACC16783859A}"/>
              </a:ext>
            </a:extLst>
          </p:cNvPr>
          <p:cNvSpPr>
            <a:spLocks noGrp="1"/>
          </p:cNvSpPr>
          <p:nvPr>
            <p:ph sz="half" idx="1"/>
          </p:nvPr>
        </p:nvSpPr>
        <p:spPr>
          <a:xfrm>
            <a:off x="326232" y="1394619"/>
            <a:ext cx="11421214" cy="5317836"/>
          </a:xfrm>
        </p:spPr>
        <p:txBody>
          <a:bodyPr vert="horz" lIns="0" tIns="0" rIns="0" bIns="0" rtlCol="0" anchor="t">
            <a:noAutofit/>
          </a:bodyPr>
          <a:lstStyle/>
          <a:p>
            <a:pPr marL="342900" indent="-342900">
              <a:lnSpc>
                <a:spcPct val="95000"/>
              </a:lnSpc>
              <a:spcAft>
                <a:spcPts val="600"/>
              </a:spcAft>
              <a:buFont typeface="Wingdings" panose="020B0604020202020204" pitchFamily="34" charset="0"/>
              <a:buChar char="Ø"/>
            </a:pPr>
            <a:r>
              <a:rPr lang="en-GB" dirty="0"/>
              <a:t>It is necessary to be aware of the University's safeguarding policy, its implications and what is required of you regardless of whether you expect to be working directly with children or vulnerable adults during your research.</a:t>
            </a:r>
            <a:endParaRPr lang="en-GB" dirty="0">
              <a:cs typeface="Arial"/>
            </a:endParaRPr>
          </a:p>
          <a:p>
            <a:pPr marL="342900" indent="-342900">
              <a:lnSpc>
                <a:spcPct val="95000"/>
              </a:lnSpc>
              <a:spcAft>
                <a:spcPts val="600"/>
              </a:spcAft>
              <a:buFont typeface="Wingdings" panose="020B0604020202020204" pitchFamily="34" charset="0"/>
              <a:buChar char="Ø"/>
            </a:pPr>
            <a:r>
              <a:rPr lang="en-GB" dirty="0"/>
              <a:t>It is also important to be mindful of safeguarding responsibility when working abroad, particularly where certain dynamics, for example, relating to gender, race, sexuality and faith can make people vulnerable in circumstances where they otherwise would not be. </a:t>
            </a:r>
            <a:endParaRPr lang="en-GB" dirty="0">
              <a:cs typeface="Arial"/>
            </a:endParaRPr>
          </a:p>
          <a:p>
            <a:pPr marL="342900" indent="-342900">
              <a:lnSpc>
                <a:spcPct val="95000"/>
              </a:lnSpc>
              <a:spcAft>
                <a:spcPts val="600"/>
              </a:spcAft>
              <a:buFont typeface="Wingdings" panose="020B0604020202020204" pitchFamily="34" charset="0"/>
              <a:buChar char="Ø"/>
            </a:pPr>
            <a:r>
              <a:rPr lang="en-GB" dirty="0"/>
              <a:t>You may also be working in high-risk environments with a need to be sensitive to local cultural norms and differences in power dynamics.</a:t>
            </a:r>
            <a:endParaRPr lang="en-GB" dirty="0">
              <a:cs typeface="Arial"/>
            </a:endParaRPr>
          </a:p>
          <a:p>
            <a:pPr marL="342900" indent="-342900">
              <a:lnSpc>
                <a:spcPct val="95000"/>
              </a:lnSpc>
              <a:spcAft>
                <a:spcPts val="600"/>
              </a:spcAft>
              <a:buFont typeface="Wingdings" panose="020B0604020202020204" pitchFamily="34" charset="0"/>
              <a:buChar char="Ø"/>
            </a:pPr>
            <a:r>
              <a:rPr lang="en-GB" dirty="0"/>
              <a:t>You will have an obligation to be proactive in the prevention of Sexual Exploitation, Abuse, and Harassment (SEAH)</a:t>
            </a:r>
            <a:endParaRPr lang="en-GB" dirty="0">
              <a:cs typeface="Arial"/>
            </a:endParaRPr>
          </a:p>
          <a:p>
            <a:pPr marL="342900" indent="-342900">
              <a:lnSpc>
                <a:spcPct val="95000"/>
              </a:lnSpc>
              <a:spcAft>
                <a:spcPts val="600"/>
              </a:spcAft>
              <a:buFont typeface="Wingdings" panose="020B0604020202020204" pitchFamily="34" charset="0"/>
              <a:buChar char="Ø"/>
            </a:pPr>
            <a:r>
              <a:rPr lang="en-GB" dirty="0"/>
              <a:t>Reporting concerns, even low-level ones, is an important part of a proactive safeguarding culture. </a:t>
            </a:r>
            <a:endParaRPr lang="en-GB" dirty="0">
              <a:cs typeface="Arial"/>
            </a:endParaRPr>
          </a:p>
          <a:p>
            <a:pPr>
              <a:lnSpc>
                <a:spcPct val="95000"/>
              </a:lnSpc>
              <a:spcAft>
                <a:spcPts val="600"/>
              </a:spcAft>
            </a:pPr>
            <a:endParaRPr lang="en-GB" dirty="0">
              <a:cs typeface="Arial"/>
            </a:endParaRPr>
          </a:p>
          <a:p>
            <a:pPr algn="ctr">
              <a:lnSpc>
                <a:spcPct val="95000"/>
              </a:lnSpc>
              <a:spcAft>
                <a:spcPts val="600"/>
              </a:spcAft>
            </a:pPr>
            <a:r>
              <a:rPr lang="en-GB" b="1" dirty="0"/>
              <a:t>This resource provides information on how to anticipate, mitigate </a:t>
            </a:r>
            <a:r>
              <a:rPr lang="en-GB" b="1"/>
              <a:t>and address safeguarding risks.</a:t>
            </a:r>
            <a:endParaRPr lang="en-GB" b="1">
              <a:cs typeface="Arial"/>
            </a:endParaRPr>
          </a:p>
          <a:p>
            <a:pPr>
              <a:lnSpc>
                <a:spcPct val="95000"/>
              </a:lnSpc>
              <a:spcAft>
                <a:spcPts val="600"/>
              </a:spcAft>
            </a:pPr>
            <a:endParaRPr lang="en-US" sz="1400" dirty="0"/>
          </a:p>
        </p:txBody>
      </p:sp>
      <p:sp>
        <p:nvSpPr>
          <p:cNvPr id="6" name="Slide Number Placeholder 5">
            <a:extLst>
              <a:ext uri="{FF2B5EF4-FFF2-40B4-BE49-F238E27FC236}">
                <a16:creationId xmlns:a16="http://schemas.microsoft.com/office/drawing/2014/main" id="{C3737808-2722-38F3-BD2D-36D24867F040}"/>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5</a:t>
            </a:fld>
            <a:endParaRPr lang="en-GB"/>
          </a:p>
        </p:txBody>
      </p:sp>
      <p:sp>
        <p:nvSpPr>
          <p:cNvPr id="20" name="Subtitle 7">
            <a:extLst>
              <a:ext uri="{FF2B5EF4-FFF2-40B4-BE49-F238E27FC236}">
                <a16:creationId xmlns:a16="http://schemas.microsoft.com/office/drawing/2014/main" id="{1F5B6D96-A231-E3DD-DD8D-A8C0671BB4D8}"/>
              </a:ext>
            </a:extLst>
          </p:cNvPr>
          <p:cNvSpPr>
            <a:spLocks noGrp="1"/>
          </p:cNvSpPr>
          <p:nvPr>
            <p:ph type="subTitle" idx="13"/>
          </p:nvPr>
        </p:nvSpPr>
        <p:spPr>
          <a:xfrm>
            <a:off x="326232" y="826548"/>
            <a:ext cx="11540763" cy="371567"/>
          </a:xfrm>
        </p:spPr>
        <p:txBody>
          <a:bodyPr vert="horz" lIns="0" tIns="0" rIns="0" bIns="0" rtlCol="0" anchor="t">
            <a:noAutofit/>
          </a:bodyPr>
          <a:lstStyle/>
          <a:p>
            <a:r>
              <a:rPr lang="en-US" dirty="0">
                <a:cs typeface="Arial"/>
              </a:rPr>
              <a:t>Research-Specific</a:t>
            </a:r>
            <a:endParaRPr lang="en-US" dirty="0"/>
          </a:p>
        </p:txBody>
      </p:sp>
    </p:spTree>
    <p:extLst>
      <p:ext uri="{BB962C8B-B14F-4D97-AF65-F5344CB8AC3E}">
        <p14:creationId xmlns:p14="http://schemas.microsoft.com/office/powerpoint/2010/main" val="36881820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CEF7C-09E1-7973-886F-188DAA37C218}"/>
              </a:ext>
            </a:extLst>
          </p:cNvPr>
          <p:cNvSpPr>
            <a:spLocks noGrp="1"/>
          </p:cNvSpPr>
          <p:nvPr>
            <p:ph type="title"/>
          </p:nvPr>
        </p:nvSpPr>
        <p:spPr/>
        <p:txBody>
          <a:bodyPr/>
          <a:lstStyle/>
          <a:p>
            <a:r>
              <a:rPr lang="en-GB" dirty="0"/>
              <a:t>The 5 “R” in Safeguarding</a:t>
            </a:r>
            <a:br>
              <a:rPr lang="en-GB" dirty="0"/>
            </a:br>
            <a:endParaRPr lang="en-US" dirty="0"/>
          </a:p>
        </p:txBody>
      </p:sp>
      <p:sp>
        <p:nvSpPr>
          <p:cNvPr id="3" name="Content Placeholder 2">
            <a:extLst>
              <a:ext uri="{FF2B5EF4-FFF2-40B4-BE49-F238E27FC236}">
                <a16:creationId xmlns:a16="http://schemas.microsoft.com/office/drawing/2014/main" id="{50150E5D-3BD3-D703-FA10-D0559FBABF45}"/>
              </a:ext>
            </a:extLst>
          </p:cNvPr>
          <p:cNvSpPr>
            <a:spLocks noGrp="1"/>
          </p:cNvSpPr>
          <p:nvPr>
            <p:ph idx="1"/>
          </p:nvPr>
        </p:nvSpPr>
        <p:spPr/>
        <p:txBody>
          <a:bodyPr/>
          <a:lstStyle/>
          <a:p>
            <a:pPr lvl="4" fontAlgn="base"/>
            <a:r>
              <a:rPr lang="en-US" b="1" dirty="0">
                <a:solidFill>
                  <a:srgbClr val="000000"/>
                </a:solidFill>
              </a:rPr>
              <a:t>RECOGNISE  </a:t>
            </a:r>
          </a:p>
          <a:p>
            <a:pPr lvl="4" fontAlgn="base"/>
            <a:endParaRPr lang="en-US" b="1" dirty="0">
              <a:solidFill>
                <a:srgbClr val="000000"/>
              </a:solidFill>
            </a:endParaRPr>
          </a:p>
          <a:p>
            <a:pPr lvl="4" fontAlgn="base"/>
            <a:r>
              <a:rPr lang="en-US" b="1" dirty="0">
                <a:solidFill>
                  <a:srgbClr val="000000"/>
                </a:solidFill>
              </a:rPr>
              <a:t>RESPOND</a:t>
            </a:r>
          </a:p>
          <a:p>
            <a:pPr lvl="4" fontAlgn="base"/>
            <a:endParaRPr lang="en-US" b="1" dirty="0">
              <a:solidFill>
                <a:srgbClr val="000000"/>
              </a:solidFill>
            </a:endParaRPr>
          </a:p>
          <a:p>
            <a:pPr lvl="4" fontAlgn="base"/>
            <a:r>
              <a:rPr lang="en-US" b="1" dirty="0">
                <a:solidFill>
                  <a:srgbClr val="000000"/>
                </a:solidFill>
              </a:rPr>
              <a:t>REPORT</a:t>
            </a:r>
          </a:p>
          <a:p>
            <a:pPr lvl="4" fontAlgn="base"/>
            <a:endParaRPr lang="en-US" b="1" dirty="0">
              <a:solidFill>
                <a:srgbClr val="000000"/>
              </a:solidFill>
            </a:endParaRPr>
          </a:p>
          <a:p>
            <a:pPr lvl="4" fontAlgn="base"/>
            <a:r>
              <a:rPr lang="en-US" b="1" dirty="0">
                <a:solidFill>
                  <a:srgbClr val="000000"/>
                </a:solidFill>
              </a:rPr>
              <a:t>REFER</a:t>
            </a:r>
          </a:p>
          <a:p>
            <a:pPr lvl="4" fontAlgn="base"/>
            <a:endParaRPr lang="en-US" b="1" dirty="0">
              <a:solidFill>
                <a:srgbClr val="000000"/>
              </a:solidFill>
            </a:endParaRPr>
          </a:p>
          <a:p>
            <a:pPr lvl="4" fontAlgn="base"/>
            <a:r>
              <a:rPr lang="en-US" b="1" dirty="0">
                <a:solidFill>
                  <a:srgbClr val="000000"/>
                </a:solidFill>
              </a:rPr>
              <a:t>RECORD</a:t>
            </a:r>
          </a:p>
          <a:p>
            <a:endParaRPr lang="en-US" dirty="0"/>
          </a:p>
        </p:txBody>
      </p:sp>
      <p:sp>
        <p:nvSpPr>
          <p:cNvPr id="6" name="Slide Number Placeholder 5">
            <a:extLst>
              <a:ext uri="{FF2B5EF4-FFF2-40B4-BE49-F238E27FC236}">
                <a16:creationId xmlns:a16="http://schemas.microsoft.com/office/drawing/2014/main" id="{45347B1A-5581-0A74-99DB-A351061DDF11}"/>
              </a:ext>
            </a:extLst>
          </p:cNvPr>
          <p:cNvSpPr>
            <a:spLocks noGrp="1"/>
          </p:cNvSpPr>
          <p:nvPr>
            <p:ph type="sldNum" sz="quarter" idx="12"/>
          </p:nvPr>
        </p:nvSpPr>
        <p:spPr/>
        <p:txBody>
          <a:bodyPr/>
          <a:lstStyle/>
          <a:p>
            <a:fld id="{CBA53E11-492D-48B3-9F9B-09541CA2A39A}" type="slidenum">
              <a:rPr lang="en-GB" smtClean="0"/>
              <a:t>6</a:t>
            </a:fld>
            <a:endParaRPr lang="en-GB"/>
          </a:p>
        </p:txBody>
      </p:sp>
      <p:grpSp>
        <p:nvGrpSpPr>
          <p:cNvPr id="8" name="Group 7">
            <a:extLst>
              <a:ext uri="{FF2B5EF4-FFF2-40B4-BE49-F238E27FC236}">
                <a16:creationId xmlns:a16="http://schemas.microsoft.com/office/drawing/2014/main" id="{F5BA7576-DA02-F939-ED7E-5C5E3CDBC4FC}"/>
              </a:ext>
            </a:extLst>
          </p:cNvPr>
          <p:cNvGrpSpPr/>
          <p:nvPr/>
        </p:nvGrpSpPr>
        <p:grpSpPr>
          <a:xfrm>
            <a:off x="3026216" y="968887"/>
            <a:ext cx="8482920" cy="5493451"/>
            <a:chOff x="2550274" y="1364698"/>
            <a:chExt cx="6233363" cy="5088638"/>
          </a:xfrm>
        </p:grpSpPr>
        <p:grpSp>
          <p:nvGrpSpPr>
            <p:cNvPr id="9" name="Group 8">
              <a:extLst>
                <a:ext uri="{FF2B5EF4-FFF2-40B4-BE49-F238E27FC236}">
                  <a16:creationId xmlns:a16="http://schemas.microsoft.com/office/drawing/2014/main" id="{FD36E3D3-F02B-0D8D-8441-B5912DC95D1A}"/>
                </a:ext>
              </a:extLst>
            </p:cNvPr>
            <p:cNvGrpSpPr/>
            <p:nvPr/>
          </p:nvGrpSpPr>
          <p:grpSpPr>
            <a:xfrm>
              <a:off x="2843808" y="3566120"/>
              <a:ext cx="5616624" cy="2887216"/>
              <a:chOff x="2771800" y="2958306"/>
              <a:chExt cx="6133905" cy="3213894"/>
            </a:xfrm>
          </p:grpSpPr>
          <p:pic>
            <p:nvPicPr>
              <p:cNvPr id="14" name="Picture 13">
                <a:extLst>
                  <a:ext uri="{FF2B5EF4-FFF2-40B4-BE49-F238E27FC236}">
                    <a16:creationId xmlns:a16="http://schemas.microsoft.com/office/drawing/2014/main" id="{0C558EB4-0DA9-D14A-8904-2218A2B33039}"/>
                  </a:ext>
                </a:extLst>
              </p:cNvPr>
              <p:cNvPicPr>
                <a:picLocks noChangeAspect="1"/>
              </p:cNvPicPr>
              <p:nvPr/>
            </p:nvPicPr>
            <p:blipFill>
              <a:blip r:embed="rId2"/>
              <a:stretch>
                <a:fillRect/>
              </a:stretch>
            </p:blipFill>
            <p:spPr>
              <a:xfrm>
                <a:off x="3857704" y="2958306"/>
                <a:ext cx="5048001" cy="3213894"/>
              </a:xfrm>
              <a:prstGeom prst="rect">
                <a:avLst/>
              </a:prstGeom>
            </p:spPr>
          </p:pic>
          <p:pic>
            <p:nvPicPr>
              <p:cNvPr id="15" name="Picture 14">
                <a:extLst>
                  <a:ext uri="{FF2B5EF4-FFF2-40B4-BE49-F238E27FC236}">
                    <a16:creationId xmlns:a16="http://schemas.microsoft.com/office/drawing/2014/main" id="{5D0EA099-04D8-03CB-7A80-4BBDF4D5CEE9}"/>
                  </a:ext>
                </a:extLst>
              </p:cNvPr>
              <p:cNvPicPr>
                <a:picLocks noChangeAspect="1"/>
              </p:cNvPicPr>
              <p:nvPr/>
            </p:nvPicPr>
            <p:blipFill rotWithShape="1">
              <a:blip r:embed="rId2"/>
              <a:srcRect l="65451" r="5364" b="7793"/>
              <a:stretch/>
            </p:blipFill>
            <p:spPr>
              <a:xfrm>
                <a:off x="2771800" y="3057873"/>
                <a:ext cx="1473279" cy="2963415"/>
              </a:xfrm>
              <a:prstGeom prst="rect">
                <a:avLst/>
              </a:prstGeom>
            </p:spPr>
          </p:pic>
        </p:grpSp>
        <p:sp>
          <p:nvSpPr>
            <p:cNvPr id="10" name="Rectangular Callout 7">
              <a:extLst>
                <a:ext uri="{FF2B5EF4-FFF2-40B4-BE49-F238E27FC236}">
                  <a16:creationId xmlns:a16="http://schemas.microsoft.com/office/drawing/2014/main" id="{1F01E194-61E7-9F7A-5CFA-0764B55FD92F}"/>
                </a:ext>
              </a:extLst>
            </p:cNvPr>
            <p:cNvSpPr/>
            <p:nvPr/>
          </p:nvSpPr>
          <p:spPr bwMode="auto">
            <a:xfrm>
              <a:off x="2550274" y="1364698"/>
              <a:ext cx="1495441" cy="1008725"/>
            </a:xfrm>
            <a:prstGeom prst="wedgeRectCallout">
              <a:avLst>
                <a:gd name="adj1" fmla="val -9215"/>
                <a:gd name="adj2" fmla="val 173682"/>
              </a:avLst>
            </a:prstGeom>
            <a:solidFill>
              <a:srgbClr val="8EBA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a:latin typeface="Arial"/>
                  <a:ea typeface="ヒラギノ角ゴ Pro W3"/>
                  <a:cs typeface="Arial"/>
                </a:rPr>
                <a:t>I know </a:t>
              </a:r>
              <a:r>
                <a:rPr lang="fr-FR" sz="2000" b="1" dirty="0" err="1">
                  <a:latin typeface="Arial"/>
                  <a:ea typeface="ヒラギノ角ゴ Pro W3"/>
                  <a:cs typeface="Arial"/>
                </a:rPr>
                <a:t>what</a:t>
              </a:r>
              <a:r>
                <a:rPr lang="fr-FR" sz="2000" b="1" dirty="0">
                  <a:latin typeface="Arial"/>
                  <a:ea typeface="ヒラギノ角ゴ Pro W3"/>
                  <a:cs typeface="Arial"/>
                </a:rPr>
                <a:t> to </a:t>
              </a:r>
              <a:r>
                <a:rPr lang="fr-FR" sz="2000" b="1" dirty="0" err="1">
                  <a:latin typeface="Arial"/>
                  <a:ea typeface="ヒラギノ角ゴ Pro W3"/>
                  <a:cs typeface="Arial"/>
                </a:rPr>
                <a:t>Recognise</a:t>
              </a:r>
              <a:endParaRPr lang="fr-FR" sz="2000" b="1" dirty="0" err="1">
                <a:latin typeface="Arial" charset="0"/>
                <a:ea typeface="ヒラギノ角ゴ Pro W3" pitchFamily="1" charset="-128"/>
              </a:endParaRPr>
            </a:p>
          </p:txBody>
        </p:sp>
        <p:sp>
          <p:nvSpPr>
            <p:cNvPr id="11" name="Rectangular Callout 8">
              <a:extLst>
                <a:ext uri="{FF2B5EF4-FFF2-40B4-BE49-F238E27FC236}">
                  <a16:creationId xmlns:a16="http://schemas.microsoft.com/office/drawing/2014/main" id="{EEB58282-489B-C9E5-26F1-07B7E61BB245}"/>
                </a:ext>
              </a:extLst>
            </p:cNvPr>
            <p:cNvSpPr/>
            <p:nvPr/>
          </p:nvSpPr>
          <p:spPr bwMode="auto">
            <a:xfrm>
              <a:off x="7473710" y="2373423"/>
              <a:ext cx="1309927" cy="1072731"/>
            </a:xfrm>
            <a:prstGeom prst="wedgeRectCallout">
              <a:avLst>
                <a:gd name="adj1" fmla="val -22230"/>
                <a:gd name="adj2" fmla="val 151362"/>
              </a:avLst>
            </a:prstGeom>
            <a:solidFill>
              <a:srgbClr val="BBA97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a:latin typeface="Arial" charset="0"/>
                  <a:ea typeface="ヒラギノ角ゴ Pro W3" pitchFamily="1" charset="-128"/>
                </a:rPr>
                <a:t>I know to </a:t>
              </a:r>
              <a:r>
                <a:rPr lang="fr-FR" sz="2000" b="1" dirty="0" err="1">
                  <a:latin typeface="Arial" charset="0"/>
                  <a:ea typeface="ヒラギノ角ゴ Pro W3" pitchFamily="1" charset="-128"/>
                </a:rPr>
                <a:t>where</a:t>
              </a:r>
              <a:r>
                <a:rPr lang="fr-FR" sz="2000" b="1" dirty="0">
                  <a:latin typeface="Arial" charset="0"/>
                  <a:ea typeface="ヒラギノ角ゴ Pro W3" pitchFamily="1" charset="-128"/>
                </a:rPr>
                <a:t> to </a:t>
              </a:r>
              <a:r>
                <a:rPr lang="fr-FR" sz="2000" b="1" dirty="0" err="1">
                  <a:latin typeface="Arial" charset="0"/>
                  <a:ea typeface="ヒラギノ角ゴ Pro W3" pitchFamily="1" charset="-128"/>
                </a:rPr>
                <a:t>Refer</a:t>
              </a:r>
              <a:endParaRPr lang="fr-FR" sz="2000" b="1" dirty="0">
                <a:latin typeface="Arial" charset="0"/>
                <a:ea typeface="ヒラギノ角ゴ Pro W3" pitchFamily="1" charset="-128"/>
              </a:endParaRPr>
            </a:p>
          </p:txBody>
        </p:sp>
        <p:sp>
          <p:nvSpPr>
            <p:cNvPr id="12" name="Rounded Rectangular Callout 9">
              <a:extLst>
                <a:ext uri="{FF2B5EF4-FFF2-40B4-BE49-F238E27FC236}">
                  <a16:creationId xmlns:a16="http://schemas.microsoft.com/office/drawing/2014/main" id="{B98DCD88-0AF8-6AC9-83B8-7C46081A2632}"/>
                </a:ext>
              </a:extLst>
            </p:cNvPr>
            <p:cNvSpPr/>
            <p:nvPr/>
          </p:nvSpPr>
          <p:spPr bwMode="auto">
            <a:xfrm>
              <a:off x="3838136" y="2522741"/>
              <a:ext cx="1831928" cy="1132826"/>
            </a:xfrm>
            <a:prstGeom prst="wedgeRoundRectCallout">
              <a:avLst>
                <a:gd name="adj1" fmla="val -3602"/>
                <a:gd name="adj2" fmla="val 91357"/>
                <a:gd name="adj3" fmla="val 16667"/>
              </a:avLst>
            </a:prstGeom>
            <a:solidFill>
              <a:srgbClr val="BBA97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a:latin typeface="Arial" charset="0"/>
                  <a:ea typeface="ヒラギノ角ゴ Pro W3" pitchFamily="1" charset="-128"/>
                </a:rPr>
                <a:t>I </a:t>
              </a:r>
              <a:r>
                <a:rPr lang="fr-FR" sz="2000" b="1" dirty="0" err="1">
                  <a:latin typeface="Arial" charset="0"/>
                  <a:ea typeface="ヒラギノ角ゴ Pro W3" pitchFamily="1" charset="-128"/>
                </a:rPr>
                <a:t>feel</a:t>
              </a:r>
              <a:r>
                <a:rPr lang="fr-FR" sz="2000" b="1" dirty="0">
                  <a:latin typeface="Arial" charset="0"/>
                  <a:ea typeface="ヒラギノ角ゴ Pro W3" pitchFamily="1" charset="-128"/>
                </a:rPr>
                <a:t> confortable to </a:t>
              </a:r>
              <a:r>
                <a:rPr lang="fr-FR" sz="2000" b="1" dirty="0" err="1">
                  <a:latin typeface="Arial" charset="0"/>
                  <a:ea typeface="ヒラギノ角ゴ Pro W3" pitchFamily="1" charset="-128"/>
                </a:rPr>
                <a:t>Respond</a:t>
              </a:r>
              <a:endParaRPr lang="fr-FR" sz="2000" b="1" dirty="0">
                <a:latin typeface="Arial" charset="0"/>
                <a:ea typeface="ヒラギノ角ゴ Pro W3" pitchFamily="1" charset="-128"/>
              </a:endParaRPr>
            </a:p>
          </p:txBody>
        </p:sp>
        <p:sp>
          <p:nvSpPr>
            <p:cNvPr id="13" name="Rounded Rectangular Callout 10">
              <a:extLst>
                <a:ext uri="{FF2B5EF4-FFF2-40B4-BE49-F238E27FC236}">
                  <a16:creationId xmlns:a16="http://schemas.microsoft.com/office/drawing/2014/main" id="{C2CEF4D2-DFBA-70DC-0EAA-D9AB0A5D2E96}"/>
                </a:ext>
              </a:extLst>
            </p:cNvPr>
            <p:cNvSpPr/>
            <p:nvPr/>
          </p:nvSpPr>
          <p:spPr bwMode="auto">
            <a:xfrm>
              <a:off x="5916923" y="1764649"/>
              <a:ext cx="1309928" cy="1222502"/>
            </a:xfrm>
            <a:prstGeom prst="wedgeRoundRectCallout">
              <a:avLst>
                <a:gd name="adj1" fmla="val -33479"/>
                <a:gd name="adj2" fmla="val 140313"/>
                <a:gd name="adj3" fmla="val 16667"/>
              </a:avLst>
            </a:prstGeom>
            <a:solidFill>
              <a:srgbClr val="8EBA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a:latin typeface="Arial" charset="0"/>
                  <a:ea typeface="ヒラギノ角ゴ Pro W3" pitchFamily="1" charset="-128"/>
                </a:rPr>
                <a:t>I know how to Report</a:t>
              </a:r>
            </a:p>
          </p:txBody>
        </p:sp>
      </p:grpSp>
      <p:sp>
        <p:nvSpPr>
          <p:cNvPr id="16" name="Rectangular Callout 7">
            <a:extLst>
              <a:ext uri="{FF2B5EF4-FFF2-40B4-BE49-F238E27FC236}">
                <a16:creationId xmlns:a16="http://schemas.microsoft.com/office/drawing/2014/main" id="{A846AB47-01D6-6144-4CE1-FDE66B7D8D79}"/>
              </a:ext>
            </a:extLst>
          </p:cNvPr>
          <p:cNvSpPr/>
          <p:nvPr/>
        </p:nvSpPr>
        <p:spPr bwMode="auto">
          <a:xfrm>
            <a:off x="2020798" y="4747047"/>
            <a:ext cx="1495441" cy="1009369"/>
          </a:xfrm>
          <a:prstGeom prst="wedgeRectCallout">
            <a:avLst>
              <a:gd name="adj1" fmla="val 106048"/>
              <a:gd name="adj2" fmla="val -36656"/>
            </a:avLst>
          </a:prstGeom>
          <a:solidFill>
            <a:srgbClr val="8EBA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err="1">
                <a:latin typeface="Arial" charset="0"/>
                <a:ea typeface="ヒラギノ角ゴ Pro W3" pitchFamily="1" charset="-128"/>
              </a:rPr>
              <a:t>We</a:t>
            </a:r>
            <a:r>
              <a:rPr lang="fr-FR" sz="2000" b="1" dirty="0">
                <a:latin typeface="Arial" charset="0"/>
                <a:ea typeface="ヒラギノ角ゴ Pro W3" pitchFamily="1" charset="-128"/>
              </a:rPr>
              <a:t> Record </a:t>
            </a:r>
            <a:r>
              <a:rPr lang="fr-FR" sz="2000" b="1" dirty="0" err="1">
                <a:latin typeface="Arial" charset="0"/>
                <a:ea typeface="ヒラギノ角ゴ Pro W3" pitchFamily="1" charset="-128"/>
              </a:rPr>
              <a:t>everything</a:t>
            </a:r>
            <a:endParaRPr lang="fr-FR" sz="2000" b="1" dirty="0">
              <a:latin typeface="Arial" charset="0"/>
              <a:ea typeface="ヒラギノ角ゴ Pro W3" pitchFamily="1" charset="-128"/>
            </a:endParaRPr>
          </a:p>
        </p:txBody>
      </p:sp>
    </p:spTree>
    <p:extLst>
      <p:ext uri="{BB962C8B-B14F-4D97-AF65-F5344CB8AC3E}">
        <p14:creationId xmlns:p14="http://schemas.microsoft.com/office/powerpoint/2010/main" val="9519587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4B1D-4513-F50C-38F6-6D9D21B4D7E3}"/>
              </a:ext>
            </a:extLst>
          </p:cNvPr>
          <p:cNvSpPr>
            <a:spLocks noGrp="1"/>
          </p:cNvSpPr>
          <p:nvPr>
            <p:ph type="title"/>
          </p:nvPr>
        </p:nvSpPr>
        <p:spPr>
          <a:xfrm>
            <a:off x="326232" y="252000"/>
            <a:ext cx="11541025" cy="378044"/>
          </a:xfrm>
        </p:spPr>
        <p:txBody>
          <a:bodyPr anchor="t">
            <a:normAutofit/>
          </a:bodyPr>
          <a:lstStyle/>
          <a:p>
            <a:r>
              <a:rPr lang="en-US" dirty="0"/>
              <a:t>Safeguarding Risk Mapping</a:t>
            </a:r>
          </a:p>
        </p:txBody>
      </p:sp>
      <p:sp>
        <p:nvSpPr>
          <p:cNvPr id="3" name="Content Placeholder 2">
            <a:extLst>
              <a:ext uri="{FF2B5EF4-FFF2-40B4-BE49-F238E27FC236}">
                <a16:creationId xmlns:a16="http://schemas.microsoft.com/office/drawing/2014/main" id="{FAE43DFC-40A0-06BC-83CE-2EBDF88554D0}"/>
              </a:ext>
            </a:extLst>
          </p:cNvPr>
          <p:cNvSpPr>
            <a:spLocks noGrp="1"/>
          </p:cNvSpPr>
          <p:nvPr>
            <p:ph sz="half" idx="1"/>
          </p:nvPr>
        </p:nvSpPr>
        <p:spPr>
          <a:xfrm>
            <a:off x="4982904" y="1262576"/>
            <a:ext cx="6888031" cy="5131126"/>
          </a:xfrm>
        </p:spPr>
        <p:txBody>
          <a:bodyPr vert="horz" lIns="0" tIns="0" rIns="0" bIns="0" rtlCol="0" anchor="t">
            <a:normAutofit/>
          </a:bodyPr>
          <a:lstStyle/>
          <a:p>
            <a:pPr>
              <a:lnSpc>
                <a:spcPct val="95000"/>
              </a:lnSpc>
              <a:spcAft>
                <a:spcPts val="600"/>
              </a:spcAft>
            </a:pPr>
            <a:r>
              <a:rPr lang="en-US" sz="1900" b="1" dirty="0"/>
              <a:t>Risk mapping</a:t>
            </a:r>
            <a:r>
              <a:rPr lang="en-US" sz="1900" dirty="0"/>
              <a:t> in the context of </a:t>
            </a:r>
            <a:r>
              <a:rPr lang="en-US" sz="1900" b="1" dirty="0"/>
              <a:t>safeguarding</a:t>
            </a:r>
            <a:r>
              <a:rPr lang="en-US" sz="1900" dirty="0"/>
              <a:t> refers to the process of identifying, assessing, and visually representing areas, situations, or groups where individuals—especially children or vulnerable adults—might be at risk of harm, abuse, or exploitation.</a:t>
            </a:r>
          </a:p>
          <a:p>
            <a:pPr>
              <a:lnSpc>
                <a:spcPct val="95000"/>
              </a:lnSpc>
              <a:spcAft>
                <a:spcPts val="600"/>
              </a:spcAft>
            </a:pPr>
            <a:endParaRPr lang="en-US" sz="1900" dirty="0"/>
          </a:p>
          <a:p>
            <a:pPr>
              <a:lnSpc>
                <a:spcPct val="95000"/>
              </a:lnSpc>
              <a:spcAft>
                <a:spcPts val="600"/>
              </a:spcAft>
            </a:pPr>
            <a:endParaRPr lang="en-US" sz="1900" dirty="0"/>
          </a:p>
          <a:p>
            <a:pPr>
              <a:lnSpc>
                <a:spcPct val="95000"/>
              </a:lnSpc>
              <a:spcAft>
                <a:spcPts val="600"/>
              </a:spcAft>
            </a:pPr>
            <a:r>
              <a:rPr lang="en-US" sz="1900" dirty="0"/>
              <a:t>Think about potential safeguarding risks in your own research projects (e.g., fieldwork, online surveys).</a:t>
            </a:r>
          </a:p>
          <a:p>
            <a:pPr>
              <a:lnSpc>
                <a:spcPct val="95000"/>
              </a:lnSpc>
              <a:spcAft>
                <a:spcPts val="600"/>
              </a:spcAft>
            </a:pPr>
            <a:endParaRPr lang="en-US" sz="1900" dirty="0"/>
          </a:p>
          <a:p>
            <a:pPr>
              <a:lnSpc>
                <a:spcPct val="95000"/>
              </a:lnSpc>
              <a:spcAft>
                <a:spcPts val="600"/>
              </a:spcAft>
            </a:pPr>
            <a:r>
              <a:rPr lang="en-US" sz="1900" dirty="0"/>
              <a:t>- Who is at risk?</a:t>
            </a:r>
          </a:p>
          <a:p>
            <a:pPr>
              <a:lnSpc>
                <a:spcPct val="95000"/>
              </a:lnSpc>
              <a:spcAft>
                <a:spcPts val="600"/>
              </a:spcAft>
            </a:pPr>
            <a:r>
              <a:rPr lang="en-US" sz="1900" dirty="0"/>
              <a:t>- What are the risks?</a:t>
            </a:r>
          </a:p>
          <a:p>
            <a:pPr>
              <a:lnSpc>
                <a:spcPct val="95000"/>
              </a:lnSpc>
              <a:spcAft>
                <a:spcPts val="600"/>
              </a:spcAft>
            </a:pPr>
            <a:r>
              <a:rPr lang="en-US" sz="1900" dirty="0"/>
              <a:t>- What mitigation strategies can be applied?</a:t>
            </a:r>
          </a:p>
          <a:p>
            <a:pPr>
              <a:lnSpc>
                <a:spcPct val="95000"/>
              </a:lnSpc>
              <a:spcAft>
                <a:spcPts val="600"/>
              </a:spcAft>
            </a:pPr>
            <a:endParaRPr lang="en-US" sz="1900" dirty="0"/>
          </a:p>
        </p:txBody>
      </p:sp>
      <p:sp>
        <p:nvSpPr>
          <p:cNvPr id="6" name="Slide Number Placeholder 5">
            <a:extLst>
              <a:ext uri="{FF2B5EF4-FFF2-40B4-BE49-F238E27FC236}">
                <a16:creationId xmlns:a16="http://schemas.microsoft.com/office/drawing/2014/main" id="{5F9D7ACF-8579-E6D5-A1BA-768F494D3468}"/>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7</a:t>
            </a:fld>
            <a:endParaRPr lang="en-GB"/>
          </a:p>
        </p:txBody>
      </p:sp>
      <p:sp>
        <p:nvSpPr>
          <p:cNvPr id="7" name="Subtitle 6">
            <a:extLst>
              <a:ext uri="{FF2B5EF4-FFF2-40B4-BE49-F238E27FC236}">
                <a16:creationId xmlns:a16="http://schemas.microsoft.com/office/drawing/2014/main" id="{435967E2-F14F-D094-3895-2711A2FA2AD6}"/>
              </a:ext>
            </a:extLst>
          </p:cNvPr>
          <p:cNvSpPr>
            <a:spLocks noGrp="1"/>
          </p:cNvSpPr>
          <p:nvPr>
            <p:ph type="subTitle" idx="13"/>
          </p:nvPr>
        </p:nvSpPr>
        <p:spPr>
          <a:xfrm>
            <a:off x="325618" y="711989"/>
            <a:ext cx="11540763" cy="371567"/>
          </a:xfrm>
        </p:spPr>
        <p:txBody>
          <a:bodyPr>
            <a:normAutofit/>
          </a:bodyPr>
          <a:lstStyle/>
          <a:p>
            <a:pPr>
              <a:spcAft>
                <a:spcPts val="600"/>
              </a:spcAft>
            </a:pPr>
            <a:r>
              <a:rPr lang="en-US" sz="2000" dirty="0"/>
              <a:t>A key tool to prevent safeguarding issues before they occur</a:t>
            </a:r>
          </a:p>
          <a:p>
            <a:pPr>
              <a:spcAft>
                <a:spcPts val="600"/>
              </a:spcAft>
            </a:pPr>
            <a:endParaRPr lang="en-US" sz="2000" dirty="0"/>
          </a:p>
        </p:txBody>
      </p:sp>
      <p:pic>
        <p:nvPicPr>
          <p:cNvPr id="4" name="Picture 3">
            <a:extLst>
              <a:ext uri="{FF2B5EF4-FFF2-40B4-BE49-F238E27FC236}">
                <a16:creationId xmlns:a16="http://schemas.microsoft.com/office/drawing/2014/main" id="{C25051D2-0D0C-2EC8-1EBC-56B93B03CBFE}"/>
              </a:ext>
            </a:extLst>
          </p:cNvPr>
          <p:cNvPicPr>
            <a:picLocks noChangeAspect="1"/>
          </p:cNvPicPr>
          <p:nvPr/>
        </p:nvPicPr>
        <p:blipFill>
          <a:blip r:embed="rId2"/>
          <a:stretch>
            <a:fillRect/>
          </a:stretch>
        </p:blipFill>
        <p:spPr>
          <a:xfrm>
            <a:off x="1120655" y="1586629"/>
            <a:ext cx="3155321" cy="4039645"/>
          </a:xfrm>
          <a:prstGeom prst="rect">
            <a:avLst/>
          </a:prstGeom>
        </p:spPr>
      </p:pic>
    </p:spTree>
    <p:extLst>
      <p:ext uri="{BB962C8B-B14F-4D97-AF65-F5344CB8AC3E}">
        <p14:creationId xmlns:p14="http://schemas.microsoft.com/office/powerpoint/2010/main" val="29349392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AB61-C125-3B92-6181-605623C70E92}"/>
              </a:ext>
            </a:extLst>
          </p:cNvPr>
          <p:cNvSpPr>
            <a:spLocks noGrp="1"/>
          </p:cNvSpPr>
          <p:nvPr>
            <p:ph type="title"/>
          </p:nvPr>
        </p:nvSpPr>
        <p:spPr/>
        <p:txBody>
          <a:bodyPr/>
          <a:lstStyle/>
          <a:p>
            <a:r>
              <a:rPr lang="en-US" dirty="0"/>
              <a:t>Did your risk mapping...</a:t>
            </a:r>
          </a:p>
        </p:txBody>
      </p:sp>
      <p:sp>
        <p:nvSpPr>
          <p:cNvPr id="3" name="Content Placeholder 2">
            <a:extLst>
              <a:ext uri="{FF2B5EF4-FFF2-40B4-BE49-F238E27FC236}">
                <a16:creationId xmlns:a16="http://schemas.microsoft.com/office/drawing/2014/main" id="{C2A9D41E-8491-7CCC-7ACF-060F1D253369}"/>
              </a:ext>
            </a:extLst>
          </p:cNvPr>
          <p:cNvSpPr>
            <a:spLocks noGrp="1"/>
          </p:cNvSpPr>
          <p:nvPr>
            <p:ph idx="1"/>
          </p:nvPr>
        </p:nvSpPr>
        <p:spPr>
          <a:xfrm>
            <a:off x="325800" y="1248483"/>
            <a:ext cx="11540763" cy="5012617"/>
          </a:xfrm>
        </p:spPr>
        <p:txBody>
          <a:bodyPr vert="horz" lIns="0" tIns="0" rIns="0" bIns="0" rtlCol="0" anchor="t">
            <a:noAutofit/>
          </a:bodyPr>
          <a:lstStyle/>
          <a:p>
            <a:r>
              <a:rPr lang="en-GB" sz="1800" b="1" dirty="0">
                <a:latin typeface="+mj-lt"/>
              </a:rPr>
              <a:t>1. Include all stakeholders?</a:t>
            </a:r>
            <a:endParaRPr lang="en-US" sz="1800" b="1" dirty="0">
              <a:latin typeface="+mj-lt"/>
            </a:endParaRPr>
          </a:p>
          <a:p>
            <a:pPr lvl="1"/>
            <a:r>
              <a:rPr lang="en-GB" sz="1800" dirty="0">
                <a:latin typeface="+mn-lt"/>
              </a:rPr>
              <a:t>	-  Staff, students, research participants, partner institutions, immediate family of participants</a:t>
            </a:r>
          </a:p>
          <a:p>
            <a:pPr lvl="1"/>
            <a:endParaRPr lang="en-US" sz="1800" dirty="0"/>
          </a:p>
          <a:p>
            <a:r>
              <a:rPr lang="en-GB" sz="1800" b="1" dirty="0">
                <a:latin typeface="+mj-lt"/>
              </a:rPr>
              <a:t>2. Was there a reporting plan with routes for each group to raise concerns?</a:t>
            </a:r>
            <a:endParaRPr lang="en-US" sz="1800" b="1" dirty="0">
              <a:latin typeface="+mj-lt"/>
            </a:endParaRPr>
          </a:p>
          <a:p>
            <a:pPr lvl="1"/>
            <a:r>
              <a:rPr lang="en-GB" sz="1800" dirty="0"/>
              <a:t>	- Where applicable, was this promoted and advertised to groups in language of those affected?</a:t>
            </a:r>
            <a:endParaRPr lang="en-GB" sz="1800" dirty="0">
              <a:cs typeface="Arial"/>
            </a:endParaRPr>
          </a:p>
          <a:p>
            <a:pPr lvl="1"/>
            <a:r>
              <a:rPr lang="en-GB" sz="1800" dirty="0"/>
              <a:t>	- Were there accessible routes that did not rely on technology?</a:t>
            </a:r>
            <a:endParaRPr lang="en-US" sz="1800" dirty="0"/>
          </a:p>
          <a:p>
            <a:pPr lvl="1"/>
            <a:r>
              <a:rPr lang="en-GB" sz="1800" dirty="0"/>
              <a:t>	- Were power differentials identified?</a:t>
            </a:r>
          </a:p>
          <a:p>
            <a:pPr lvl="1"/>
            <a:endParaRPr lang="en-US" sz="1800" dirty="0"/>
          </a:p>
          <a:p>
            <a:r>
              <a:rPr lang="en-GB" sz="1800" b="1" dirty="0">
                <a:latin typeface="+mj-lt"/>
              </a:rPr>
              <a:t>3. Note that there needed to be coordination with partner organisations?</a:t>
            </a:r>
            <a:endParaRPr lang="en-US" sz="1800" b="1" dirty="0">
              <a:latin typeface="+mj-lt"/>
            </a:endParaRPr>
          </a:p>
          <a:p>
            <a:pPr lvl="1"/>
            <a:r>
              <a:rPr lang="en-GB" sz="1800" dirty="0">
                <a:latin typeface="+mn-lt"/>
              </a:rPr>
              <a:t>	- To develop shared understanding of the risks and mitigations</a:t>
            </a:r>
          </a:p>
          <a:p>
            <a:pPr lvl="1"/>
            <a:r>
              <a:rPr lang="en-GB" sz="1800" dirty="0">
                <a:latin typeface="+mn-lt"/>
              </a:rPr>
              <a:t>	- To agree processes for reporting and an action plan for handing concerns </a:t>
            </a:r>
          </a:p>
          <a:p>
            <a:pPr lvl="1"/>
            <a:r>
              <a:rPr lang="en-GB" sz="1800" dirty="0">
                <a:latin typeface="+mn-lt"/>
              </a:rPr>
              <a:t>	- To work together to not increase harm because of any disclosure </a:t>
            </a:r>
          </a:p>
          <a:p>
            <a:pPr lvl="1"/>
            <a:endParaRPr lang="en-GB" sz="1800" b="1" dirty="0"/>
          </a:p>
          <a:p>
            <a:r>
              <a:rPr lang="en-GB" sz="1800" b="1" dirty="0">
                <a:latin typeface="+mj-lt"/>
              </a:rPr>
              <a:t>4. Identify the need for reporting and reflection on lessons learned from incidents or ‘near misses?</a:t>
            </a:r>
          </a:p>
          <a:p>
            <a:endParaRPr lang="en-GB" sz="1800" b="1" dirty="0">
              <a:latin typeface="+mj-lt"/>
            </a:endParaRPr>
          </a:p>
          <a:p>
            <a:r>
              <a:rPr lang="en-GB" sz="1800" b="1" dirty="0">
                <a:latin typeface="+mj-lt"/>
              </a:rPr>
              <a:t>5. Use University resources to share information and to provide a collective opportunity for lessons learned?</a:t>
            </a:r>
            <a:endParaRPr lang="en-US" sz="1800" b="1" dirty="0">
              <a:latin typeface="+mj-lt"/>
            </a:endParaRPr>
          </a:p>
          <a:p>
            <a:endParaRPr lang="en-US" dirty="0"/>
          </a:p>
        </p:txBody>
      </p:sp>
      <p:sp>
        <p:nvSpPr>
          <p:cNvPr id="6" name="Slide Number Placeholder 5">
            <a:extLst>
              <a:ext uri="{FF2B5EF4-FFF2-40B4-BE49-F238E27FC236}">
                <a16:creationId xmlns:a16="http://schemas.microsoft.com/office/drawing/2014/main" id="{AD3D9253-B7B5-D4BD-E3E5-164DAACF0BD9}"/>
              </a:ext>
            </a:extLst>
          </p:cNvPr>
          <p:cNvSpPr>
            <a:spLocks noGrp="1"/>
          </p:cNvSpPr>
          <p:nvPr>
            <p:ph type="sldNum" sz="quarter" idx="12"/>
          </p:nvPr>
        </p:nvSpPr>
        <p:spPr/>
        <p:txBody>
          <a:bodyPr/>
          <a:lstStyle/>
          <a:p>
            <a:fld id="{CBA53E11-492D-48B3-9F9B-09541CA2A39A}" type="slidenum">
              <a:rPr lang="en-GB" smtClean="0"/>
              <a:t>8</a:t>
            </a:fld>
            <a:endParaRPr lang="en-GB"/>
          </a:p>
        </p:txBody>
      </p:sp>
      <p:sp>
        <p:nvSpPr>
          <p:cNvPr id="7" name="Subtitle 6">
            <a:extLst>
              <a:ext uri="{FF2B5EF4-FFF2-40B4-BE49-F238E27FC236}">
                <a16:creationId xmlns:a16="http://schemas.microsoft.com/office/drawing/2014/main" id="{1C3B7412-8A25-E4D6-47FB-CC635FEC2079}"/>
              </a:ext>
            </a:extLst>
          </p:cNvPr>
          <p:cNvSpPr>
            <a:spLocks noGrp="1"/>
          </p:cNvSpPr>
          <p:nvPr>
            <p:ph type="subTitle" idx="13"/>
          </p:nvPr>
        </p:nvSpPr>
        <p:spPr>
          <a:xfrm>
            <a:off x="325800" y="762646"/>
            <a:ext cx="11540763" cy="371567"/>
          </a:xfrm>
        </p:spPr>
        <p:txBody>
          <a:bodyPr/>
          <a:lstStyle/>
          <a:p>
            <a:r>
              <a:rPr lang="en-US" dirty="0"/>
              <a:t>Consider these points when risk mapping </a:t>
            </a:r>
          </a:p>
        </p:txBody>
      </p:sp>
    </p:spTree>
    <p:extLst>
      <p:ext uri="{BB962C8B-B14F-4D97-AF65-F5344CB8AC3E}">
        <p14:creationId xmlns:p14="http://schemas.microsoft.com/office/powerpoint/2010/main" val="37121577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209E1C1-8305-6CFF-1FBA-9B0F2DC7CFA0}"/>
              </a:ext>
            </a:extLst>
          </p:cNvPr>
          <p:cNvSpPr>
            <a:spLocks noGrp="1"/>
          </p:cNvSpPr>
          <p:nvPr>
            <p:ph type="sldNum" sz="quarter" idx="12"/>
          </p:nvPr>
        </p:nvSpPr>
        <p:spPr>
          <a:xfrm>
            <a:off x="5936755" y="6393702"/>
            <a:ext cx="318491" cy="137272"/>
          </a:xfrm>
        </p:spPr>
        <p:txBody>
          <a:bodyPr anchor="b">
            <a:normAutofit/>
          </a:bodyPr>
          <a:lstStyle/>
          <a:p>
            <a:pPr>
              <a:spcAft>
                <a:spcPts val="600"/>
              </a:spcAft>
            </a:pPr>
            <a:fld id="{CBA53E11-492D-48B3-9F9B-09541CA2A39A}" type="slidenum">
              <a:rPr lang="en-GB" smtClean="0"/>
              <a:pPr>
                <a:spcAft>
                  <a:spcPts val="600"/>
                </a:spcAft>
              </a:pPr>
              <a:t>9</a:t>
            </a:fld>
            <a:endParaRPr lang="en-GB"/>
          </a:p>
        </p:txBody>
      </p:sp>
      <p:sp>
        <p:nvSpPr>
          <p:cNvPr id="2" name="Title 1">
            <a:extLst>
              <a:ext uri="{FF2B5EF4-FFF2-40B4-BE49-F238E27FC236}">
                <a16:creationId xmlns:a16="http://schemas.microsoft.com/office/drawing/2014/main" id="{85B69DA4-E698-DF26-1203-CAFAE8108A22}"/>
              </a:ext>
            </a:extLst>
          </p:cNvPr>
          <p:cNvSpPr>
            <a:spLocks noGrp="1"/>
          </p:cNvSpPr>
          <p:nvPr>
            <p:ph type="title"/>
          </p:nvPr>
        </p:nvSpPr>
        <p:spPr>
          <a:xfrm>
            <a:off x="325800" y="252000"/>
            <a:ext cx="5583670" cy="378044"/>
          </a:xfrm>
        </p:spPr>
        <p:txBody>
          <a:bodyPr anchor="t">
            <a:normAutofit/>
          </a:bodyPr>
          <a:lstStyle/>
          <a:p>
            <a:r>
              <a:rPr lang="en-US" dirty="0"/>
              <a:t>Useful Resources</a:t>
            </a:r>
          </a:p>
        </p:txBody>
      </p:sp>
      <p:sp>
        <p:nvSpPr>
          <p:cNvPr id="3" name="Content Placeholder 2">
            <a:extLst>
              <a:ext uri="{FF2B5EF4-FFF2-40B4-BE49-F238E27FC236}">
                <a16:creationId xmlns:a16="http://schemas.microsoft.com/office/drawing/2014/main" id="{0D38C3DD-9F62-5D92-A2AF-DB11106E019C}"/>
              </a:ext>
            </a:extLst>
          </p:cNvPr>
          <p:cNvSpPr>
            <a:spLocks noGrp="1"/>
          </p:cNvSpPr>
          <p:nvPr>
            <p:ph type="body" sz="quarter" idx="16"/>
          </p:nvPr>
        </p:nvSpPr>
        <p:spPr>
          <a:xfrm>
            <a:off x="325800" y="995759"/>
            <a:ext cx="9672965" cy="4866481"/>
          </a:xfrm>
        </p:spPr>
        <p:txBody>
          <a:bodyPr vert="horz" lIns="0" tIns="0" rIns="0" bIns="0" rtlCol="0" anchor="t">
            <a:normAutofit/>
          </a:bodyPr>
          <a:lstStyle/>
          <a:p>
            <a:pPr>
              <a:spcAft>
                <a:spcPts val="600"/>
              </a:spcAft>
            </a:pPr>
            <a:r>
              <a:rPr lang="en-GB" dirty="0">
                <a:hlinkClick r:id="rId2"/>
              </a:rPr>
              <a:t>The Safeguarding Journey | Safeguarding Resource and Support Hub</a:t>
            </a:r>
            <a:endParaRPr lang="en-GB" dirty="0"/>
          </a:p>
          <a:p>
            <a:pPr>
              <a:spcAft>
                <a:spcPts val="600"/>
              </a:spcAft>
            </a:pPr>
            <a:endParaRPr lang="en-GB" dirty="0"/>
          </a:p>
          <a:p>
            <a:pPr>
              <a:spcAft>
                <a:spcPts val="600"/>
              </a:spcAft>
            </a:pPr>
            <a:r>
              <a:rPr lang="en-GB" dirty="0">
                <a:hlinkClick r:id="rId3"/>
              </a:rPr>
              <a:t>How-to Note_Safe Programmes.pdf</a:t>
            </a:r>
            <a:endParaRPr lang="en-US" dirty="0"/>
          </a:p>
          <a:p>
            <a:pPr>
              <a:spcAft>
                <a:spcPts val="600"/>
              </a:spcAft>
            </a:pPr>
            <a:endParaRPr lang="en-US" dirty="0"/>
          </a:p>
          <a:p>
            <a:pPr>
              <a:spcAft>
                <a:spcPts val="600"/>
              </a:spcAft>
            </a:pPr>
            <a:r>
              <a:rPr lang="en-US" dirty="0">
                <a:hlinkClick r:id="rId4"/>
              </a:rPr>
              <a:t>Safeguarding risk assessment tool for research</a:t>
            </a:r>
            <a:endParaRPr lang="en-US" dirty="0"/>
          </a:p>
          <a:p>
            <a:pPr>
              <a:spcAft>
                <a:spcPts val="600"/>
              </a:spcAft>
            </a:pPr>
            <a:endParaRPr lang="en-US" dirty="0"/>
          </a:p>
          <a:p>
            <a:pPr>
              <a:spcAft>
                <a:spcPts val="600"/>
              </a:spcAft>
            </a:pPr>
            <a:r>
              <a:rPr lang="en-US" dirty="0">
                <a:hlinkClick r:id="rId5"/>
              </a:rPr>
              <a:t>Template safeguarding plan </a:t>
            </a:r>
            <a:endParaRPr lang="en-US" dirty="0"/>
          </a:p>
        </p:txBody>
      </p:sp>
    </p:spTree>
    <p:extLst>
      <p:ext uri="{BB962C8B-B14F-4D97-AF65-F5344CB8AC3E}">
        <p14:creationId xmlns:p14="http://schemas.microsoft.com/office/powerpoint/2010/main" val="950710216"/>
      </p:ext>
    </p:extLst>
  </p:cSld>
  <p:clrMapOvr>
    <a:masterClrMapping/>
  </p:clrMapOvr>
  <p:transition>
    <p:fade/>
  </p:transition>
</p:sld>
</file>

<file path=ppt/theme/theme1.xml><?xml version="1.0" encoding="utf-8"?>
<a:theme xmlns:a="http://schemas.openxmlformats.org/drawingml/2006/main" name="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Arial_ICL_PowerPoint 16_9 template.potx" id="{0A6366DA-4143-4819-954D-649CAC6891CC}" vid="{00E466E9-FA83-448D-94BE-48FEA435C0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Arial_Imperial_PowerPoint 16_9 template</Template>
  <TotalTime>1352</TotalTime>
  <Words>4020</Words>
  <Application>Microsoft Office PowerPoint</Application>
  <PresentationFormat>Widescreen</PresentationFormat>
  <Paragraphs>300</Paragraphs>
  <Slides>28</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Aptos</vt:lpstr>
      <vt:lpstr>Aptos Display</vt:lpstr>
      <vt:lpstr>Aller</vt:lpstr>
      <vt:lpstr>Segoe UI</vt:lpstr>
      <vt:lpstr>Calibri</vt:lpstr>
      <vt:lpstr>Arial</vt:lpstr>
      <vt:lpstr>Wingdings</vt:lpstr>
      <vt:lpstr>ICL PPT Theme</vt:lpstr>
      <vt:lpstr>Acrobat Document</vt:lpstr>
      <vt:lpstr>Safeguarding  in a Research Context</vt:lpstr>
      <vt:lpstr>Why this is Important?</vt:lpstr>
      <vt:lpstr>Definitions</vt:lpstr>
      <vt:lpstr>Definitions</vt:lpstr>
      <vt:lpstr>Safeguarding</vt:lpstr>
      <vt:lpstr>The 5 “R” in Safeguarding </vt:lpstr>
      <vt:lpstr>Safeguarding Risk Mapping</vt:lpstr>
      <vt:lpstr>Did your risk mapping...</vt:lpstr>
      <vt:lpstr>Useful Resources</vt:lpstr>
      <vt:lpstr>Responding to concerns</vt:lpstr>
      <vt:lpstr>How to share information</vt:lpstr>
      <vt:lpstr>Report and Support </vt:lpstr>
      <vt:lpstr>If a concern is disclosed to you…</vt:lpstr>
      <vt:lpstr>Consent and Confidentiality</vt:lpstr>
      <vt:lpstr>Consent and Confidentiality</vt:lpstr>
      <vt:lpstr>PowerPoint Presentation</vt:lpstr>
      <vt:lpstr>Safeguarding and PSEAH </vt:lpstr>
      <vt:lpstr>Extracts from UN Special Measures for  Prevention of SEA</vt:lpstr>
      <vt:lpstr>PowerPoint Presentation</vt:lpstr>
      <vt:lpstr>Case studies and additional resources</vt:lpstr>
      <vt:lpstr>Case Study: Sexual Exploitation</vt:lpstr>
      <vt:lpstr>Case Study: Engaging with Communities</vt:lpstr>
      <vt:lpstr>Case Study: Avoiding Retraumatisation of Participants</vt:lpstr>
      <vt:lpstr>Case Study: Supporting Research team members</vt:lpstr>
      <vt:lpstr>Example codes of conduct </vt:lpstr>
      <vt:lpstr>Example of behavioural expectations for staff and students whilst on fieldwork assignments</vt:lpstr>
      <vt:lpstr>Target Malaria Code of Conduct</vt:lpstr>
      <vt:lpstr>Useful resource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in a Research Context</dc:title>
  <dc:creator>Griffin, Yasmin</dc:creator>
  <cp:lastModifiedBy>Cooling, Caroline</cp:lastModifiedBy>
  <cp:revision>142</cp:revision>
  <dcterms:created xsi:type="dcterms:W3CDTF">2025-07-07T11:39:05Z</dcterms:created>
  <dcterms:modified xsi:type="dcterms:W3CDTF">2025-09-08T14:45:20Z</dcterms:modified>
</cp:coreProperties>
</file>