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sldIdLst>
    <p:sldId id="291" r:id="rId2"/>
    <p:sldId id="292" r:id="rId3"/>
    <p:sldId id="318" r:id="rId4"/>
    <p:sldId id="319" r:id="rId5"/>
    <p:sldId id="320" r:id="rId6"/>
    <p:sldId id="302" r:id="rId7"/>
    <p:sldId id="303" r:id="rId8"/>
    <p:sldId id="316" r:id="rId9"/>
    <p:sldId id="317" r:id="rId10"/>
    <p:sldId id="321" r:id="rId11"/>
    <p:sldId id="322" r:id="rId12"/>
    <p:sldId id="323" r:id="rId13"/>
    <p:sldId id="324" r:id="rId14"/>
    <p:sldId id="325" r:id="rId15"/>
    <p:sldId id="326" r:id="rId16"/>
    <p:sldId id="327" r:id="rId17"/>
    <p:sldId id="345" r:id="rId18"/>
    <p:sldId id="328" r:id="rId19"/>
    <p:sldId id="346" r:id="rId20"/>
    <p:sldId id="329" r:id="rId21"/>
    <p:sldId id="347" r:id="rId22"/>
    <p:sldId id="330" r:id="rId23"/>
    <p:sldId id="348" r:id="rId24"/>
    <p:sldId id="331" r:id="rId25"/>
    <p:sldId id="349" r:id="rId26"/>
    <p:sldId id="332" r:id="rId27"/>
    <p:sldId id="350" r:id="rId28"/>
    <p:sldId id="333" r:id="rId29"/>
    <p:sldId id="340" r:id="rId30"/>
    <p:sldId id="334" r:id="rId31"/>
    <p:sldId id="351" r:id="rId32"/>
    <p:sldId id="335" r:id="rId33"/>
    <p:sldId id="341" r:id="rId34"/>
    <p:sldId id="336" r:id="rId35"/>
    <p:sldId id="342" r:id="rId36"/>
    <p:sldId id="343" r:id="rId37"/>
    <p:sldId id="337" r:id="rId38"/>
    <p:sldId id="338" r:id="rId39"/>
    <p:sldId id="344" r:id="rId40"/>
    <p:sldId id="339" r:id="rId41"/>
  </p:sldIdLst>
  <p:sldSz cx="12192000" cy="6858000"/>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7DC"/>
    <a:srgbClr val="F8F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A308B-1807-4A8D-B4C5-284B8F3F4D3C}" v="2" dt="2025-09-03T12:08:27.07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showGuides="1">
      <p:cViewPr varScale="1">
        <p:scale>
          <a:sx n="85" d="100"/>
          <a:sy n="85" d="100"/>
        </p:scale>
        <p:origin x="653" y="53"/>
      </p:cViewPr>
      <p:guideLst>
        <p:guide orient="horz" pos="2160"/>
        <p:guide pos="3840"/>
      </p:guideLst>
    </p:cSldViewPr>
  </p:slideViewPr>
  <p:notesTextViewPr>
    <p:cViewPr>
      <p:scale>
        <a:sx n="1" d="1"/>
        <a:sy n="1" d="1"/>
      </p:scale>
      <p:origin x="0" y="0"/>
    </p:cViewPr>
  </p:notesTextViewPr>
  <p:sorterViewPr>
    <p:cViewPr>
      <p:scale>
        <a:sx n="200" d="100"/>
        <a:sy n="200" d="100"/>
      </p:scale>
      <p:origin x="0" y="-23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09/09/2025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09/09/2025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fld id="{1909EB68-C59E-43E1-8BB1-D5E2B5D0AFC4}" type="datetime1">
              <a:rPr lang="en-GB" smtClean="0"/>
              <a:t>09/09/2025</a:t>
            </a:fld>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09/09/2025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09/09/2025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1E6489B4-D6B3-41C7-A4D5-BA6DD712F8A2}" type="datetime1">
              <a:rPr lang="en-GB" smtClean="0"/>
              <a:t>09/09/2025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09/09/2025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moke">
    <p:bg>
      <p:bgPr>
        <a:solidFill>
          <a:schemeClr val="bg2"/>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and Captions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09/09/2025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s and Captions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fld id="{FE7A816A-9565-4866-8312-CA863D624F04}" type="datetime1">
              <a:rPr lang="en-GB" smtClean="0"/>
              <a:t>09/09/2025</a:t>
            </a:fld>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09/09/2025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0393448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09/09/2025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244753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fld id="{CD8586C6-2FAC-4F04-9F30-54116127323E}" type="datetime1">
              <a:rPr lang="en-GB" smtClean="0"/>
              <a:t>09/09/2025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35180192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fld id="{D0260EA2-BCA4-4E5F-88A6-D6BBBCD1B4A4}" type="datetime1">
              <a:rPr lang="en-GB" smtClean="0"/>
              <a:t>09/09/2025</a:t>
            </a:fld>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09/09/2025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Smoke">
    <p:bg>
      <p:bgPr>
        <a:solidFill>
          <a:schemeClr val="bg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09/09/2025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Khaki">
    <p:bg>
      <p:bgPr>
        <a:solidFill>
          <a:srgbClr val="FBF7DC"/>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fld id="{2221BF80-0248-4CEA-9234-C3380C095D08}" type="datetime1">
              <a:rPr lang="en-GB" smtClean="0"/>
              <a:t>09/09/2025</a:t>
            </a:fld>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fld id="{8F767CF8-963D-4416-84B9-8E4A446F0782}" type="datetime1">
              <a:rPr lang="en-GB" smtClean="0"/>
              <a:t>09/09/2025</a:t>
            </a:fld>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Khaki">
    <p:bg>
      <p:bgPr>
        <a:solidFill>
          <a:srgbClr val="FBF7DC"/>
        </a:solidFill>
        <a:effectLst/>
      </p:bgPr>
    </p:bg>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B4B3B1ED-B792-43A2-8B5B-D59DA898BC39}"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Four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Four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CCAD84DF-3B13-4783-A18D-887F4839C415}"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Nine Images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and Nine Images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5B4B6E11-6BA1-42AC-9B27-3930716F3EDF}"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Conten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Conten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01B8D7BC-BF55-4EB5-9C63-3904208399A7}"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Text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and Text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fld id="{4121D977-B911-4104-B2C1-9098B261E523}" type="datetime1">
              <a:rPr lang="en-GB" smtClean="0"/>
              <a:t>09/09/2025</a:t>
            </a:fld>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09/09/2025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Image Smok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09/09/2025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Image Khaki">
    <p:bg>
      <p:bgPr>
        <a:solidFill>
          <a:srgbClr val="FBF7D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fld id="{B6B99670-AE7D-4C8A-8A7B-3240297C8EA6}" type="datetime1">
              <a:rPr lang="en-GB" smtClean="0"/>
              <a:t>09/09/2025</a:t>
            </a:fld>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9604334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Smoke">
    <p:bg>
      <p:bgPr>
        <a:solidFill>
          <a:schemeClr val="bg2"/>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Slide Khaki">
    <p:bg>
      <p:bgPr>
        <a:solidFill>
          <a:srgbClr val="FBF7DC"/>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Image">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 Slide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09/09/2025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09/09/2025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09/09/2025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08481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fld id="{0B06602B-2916-4C35-9D0D-483E37EB8976}" type="datetime1">
              <a:rPr lang="en-GB" smtClean="0"/>
              <a:t>09/09/2025</a:t>
            </a:fld>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r>
              <a:rPr lang="en-GB"/>
              <a:t>Edit this text via Insert &gt; Header and Footer</a:t>
            </a:r>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09/09/2025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96446497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09/09/2025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75716822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bg>
      <p:bgPr>
        <a:solidFill>
          <a:srgbClr val="FBF7DC"/>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fld id="{FE8F06ED-FDEE-41FF-963C-01A1F85409E8}" type="datetime1">
              <a:rPr lang="en-GB" smtClean="0"/>
              <a:t>09/09/2025</a:t>
            </a:fld>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r>
              <a:rPr lang="en-GB"/>
              <a:t>Edit this text via Insert &gt; Header and Footer</a:t>
            </a:r>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41881129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mok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09/09/2025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12202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Khaki">
    <p:bg>
      <p:bgPr>
        <a:solidFill>
          <a:srgbClr val="FBF7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fld id="{839FDF4B-0149-428E-AAA5-988A16763658}" type="datetime1">
              <a:rPr lang="en-GB" smtClean="0"/>
              <a:t>09/09/2025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48320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fld id="{5BC1F6A7-374C-4280-8BF8-E271DB34471F}" type="datetime1">
              <a:rPr lang="en-GB" smtClean="0"/>
              <a:t>09/09/2025</a:t>
            </a:fld>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r>
              <a:rPr lang="en-GB"/>
              <a:t>Edit this text via Insert &gt; Header and Footer</a:t>
            </a:r>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fld id="{3DFEA115-3A6C-4C37-A1B0-9FEFABB23AD1}" type="datetime1">
              <a:rPr lang="en-GB" smtClean="0"/>
              <a:t>09/09/2025</a:t>
            </a:fld>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r>
              <a:rPr lang="en-GB"/>
              <a:t>Edit this text via Insert &gt; Header and Footer</a:t>
            </a:r>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userDrawn="1"/>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Tree>
    <p:extLst>
      <p:ext uri="{BB962C8B-B14F-4D97-AF65-F5344CB8AC3E}">
        <p14:creationId xmlns:p14="http://schemas.microsoft.com/office/powerpoint/2010/main" val="1145082161"/>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80" r:id="rId3"/>
    <p:sldLayoutId id="2147483649" r:id="rId4"/>
    <p:sldLayoutId id="2147483657" r:id="rId5"/>
    <p:sldLayoutId id="2147483658" r:id="rId6"/>
    <p:sldLayoutId id="2147483681" r:id="rId7"/>
    <p:sldLayoutId id="2147483682" r:id="rId8"/>
    <p:sldLayoutId id="2147483675" r:id="rId9"/>
    <p:sldLayoutId id="2147483650" r:id="rId10"/>
    <p:sldLayoutId id="2147483683" r:id="rId11"/>
    <p:sldLayoutId id="2147483684" r:id="rId12"/>
    <p:sldLayoutId id="2147483652" r:id="rId13"/>
    <p:sldLayoutId id="2147483685" r:id="rId14"/>
    <p:sldLayoutId id="2147483686" r:id="rId15"/>
    <p:sldLayoutId id="2147483659" r:id="rId16"/>
    <p:sldLayoutId id="2147483687" r:id="rId17"/>
    <p:sldLayoutId id="2147483688" r:id="rId18"/>
    <p:sldLayoutId id="2147483660" r:id="rId19"/>
    <p:sldLayoutId id="2147483689" r:id="rId20"/>
    <p:sldLayoutId id="2147483690" r:id="rId21"/>
    <p:sldLayoutId id="2147483677" r:id="rId22"/>
    <p:sldLayoutId id="2147483691" r:id="rId23"/>
    <p:sldLayoutId id="2147483692" r:id="rId24"/>
    <p:sldLayoutId id="2147483676" r:id="rId25"/>
    <p:sldLayoutId id="2147483667" r:id="rId26"/>
    <p:sldLayoutId id="2147483693" r:id="rId27"/>
    <p:sldLayoutId id="2147483694" r:id="rId28"/>
    <p:sldLayoutId id="2147483666" r:id="rId29"/>
    <p:sldLayoutId id="2147483661" r:id="rId30"/>
    <p:sldLayoutId id="2147483695" r:id="rId31"/>
    <p:sldLayoutId id="2147483696" r:id="rId32"/>
    <p:sldLayoutId id="2147483669" r:id="rId33"/>
    <p:sldLayoutId id="2147483697" r:id="rId34"/>
    <p:sldLayoutId id="2147483698" r:id="rId35"/>
    <p:sldLayoutId id="2147483678" r:id="rId36"/>
    <p:sldLayoutId id="2147483699" r:id="rId37"/>
    <p:sldLayoutId id="2147483700" r:id="rId38"/>
    <p:sldLayoutId id="2147483662" r:id="rId39"/>
    <p:sldLayoutId id="2147483701" r:id="rId40"/>
    <p:sldLayoutId id="2147483702" r:id="rId41"/>
    <p:sldLayoutId id="2147483663" r:id="rId42"/>
    <p:sldLayoutId id="2147483703" r:id="rId43"/>
    <p:sldLayoutId id="2147483704" r:id="rId44"/>
    <p:sldLayoutId id="2147483664" r:id="rId45"/>
    <p:sldLayoutId id="2147483705" r:id="rId46"/>
    <p:sldLayoutId id="2147483706" r:id="rId47"/>
    <p:sldLayoutId id="2147483665" r:id="rId48"/>
    <p:sldLayoutId id="2147483671" r:id="rId49"/>
    <p:sldLayoutId id="2147483707" r:id="rId50"/>
    <p:sldLayoutId id="2147483708" r:id="rId51"/>
    <p:sldLayoutId id="2147483670" r:id="rId52"/>
    <p:sldLayoutId id="2147483672" r:id="rId53"/>
    <p:sldLayoutId id="2147483674" r:id="rId54"/>
    <p:sldLayoutId id="2147483709" r:id="rId55"/>
    <p:sldLayoutId id="2147483710" r:id="rId56"/>
    <p:sldLayoutId id="2147483673" r:id="rId57"/>
    <p:sldLayoutId id="2147483654" r:id="rId58"/>
    <p:sldLayoutId id="2147483711" r:id="rId59"/>
    <p:sldLayoutId id="2147483712" r:id="rId60"/>
    <p:sldLayoutId id="2147483655" r:id="rId61"/>
    <p:sldLayoutId id="2147483713" r:id="rId62"/>
    <p:sldLayoutId id="2147483714" r:id="rId63"/>
  </p:sldLayoutIdLst>
  <p:transition>
    <p:fade/>
  </p:transition>
  <p:hf hdr="0"/>
  <p:txStyles>
    <p:title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06" userDrawn="1">
          <p15:clr>
            <a:srgbClr val="F26B43"/>
          </p15:clr>
        </p15:guide>
        <p15:guide id="4" pos="7475" userDrawn="1">
          <p15:clr>
            <a:srgbClr val="F26B43"/>
          </p15:clr>
        </p15:guide>
        <p15:guide id="5" orient="horz" pos="207" userDrawn="1">
          <p15:clr>
            <a:srgbClr val="F26B43"/>
          </p15:clr>
        </p15:guide>
        <p15:guide id="6" orient="horz" pos="4114" userDrawn="1">
          <p15:clr>
            <a:srgbClr val="F26B43"/>
          </p15:clr>
        </p15:guide>
        <p15:guide id="7" orient="horz" pos="3944" userDrawn="1">
          <p15:clr>
            <a:srgbClr val="F26B43"/>
          </p15:clr>
        </p15:guide>
        <p15:guide id="8" orient="horz" pos="879" userDrawn="1">
          <p15:clr>
            <a:srgbClr val="F26B43"/>
          </p15:clr>
        </p15:guide>
        <p15:guide id="9" pos="3723" userDrawn="1">
          <p15:clr>
            <a:srgbClr val="F26B43"/>
          </p15:clr>
        </p15:guide>
        <p15:guide id="10" pos="39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s://www.imperial.ac.uk/about/university-secretary/legal-regulatory-affairs/prevent/referral-of-concerns/"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l.lindsay@imperial.ac.uk" TargetMode="External"/><Relationship Id="rId2" Type="http://schemas.openxmlformats.org/officeDocument/2006/relationships/hyperlink" Target="https://www.imperial.ac.uk/media/imperial-college/administration-and-support-services/hr/public/safeguarding-/Safeguarding-referrals-flowchart.pdf" TargetMode="Externa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hyperlink" Target="https://www.imperial.ac.uk/equality/resources/report-and-suppor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s://www.imperial.ac.uk/student-support-zone/" TargetMode="External"/><Relationship Id="rId3" Type="http://schemas.openxmlformats.org/officeDocument/2006/relationships/hyperlink" Target="https://www.imperial.ac.uk/human-resources/operational-services/compliance-and-immigration/safeguarding/policy-and-code-of-practice-/safeguarding-code-of-practice/" TargetMode="External"/><Relationship Id="rId7" Type="http://schemas.openxmlformats.org/officeDocument/2006/relationships/hyperlink" Target="https://www.imperial.ac.uk/about/university-secretary/legal-regulatory-affairs/prevent/referral-of-concerns/" TargetMode="External"/><Relationship Id="rId2" Type="http://schemas.openxmlformats.org/officeDocument/2006/relationships/hyperlink" Target="https://www.imperial.ac.uk/human-resources/operational-services/compliance-and-immigration/safeguarding/policy-and-code-of-practice-/safeguarding-policy/" TargetMode="External"/><Relationship Id="rId1" Type="http://schemas.openxmlformats.org/officeDocument/2006/relationships/slideLayout" Target="../slideLayouts/slideLayout15.xml"/><Relationship Id="rId6" Type="http://schemas.openxmlformats.org/officeDocument/2006/relationships/hyperlink" Target="https://www.imperial.ac.uk/equality/resources/report-and-support/" TargetMode="External"/><Relationship Id="rId5" Type="http://schemas.openxmlformats.org/officeDocument/2006/relationships/hyperlink" Target="https://www.imperial.ac.uk/human-resources/operational-services/compliance-and-immigration/safeguarding/guidance-on-raising-low-level-safeguarding-concerns/" TargetMode="External"/><Relationship Id="rId4" Type="http://schemas.openxmlformats.org/officeDocument/2006/relationships/hyperlink" Target="https://www.imperial.ac.uk/human-resources/operational-services/compliance-and-immigration/safeguarding/contacts-for-further-support-/" TargetMode="External"/><Relationship Id="rId9" Type="http://schemas.openxmlformats.org/officeDocument/2006/relationships/hyperlink" Target="https://www.imperial.ac.uk/human-resources/procedures/personal-relationshi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mperial.ac.uk/human-resources/operational-services/compliance-and-immigration/safeguarding/"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5BAE-720F-1314-442B-170561ACA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9F7E3-F68C-EAF3-0915-A4AA9A327F14}"/>
              </a:ext>
            </a:extLst>
          </p:cNvPr>
          <p:cNvSpPr>
            <a:spLocks noGrp="1"/>
          </p:cNvSpPr>
          <p:nvPr>
            <p:ph type="ctrTitle"/>
          </p:nvPr>
        </p:nvSpPr>
        <p:spPr>
          <a:xfrm>
            <a:off x="330271" y="1952943"/>
            <a:ext cx="9144000" cy="1847942"/>
          </a:xfrm>
        </p:spPr>
        <p:txBody>
          <a:bodyPr/>
          <a:lstStyle/>
          <a:p>
            <a:r>
              <a:rPr lang="en-GB" dirty="0"/>
              <a:t>Safeguarding Training </a:t>
            </a:r>
            <a:br>
              <a:rPr lang="en-GB" dirty="0"/>
            </a:br>
            <a:endParaRPr lang="en-GB" dirty="0"/>
          </a:p>
        </p:txBody>
      </p:sp>
      <p:sp>
        <p:nvSpPr>
          <p:cNvPr id="3" name="Subtitle 2">
            <a:extLst>
              <a:ext uri="{FF2B5EF4-FFF2-40B4-BE49-F238E27FC236}">
                <a16:creationId xmlns:a16="http://schemas.microsoft.com/office/drawing/2014/main" id="{C52BD528-A09E-5EC1-4705-D425C72CAD2A}"/>
              </a:ext>
            </a:extLst>
          </p:cNvPr>
          <p:cNvSpPr>
            <a:spLocks noGrp="1"/>
          </p:cNvSpPr>
          <p:nvPr>
            <p:ph type="subTitle" idx="1"/>
          </p:nvPr>
        </p:nvSpPr>
        <p:spPr>
          <a:xfrm>
            <a:off x="330271" y="3272545"/>
            <a:ext cx="9144000" cy="1322348"/>
          </a:xfrm>
        </p:spPr>
        <p:txBody>
          <a:bodyPr/>
          <a:lstStyle/>
          <a:p>
            <a:r>
              <a:rPr lang="en-GB" dirty="0"/>
              <a:t> For team discussion</a:t>
            </a:r>
          </a:p>
        </p:txBody>
      </p:sp>
      <p:sp>
        <p:nvSpPr>
          <p:cNvPr id="6" name="Text Placeholder 5">
            <a:extLst>
              <a:ext uri="{FF2B5EF4-FFF2-40B4-BE49-F238E27FC236}">
                <a16:creationId xmlns:a16="http://schemas.microsoft.com/office/drawing/2014/main" id="{463FC606-34B4-6329-6EA6-1F5995C61C98}"/>
              </a:ext>
            </a:extLst>
          </p:cNvPr>
          <p:cNvSpPr>
            <a:spLocks noGrp="1"/>
          </p:cNvSpPr>
          <p:nvPr>
            <p:ph type="body" sz="quarter" idx="4294967295"/>
          </p:nvPr>
        </p:nvSpPr>
        <p:spPr>
          <a:xfrm>
            <a:off x="330271" y="5789336"/>
            <a:ext cx="4532016" cy="740845"/>
          </a:xfrm>
        </p:spPr>
        <p:txBody>
          <a:bodyPr/>
          <a:lstStyle/>
          <a:p>
            <a:r>
              <a:rPr lang="en-US" dirty="0"/>
              <a:t>Contact: Director of Safeguarding </a:t>
            </a:r>
          </a:p>
          <a:p>
            <a:r>
              <a:rPr lang="en-US" dirty="0"/>
              <a:t>Louise Lindsay l.lindsay@imperial.ac.uk</a:t>
            </a:r>
          </a:p>
        </p:txBody>
      </p:sp>
    </p:spTree>
    <p:extLst>
      <p:ext uri="{BB962C8B-B14F-4D97-AF65-F5344CB8AC3E}">
        <p14:creationId xmlns:p14="http://schemas.microsoft.com/office/powerpoint/2010/main" val="2724072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FCF5-9A38-BD8D-F24B-543D756C5A10}"/>
              </a:ext>
            </a:extLst>
          </p:cNvPr>
          <p:cNvSpPr>
            <a:spLocks noGrp="1"/>
          </p:cNvSpPr>
          <p:nvPr>
            <p:ph type="title"/>
          </p:nvPr>
        </p:nvSpPr>
        <p:spPr/>
        <p:txBody>
          <a:bodyPr/>
          <a:lstStyle/>
          <a:p>
            <a:r>
              <a:rPr lang="en-GB" dirty="0"/>
              <a:t>Low level concerns</a:t>
            </a:r>
            <a:endParaRPr lang="en-US" dirty="0"/>
          </a:p>
        </p:txBody>
      </p:sp>
      <p:sp>
        <p:nvSpPr>
          <p:cNvPr id="3" name="Content Placeholder 2">
            <a:extLst>
              <a:ext uri="{FF2B5EF4-FFF2-40B4-BE49-F238E27FC236}">
                <a16:creationId xmlns:a16="http://schemas.microsoft.com/office/drawing/2014/main" id="{094FB588-6B26-530C-B886-3807C944A8E4}"/>
              </a:ext>
            </a:extLst>
          </p:cNvPr>
          <p:cNvSpPr>
            <a:spLocks noGrp="1"/>
          </p:cNvSpPr>
          <p:nvPr>
            <p:ph idx="1"/>
          </p:nvPr>
        </p:nvSpPr>
        <p:spPr>
          <a:xfrm>
            <a:off x="325618" y="995759"/>
            <a:ext cx="11540763" cy="4866481"/>
          </a:xfrm>
        </p:spPr>
        <p:txBody>
          <a:bodyPr/>
          <a:lstStyle/>
          <a:p>
            <a:r>
              <a:rPr lang="en-GB" dirty="0">
                <a:solidFill>
                  <a:srgbClr val="000000"/>
                </a:solidFill>
              </a:rPr>
              <a:t>A low-level concern is any concern, no matter how small, and even if no more than causing a sense of unease or a 'nagging doubt' that an adult working on or on behalf of Imperial may have acted in a way that is inconsistent with our code of conduct.</a:t>
            </a:r>
          </a:p>
          <a:p>
            <a:endParaRPr lang="en-GB" dirty="0">
              <a:solidFill>
                <a:srgbClr val="000000"/>
              </a:solidFill>
            </a:endParaRPr>
          </a:p>
          <a:p>
            <a:r>
              <a:rPr lang="en-GB" dirty="0">
                <a:solidFill>
                  <a:srgbClr val="000000"/>
                </a:solidFill>
              </a:rPr>
              <a:t>This could include inappropriate behaviour outside of work.</a:t>
            </a:r>
          </a:p>
          <a:p>
            <a:endParaRPr lang="en-GB" dirty="0">
              <a:solidFill>
                <a:srgbClr val="000000"/>
              </a:solidFill>
            </a:endParaRPr>
          </a:p>
          <a:p>
            <a:r>
              <a:rPr lang="en-GB" dirty="0">
                <a:solidFill>
                  <a:srgbClr val="000000"/>
                </a:solidFill>
              </a:rPr>
              <a:t>Examples of low-level behaviour would include, but are not limited to:</a:t>
            </a:r>
          </a:p>
          <a:p>
            <a:pPr marL="342900" indent="-342900">
              <a:buFont typeface="Arial" panose="020B0604020202020204" pitchFamily="34" charset="0"/>
              <a:buChar char="•"/>
            </a:pPr>
            <a:r>
              <a:rPr lang="en-GB" dirty="0">
                <a:solidFill>
                  <a:srgbClr val="000000"/>
                </a:solidFill>
              </a:rPr>
              <a:t>Connecting on social media with young people met in a professional context</a:t>
            </a:r>
          </a:p>
          <a:p>
            <a:pPr marL="342900" indent="-342900">
              <a:buFont typeface="Arial" panose="020B0604020202020204" pitchFamily="34" charset="0"/>
              <a:buChar char="•"/>
            </a:pPr>
            <a:r>
              <a:rPr lang="en-GB" dirty="0">
                <a:solidFill>
                  <a:srgbClr val="000000"/>
                </a:solidFill>
              </a:rPr>
              <a:t>Having favourites when working with children</a:t>
            </a:r>
          </a:p>
          <a:p>
            <a:pPr marL="342900" indent="-342900">
              <a:buFont typeface="Arial" panose="020B0604020202020204" pitchFamily="34" charset="0"/>
              <a:buChar char="•"/>
            </a:pPr>
            <a:r>
              <a:rPr lang="en-GB" dirty="0">
                <a:solidFill>
                  <a:srgbClr val="000000"/>
                </a:solidFill>
              </a:rPr>
              <a:t>Humiliating an individual</a:t>
            </a:r>
          </a:p>
          <a:p>
            <a:pPr marL="342900" indent="-342900">
              <a:buFont typeface="Arial" panose="020B0604020202020204" pitchFamily="34" charset="0"/>
              <a:buChar char="•"/>
            </a:pPr>
            <a:r>
              <a:rPr lang="en-GB" dirty="0">
                <a:solidFill>
                  <a:srgbClr val="000000"/>
                </a:solidFill>
              </a:rPr>
              <a:t>Losing one's temper – even if this is to another adult, as this is a possible indicator of conduct that could also be directed to a child or vulnerable person</a:t>
            </a:r>
          </a:p>
          <a:p>
            <a:endParaRPr lang="en-GB" dirty="0">
              <a:solidFill>
                <a:srgbClr val="000000"/>
              </a:solidFill>
            </a:endParaRPr>
          </a:p>
          <a:p>
            <a:r>
              <a:rPr lang="en-GB" dirty="0"/>
              <a:t>If you witness or hear something involving a child or vulnerable person that makes you feel uncomfortable you should not keep that information do yourself.  Concerns can be anonymised if you do not have consent from the adult and the concern does not relate to a child.</a:t>
            </a:r>
          </a:p>
          <a:p>
            <a:endParaRPr lang="en-US" dirty="0"/>
          </a:p>
        </p:txBody>
      </p:sp>
      <p:sp>
        <p:nvSpPr>
          <p:cNvPr id="4" name="Date Placeholder 3">
            <a:extLst>
              <a:ext uri="{FF2B5EF4-FFF2-40B4-BE49-F238E27FC236}">
                <a16:creationId xmlns:a16="http://schemas.microsoft.com/office/drawing/2014/main" id="{6FBAA9B3-19B9-F629-E1DC-2D067EC1CC34}"/>
              </a:ext>
            </a:extLst>
          </p:cNvPr>
          <p:cNvSpPr>
            <a:spLocks noGrp="1"/>
          </p:cNvSpPr>
          <p:nvPr>
            <p:ph type="dt" sz="half" idx="10"/>
          </p:nvPr>
        </p:nvSpPr>
        <p:spPr/>
        <p:txBody>
          <a:bodyPr/>
          <a:lstStyle/>
          <a:p>
            <a:fld id="{1909EB68-C59E-43E1-8BB1-D5E2B5D0AFC4}" type="datetime1">
              <a:rPr lang="en-GB" smtClean="0"/>
              <a:t>09/09/2025</a:t>
            </a:fld>
            <a:endParaRPr lang="en-GB"/>
          </a:p>
        </p:txBody>
      </p:sp>
      <p:sp>
        <p:nvSpPr>
          <p:cNvPr id="6" name="Slide Number Placeholder 5">
            <a:extLst>
              <a:ext uri="{FF2B5EF4-FFF2-40B4-BE49-F238E27FC236}">
                <a16:creationId xmlns:a16="http://schemas.microsoft.com/office/drawing/2014/main" id="{C0A3F469-D4BA-E16A-E50F-77A82CF9DAB1}"/>
              </a:ext>
            </a:extLst>
          </p:cNvPr>
          <p:cNvSpPr>
            <a:spLocks noGrp="1"/>
          </p:cNvSpPr>
          <p:nvPr>
            <p:ph type="sldNum" sz="quarter" idx="12"/>
          </p:nvPr>
        </p:nvSpPr>
        <p:spPr/>
        <p:txBody>
          <a:bodyPr/>
          <a:lstStyle/>
          <a:p>
            <a:fld id="{CBA53E11-492D-48B3-9F9B-09541CA2A39A}" type="slidenum">
              <a:rPr lang="en-GB" smtClean="0"/>
              <a:t>10</a:t>
            </a:fld>
            <a:endParaRPr lang="en-GB"/>
          </a:p>
        </p:txBody>
      </p:sp>
    </p:spTree>
    <p:extLst>
      <p:ext uri="{BB962C8B-B14F-4D97-AF65-F5344CB8AC3E}">
        <p14:creationId xmlns:p14="http://schemas.microsoft.com/office/powerpoint/2010/main" val="2487037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6E90-55AC-9D90-9859-1C514113483E}"/>
              </a:ext>
            </a:extLst>
          </p:cNvPr>
          <p:cNvSpPr>
            <a:spLocks noGrp="1"/>
          </p:cNvSpPr>
          <p:nvPr>
            <p:ph type="title"/>
          </p:nvPr>
        </p:nvSpPr>
        <p:spPr>
          <a:xfrm>
            <a:off x="326232" y="252000"/>
            <a:ext cx="11541025" cy="378044"/>
          </a:xfrm>
        </p:spPr>
        <p:txBody>
          <a:bodyPr anchor="t">
            <a:normAutofit/>
          </a:bodyPr>
          <a:lstStyle/>
          <a:p>
            <a:r>
              <a:rPr lang="en-GB" dirty="0"/>
              <a:t>In an emergency</a:t>
            </a:r>
            <a:endParaRPr lang="en-US" dirty="0"/>
          </a:p>
        </p:txBody>
      </p:sp>
      <p:sp>
        <p:nvSpPr>
          <p:cNvPr id="3" name="Content Placeholder 2">
            <a:extLst>
              <a:ext uri="{FF2B5EF4-FFF2-40B4-BE49-F238E27FC236}">
                <a16:creationId xmlns:a16="http://schemas.microsoft.com/office/drawing/2014/main" id="{48F4555B-9354-FB96-8F54-CE13D3BE4A59}"/>
              </a:ext>
            </a:extLst>
          </p:cNvPr>
          <p:cNvSpPr>
            <a:spLocks noGrp="1"/>
          </p:cNvSpPr>
          <p:nvPr>
            <p:ph sz="half" idx="1"/>
          </p:nvPr>
        </p:nvSpPr>
        <p:spPr>
          <a:xfrm>
            <a:off x="326232" y="1394619"/>
            <a:ext cx="5583238" cy="4866481"/>
          </a:xfrm>
        </p:spPr>
        <p:txBody>
          <a:bodyPr>
            <a:normAutofit/>
          </a:bodyPr>
          <a:lstStyle/>
          <a:p>
            <a:pPr marL="0" marR="0" lvl="0" indent="0" defTabSz="914400" rtl="0" eaLnBrk="0" fontAlgn="base" latinLnBrk="0" hangingPunct="0">
              <a:spcBef>
                <a:spcPct val="0"/>
              </a:spcBef>
              <a:spcAft>
                <a:spcPts val="600"/>
              </a:spcAft>
              <a:buClrTx/>
              <a:buSzTx/>
              <a:buFontTx/>
              <a:buNone/>
              <a:tabLst/>
              <a:defRPr/>
            </a:pPr>
            <a:r>
              <a:rPr kumimoji="0" lang="en-US" altLang="en-US" b="0" i="0" u="none" strike="noStrike" kern="1200" cap="none" spc="0" normalizeH="0" baseline="0" noProof="0" dirty="0">
                <a:ln>
                  <a:noFill/>
                </a:ln>
                <a:effectLst/>
                <a:uLnTx/>
                <a:uFillTx/>
              </a:rPr>
              <a:t>This requires immediate support from the police or other emergency services. </a:t>
            </a:r>
          </a:p>
          <a:p>
            <a:pPr marL="0" marR="0" lvl="0" indent="0" defTabSz="914400" rtl="0" eaLnBrk="0" fontAlgn="base" latinLnBrk="0" hangingPunct="0">
              <a:spcBef>
                <a:spcPct val="0"/>
              </a:spcBef>
              <a:spcAft>
                <a:spcPts val="600"/>
              </a:spcAft>
              <a:buClrTx/>
              <a:buSzTx/>
              <a:buFontTx/>
              <a:buNone/>
              <a:tabLst/>
              <a:defRPr/>
            </a:pPr>
            <a:endParaRPr kumimoji="0" lang="en-US" altLang="en-US" b="0" i="0" u="none" strike="noStrike" kern="1200" cap="none" spc="0" normalizeH="0" baseline="0" noProof="0" dirty="0">
              <a:ln>
                <a:noFill/>
              </a:ln>
              <a:effectLst/>
              <a:uLnTx/>
              <a:uFillTx/>
            </a:endParaRPr>
          </a:p>
          <a:p>
            <a:pPr marL="0" marR="0" lvl="0" indent="0" defTabSz="914400" rtl="0" eaLnBrk="0" fontAlgn="base" latinLnBrk="0" hangingPunct="0">
              <a:spcBef>
                <a:spcPct val="0"/>
              </a:spcBef>
              <a:spcAft>
                <a:spcPts val="600"/>
              </a:spcAft>
              <a:buClrTx/>
              <a:buSzTx/>
              <a:buFontTx/>
              <a:buNone/>
              <a:tabLst/>
              <a:defRPr/>
            </a:pPr>
            <a:r>
              <a:rPr kumimoji="0" lang="en-US" altLang="en-US" b="0" i="0" u="none" strike="noStrike" kern="1200" cap="none" spc="0" normalizeH="0" baseline="0" noProof="0" dirty="0">
                <a:ln>
                  <a:noFill/>
                </a:ln>
                <a:effectLst/>
                <a:uLnTx/>
                <a:uFillTx/>
              </a:rPr>
              <a:t>Situations where there is an immediate risk of harm to the individual </a:t>
            </a:r>
          </a:p>
          <a:p>
            <a:pPr marL="0" marR="0" lvl="0" indent="0" defTabSz="914400" rtl="0" eaLnBrk="0" fontAlgn="base" latinLnBrk="0" hangingPunct="0">
              <a:spcBef>
                <a:spcPct val="0"/>
              </a:spcBef>
              <a:spcAft>
                <a:spcPts val="600"/>
              </a:spcAft>
              <a:buClrTx/>
              <a:buSzTx/>
              <a:buFontTx/>
              <a:buNone/>
              <a:tabLst/>
              <a:defRPr/>
            </a:pPr>
            <a:r>
              <a:rPr kumimoji="0" lang="en-US" altLang="en-US" b="0" i="0" u="none" strike="noStrike" kern="1200" cap="none" spc="0" normalizeH="0" baseline="0" noProof="0" dirty="0">
                <a:ln>
                  <a:noFill/>
                </a:ln>
                <a:effectLst/>
                <a:uLnTx/>
                <a:uFillTx/>
              </a:rPr>
              <a:t>or others obviously require urgent intervention.  </a:t>
            </a:r>
          </a:p>
          <a:p>
            <a:pPr marL="0" marR="0" lvl="0" indent="0" defTabSz="914400" rtl="0" eaLnBrk="0" fontAlgn="base" latinLnBrk="0" hangingPunct="0">
              <a:spcBef>
                <a:spcPct val="0"/>
              </a:spcBef>
              <a:spcAft>
                <a:spcPts val="600"/>
              </a:spcAft>
              <a:buClrTx/>
              <a:buSzTx/>
              <a:buFontTx/>
              <a:buNone/>
              <a:tabLst/>
              <a:defRPr/>
            </a:pPr>
            <a:br>
              <a:rPr kumimoji="0" lang="en-US" altLang="en-US" b="0" i="0" u="none" strike="noStrike" kern="1200" cap="none" spc="0" normalizeH="0" baseline="0" noProof="0" dirty="0">
                <a:ln>
                  <a:noFill/>
                </a:ln>
                <a:effectLst/>
                <a:uLnTx/>
                <a:uFillTx/>
              </a:rPr>
            </a:br>
            <a:r>
              <a:rPr kumimoji="0" lang="en-US" altLang="en-US" b="0" i="0" u="none" strike="noStrike" kern="1200" cap="none" spc="0" normalizeH="0" baseline="0" noProof="0" dirty="0">
                <a:ln>
                  <a:noFill/>
                </a:ln>
                <a:effectLst/>
                <a:uLnTx/>
                <a:uFillTx/>
              </a:rPr>
              <a:t>Emergency numbers(24hours): 4444 </a:t>
            </a:r>
          </a:p>
          <a:p>
            <a:pPr marL="0" marR="0" lvl="0" indent="0" defTabSz="914400" rtl="0" eaLnBrk="0" fontAlgn="base" latinLnBrk="0" hangingPunct="0">
              <a:spcBef>
                <a:spcPct val="0"/>
              </a:spcBef>
              <a:spcAft>
                <a:spcPts val="600"/>
              </a:spcAft>
              <a:buClrTx/>
              <a:buSzTx/>
              <a:buFontTx/>
              <a:buNone/>
              <a:tabLst/>
              <a:defRPr/>
            </a:pPr>
            <a:r>
              <a:rPr kumimoji="0" lang="en-US" altLang="en-US" b="0" i="0" u="none" strike="noStrike" kern="1200" cap="none" spc="0" normalizeH="0" baseline="0" noProof="0" dirty="0">
                <a:ln>
                  <a:noFill/>
                </a:ln>
                <a:effectLst/>
                <a:uLnTx/>
                <a:uFillTx/>
              </a:rPr>
              <a:t>(</a:t>
            </a:r>
            <a:r>
              <a:rPr kumimoji="0" lang="en-US" altLang="en-US" b="0" i="0" u="none" strike="noStrike" kern="1200" cap="none" spc="0" normalizeH="0" baseline="0" noProof="0" dirty="0" err="1">
                <a:ln>
                  <a:noFill/>
                </a:ln>
                <a:effectLst/>
                <a:uLnTx/>
                <a:uFillTx/>
              </a:rPr>
              <a:t>Silwood</a:t>
            </a:r>
            <a:r>
              <a:rPr kumimoji="0" lang="en-US" altLang="en-US" b="0" i="0" u="none" strike="noStrike" kern="1200" cap="none" spc="0" normalizeH="0" baseline="0" noProof="0" dirty="0">
                <a:ln>
                  <a:noFill/>
                </a:ln>
                <a:effectLst/>
                <a:uLnTx/>
                <a:uFillTx/>
              </a:rPr>
              <a:t>: 42444)</a:t>
            </a:r>
            <a:br>
              <a:rPr kumimoji="0" lang="en-US" altLang="en-US" b="0" i="0" u="none" strike="noStrike" kern="1200" cap="none" spc="0" normalizeH="0" baseline="0" noProof="0" dirty="0">
                <a:ln>
                  <a:noFill/>
                </a:ln>
                <a:effectLst/>
                <a:uLnTx/>
                <a:uFillTx/>
              </a:rPr>
            </a:br>
            <a:endParaRPr kumimoji="0" lang="en-US" altLang="en-US" b="0" i="0" u="none" strike="noStrike" kern="1200" cap="none" spc="0" normalizeH="0" baseline="0" noProof="0" dirty="0">
              <a:ln>
                <a:noFill/>
              </a:ln>
              <a:effectLst/>
              <a:uLnTx/>
              <a:uFillTx/>
            </a:endParaRPr>
          </a:p>
          <a:p>
            <a:pPr marL="0" marR="0" lvl="0" indent="0" defTabSz="914400" rtl="0" eaLnBrk="0" fontAlgn="base" latinLnBrk="0" hangingPunct="0">
              <a:spcBef>
                <a:spcPct val="0"/>
              </a:spcBef>
              <a:spcAft>
                <a:spcPts val="600"/>
              </a:spcAft>
              <a:buClrTx/>
              <a:buSzTx/>
              <a:buFont typeface="Arial" panose="020B0604020202020204" pitchFamily="34" charset="0"/>
              <a:buNone/>
              <a:tabLst/>
              <a:defRPr/>
            </a:pPr>
            <a:r>
              <a:rPr kumimoji="0" lang="en-US" altLang="en-US" b="0" i="0" u="none" strike="noStrike" kern="1200" cap="none" spc="0" normalizeH="0" baseline="0" noProof="0" dirty="0">
                <a:ln>
                  <a:noFill/>
                </a:ln>
                <a:effectLst/>
                <a:uLnTx/>
                <a:uFillTx/>
              </a:rPr>
              <a:t>External: 020 7589 1000</a:t>
            </a:r>
          </a:p>
          <a:p>
            <a:pPr marL="0" marR="0" lvl="0" indent="0" defTabSz="914400" rtl="0" eaLnBrk="0" fontAlgn="base" latinLnBrk="0" hangingPunct="0">
              <a:spcBef>
                <a:spcPct val="0"/>
              </a:spcBef>
              <a:spcAft>
                <a:spcPts val="600"/>
              </a:spcAft>
              <a:buClrTx/>
              <a:buSzTx/>
              <a:buFont typeface="Arial" panose="020B0604020202020204" pitchFamily="34" charset="0"/>
              <a:buNone/>
              <a:tabLst/>
              <a:defRPr/>
            </a:pPr>
            <a:r>
              <a:rPr kumimoji="0" lang="en-US" altLang="en-US" b="0" i="0" u="none" strike="noStrike" kern="1200" cap="none" spc="0" normalizeH="0" baseline="0" noProof="0" dirty="0">
                <a:ln>
                  <a:noFill/>
                </a:ln>
                <a:effectLst/>
                <a:uLnTx/>
                <a:uFillTx/>
              </a:rPr>
              <a:t>Call 999</a:t>
            </a:r>
          </a:p>
          <a:p>
            <a:pPr>
              <a:spcAft>
                <a:spcPts val="600"/>
              </a:spcAft>
            </a:pPr>
            <a:endParaRPr lang="en-US" dirty="0"/>
          </a:p>
        </p:txBody>
      </p:sp>
      <p:pic>
        <p:nvPicPr>
          <p:cNvPr id="4098" name="Picture 2" descr="4,300+ Emergency Sign Drawing Stock Illustrations, Royalty-Free Vector  Graphics &amp; Clip Art - iStock">
            <a:extLst>
              <a:ext uri="{FF2B5EF4-FFF2-40B4-BE49-F238E27FC236}">
                <a16:creationId xmlns:a16="http://schemas.microsoft.com/office/drawing/2014/main" id="{71254DE9-C743-C3B7-3FA1-CB819B3562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1703" y="1394619"/>
            <a:ext cx="4866481" cy="4866481"/>
          </a:xfrm>
          <a:prstGeom prst="rect">
            <a:avLst/>
          </a:prstGeom>
          <a:solidFill>
            <a:srgbClr val="FFFFFF"/>
          </a:solidFill>
        </p:spPr>
      </p:pic>
      <p:sp>
        <p:nvSpPr>
          <p:cNvPr id="4" name="Date Placeholder 3">
            <a:extLst>
              <a:ext uri="{FF2B5EF4-FFF2-40B4-BE49-F238E27FC236}">
                <a16:creationId xmlns:a16="http://schemas.microsoft.com/office/drawing/2014/main" id="{46BA9C2A-A13D-9071-9DE6-6664B3792613}"/>
              </a:ext>
            </a:extLst>
          </p:cNvPr>
          <p:cNvSpPr>
            <a:spLocks noGrp="1"/>
          </p:cNvSpPr>
          <p:nvPr>
            <p:ph type="dt" sz="half" idx="10"/>
          </p:nvPr>
        </p:nvSpPr>
        <p:spPr>
          <a:xfrm>
            <a:off x="10641349" y="6393702"/>
            <a:ext cx="1233647" cy="137270"/>
          </a:xfrm>
        </p:spPr>
        <p:txBody>
          <a:bodyPr anchor="b">
            <a:normAutofit/>
          </a:bodyPr>
          <a:lstStyle/>
          <a:p>
            <a:pPr>
              <a:spcAft>
                <a:spcPts val="600"/>
              </a:spcAft>
            </a:pPr>
            <a:fld id="{1909EB68-C59E-43E1-8BB1-D5E2B5D0AFC4}" type="datetime1">
              <a:rPr lang="en-GB" smtClean="0"/>
              <a:pPr>
                <a:spcAft>
                  <a:spcPts val="600"/>
                </a:spcAft>
              </a:pPr>
              <a:t>09/09/2025</a:t>
            </a:fld>
            <a:endParaRPr lang="en-GB"/>
          </a:p>
        </p:txBody>
      </p:sp>
      <p:sp>
        <p:nvSpPr>
          <p:cNvPr id="6" name="Slide Number Placeholder 5">
            <a:extLst>
              <a:ext uri="{FF2B5EF4-FFF2-40B4-BE49-F238E27FC236}">
                <a16:creationId xmlns:a16="http://schemas.microsoft.com/office/drawing/2014/main" id="{BE2F16E1-AD29-0609-5DE7-C71149EA09D7}"/>
              </a:ext>
            </a:extLst>
          </p:cNvPr>
          <p:cNvSpPr>
            <a:spLocks noGrp="1"/>
          </p:cNvSpPr>
          <p:nvPr>
            <p:ph type="sldNum" sz="quarter" idx="12"/>
          </p:nvPr>
        </p:nvSpPr>
        <p:spPr>
          <a:xfrm>
            <a:off x="5936755" y="6393702"/>
            <a:ext cx="318491" cy="137272"/>
          </a:xfrm>
        </p:spPr>
        <p:txBody>
          <a:bodyPr anchor="b">
            <a:normAutofit/>
          </a:bodyPr>
          <a:lstStyle/>
          <a:p>
            <a:pPr>
              <a:spcAft>
                <a:spcPts val="600"/>
              </a:spcAft>
            </a:pPr>
            <a:fld id="{CBA53E11-492D-48B3-9F9B-09541CA2A39A}" type="slidenum">
              <a:rPr lang="en-GB" smtClean="0"/>
              <a:pPr>
                <a:spcAft>
                  <a:spcPts val="600"/>
                </a:spcAft>
              </a:pPr>
              <a:t>11</a:t>
            </a:fld>
            <a:endParaRPr lang="en-GB"/>
          </a:p>
        </p:txBody>
      </p:sp>
    </p:spTree>
    <p:extLst>
      <p:ext uri="{BB962C8B-B14F-4D97-AF65-F5344CB8AC3E}">
        <p14:creationId xmlns:p14="http://schemas.microsoft.com/office/powerpoint/2010/main" val="40840174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F4CC-AC94-CB35-4937-F72A0ED24871}"/>
              </a:ext>
            </a:extLst>
          </p:cNvPr>
          <p:cNvSpPr>
            <a:spLocks noGrp="1"/>
          </p:cNvSpPr>
          <p:nvPr>
            <p:ph type="title"/>
          </p:nvPr>
        </p:nvSpPr>
        <p:spPr>
          <a:xfrm>
            <a:off x="326232" y="252000"/>
            <a:ext cx="11541025" cy="378044"/>
          </a:xfrm>
        </p:spPr>
        <p:txBody>
          <a:bodyPr anchor="t">
            <a:normAutofit/>
          </a:bodyPr>
          <a:lstStyle/>
          <a:p>
            <a:r>
              <a:rPr lang="en-US" dirty="0"/>
              <a:t>Prevent</a:t>
            </a:r>
          </a:p>
        </p:txBody>
      </p:sp>
      <p:sp>
        <p:nvSpPr>
          <p:cNvPr id="3" name="Content Placeholder 2">
            <a:extLst>
              <a:ext uri="{FF2B5EF4-FFF2-40B4-BE49-F238E27FC236}">
                <a16:creationId xmlns:a16="http://schemas.microsoft.com/office/drawing/2014/main" id="{FEEA1376-4770-DB8D-4919-E5D13BE20404}"/>
              </a:ext>
            </a:extLst>
          </p:cNvPr>
          <p:cNvSpPr>
            <a:spLocks noGrp="1"/>
          </p:cNvSpPr>
          <p:nvPr>
            <p:ph sz="half" idx="1"/>
          </p:nvPr>
        </p:nvSpPr>
        <p:spPr>
          <a:xfrm>
            <a:off x="471339" y="1163402"/>
            <a:ext cx="8004206" cy="4866481"/>
          </a:xfrm>
        </p:spPr>
        <p:txBody>
          <a:bodyPr>
            <a:normAutofit/>
          </a:bodyPr>
          <a:lstStyle/>
          <a:p>
            <a:pPr>
              <a:lnSpc>
                <a:spcPct val="95000"/>
              </a:lnSpc>
              <a:spcAft>
                <a:spcPts val="600"/>
              </a:spcAft>
            </a:pPr>
            <a:r>
              <a:rPr lang="en-GB" dirty="0"/>
              <a:t>Prevent is a statutory obligation for Higher Education institutions to prevent individuals from being drawn into terrorism.</a:t>
            </a:r>
          </a:p>
          <a:p>
            <a:pPr>
              <a:lnSpc>
                <a:spcPct val="95000"/>
              </a:lnSpc>
              <a:spcAft>
                <a:spcPts val="600"/>
              </a:spcAft>
            </a:pPr>
            <a:endParaRPr lang="en-GB" dirty="0"/>
          </a:p>
          <a:p>
            <a:pPr>
              <a:lnSpc>
                <a:spcPct val="95000"/>
              </a:lnSpc>
              <a:spcAft>
                <a:spcPts val="600"/>
              </a:spcAft>
            </a:pPr>
            <a:r>
              <a:rPr lang="en-GB" dirty="0"/>
              <a:t>Prevent aims to safeguard and support vulnerable people to stop them from being drawn into terrorism or supporting terrorism through early intervention. </a:t>
            </a:r>
          </a:p>
          <a:p>
            <a:pPr>
              <a:lnSpc>
                <a:spcPct val="95000"/>
              </a:lnSpc>
              <a:spcAft>
                <a:spcPts val="600"/>
              </a:spcAft>
            </a:pPr>
            <a:endParaRPr lang="en-GB" dirty="0"/>
          </a:p>
          <a:p>
            <a:pPr>
              <a:lnSpc>
                <a:spcPct val="95000"/>
              </a:lnSpc>
              <a:spcAft>
                <a:spcPts val="600"/>
              </a:spcAft>
            </a:pPr>
            <a:r>
              <a:rPr lang="en-GB" dirty="0"/>
              <a:t>Prevent supports those whose vulnerabilities may make them easy targets and most at risk of being drawn into terrorism.</a:t>
            </a:r>
          </a:p>
          <a:p>
            <a:pPr>
              <a:lnSpc>
                <a:spcPct val="95000"/>
              </a:lnSpc>
              <a:spcAft>
                <a:spcPts val="600"/>
              </a:spcAft>
            </a:pPr>
            <a:endParaRPr lang="en-GB" dirty="0"/>
          </a:p>
          <a:p>
            <a:pPr>
              <a:lnSpc>
                <a:spcPct val="95000"/>
              </a:lnSpc>
              <a:spcAft>
                <a:spcPts val="600"/>
              </a:spcAft>
            </a:pPr>
            <a:r>
              <a:rPr lang="en-GB" dirty="0"/>
              <a:t>Prevent is about identifying potentially vulnerable individuals and offering support where needed. Prevent does not require Imperial to spy on students or staff, and no one is being asked to keep records of student or staff members' behaviours.</a:t>
            </a:r>
            <a:endParaRPr lang="en-US" dirty="0"/>
          </a:p>
        </p:txBody>
      </p:sp>
      <p:pic>
        <p:nvPicPr>
          <p:cNvPr id="9" name="Picture 8" descr="A group of people standing on steps with statues of lions&#10;&#10;AI-generated content may be incorrect.">
            <a:extLst>
              <a:ext uri="{FF2B5EF4-FFF2-40B4-BE49-F238E27FC236}">
                <a16:creationId xmlns:a16="http://schemas.microsoft.com/office/drawing/2014/main" id="{8D01059E-77C0-2CCF-70BD-798D2582842E}"/>
              </a:ext>
            </a:extLst>
          </p:cNvPr>
          <p:cNvPicPr>
            <a:picLocks noChangeAspect="1"/>
          </p:cNvPicPr>
          <p:nvPr/>
        </p:nvPicPr>
        <p:blipFill>
          <a:blip r:embed="rId2"/>
          <a:srcRect l="23451" r="12015" b="1"/>
          <a:stretch>
            <a:fillRect/>
          </a:stretch>
        </p:blipFill>
        <p:spPr>
          <a:xfrm>
            <a:off x="8544646" y="252000"/>
            <a:ext cx="3253510" cy="2835836"/>
          </a:xfrm>
          <a:prstGeom prst="rect">
            <a:avLst/>
          </a:prstGeom>
          <a:noFill/>
        </p:spPr>
      </p:pic>
      <p:sp>
        <p:nvSpPr>
          <p:cNvPr id="5" name="Date Placeholder 4">
            <a:extLst>
              <a:ext uri="{FF2B5EF4-FFF2-40B4-BE49-F238E27FC236}">
                <a16:creationId xmlns:a16="http://schemas.microsoft.com/office/drawing/2014/main" id="{A88B8FA0-0BAC-40EC-FB01-4D1A27236FF3}"/>
              </a:ext>
            </a:extLst>
          </p:cNvPr>
          <p:cNvSpPr>
            <a:spLocks noGrp="1"/>
          </p:cNvSpPr>
          <p:nvPr>
            <p:ph type="dt" sz="half" idx="10"/>
          </p:nvPr>
        </p:nvSpPr>
        <p:spPr>
          <a:xfrm>
            <a:off x="10641349" y="6393702"/>
            <a:ext cx="1233647" cy="137270"/>
          </a:xfrm>
        </p:spPr>
        <p:txBody>
          <a:bodyPr anchor="b">
            <a:normAutofit/>
          </a:bodyPr>
          <a:lstStyle/>
          <a:p>
            <a:pPr>
              <a:spcAft>
                <a:spcPts val="600"/>
              </a:spcAft>
            </a:pPr>
            <a:fld id="{921DB9F8-2932-4A13-97CA-3CF06357AF6F}" type="datetime1">
              <a:rPr lang="en-GB" smtClean="0"/>
              <a:pPr>
                <a:spcAft>
                  <a:spcPts val="600"/>
                </a:spcAft>
              </a:pPr>
              <a:t>09/09/2025</a:t>
            </a:fld>
            <a:endParaRPr lang="en-GB"/>
          </a:p>
        </p:txBody>
      </p:sp>
      <p:sp>
        <p:nvSpPr>
          <p:cNvPr id="7" name="Slide Number Placeholder 6">
            <a:extLst>
              <a:ext uri="{FF2B5EF4-FFF2-40B4-BE49-F238E27FC236}">
                <a16:creationId xmlns:a16="http://schemas.microsoft.com/office/drawing/2014/main" id="{D3578AFC-5A7F-76D0-24A6-4BF8F68DB1AE}"/>
              </a:ext>
            </a:extLst>
          </p:cNvPr>
          <p:cNvSpPr>
            <a:spLocks noGrp="1"/>
          </p:cNvSpPr>
          <p:nvPr>
            <p:ph type="sldNum" sz="quarter" idx="12"/>
          </p:nvPr>
        </p:nvSpPr>
        <p:spPr>
          <a:xfrm>
            <a:off x="5936755" y="6393702"/>
            <a:ext cx="318491" cy="137272"/>
          </a:xfrm>
        </p:spPr>
        <p:txBody>
          <a:bodyPr anchor="b">
            <a:normAutofit/>
          </a:bodyPr>
          <a:lstStyle/>
          <a:p>
            <a:pPr>
              <a:spcAft>
                <a:spcPts val="600"/>
              </a:spcAft>
            </a:pPr>
            <a:fld id="{CBA53E11-492D-48B3-9F9B-09541CA2A39A}" type="slidenum">
              <a:rPr lang="en-GB" smtClean="0"/>
              <a:pPr>
                <a:spcAft>
                  <a:spcPts val="600"/>
                </a:spcAft>
              </a:pPr>
              <a:t>12</a:t>
            </a:fld>
            <a:endParaRPr lang="en-GB"/>
          </a:p>
        </p:txBody>
      </p:sp>
    </p:spTree>
    <p:extLst>
      <p:ext uri="{BB962C8B-B14F-4D97-AF65-F5344CB8AC3E}">
        <p14:creationId xmlns:p14="http://schemas.microsoft.com/office/powerpoint/2010/main" val="31558666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CD65-4D14-4AD4-EA18-7C8B262CAA8B}"/>
              </a:ext>
            </a:extLst>
          </p:cNvPr>
          <p:cNvSpPr>
            <a:spLocks noGrp="1"/>
          </p:cNvSpPr>
          <p:nvPr>
            <p:ph type="title"/>
          </p:nvPr>
        </p:nvSpPr>
        <p:spPr/>
        <p:txBody>
          <a:bodyPr/>
          <a:lstStyle/>
          <a:p>
            <a:r>
              <a:rPr lang="en-US" dirty="0"/>
              <a:t>Prevent</a:t>
            </a:r>
          </a:p>
        </p:txBody>
      </p:sp>
      <p:sp>
        <p:nvSpPr>
          <p:cNvPr id="3" name="Content Placeholder 2">
            <a:extLst>
              <a:ext uri="{FF2B5EF4-FFF2-40B4-BE49-F238E27FC236}">
                <a16:creationId xmlns:a16="http://schemas.microsoft.com/office/drawing/2014/main" id="{36B55668-5DFB-2930-270E-82CBF751876F}"/>
              </a:ext>
            </a:extLst>
          </p:cNvPr>
          <p:cNvSpPr>
            <a:spLocks noGrp="1"/>
          </p:cNvSpPr>
          <p:nvPr>
            <p:ph sz="half" idx="1"/>
          </p:nvPr>
        </p:nvSpPr>
        <p:spPr>
          <a:xfrm>
            <a:off x="334665" y="774506"/>
            <a:ext cx="11540331" cy="5081643"/>
          </a:xfrm>
        </p:spPr>
        <p:txBody>
          <a:bodyPr/>
          <a:lstStyle/>
          <a:p>
            <a:pPr marL="0" marR="0" lvl="0" indent="0" algn="just" defTabSz="685765"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685765"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rPr>
              <a:t>Extremists are found across the political and religious spectrum. The Prevent Duty is designed to work with all types of extremism. Extremist views can, for example, include being anti-Semitic, Islamophobic, </a:t>
            </a:r>
            <a:r>
              <a:rPr kumimoji="0" lang="en-GB" sz="2000" b="0" i="0" u="none" strike="noStrike" kern="1200" cap="none" spc="0" normalizeH="0" baseline="0" noProof="0" dirty="0" err="1">
                <a:ln>
                  <a:noFill/>
                </a:ln>
                <a:solidFill>
                  <a:srgbClr val="000000"/>
                </a:solidFill>
                <a:effectLst/>
                <a:uLnTx/>
                <a:uFillTx/>
                <a:ea typeface="+mn-ea"/>
                <a:cs typeface="Arial" panose="020B0604020202020204" pitchFamily="34" charset="0"/>
              </a:rPr>
              <a:t>Hinduphobic</a:t>
            </a:r>
            <a:r>
              <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rPr>
              <a:t>, xenophobic, homophobic and anarchistic.</a:t>
            </a:r>
          </a:p>
          <a:p>
            <a:pPr marL="0" marR="0" lvl="0" indent="0" algn="just" defTabSz="685765"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0" marR="0" lvl="0" indent="0" algn="just" defTabSz="685765"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rPr>
              <a:t>If you develop a concern that an Imperial member or visitor may be on a path towards radicalisation, you should first discuss this with your line manager.  </a:t>
            </a:r>
          </a:p>
          <a:p>
            <a:pPr marL="0" marR="0" lvl="0" indent="0" algn="just" defTabSz="685765"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0" marR="0" lvl="0" indent="0" algn="just" defTabSz="685765"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rPr>
              <a:t>You should arrange to meet with a </a:t>
            </a:r>
            <a:r>
              <a:rPr kumimoji="0" lang="en-GB" sz="2000" b="0" i="0" u="none" strike="noStrike" kern="1200" cap="none" spc="0" normalizeH="0" baseline="0" noProof="0" dirty="0">
                <a:ln>
                  <a:noFill/>
                </a:ln>
                <a:solidFill>
                  <a:srgbClr val="113300"/>
                </a:solidFill>
                <a:effectLst/>
                <a:uLnTx/>
                <a:uFillTx/>
                <a:ea typeface="+mn-ea"/>
                <a:cs typeface="Arial" panose="020B0604020202020204" pitchFamily="34" charset="0"/>
                <a:hlinkClick r:id="rId2"/>
              </a:rPr>
              <a:t>Local Adviser in your Faculty/Division</a:t>
            </a:r>
            <a:r>
              <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rPr>
              <a:t> as soon as possible.  They will be able to advise whether more information is needed or what to do next. </a:t>
            </a:r>
          </a:p>
          <a:p>
            <a:pPr marL="0" marR="0" lvl="0" indent="0" algn="just" defTabSz="685765"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0" marR="0" lvl="0" indent="0" algn="just" defTabSz="685765"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ea typeface="+mn-ea"/>
                <a:cs typeface="Arial" panose="020B0604020202020204" pitchFamily="34" charset="0"/>
              </a:rPr>
              <a:t>Individuals are expected to share welfare concerns that they may have regarding vulnerable individuals, as you would if you had any serious concerns regarding a fellow member of Imperial's community.</a:t>
            </a:r>
            <a:endParaRPr kumimoji="0" lang="en-GB"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endParaRPr lang="en-US" dirty="0"/>
          </a:p>
        </p:txBody>
      </p:sp>
      <p:sp>
        <p:nvSpPr>
          <p:cNvPr id="5" name="Date Placeholder 4">
            <a:extLst>
              <a:ext uri="{FF2B5EF4-FFF2-40B4-BE49-F238E27FC236}">
                <a16:creationId xmlns:a16="http://schemas.microsoft.com/office/drawing/2014/main" id="{22A31FAD-A241-3BF7-8E19-E391B9CF74CA}"/>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6" name="Footer Placeholder 5">
            <a:extLst>
              <a:ext uri="{FF2B5EF4-FFF2-40B4-BE49-F238E27FC236}">
                <a16:creationId xmlns:a16="http://schemas.microsoft.com/office/drawing/2014/main" id="{49049FA4-384E-029F-CFAA-26114F9C1853}"/>
              </a:ext>
            </a:extLst>
          </p:cNvPr>
          <p:cNvSpPr>
            <a:spLocks noGrp="1"/>
          </p:cNvSpPr>
          <p:nvPr>
            <p:ph type="ftr" sz="quarter" idx="11"/>
          </p:nvPr>
        </p:nvSpPr>
        <p:spPr/>
        <p:txBody>
          <a:bodyPr/>
          <a:lstStyle/>
          <a:p>
            <a:r>
              <a:rPr lang="en-GB"/>
              <a:t>Edit this text via Insert &gt; Header and Footer</a:t>
            </a:r>
          </a:p>
        </p:txBody>
      </p:sp>
      <p:sp>
        <p:nvSpPr>
          <p:cNvPr id="7" name="Slide Number Placeholder 6">
            <a:extLst>
              <a:ext uri="{FF2B5EF4-FFF2-40B4-BE49-F238E27FC236}">
                <a16:creationId xmlns:a16="http://schemas.microsoft.com/office/drawing/2014/main" id="{C56698FA-0359-D7B8-EFA3-32131FCAB5B0}"/>
              </a:ext>
            </a:extLst>
          </p:cNvPr>
          <p:cNvSpPr>
            <a:spLocks noGrp="1"/>
          </p:cNvSpPr>
          <p:nvPr>
            <p:ph type="sldNum" sz="quarter" idx="12"/>
          </p:nvPr>
        </p:nvSpPr>
        <p:spPr/>
        <p:txBody>
          <a:bodyPr/>
          <a:lstStyle/>
          <a:p>
            <a:fld id="{CBA53E11-492D-48B3-9F9B-09541CA2A39A}" type="slidenum">
              <a:rPr lang="en-GB" smtClean="0"/>
              <a:t>13</a:t>
            </a:fld>
            <a:endParaRPr lang="en-GB"/>
          </a:p>
        </p:txBody>
      </p:sp>
    </p:spTree>
    <p:extLst>
      <p:ext uri="{BB962C8B-B14F-4D97-AF65-F5344CB8AC3E}">
        <p14:creationId xmlns:p14="http://schemas.microsoft.com/office/powerpoint/2010/main" val="25565392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8395-FB22-4941-2949-BAC1EE42B6DC}"/>
              </a:ext>
            </a:extLst>
          </p:cNvPr>
          <p:cNvSpPr>
            <a:spLocks noGrp="1"/>
          </p:cNvSpPr>
          <p:nvPr>
            <p:ph type="title"/>
          </p:nvPr>
        </p:nvSpPr>
        <p:spPr/>
        <p:txBody>
          <a:bodyPr/>
          <a:lstStyle/>
          <a:p>
            <a:r>
              <a:rPr lang="en-GB" dirty="0"/>
              <a:t>Logging concerns</a:t>
            </a:r>
            <a:endParaRPr lang="en-US" dirty="0"/>
          </a:p>
        </p:txBody>
      </p:sp>
      <p:sp>
        <p:nvSpPr>
          <p:cNvPr id="3" name="Content Placeholder 2">
            <a:extLst>
              <a:ext uri="{FF2B5EF4-FFF2-40B4-BE49-F238E27FC236}">
                <a16:creationId xmlns:a16="http://schemas.microsoft.com/office/drawing/2014/main" id="{A67F44DE-A998-5D5F-293E-B98A8A1D1786}"/>
              </a:ext>
            </a:extLst>
          </p:cNvPr>
          <p:cNvSpPr>
            <a:spLocks noGrp="1"/>
          </p:cNvSpPr>
          <p:nvPr>
            <p:ph sz="half" idx="1"/>
          </p:nvPr>
        </p:nvSpPr>
        <p:spPr>
          <a:xfrm>
            <a:off x="342015" y="698672"/>
            <a:ext cx="11548764" cy="5907328"/>
          </a:xfrm>
        </p:spPr>
        <p:txBody>
          <a:bodyPr/>
          <a:lstStyle/>
          <a:p>
            <a:r>
              <a:rPr lang="en-GB" dirty="0">
                <a:solidFill>
                  <a:srgbClr val="000000"/>
                </a:solidFill>
                <a:latin typeface="Arial" panose="020B0604020202020204" pitchFamily="34" charset="0"/>
                <a:cs typeface="Arial" panose="020B0604020202020204" pitchFamily="34" charset="0"/>
              </a:rPr>
              <a:t>Imperial has a legal duty to keep children and vulnerable adults at risk safe and protect them from harm. This reporting would include concerns brought to our attention where the abuse is taking place outside of our community (for example, a report of domestic violence in the staff or student's home).</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Individuals may self-refer an issue of concern. The raising of low-level concerns is a professional dialogue in line with good practice and should provide opportunities for shared learning.</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You do not need to have proof that abuse is taking place before reporting any concerns. </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You do need to take responsibility for recognising and referring concerns, including low-level concerns, to the appropriate member of Imperial, who can then take further steps to support the individual.</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Safeguarding legislation specifically requires this proactive engagement to support and protect children, but it is good practice to support our wider community and be in line with welfare and duty of care responsibilities.</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You can anonymise the details of an adult of concern if you have not gained consent to share their information.</a:t>
            </a:r>
          </a:p>
          <a:p>
            <a:endParaRPr lang="en-US" dirty="0"/>
          </a:p>
        </p:txBody>
      </p:sp>
      <p:sp>
        <p:nvSpPr>
          <p:cNvPr id="5" name="Date Placeholder 4">
            <a:extLst>
              <a:ext uri="{FF2B5EF4-FFF2-40B4-BE49-F238E27FC236}">
                <a16:creationId xmlns:a16="http://schemas.microsoft.com/office/drawing/2014/main" id="{ED59D01F-D067-16D8-19BE-8EC044150273}"/>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4E37B5A0-79E8-2F28-D2F9-9DE0A07705DC}"/>
              </a:ext>
            </a:extLst>
          </p:cNvPr>
          <p:cNvSpPr>
            <a:spLocks noGrp="1"/>
          </p:cNvSpPr>
          <p:nvPr>
            <p:ph type="sldNum" sz="quarter" idx="12"/>
          </p:nvPr>
        </p:nvSpPr>
        <p:spPr/>
        <p:txBody>
          <a:bodyPr/>
          <a:lstStyle/>
          <a:p>
            <a:fld id="{CBA53E11-492D-48B3-9F9B-09541CA2A39A}" type="slidenum">
              <a:rPr lang="en-GB" smtClean="0"/>
              <a:t>14</a:t>
            </a:fld>
            <a:endParaRPr lang="en-GB"/>
          </a:p>
        </p:txBody>
      </p:sp>
    </p:spTree>
    <p:extLst>
      <p:ext uri="{BB962C8B-B14F-4D97-AF65-F5344CB8AC3E}">
        <p14:creationId xmlns:p14="http://schemas.microsoft.com/office/powerpoint/2010/main" val="9536347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58B5-07E5-8A99-A840-31F356AD25FD}"/>
              </a:ext>
            </a:extLst>
          </p:cNvPr>
          <p:cNvSpPr>
            <a:spLocks noGrp="1"/>
          </p:cNvSpPr>
          <p:nvPr>
            <p:ph type="title"/>
          </p:nvPr>
        </p:nvSpPr>
        <p:spPr>
          <a:xfrm>
            <a:off x="333971" y="367931"/>
            <a:ext cx="11541025" cy="378044"/>
          </a:xfrm>
        </p:spPr>
        <p:txBody>
          <a:bodyPr/>
          <a:lstStyle/>
          <a:p>
            <a:r>
              <a:rPr lang="en-GB" dirty="0"/>
              <a:t>Who should you contact</a:t>
            </a:r>
            <a:endParaRPr lang="en-US" dirty="0"/>
          </a:p>
        </p:txBody>
      </p:sp>
      <p:sp>
        <p:nvSpPr>
          <p:cNvPr id="3" name="Content Placeholder 2">
            <a:extLst>
              <a:ext uri="{FF2B5EF4-FFF2-40B4-BE49-F238E27FC236}">
                <a16:creationId xmlns:a16="http://schemas.microsoft.com/office/drawing/2014/main" id="{BD91A54B-F79B-39DD-3242-BBDAB2B43B0A}"/>
              </a:ext>
            </a:extLst>
          </p:cNvPr>
          <p:cNvSpPr>
            <a:spLocks noGrp="1"/>
          </p:cNvSpPr>
          <p:nvPr>
            <p:ph sz="half" idx="1"/>
          </p:nvPr>
        </p:nvSpPr>
        <p:spPr>
          <a:xfrm>
            <a:off x="4193620" y="923968"/>
            <a:ext cx="7072710" cy="4866481"/>
          </a:xfrm>
        </p:spPr>
        <p:txBody>
          <a:bodyPr/>
          <a:lstStyle/>
          <a:p>
            <a:r>
              <a:rPr lang="en-GB" dirty="0">
                <a:solidFill>
                  <a:srgbClr val="000000"/>
                </a:solidFill>
              </a:rPr>
              <a:t>The University has a </a:t>
            </a:r>
            <a:r>
              <a:rPr lang="en-GB" dirty="0">
                <a:solidFill>
                  <a:srgbClr val="113300"/>
                </a:solidFill>
              </a:rPr>
              <a:t>Safeguarding Referrals Flowchart </a:t>
            </a:r>
            <a:r>
              <a:rPr lang="en-GB" dirty="0">
                <a:solidFill>
                  <a:srgbClr val="000000"/>
                </a:solidFill>
              </a:rPr>
              <a:t>that lists the staff accountable for safeguarding referrals by area.  </a:t>
            </a:r>
          </a:p>
          <a:p>
            <a:endParaRPr lang="en-GB" dirty="0">
              <a:solidFill>
                <a:srgbClr val="000000"/>
              </a:solidFill>
            </a:endParaRPr>
          </a:p>
          <a:p>
            <a:r>
              <a:rPr lang="en-GB" dirty="0">
                <a:solidFill>
                  <a:srgbClr val="000000"/>
                </a:solidFill>
              </a:rPr>
              <a:t>Please take a look at the </a:t>
            </a:r>
            <a:r>
              <a:rPr lang="en-GB" dirty="0">
                <a:solidFill>
                  <a:srgbClr val="113300"/>
                </a:solidFill>
                <a:hlinkClick r:id="rId2"/>
              </a:rPr>
              <a:t>flowchart</a:t>
            </a:r>
            <a:r>
              <a:rPr lang="en-GB" dirty="0">
                <a:solidFill>
                  <a:srgbClr val="000000"/>
                </a:solidFill>
              </a:rPr>
              <a:t> now to identify your local contacts.</a:t>
            </a:r>
          </a:p>
          <a:p>
            <a:endParaRPr lang="en-GB" dirty="0">
              <a:solidFill>
                <a:srgbClr val="000000"/>
              </a:solidFill>
            </a:endParaRPr>
          </a:p>
          <a:p>
            <a:r>
              <a:rPr lang="en-GB" dirty="0">
                <a:solidFill>
                  <a:srgbClr val="000000"/>
                </a:solidFill>
              </a:rPr>
              <a:t>If your area is not specifically listed, then your initial contact will be Louise Lindsay, Director of Safeguarding </a:t>
            </a:r>
            <a:r>
              <a:rPr lang="en-GB" dirty="0">
                <a:solidFill>
                  <a:srgbClr val="113300"/>
                </a:solidFill>
                <a:hlinkClick r:id="rId3"/>
              </a:rPr>
              <a:t>l.lindsay@imperial.ac.uk</a:t>
            </a:r>
            <a:endParaRPr lang="en-GB" dirty="0">
              <a:solidFill>
                <a:srgbClr val="113300"/>
              </a:solidFill>
            </a:endParaRPr>
          </a:p>
          <a:p>
            <a:endParaRPr lang="en-GB" dirty="0">
              <a:solidFill>
                <a:srgbClr val="113300"/>
              </a:solidFill>
            </a:endParaRPr>
          </a:p>
          <a:p>
            <a:r>
              <a:rPr lang="en-GB" dirty="0">
                <a:solidFill>
                  <a:srgbClr val="113300"/>
                </a:solidFill>
              </a:rPr>
              <a:t>Report and support is also available to disclose unwelcome behaviours such as bullying, harassment, sexual violence, sexual harassment, sexual misconduct, racial discrimination and more. </a:t>
            </a:r>
            <a:r>
              <a:rPr lang="en-GB" dirty="0">
                <a:solidFill>
                  <a:srgbClr val="113300"/>
                </a:solidFill>
                <a:hlinkClick r:id="rId4"/>
              </a:rPr>
              <a:t>Report and Support tool</a:t>
            </a:r>
            <a:endParaRPr lang="en-GB" dirty="0">
              <a:solidFill>
                <a:srgbClr val="000000"/>
              </a:solidFill>
            </a:endParaRPr>
          </a:p>
          <a:p>
            <a:endParaRPr lang="en-US" dirty="0"/>
          </a:p>
        </p:txBody>
      </p:sp>
      <p:sp>
        <p:nvSpPr>
          <p:cNvPr id="5" name="Date Placeholder 4">
            <a:extLst>
              <a:ext uri="{FF2B5EF4-FFF2-40B4-BE49-F238E27FC236}">
                <a16:creationId xmlns:a16="http://schemas.microsoft.com/office/drawing/2014/main" id="{F2F9E227-EDA5-C2BF-2B90-F3CA38E0C2E9}"/>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68FF6FA2-F42D-B570-7956-0DAE2528AEC9}"/>
              </a:ext>
            </a:extLst>
          </p:cNvPr>
          <p:cNvSpPr>
            <a:spLocks noGrp="1"/>
          </p:cNvSpPr>
          <p:nvPr>
            <p:ph type="sldNum" sz="quarter" idx="12"/>
          </p:nvPr>
        </p:nvSpPr>
        <p:spPr/>
        <p:txBody>
          <a:bodyPr/>
          <a:lstStyle/>
          <a:p>
            <a:fld id="{CBA53E11-492D-48B3-9F9B-09541CA2A39A}" type="slidenum">
              <a:rPr lang="en-GB" smtClean="0"/>
              <a:t>15</a:t>
            </a:fld>
            <a:endParaRPr lang="en-GB"/>
          </a:p>
        </p:txBody>
      </p:sp>
      <p:pic>
        <p:nvPicPr>
          <p:cNvPr id="5134" name="Picture 14" descr="Contact Us | Graphic Designing and Printing Services UK – DiGraphics.co.uk  – digraphics">
            <a:extLst>
              <a:ext uri="{FF2B5EF4-FFF2-40B4-BE49-F238E27FC236}">
                <a16:creationId xmlns:a16="http://schemas.microsoft.com/office/drawing/2014/main" id="{1CE6AC2A-580B-9086-ED11-40D4A8196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64648">
            <a:off x="234182" y="1576680"/>
            <a:ext cx="3725255" cy="289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133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B8C8-A7F5-8B0D-091B-E04F6A2E279A}"/>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7D013291-BC44-DAA1-7FB7-E4C847D6F467}"/>
              </a:ext>
            </a:extLst>
          </p:cNvPr>
          <p:cNvSpPr>
            <a:spLocks noGrp="1"/>
          </p:cNvSpPr>
          <p:nvPr>
            <p:ph sz="half" idx="1"/>
          </p:nvPr>
        </p:nvSpPr>
        <p:spPr>
          <a:xfrm>
            <a:off x="3154736" y="2409970"/>
            <a:ext cx="7321257" cy="5112989"/>
          </a:xfrm>
        </p:spPr>
        <p:txBody>
          <a:bodyPr/>
          <a:lstStyle/>
          <a:p>
            <a:pPr algn="ctr"/>
            <a:r>
              <a:rPr lang="en-GB" sz="2800" dirty="0"/>
              <a:t>Safeguarding is not my responsibility because we have Designated Safeguarding Leads at the University…</a:t>
            </a:r>
            <a:endParaRPr lang="en-GB" dirty="0"/>
          </a:p>
          <a:p>
            <a:endParaRPr lang="en-GB" dirty="0"/>
          </a:p>
          <a:p>
            <a:pPr algn="ctr"/>
            <a:endParaRPr lang="en-GB" dirty="0"/>
          </a:p>
          <a:p>
            <a:endParaRPr lang="en-GB" dirty="0"/>
          </a:p>
          <a:p>
            <a:endParaRPr lang="en-US" dirty="0"/>
          </a:p>
        </p:txBody>
      </p:sp>
      <p:sp>
        <p:nvSpPr>
          <p:cNvPr id="5" name="Date Placeholder 4">
            <a:extLst>
              <a:ext uri="{FF2B5EF4-FFF2-40B4-BE49-F238E27FC236}">
                <a16:creationId xmlns:a16="http://schemas.microsoft.com/office/drawing/2014/main" id="{FE09A06C-69D5-CC80-B1A4-D60355F760B7}"/>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78F15721-F620-861A-E59B-C561E2C47459}"/>
              </a:ext>
            </a:extLst>
          </p:cNvPr>
          <p:cNvSpPr>
            <a:spLocks noGrp="1"/>
          </p:cNvSpPr>
          <p:nvPr>
            <p:ph type="sldNum" sz="quarter" idx="12"/>
          </p:nvPr>
        </p:nvSpPr>
        <p:spPr/>
        <p:txBody>
          <a:bodyPr/>
          <a:lstStyle/>
          <a:p>
            <a:fld id="{CBA53E11-492D-48B3-9F9B-09541CA2A39A}" type="slidenum">
              <a:rPr lang="en-GB" smtClean="0"/>
              <a:t>16</a:t>
            </a:fld>
            <a:endParaRPr lang="en-GB"/>
          </a:p>
        </p:txBody>
      </p:sp>
      <p:pic>
        <p:nvPicPr>
          <p:cNvPr id="6170" name="Picture 26" descr="Checklist - Free travel icons">
            <a:extLst>
              <a:ext uri="{FF2B5EF4-FFF2-40B4-BE49-F238E27FC236}">
                <a16:creationId xmlns:a16="http://schemas.microsoft.com/office/drawing/2014/main" id="{29A12AEE-46D9-DA8C-D7E8-8DB54D0DE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51" y="966248"/>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606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C9C7F-574E-173D-E38B-3B9E11215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3F44A-498C-2FDA-E45B-510B494AD43B}"/>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7EDE3009-2562-BEF3-099E-76F998813FA3}"/>
              </a:ext>
            </a:extLst>
          </p:cNvPr>
          <p:cNvSpPr>
            <a:spLocks noGrp="1"/>
          </p:cNvSpPr>
          <p:nvPr>
            <p:ph sz="half" idx="1"/>
          </p:nvPr>
        </p:nvSpPr>
        <p:spPr>
          <a:xfrm>
            <a:off x="2435371" y="1137762"/>
            <a:ext cx="7321257" cy="5112989"/>
          </a:xfrm>
        </p:spPr>
        <p:txBody>
          <a:bodyPr/>
          <a:lstStyle/>
          <a:p>
            <a:pPr algn="ctr"/>
            <a:r>
              <a:rPr lang="en-GB" sz="2800" dirty="0"/>
              <a:t>Safeguarding is not my responsibility because we have Designated Safeguarding Leads at the University…</a:t>
            </a:r>
            <a:endParaRPr lang="en-GB" dirty="0"/>
          </a:p>
          <a:p>
            <a:endParaRPr lang="en-GB" dirty="0"/>
          </a:p>
          <a:p>
            <a:pPr algn="ctr"/>
            <a:endParaRPr lang="en-GB" dirty="0"/>
          </a:p>
          <a:p>
            <a:pPr algn="ctr"/>
            <a:r>
              <a:rPr lang="en-GB" b="1" dirty="0">
                <a:solidFill>
                  <a:srgbClr val="FF0000"/>
                </a:solidFill>
              </a:rPr>
              <a:t>False</a:t>
            </a:r>
          </a:p>
          <a:p>
            <a:endParaRPr lang="en-GB" dirty="0"/>
          </a:p>
          <a:p>
            <a:pPr algn="ctr"/>
            <a:r>
              <a:rPr lang="en-GB" sz="2800" dirty="0">
                <a:solidFill>
                  <a:schemeClr val="accent6"/>
                </a:solidFill>
              </a:rPr>
              <a:t>Safeguarding is everyone’s responsibility</a:t>
            </a:r>
            <a:endParaRPr lang="en-GB" dirty="0"/>
          </a:p>
          <a:p>
            <a:endParaRPr lang="en-GB" dirty="0"/>
          </a:p>
          <a:p>
            <a:endParaRPr lang="en-US" dirty="0"/>
          </a:p>
        </p:txBody>
      </p:sp>
      <p:sp>
        <p:nvSpPr>
          <p:cNvPr id="5" name="Date Placeholder 4">
            <a:extLst>
              <a:ext uri="{FF2B5EF4-FFF2-40B4-BE49-F238E27FC236}">
                <a16:creationId xmlns:a16="http://schemas.microsoft.com/office/drawing/2014/main" id="{8FCBFC9C-4C1A-121C-D890-2465AA166D03}"/>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A5152EE0-625E-EEB6-6E9B-CF5B0CB63FBB}"/>
              </a:ext>
            </a:extLst>
          </p:cNvPr>
          <p:cNvSpPr>
            <a:spLocks noGrp="1"/>
          </p:cNvSpPr>
          <p:nvPr>
            <p:ph type="sldNum" sz="quarter" idx="12"/>
          </p:nvPr>
        </p:nvSpPr>
        <p:spPr/>
        <p:txBody>
          <a:bodyPr/>
          <a:lstStyle/>
          <a:p>
            <a:fld id="{CBA53E11-492D-48B3-9F9B-09541CA2A39A}" type="slidenum">
              <a:rPr lang="en-GB" smtClean="0"/>
              <a:t>17</a:t>
            </a:fld>
            <a:endParaRPr lang="en-GB"/>
          </a:p>
        </p:txBody>
      </p:sp>
    </p:spTree>
    <p:extLst>
      <p:ext uri="{BB962C8B-B14F-4D97-AF65-F5344CB8AC3E}">
        <p14:creationId xmlns:p14="http://schemas.microsoft.com/office/powerpoint/2010/main" val="25933304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8E9BB-9068-50FA-CB75-53D946639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60BFD-0D70-B563-ECF9-B9E395D16C60}"/>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B127291B-8E5B-6FA8-212A-CEE91BA0F4A1}"/>
              </a:ext>
            </a:extLst>
          </p:cNvPr>
          <p:cNvSpPr>
            <a:spLocks noGrp="1"/>
          </p:cNvSpPr>
          <p:nvPr>
            <p:ph sz="half" idx="1"/>
          </p:nvPr>
        </p:nvSpPr>
        <p:spPr>
          <a:xfrm>
            <a:off x="696088" y="2611022"/>
            <a:ext cx="10481333" cy="5386457"/>
          </a:xfrm>
        </p:spPr>
        <p:txBody>
          <a:bodyPr/>
          <a:lstStyle/>
          <a:p>
            <a:pPr algn="ctr">
              <a:defRPr/>
            </a:pPr>
            <a:r>
              <a:rPr lang="en-GB" sz="2800" dirty="0"/>
              <a:t>Safeguarding is only relevant for University roles that work with children</a:t>
            </a:r>
            <a:r>
              <a:rPr kumimoji="0" lang="en-GB" sz="2800" b="0" i="0" u="none" strike="noStrike" kern="1200" cap="none" spc="0" normalizeH="0" baseline="0" noProof="0" dirty="0">
                <a:ln>
                  <a:noFill/>
                </a:ln>
                <a:solidFill>
                  <a:prstClr val="black"/>
                </a:solidFill>
                <a:effectLst/>
                <a:uLnTx/>
                <a:uFillTx/>
                <a:latin typeface="Arial"/>
                <a:ea typeface="+mn-ea"/>
                <a:cs typeface="+mn-cs"/>
              </a:rPr>
              <a:t>…</a:t>
            </a: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685765"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endParaRPr lang="en-US" dirty="0"/>
          </a:p>
        </p:txBody>
      </p:sp>
      <p:sp>
        <p:nvSpPr>
          <p:cNvPr id="5" name="Date Placeholder 4">
            <a:extLst>
              <a:ext uri="{FF2B5EF4-FFF2-40B4-BE49-F238E27FC236}">
                <a16:creationId xmlns:a16="http://schemas.microsoft.com/office/drawing/2014/main" id="{A3F9A318-A407-9B09-2673-C886B5573D6C}"/>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CB37FC59-09B1-A3E0-36E4-E2A3D8E15B89}"/>
              </a:ext>
            </a:extLst>
          </p:cNvPr>
          <p:cNvSpPr>
            <a:spLocks noGrp="1"/>
          </p:cNvSpPr>
          <p:nvPr>
            <p:ph type="sldNum" sz="quarter" idx="12"/>
          </p:nvPr>
        </p:nvSpPr>
        <p:spPr/>
        <p:txBody>
          <a:bodyPr/>
          <a:lstStyle/>
          <a:p>
            <a:fld id="{CBA53E11-492D-48B3-9F9B-09541CA2A39A}" type="slidenum">
              <a:rPr lang="en-GB" smtClean="0"/>
              <a:t>18</a:t>
            </a:fld>
            <a:endParaRPr lang="en-GB"/>
          </a:p>
        </p:txBody>
      </p:sp>
    </p:spTree>
    <p:extLst>
      <p:ext uri="{BB962C8B-B14F-4D97-AF65-F5344CB8AC3E}">
        <p14:creationId xmlns:p14="http://schemas.microsoft.com/office/powerpoint/2010/main" val="29197658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DE911-924E-2D79-68F4-81B0756EF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978F6-5570-3387-C2DD-27E5BFEBB81A}"/>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6724C2AA-5978-B350-DB10-99C43C28F7E7}"/>
              </a:ext>
            </a:extLst>
          </p:cNvPr>
          <p:cNvSpPr>
            <a:spLocks noGrp="1"/>
          </p:cNvSpPr>
          <p:nvPr>
            <p:ph sz="half" idx="1"/>
          </p:nvPr>
        </p:nvSpPr>
        <p:spPr>
          <a:xfrm>
            <a:off x="696088" y="1219543"/>
            <a:ext cx="10481333" cy="5386457"/>
          </a:xfrm>
        </p:spPr>
        <p:txBody>
          <a:bodyPr/>
          <a:lstStyle/>
          <a:p>
            <a:pPr algn="ctr">
              <a:defRPr/>
            </a:pPr>
            <a:r>
              <a:rPr lang="en-GB" sz="2800" dirty="0"/>
              <a:t>Safeguarding is only relevant for University roles that work with children</a:t>
            </a:r>
            <a:r>
              <a:rPr kumimoji="0" lang="en-GB" sz="2800" b="0" i="0" u="none" strike="noStrike" kern="1200" cap="none" spc="0" normalizeH="0" baseline="0" noProof="0" dirty="0">
                <a:ln>
                  <a:noFill/>
                </a:ln>
                <a:solidFill>
                  <a:prstClr val="black"/>
                </a:solidFill>
                <a:effectLst/>
                <a:uLnTx/>
                <a:uFillTx/>
                <a:latin typeface="Arial"/>
                <a:ea typeface="+mn-ea"/>
                <a:cs typeface="+mn-cs"/>
              </a:rPr>
              <a:t>…</a:t>
            </a: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685765"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685765"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685765" rtl="0" eaLnBrk="1" fontAlgn="auto" latinLnBrk="0" hangingPunct="1">
              <a:lnSpc>
                <a:spcPct val="105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0000"/>
                </a:solidFill>
                <a:effectLst/>
                <a:uLnTx/>
                <a:uFillTx/>
                <a:latin typeface="Arial"/>
                <a:ea typeface="+mn-ea"/>
                <a:cs typeface="+mn-cs"/>
              </a:rPr>
              <a:t>False</a:t>
            </a:r>
          </a:p>
          <a:p>
            <a:pPr marL="0" marR="0" lvl="0" indent="0" algn="ctr" defTabSz="685765"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algn="ctr"/>
            <a:r>
              <a:rPr lang="en-GB" sz="2800" dirty="0">
                <a:solidFill>
                  <a:schemeClr val="accent6"/>
                </a:solidFill>
              </a:rPr>
              <a:t>Safeguarding is also relevant for roles that may occasionally interact with children or vulnerable adults.  It is everyone’s responsibility</a:t>
            </a:r>
          </a:p>
          <a:p>
            <a:endParaRPr lang="en-US" dirty="0"/>
          </a:p>
        </p:txBody>
      </p:sp>
      <p:sp>
        <p:nvSpPr>
          <p:cNvPr id="5" name="Date Placeholder 4">
            <a:extLst>
              <a:ext uri="{FF2B5EF4-FFF2-40B4-BE49-F238E27FC236}">
                <a16:creationId xmlns:a16="http://schemas.microsoft.com/office/drawing/2014/main" id="{C0851331-FFA8-E89F-8316-04E2E66CB145}"/>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C99C82AE-E79A-58E8-3F3C-7325203056A7}"/>
              </a:ext>
            </a:extLst>
          </p:cNvPr>
          <p:cNvSpPr>
            <a:spLocks noGrp="1"/>
          </p:cNvSpPr>
          <p:nvPr>
            <p:ph type="sldNum" sz="quarter" idx="12"/>
          </p:nvPr>
        </p:nvSpPr>
        <p:spPr/>
        <p:txBody>
          <a:bodyPr/>
          <a:lstStyle/>
          <a:p>
            <a:fld id="{CBA53E11-492D-48B3-9F9B-09541CA2A39A}" type="slidenum">
              <a:rPr lang="en-GB" smtClean="0"/>
              <a:t>19</a:t>
            </a:fld>
            <a:endParaRPr lang="en-GB"/>
          </a:p>
        </p:txBody>
      </p:sp>
    </p:spTree>
    <p:extLst>
      <p:ext uri="{BB962C8B-B14F-4D97-AF65-F5344CB8AC3E}">
        <p14:creationId xmlns:p14="http://schemas.microsoft.com/office/powerpoint/2010/main" val="32631362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7F0B-7371-22CB-CD7E-665555F917E5}"/>
              </a:ext>
            </a:extLst>
          </p:cNvPr>
          <p:cNvSpPr>
            <a:spLocks noGrp="1"/>
          </p:cNvSpPr>
          <p:nvPr>
            <p:ph type="title"/>
          </p:nvPr>
        </p:nvSpPr>
        <p:spPr>
          <a:xfrm>
            <a:off x="325800" y="327026"/>
            <a:ext cx="11540763" cy="793029"/>
          </a:xfrm>
        </p:spPr>
        <p:txBody>
          <a:bodyPr/>
          <a:lstStyle/>
          <a:p>
            <a:r>
              <a:rPr lang="en-GB" dirty="0"/>
              <a:t>Why this is Important?</a:t>
            </a:r>
            <a:endParaRPr lang="en-US" dirty="0"/>
          </a:p>
        </p:txBody>
      </p:sp>
      <p:sp>
        <p:nvSpPr>
          <p:cNvPr id="3" name="Content Placeholder 2">
            <a:extLst>
              <a:ext uri="{FF2B5EF4-FFF2-40B4-BE49-F238E27FC236}">
                <a16:creationId xmlns:a16="http://schemas.microsoft.com/office/drawing/2014/main" id="{F2787B4F-3848-C898-0585-8047FE535F70}"/>
              </a:ext>
            </a:extLst>
          </p:cNvPr>
          <p:cNvSpPr>
            <a:spLocks noGrp="1"/>
          </p:cNvSpPr>
          <p:nvPr>
            <p:ph idx="1"/>
          </p:nvPr>
        </p:nvSpPr>
        <p:spPr>
          <a:xfrm>
            <a:off x="325799" y="1253300"/>
            <a:ext cx="11330879" cy="5277674"/>
          </a:xfrm>
        </p:spPr>
        <p:txBody>
          <a:bodyPr/>
          <a:lstStyle/>
          <a:p>
            <a:pPr fontAlgn="base">
              <a:spcBef>
                <a:spcPts val="1456"/>
              </a:spcBef>
            </a:pPr>
            <a:r>
              <a:rPr lang="en-GB" dirty="0">
                <a:solidFill>
                  <a:srgbClr val="161A1D"/>
                </a:solidFill>
              </a:rPr>
              <a:t>Imperial is committed to providing a safe environment for all students, staff and visitors who access our facilities and services.</a:t>
            </a:r>
          </a:p>
          <a:p>
            <a:pPr fontAlgn="base">
              <a:spcBef>
                <a:spcPts val="1456"/>
              </a:spcBef>
            </a:pPr>
            <a:endParaRPr lang="en-GB" dirty="0">
              <a:solidFill>
                <a:srgbClr val="161A1D"/>
              </a:solidFill>
            </a:endParaRPr>
          </a:p>
          <a:p>
            <a:pPr fontAlgn="base">
              <a:spcBef>
                <a:spcPts val="1456"/>
              </a:spcBef>
            </a:pPr>
            <a:r>
              <a:rPr lang="en-GB" b="1" dirty="0">
                <a:solidFill>
                  <a:srgbClr val="161A1D"/>
                </a:solidFill>
              </a:rPr>
              <a:t>All roles</a:t>
            </a:r>
            <a:r>
              <a:rPr lang="en-GB" dirty="0">
                <a:solidFill>
                  <a:srgbClr val="161A1D"/>
                </a:solidFill>
              </a:rPr>
              <a:t>, including yours, may encounter these under-18s or vulnerable adults. </a:t>
            </a:r>
          </a:p>
          <a:p>
            <a:pPr fontAlgn="base">
              <a:spcBef>
                <a:spcPts val="1456"/>
              </a:spcBef>
            </a:pPr>
            <a:endParaRPr lang="en-GB" dirty="0">
              <a:solidFill>
                <a:srgbClr val="161A1D"/>
              </a:solidFill>
            </a:endParaRPr>
          </a:p>
          <a:p>
            <a:pPr fontAlgn="base">
              <a:spcBef>
                <a:spcPts val="1456"/>
              </a:spcBef>
            </a:pPr>
            <a:r>
              <a:rPr lang="en-GB" dirty="0">
                <a:solidFill>
                  <a:srgbClr val="161A1D"/>
                </a:solidFill>
              </a:rPr>
              <a:t>This may be a regular part of your work or an occasional interaction, for example, work experience in the office, supporting a colleague, helping a young person on campus.</a:t>
            </a:r>
          </a:p>
          <a:p>
            <a:pPr fontAlgn="base">
              <a:spcBef>
                <a:spcPts val="1456"/>
              </a:spcBef>
            </a:pPr>
            <a:r>
              <a:rPr lang="en-GB" dirty="0">
                <a:solidFill>
                  <a:srgbClr val="161A1D"/>
                </a:solidFill>
              </a:rPr>
              <a:t>We have a legal duty to protect our community from harm and abuse.</a:t>
            </a:r>
          </a:p>
          <a:p>
            <a:pPr fontAlgn="base">
              <a:spcBef>
                <a:spcPts val="1456"/>
              </a:spcBef>
            </a:pPr>
            <a:endParaRPr lang="en-GB" dirty="0">
              <a:solidFill>
                <a:srgbClr val="161A1D"/>
              </a:solidFill>
            </a:endParaRPr>
          </a:p>
          <a:p>
            <a:pPr fontAlgn="base">
              <a:spcBef>
                <a:spcPts val="1456"/>
              </a:spcBef>
            </a:pPr>
            <a:r>
              <a:rPr lang="en-GB" dirty="0">
                <a:solidFill>
                  <a:srgbClr val="161A1D"/>
                </a:solidFill>
              </a:rPr>
              <a:t>This training material has been developed to signpost how you can recognise, respond and report any safeguarding concerns. </a:t>
            </a:r>
          </a:p>
          <a:p>
            <a:endParaRPr lang="en-US" dirty="0"/>
          </a:p>
        </p:txBody>
      </p:sp>
      <p:sp>
        <p:nvSpPr>
          <p:cNvPr id="6" name="Slide Number Placeholder 5">
            <a:extLst>
              <a:ext uri="{FF2B5EF4-FFF2-40B4-BE49-F238E27FC236}">
                <a16:creationId xmlns:a16="http://schemas.microsoft.com/office/drawing/2014/main" id="{98C57221-A9AA-068E-C332-AF5A8B7D7315}"/>
              </a:ext>
            </a:extLst>
          </p:cNvPr>
          <p:cNvSpPr>
            <a:spLocks noGrp="1"/>
          </p:cNvSpPr>
          <p:nvPr>
            <p:ph type="sldNum" sz="quarter" idx="12"/>
          </p:nvPr>
        </p:nvSpPr>
        <p:spPr/>
        <p:txBody>
          <a:bodyPr/>
          <a:lstStyle/>
          <a:p>
            <a:fld id="{CBA53E11-492D-48B3-9F9B-09541CA2A39A}" type="slidenum">
              <a:rPr lang="en-GB" smtClean="0"/>
              <a:t>2</a:t>
            </a:fld>
            <a:endParaRPr lang="en-GB"/>
          </a:p>
        </p:txBody>
      </p:sp>
    </p:spTree>
    <p:extLst>
      <p:ext uri="{BB962C8B-B14F-4D97-AF65-F5344CB8AC3E}">
        <p14:creationId xmlns:p14="http://schemas.microsoft.com/office/powerpoint/2010/main" val="348884373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7B048-59EF-A22B-E709-D7C506DF0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0D36D-44A3-C863-58AB-D4F2365328A0}"/>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170DB0D5-41D3-AFC8-05CD-6797CA60EA2B}"/>
              </a:ext>
            </a:extLst>
          </p:cNvPr>
          <p:cNvSpPr>
            <a:spLocks noGrp="1"/>
          </p:cNvSpPr>
          <p:nvPr>
            <p:ph sz="half" idx="1"/>
          </p:nvPr>
        </p:nvSpPr>
        <p:spPr>
          <a:xfrm>
            <a:off x="855333" y="2836517"/>
            <a:ext cx="10481333" cy="5386457"/>
          </a:xfrm>
        </p:spPr>
        <p:txBody>
          <a:bodyPr/>
          <a:lstStyle/>
          <a:p>
            <a:pPr algn="ctr"/>
            <a:r>
              <a:rPr lang="en-GB" sz="2800" dirty="0"/>
              <a:t>The safeguarding of children includes young people aged 16-17…</a:t>
            </a:r>
          </a:p>
          <a:p>
            <a:pPr algn="ctr"/>
            <a:endParaRPr lang="en-GB" sz="2800" dirty="0"/>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0D0A91F7-E16B-BDFE-27F6-312C34D5FFC4}"/>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257D463C-B093-0103-D159-2F62BD9A808D}"/>
              </a:ext>
            </a:extLst>
          </p:cNvPr>
          <p:cNvSpPr>
            <a:spLocks noGrp="1"/>
          </p:cNvSpPr>
          <p:nvPr>
            <p:ph type="sldNum" sz="quarter" idx="12"/>
          </p:nvPr>
        </p:nvSpPr>
        <p:spPr/>
        <p:txBody>
          <a:bodyPr/>
          <a:lstStyle/>
          <a:p>
            <a:fld id="{CBA53E11-492D-48B3-9F9B-09541CA2A39A}" type="slidenum">
              <a:rPr lang="en-GB" smtClean="0"/>
              <a:t>20</a:t>
            </a:fld>
            <a:endParaRPr lang="en-GB"/>
          </a:p>
        </p:txBody>
      </p:sp>
    </p:spTree>
    <p:extLst>
      <p:ext uri="{BB962C8B-B14F-4D97-AF65-F5344CB8AC3E}">
        <p14:creationId xmlns:p14="http://schemas.microsoft.com/office/powerpoint/2010/main" val="30400613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FE3B-E251-EB55-694C-AB5BDE1BC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447CC1-4EF8-1636-C3B5-488D9FDA3CC6}"/>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05AB76AC-AECE-A664-C06C-B69213696450}"/>
              </a:ext>
            </a:extLst>
          </p:cNvPr>
          <p:cNvSpPr>
            <a:spLocks noGrp="1"/>
          </p:cNvSpPr>
          <p:nvPr>
            <p:ph sz="half" idx="1"/>
          </p:nvPr>
        </p:nvSpPr>
        <p:spPr>
          <a:xfrm>
            <a:off x="1014579" y="1829352"/>
            <a:ext cx="10481333" cy="5386457"/>
          </a:xfrm>
        </p:spPr>
        <p:txBody>
          <a:bodyPr/>
          <a:lstStyle/>
          <a:p>
            <a:pPr algn="ctr"/>
            <a:r>
              <a:rPr lang="en-GB" sz="2800" dirty="0"/>
              <a:t>The safeguarding of children includes young people aged 16-17…</a:t>
            </a:r>
          </a:p>
          <a:p>
            <a:pPr algn="ctr"/>
            <a:endParaRPr lang="en-GB" sz="2800" dirty="0"/>
          </a:p>
          <a:p>
            <a:pPr algn="ctr"/>
            <a:r>
              <a:rPr lang="en-GB" dirty="0">
                <a:solidFill>
                  <a:schemeClr val="accent6"/>
                </a:solidFill>
              </a:rPr>
              <a:t>True</a:t>
            </a:r>
          </a:p>
          <a:p>
            <a:pPr algn="ctr"/>
            <a:endParaRPr lang="en-GB" sz="2800" dirty="0"/>
          </a:p>
          <a:p>
            <a:pPr algn="ctr"/>
            <a:r>
              <a:rPr lang="en-GB" sz="2800" dirty="0">
                <a:solidFill>
                  <a:schemeClr val="accent6"/>
                </a:solidFill>
              </a:rPr>
              <a:t>Young people aged 16 or 17 are still considered children </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41AD3646-6429-9004-011B-598526819769}"/>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F9722F60-8485-0FA4-56FF-F72EF6000B07}"/>
              </a:ext>
            </a:extLst>
          </p:cNvPr>
          <p:cNvSpPr>
            <a:spLocks noGrp="1"/>
          </p:cNvSpPr>
          <p:nvPr>
            <p:ph type="sldNum" sz="quarter" idx="12"/>
          </p:nvPr>
        </p:nvSpPr>
        <p:spPr/>
        <p:txBody>
          <a:bodyPr/>
          <a:lstStyle/>
          <a:p>
            <a:fld id="{CBA53E11-492D-48B3-9F9B-09541CA2A39A}" type="slidenum">
              <a:rPr lang="en-GB" smtClean="0"/>
              <a:t>21</a:t>
            </a:fld>
            <a:endParaRPr lang="en-GB"/>
          </a:p>
        </p:txBody>
      </p:sp>
    </p:spTree>
    <p:extLst>
      <p:ext uri="{BB962C8B-B14F-4D97-AF65-F5344CB8AC3E}">
        <p14:creationId xmlns:p14="http://schemas.microsoft.com/office/powerpoint/2010/main" val="2727760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8FFA7-D3F1-8653-F976-6B17C3FF73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3A10F-3CE4-8B38-2223-D3F758570C35}"/>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D434F5CE-9270-0D4E-4C5A-0EEF88198716}"/>
              </a:ext>
            </a:extLst>
          </p:cNvPr>
          <p:cNvSpPr>
            <a:spLocks noGrp="1"/>
          </p:cNvSpPr>
          <p:nvPr>
            <p:ph sz="half" idx="1"/>
          </p:nvPr>
        </p:nvSpPr>
        <p:spPr>
          <a:xfrm>
            <a:off x="855333" y="2690743"/>
            <a:ext cx="10481333" cy="5386457"/>
          </a:xfrm>
        </p:spPr>
        <p:txBody>
          <a:bodyPr/>
          <a:lstStyle/>
          <a:p>
            <a:pPr algn="ctr"/>
            <a:r>
              <a:rPr lang="en-GB" sz="2800" dirty="0"/>
              <a:t>Abuse may cover single or repeated acts of harm or exploitation and is always perpetrated with deliberate intent…		</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05595549-A25F-C82C-1A80-DEACCEBA62A1}"/>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C65D5BE2-7206-B636-A6E0-D8EAA9ECFB7F}"/>
              </a:ext>
            </a:extLst>
          </p:cNvPr>
          <p:cNvSpPr>
            <a:spLocks noGrp="1"/>
          </p:cNvSpPr>
          <p:nvPr>
            <p:ph type="sldNum" sz="quarter" idx="12"/>
          </p:nvPr>
        </p:nvSpPr>
        <p:spPr/>
        <p:txBody>
          <a:bodyPr/>
          <a:lstStyle/>
          <a:p>
            <a:fld id="{CBA53E11-492D-48B3-9F9B-09541CA2A39A}" type="slidenum">
              <a:rPr lang="en-GB" smtClean="0"/>
              <a:t>22</a:t>
            </a:fld>
            <a:endParaRPr lang="en-GB"/>
          </a:p>
        </p:txBody>
      </p:sp>
    </p:spTree>
    <p:extLst>
      <p:ext uri="{BB962C8B-B14F-4D97-AF65-F5344CB8AC3E}">
        <p14:creationId xmlns:p14="http://schemas.microsoft.com/office/powerpoint/2010/main" val="14131964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F3E15-DAB4-B3C9-80C6-0953E7667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3CA09-7AC7-6C12-ACEE-06BADE59273D}"/>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F5752B96-73EC-3410-1BF6-16E1E32819A1}"/>
              </a:ext>
            </a:extLst>
          </p:cNvPr>
          <p:cNvSpPr>
            <a:spLocks noGrp="1"/>
          </p:cNvSpPr>
          <p:nvPr>
            <p:ph sz="half" idx="1"/>
          </p:nvPr>
        </p:nvSpPr>
        <p:spPr>
          <a:xfrm>
            <a:off x="1014579" y="1471543"/>
            <a:ext cx="10481333" cy="5386457"/>
          </a:xfrm>
        </p:spPr>
        <p:txBody>
          <a:bodyPr/>
          <a:lstStyle/>
          <a:p>
            <a:pPr algn="ctr"/>
            <a:r>
              <a:rPr lang="en-GB" sz="2800" dirty="0"/>
              <a:t>Abuse may cover single or repeated acts of harm or exploitation and is always perpetrated with deliberate intent…		</a:t>
            </a:r>
          </a:p>
          <a:p>
            <a:pPr algn="ctr"/>
            <a:endParaRPr lang="en-GB" sz="2800" dirty="0"/>
          </a:p>
          <a:p>
            <a:pPr algn="ctr"/>
            <a:r>
              <a:rPr lang="en-GB" dirty="0">
                <a:solidFill>
                  <a:srgbClr val="FF0000"/>
                </a:solidFill>
              </a:rPr>
              <a:t>False</a:t>
            </a:r>
          </a:p>
          <a:p>
            <a:pPr algn="ctr"/>
            <a:endParaRPr lang="en-GB" sz="2800" dirty="0">
              <a:solidFill>
                <a:schemeClr val="accent6"/>
              </a:solidFill>
            </a:endParaRPr>
          </a:p>
          <a:p>
            <a:pPr algn="ctr"/>
            <a:r>
              <a:rPr lang="en-GB" sz="2800" dirty="0">
                <a:solidFill>
                  <a:schemeClr val="accent6"/>
                </a:solidFill>
              </a:rPr>
              <a:t>Abuse may be deliberate, but it can also occur through negligence, ignorance or lack of professional competence</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15A0F143-D191-C979-911E-C389E831EEC7}"/>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59C4E9FD-437E-1E39-C161-8C0002071396}"/>
              </a:ext>
            </a:extLst>
          </p:cNvPr>
          <p:cNvSpPr>
            <a:spLocks noGrp="1"/>
          </p:cNvSpPr>
          <p:nvPr>
            <p:ph type="sldNum" sz="quarter" idx="12"/>
          </p:nvPr>
        </p:nvSpPr>
        <p:spPr/>
        <p:txBody>
          <a:bodyPr/>
          <a:lstStyle/>
          <a:p>
            <a:fld id="{CBA53E11-492D-48B3-9F9B-09541CA2A39A}" type="slidenum">
              <a:rPr lang="en-GB" smtClean="0"/>
              <a:t>23</a:t>
            </a:fld>
            <a:endParaRPr lang="en-GB"/>
          </a:p>
        </p:txBody>
      </p:sp>
    </p:spTree>
    <p:extLst>
      <p:ext uri="{BB962C8B-B14F-4D97-AF65-F5344CB8AC3E}">
        <p14:creationId xmlns:p14="http://schemas.microsoft.com/office/powerpoint/2010/main" val="12370208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19A57-2699-07C8-574F-DD6BCEAF8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662B4-61FD-92C9-F1B0-6FACF3B1A30D}"/>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C84FA244-872C-FEFC-F1EA-4EE55D827DE4}"/>
              </a:ext>
            </a:extLst>
          </p:cNvPr>
          <p:cNvSpPr>
            <a:spLocks noGrp="1"/>
          </p:cNvSpPr>
          <p:nvPr>
            <p:ph sz="half" idx="1"/>
          </p:nvPr>
        </p:nvSpPr>
        <p:spPr>
          <a:xfrm>
            <a:off x="855333" y="2664238"/>
            <a:ext cx="10481333" cy="5386457"/>
          </a:xfrm>
        </p:spPr>
        <p:txBody>
          <a:bodyPr/>
          <a:lstStyle/>
          <a:p>
            <a:pPr algn="ctr"/>
            <a:r>
              <a:rPr lang="en-GB" sz="2800" dirty="0"/>
              <a:t>Abuse can include physical, sexual, psychological, financial and discriminatory abuse but does not include neglect…</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0A7F0DB9-2800-7544-404B-39E0EF0C5729}"/>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E0ABD33A-D7F3-88D9-5E31-70D96D9D568D}"/>
              </a:ext>
            </a:extLst>
          </p:cNvPr>
          <p:cNvSpPr>
            <a:spLocks noGrp="1"/>
          </p:cNvSpPr>
          <p:nvPr>
            <p:ph type="sldNum" sz="quarter" idx="12"/>
          </p:nvPr>
        </p:nvSpPr>
        <p:spPr/>
        <p:txBody>
          <a:bodyPr/>
          <a:lstStyle/>
          <a:p>
            <a:fld id="{CBA53E11-492D-48B3-9F9B-09541CA2A39A}" type="slidenum">
              <a:rPr lang="en-GB" smtClean="0"/>
              <a:t>24</a:t>
            </a:fld>
            <a:endParaRPr lang="en-GB"/>
          </a:p>
        </p:txBody>
      </p:sp>
    </p:spTree>
    <p:extLst>
      <p:ext uri="{BB962C8B-B14F-4D97-AF65-F5344CB8AC3E}">
        <p14:creationId xmlns:p14="http://schemas.microsoft.com/office/powerpoint/2010/main" val="88469412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CFD79-CB51-855D-3227-1D8343E97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88413-9006-5EAC-7F92-EB9628F1477A}"/>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038FDA0D-ACD7-EE8D-4417-629451A837E3}"/>
              </a:ext>
            </a:extLst>
          </p:cNvPr>
          <p:cNvSpPr>
            <a:spLocks noGrp="1"/>
          </p:cNvSpPr>
          <p:nvPr>
            <p:ph sz="half" idx="1"/>
          </p:nvPr>
        </p:nvSpPr>
        <p:spPr>
          <a:xfrm>
            <a:off x="1014579" y="1961874"/>
            <a:ext cx="10481333" cy="5386457"/>
          </a:xfrm>
        </p:spPr>
        <p:txBody>
          <a:bodyPr/>
          <a:lstStyle/>
          <a:p>
            <a:pPr algn="ctr"/>
            <a:r>
              <a:rPr lang="en-GB" sz="2800" dirty="0"/>
              <a:t>Abuse can include physical, sexual, psychological, financial and discriminatory abuse but does not include neglect…</a:t>
            </a:r>
          </a:p>
          <a:p>
            <a:pPr algn="ctr"/>
            <a:endParaRPr lang="en-GB" sz="2800" dirty="0"/>
          </a:p>
          <a:p>
            <a:pPr algn="ctr"/>
            <a:r>
              <a:rPr lang="en-GB" dirty="0">
                <a:solidFill>
                  <a:srgbClr val="FF0000"/>
                </a:solidFill>
              </a:rPr>
              <a:t>False</a:t>
            </a:r>
          </a:p>
          <a:p>
            <a:pPr algn="ctr"/>
            <a:endParaRPr lang="en-GB" sz="2800" dirty="0"/>
          </a:p>
          <a:p>
            <a:pPr algn="ctr"/>
            <a:r>
              <a:rPr lang="en-GB" sz="2800" dirty="0">
                <a:solidFill>
                  <a:schemeClr val="accent6"/>
                </a:solidFill>
              </a:rPr>
              <a:t>Abuse can include neglect</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DBCCD833-D2C1-1D6A-F4A8-C058905E70DB}"/>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5579A552-D97D-F5B4-25D6-586810ECAC44}"/>
              </a:ext>
            </a:extLst>
          </p:cNvPr>
          <p:cNvSpPr>
            <a:spLocks noGrp="1"/>
          </p:cNvSpPr>
          <p:nvPr>
            <p:ph type="sldNum" sz="quarter" idx="12"/>
          </p:nvPr>
        </p:nvSpPr>
        <p:spPr/>
        <p:txBody>
          <a:bodyPr/>
          <a:lstStyle/>
          <a:p>
            <a:fld id="{CBA53E11-492D-48B3-9F9B-09541CA2A39A}" type="slidenum">
              <a:rPr lang="en-GB" smtClean="0"/>
              <a:t>25</a:t>
            </a:fld>
            <a:endParaRPr lang="en-GB"/>
          </a:p>
        </p:txBody>
      </p:sp>
    </p:spTree>
    <p:extLst>
      <p:ext uri="{BB962C8B-B14F-4D97-AF65-F5344CB8AC3E}">
        <p14:creationId xmlns:p14="http://schemas.microsoft.com/office/powerpoint/2010/main" val="13898777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0B9E7-DFE4-441A-7399-F4B1D4455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4C5DD-DF63-01FE-CADB-2263148B3E79}"/>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CFCD85DF-ABAF-1541-0127-BD573425EE2A}"/>
              </a:ext>
            </a:extLst>
          </p:cNvPr>
          <p:cNvSpPr>
            <a:spLocks noGrp="1"/>
          </p:cNvSpPr>
          <p:nvPr>
            <p:ph sz="half" idx="1"/>
          </p:nvPr>
        </p:nvSpPr>
        <p:spPr>
          <a:xfrm>
            <a:off x="696088" y="2217941"/>
            <a:ext cx="10481333" cy="5386457"/>
          </a:xfrm>
        </p:spPr>
        <p:txBody>
          <a:bodyPr/>
          <a:lstStyle/>
          <a:p>
            <a:pPr algn="ctr"/>
            <a:r>
              <a:rPr lang="en-GB" sz="2800" dirty="0"/>
              <a:t>If a person starts to disclose abuse, you must not agree to keep the issue a secret between you even if this means that they may discontinue the disclosure</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AA9D29F9-21FA-9140-B98E-E59D2F8680B6}"/>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ED416240-7E16-8C06-61CF-88783BA293E4}"/>
              </a:ext>
            </a:extLst>
          </p:cNvPr>
          <p:cNvSpPr>
            <a:spLocks noGrp="1"/>
          </p:cNvSpPr>
          <p:nvPr>
            <p:ph type="sldNum" sz="quarter" idx="12"/>
          </p:nvPr>
        </p:nvSpPr>
        <p:spPr/>
        <p:txBody>
          <a:bodyPr/>
          <a:lstStyle/>
          <a:p>
            <a:fld id="{CBA53E11-492D-48B3-9F9B-09541CA2A39A}" type="slidenum">
              <a:rPr lang="en-GB" smtClean="0"/>
              <a:t>26</a:t>
            </a:fld>
            <a:endParaRPr lang="en-GB"/>
          </a:p>
        </p:txBody>
      </p:sp>
    </p:spTree>
    <p:extLst>
      <p:ext uri="{BB962C8B-B14F-4D97-AF65-F5344CB8AC3E}">
        <p14:creationId xmlns:p14="http://schemas.microsoft.com/office/powerpoint/2010/main" val="132110769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9C20-F6FC-D36B-8DB1-EBA67C7722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98EC3-C03E-21A9-E3A8-EB1E65EFEE38}"/>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ABF38C0C-28F9-C67F-B2A6-F5CF8CA241FA}"/>
              </a:ext>
            </a:extLst>
          </p:cNvPr>
          <p:cNvSpPr>
            <a:spLocks noGrp="1"/>
          </p:cNvSpPr>
          <p:nvPr>
            <p:ph sz="half" idx="1"/>
          </p:nvPr>
        </p:nvSpPr>
        <p:spPr>
          <a:xfrm>
            <a:off x="585280" y="1144515"/>
            <a:ext cx="10481333" cy="5386457"/>
          </a:xfrm>
        </p:spPr>
        <p:txBody>
          <a:bodyPr/>
          <a:lstStyle/>
          <a:p>
            <a:pPr algn="ctr"/>
            <a:r>
              <a:rPr lang="en-GB" sz="2800" dirty="0"/>
              <a:t>If a person starts to disclose abuse, you must not agree to keep the issue a secret between you even if this means that they may discontinue the disclosure</a:t>
            </a:r>
          </a:p>
          <a:p>
            <a:pPr algn="ctr"/>
            <a:r>
              <a:rPr lang="en-GB" sz="2800" dirty="0">
                <a:solidFill>
                  <a:schemeClr val="accent6"/>
                </a:solidFill>
              </a:rPr>
              <a:t>True</a:t>
            </a:r>
          </a:p>
          <a:p>
            <a:pPr algn="ctr"/>
            <a:endParaRPr lang="en-GB" sz="2800" dirty="0">
              <a:solidFill>
                <a:schemeClr val="accent6"/>
              </a:solidFill>
            </a:endParaRPr>
          </a:p>
          <a:p>
            <a:pPr algn="ctr"/>
            <a:r>
              <a:rPr lang="en-GB" sz="2800" dirty="0">
                <a:solidFill>
                  <a:schemeClr val="accent6"/>
                </a:solidFill>
              </a:rPr>
              <a:t>You should not agree to keep disclosures of harm secret as there may be circumstances where you would need to breach this confidentiality.</a:t>
            </a:r>
          </a:p>
          <a:p>
            <a:pPr algn="ctr"/>
            <a:r>
              <a:rPr lang="en-GB" sz="2800" dirty="0">
                <a:solidFill>
                  <a:schemeClr val="accent6"/>
                </a:solidFill>
              </a:rPr>
              <a:t>You must tell someone if a child is being harmed or at risk of harm </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C2A1BEBF-E2CF-990F-4FDB-2851F24DA5C5}"/>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4FB581B5-C707-08F1-F046-B77F6E213A25}"/>
              </a:ext>
            </a:extLst>
          </p:cNvPr>
          <p:cNvSpPr>
            <a:spLocks noGrp="1"/>
          </p:cNvSpPr>
          <p:nvPr>
            <p:ph type="sldNum" sz="quarter" idx="12"/>
          </p:nvPr>
        </p:nvSpPr>
        <p:spPr/>
        <p:txBody>
          <a:bodyPr/>
          <a:lstStyle/>
          <a:p>
            <a:fld id="{CBA53E11-492D-48B3-9F9B-09541CA2A39A}" type="slidenum">
              <a:rPr lang="en-GB" smtClean="0"/>
              <a:t>27</a:t>
            </a:fld>
            <a:endParaRPr lang="en-GB"/>
          </a:p>
        </p:txBody>
      </p:sp>
    </p:spTree>
    <p:extLst>
      <p:ext uri="{BB962C8B-B14F-4D97-AF65-F5344CB8AC3E}">
        <p14:creationId xmlns:p14="http://schemas.microsoft.com/office/powerpoint/2010/main" val="38689206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2BB4-46F6-760A-D2C8-B9FEA7139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531A1-A8DE-04A6-D0A4-21D04C99170A}"/>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330F0F71-45D4-9F8F-59B6-1DC950FA7DCA}"/>
              </a:ext>
            </a:extLst>
          </p:cNvPr>
          <p:cNvSpPr>
            <a:spLocks noGrp="1"/>
          </p:cNvSpPr>
          <p:nvPr>
            <p:ph sz="half" idx="1"/>
          </p:nvPr>
        </p:nvSpPr>
        <p:spPr>
          <a:xfrm>
            <a:off x="585280" y="1144515"/>
            <a:ext cx="10481333" cy="4195113"/>
          </a:xfrm>
        </p:spPr>
        <p:txBody>
          <a:bodyPr/>
          <a:lstStyle/>
          <a:p>
            <a:r>
              <a:rPr lang="en-GB" sz="2800" dirty="0">
                <a:latin typeface="Arial" panose="020B0604020202020204" pitchFamily="34" charset="0"/>
                <a:cs typeface="Arial" panose="020B0604020202020204" pitchFamily="34" charset="0"/>
              </a:rPr>
              <a:t>Confidentiality and informed consent are important considerations in safeguarding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Which is correct?</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 You should never share information without consent</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b) You can share information without consider only if there is a legitimate reason for doing so</a:t>
            </a:r>
          </a:p>
          <a:p>
            <a:endParaRPr lang="en-US" dirty="0"/>
          </a:p>
        </p:txBody>
      </p:sp>
      <p:sp>
        <p:nvSpPr>
          <p:cNvPr id="5" name="Date Placeholder 4">
            <a:extLst>
              <a:ext uri="{FF2B5EF4-FFF2-40B4-BE49-F238E27FC236}">
                <a16:creationId xmlns:a16="http://schemas.microsoft.com/office/drawing/2014/main" id="{EEF433CA-10F2-DCB8-3614-05CB34956540}"/>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F9F86A94-5589-395A-260C-C7F772993301}"/>
              </a:ext>
            </a:extLst>
          </p:cNvPr>
          <p:cNvSpPr>
            <a:spLocks noGrp="1"/>
          </p:cNvSpPr>
          <p:nvPr>
            <p:ph type="sldNum" sz="quarter" idx="12"/>
          </p:nvPr>
        </p:nvSpPr>
        <p:spPr/>
        <p:txBody>
          <a:bodyPr/>
          <a:lstStyle/>
          <a:p>
            <a:fld id="{CBA53E11-492D-48B3-9F9B-09541CA2A39A}" type="slidenum">
              <a:rPr lang="en-GB" smtClean="0"/>
              <a:t>28</a:t>
            </a:fld>
            <a:endParaRPr lang="en-GB"/>
          </a:p>
        </p:txBody>
      </p:sp>
    </p:spTree>
    <p:extLst>
      <p:ext uri="{BB962C8B-B14F-4D97-AF65-F5344CB8AC3E}">
        <p14:creationId xmlns:p14="http://schemas.microsoft.com/office/powerpoint/2010/main" val="15460125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28792-9D97-639E-A8C3-F6932E53A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4B597-E499-F808-DBCE-3B4CBF8D08A7}"/>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EBB26C7C-B325-918F-E6E3-FE7AF1AC3EB1}"/>
              </a:ext>
            </a:extLst>
          </p:cNvPr>
          <p:cNvSpPr>
            <a:spLocks noGrp="1"/>
          </p:cNvSpPr>
          <p:nvPr>
            <p:ph sz="half" idx="1"/>
          </p:nvPr>
        </p:nvSpPr>
        <p:spPr>
          <a:xfrm>
            <a:off x="496315" y="949434"/>
            <a:ext cx="11199370" cy="6592167"/>
          </a:xfrm>
        </p:spPr>
        <p:txBody>
          <a:bodyPr/>
          <a:lstStyle/>
          <a:p>
            <a:r>
              <a:rPr lang="en-GB" sz="2800" dirty="0">
                <a:solidFill>
                  <a:schemeClr val="accent6"/>
                </a:solidFill>
              </a:rPr>
              <a:t>You can share information without consider only if there is a legitimate reason for doing so</a:t>
            </a:r>
          </a:p>
          <a:p>
            <a:endParaRPr lang="en-GB" dirty="0">
              <a:solidFill>
                <a:schemeClr val="accent6"/>
              </a:solidFill>
            </a:endParaRPr>
          </a:p>
          <a:p>
            <a:pPr lvl="0" defTabSz="914400" eaLnBrk="0" fontAlgn="base" hangingPunct="0">
              <a:lnSpc>
                <a:spcPct val="100000"/>
              </a:lnSpc>
              <a:spcBef>
                <a:spcPct val="0"/>
              </a:spcBef>
              <a:spcAft>
                <a:spcPct val="0"/>
              </a:spcAft>
            </a:pPr>
            <a:r>
              <a:rPr lang="en-US" altLang="en-US" dirty="0">
                <a:solidFill>
                  <a:srgbClr val="000000"/>
                </a:solidFill>
                <a:latin typeface="inherit"/>
              </a:rPr>
              <a:t>The instances where you may consider breaching an individual's confidentiality or acting without their consent include the following:</a:t>
            </a:r>
          </a:p>
          <a:p>
            <a:pPr lvl="0" defTabSz="914400" eaLnBrk="0" fontAlgn="base" hangingPunct="0">
              <a:lnSpc>
                <a:spcPct val="100000"/>
              </a:lnSpc>
              <a:spcBef>
                <a:spcPct val="0"/>
              </a:spcBef>
              <a:spcAft>
                <a:spcPct val="0"/>
              </a:spcAft>
            </a:pPr>
            <a:endParaRPr lang="en-US" altLang="en-US" dirty="0">
              <a:solidFill>
                <a:srgbClr val="000000"/>
              </a:solidFill>
              <a:latin typeface="inherit"/>
            </a:endParaRPr>
          </a:p>
          <a:p>
            <a:pPr marL="342900" lvl="0" indent="-342900" defTabSz="914400" eaLnBrk="0" fontAlgn="base" hangingPunct="0">
              <a:lnSpc>
                <a:spcPct val="100000"/>
              </a:lnSpc>
              <a:spcBef>
                <a:spcPct val="0"/>
              </a:spcBef>
              <a:spcAft>
                <a:spcPct val="0"/>
              </a:spcAft>
              <a:buFont typeface="Arial" panose="020B0604020202020204" pitchFamily="34" charset="0"/>
              <a:buChar char="•"/>
            </a:pPr>
            <a:r>
              <a:rPr lang="en-US" altLang="en-US" dirty="0">
                <a:solidFill>
                  <a:srgbClr val="000000"/>
                </a:solidFill>
                <a:latin typeface="inherit"/>
              </a:rPr>
              <a:t>The individual is a child or vulnerable adult at risk (here, a child is a 'must' and not a discretionary option for consideration).</a:t>
            </a:r>
          </a:p>
          <a:p>
            <a:pPr marL="342900" lvl="0" indent="-342900" defTabSz="914400" eaLnBrk="0" fontAlgn="base" hangingPunct="0">
              <a:lnSpc>
                <a:spcPct val="100000"/>
              </a:lnSpc>
              <a:spcBef>
                <a:spcPct val="0"/>
              </a:spcBef>
              <a:spcAft>
                <a:spcPct val="0"/>
              </a:spcAft>
              <a:buFont typeface="Arial" panose="020B0604020202020204" pitchFamily="34" charset="0"/>
              <a:buChar char="•"/>
            </a:pPr>
            <a:r>
              <a:rPr lang="en-US" altLang="en-US" dirty="0">
                <a:solidFill>
                  <a:srgbClr val="000000"/>
                </a:solidFill>
                <a:latin typeface="inherit"/>
              </a:rPr>
              <a:t>Doing so is in the public interest.</a:t>
            </a:r>
          </a:p>
          <a:p>
            <a:pPr marL="342900" lvl="0" indent="-342900" defTabSz="914400" eaLnBrk="0" fontAlgn="base" hangingPunct="0">
              <a:lnSpc>
                <a:spcPct val="100000"/>
              </a:lnSpc>
              <a:spcBef>
                <a:spcPct val="0"/>
              </a:spcBef>
              <a:spcAft>
                <a:spcPct val="0"/>
              </a:spcAft>
              <a:buFont typeface="Arial" panose="020B0604020202020204" pitchFamily="34" charset="0"/>
              <a:buChar char="•"/>
            </a:pPr>
            <a:r>
              <a:rPr lang="en-US" altLang="en-US" dirty="0">
                <a:solidFill>
                  <a:srgbClr val="000000"/>
                </a:solidFill>
                <a:latin typeface="inherit"/>
              </a:rPr>
              <a:t>A crime has been committed or is likely to be committed.</a:t>
            </a:r>
          </a:p>
          <a:p>
            <a:pPr marL="342900" lvl="0" indent="-342900" defTabSz="914400" eaLnBrk="0" fontAlgn="base" hangingPunct="0">
              <a:lnSpc>
                <a:spcPct val="100000"/>
              </a:lnSpc>
              <a:spcBef>
                <a:spcPct val="0"/>
              </a:spcBef>
              <a:spcAft>
                <a:spcPct val="0"/>
              </a:spcAft>
              <a:buFont typeface="Arial" panose="020B0604020202020204" pitchFamily="34" charset="0"/>
              <a:buChar char="•"/>
            </a:pPr>
            <a:r>
              <a:rPr lang="en-US" altLang="en-US" dirty="0">
                <a:solidFill>
                  <a:srgbClr val="000000"/>
                </a:solidFill>
                <a:latin typeface="inherit"/>
              </a:rPr>
              <a:t>Other people are at risk.</a:t>
            </a:r>
          </a:p>
          <a:p>
            <a:pPr marL="342900" lvl="0" indent="-342900" defTabSz="914400" eaLnBrk="0" fontAlgn="base" hangingPunct="0">
              <a:lnSpc>
                <a:spcPct val="100000"/>
              </a:lnSpc>
              <a:spcBef>
                <a:spcPct val="0"/>
              </a:spcBef>
              <a:spcAft>
                <a:spcPct val="0"/>
              </a:spcAft>
              <a:buFont typeface="Arial" panose="020B0604020202020204" pitchFamily="34" charset="0"/>
              <a:buChar char="•"/>
            </a:pPr>
            <a:r>
              <a:rPr lang="en-US" altLang="en-US" dirty="0">
                <a:solidFill>
                  <a:srgbClr val="000000"/>
                </a:solidFill>
                <a:latin typeface="inherit"/>
              </a:rPr>
              <a:t>The individual is acting under duress, and you have concerns that they are not making their own informed decision.</a:t>
            </a:r>
          </a:p>
          <a:p>
            <a:pPr marL="342900" lvl="0" indent="-342900" defTabSz="914400" eaLnBrk="0" fontAlgn="base" hangingPunct="0">
              <a:lnSpc>
                <a:spcPct val="100000"/>
              </a:lnSpc>
              <a:spcBef>
                <a:spcPct val="0"/>
              </a:spcBef>
              <a:spcAft>
                <a:spcPct val="0"/>
              </a:spcAft>
              <a:buFont typeface="Arial" panose="020B0604020202020204" pitchFamily="34" charset="0"/>
              <a:buChar char="•"/>
            </a:pPr>
            <a:r>
              <a:rPr lang="en-US" altLang="en-US" dirty="0">
                <a:solidFill>
                  <a:srgbClr val="000000"/>
                </a:solidFill>
                <a:latin typeface="inherit"/>
              </a:rPr>
              <a:t>The allegation involves a member of staff or other professional people. Again, if this situation arises, reporting it is a 'must’.</a:t>
            </a:r>
          </a:p>
          <a:p>
            <a:pPr marL="342900" lvl="0" indent="-342900" defTabSz="914400" eaLnBrk="0" fontAlgn="base" hangingPunct="0">
              <a:lnSpc>
                <a:spcPct val="100000"/>
              </a:lnSpc>
              <a:spcBef>
                <a:spcPct val="0"/>
              </a:spcBef>
              <a:spcAft>
                <a:spcPct val="0"/>
              </a:spcAft>
              <a:buFont typeface="Arial" panose="020B0604020202020204" pitchFamily="34" charset="0"/>
              <a:buChar char="•"/>
            </a:pPr>
            <a:r>
              <a:rPr lang="en-US" altLang="en-US" dirty="0">
                <a:solidFill>
                  <a:srgbClr val="000000"/>
                </a:solidFill>
                <a:latin typeface="inherit"/>
              </a:rPr>
              <a:t>You have directly witnessed the incident or crime. </a:t>
            </a:r>
            <a:endParaRPr lang="en-GB" dirty="0"/>
          </a:p>
          <a:p>
            <a:endParaRPr lang="en-US" dirty="0"/>
          </a:p>
        </p:txBody>
      </p:sp>
      <p:sp>
        <p:nvSpPr>
          <p:cNvPr id="5" name="Date Placeholder 4">
            <a:extLst>
              <a:ext uri="{FF2B5EF4-FFF2-40B4-BE49-F238E27FC236}">
                <a16:creationId xmlns:a16="http://schemas.microsoft.com/office/drawing/2014/main" id="{9C306A18-0999-EF3E-6F3E-35441D3095DB}"/>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1B80A4AC-193F-DAE3-38B2-8F489965BF53}"/>
              </a:ext>
            </a:extLst>
          </p:cNvPr>
          <p:cNvSpPr>
            <a:spLocks noGrp="1"/>
          </p:cNvSpPr>
          <p:nvPr>
            <p:ph type="sldNum" sz="quarter" idx="12"/>
          </p:nvPr>
        </p:nvSpPr>
        <p:spPr/>
        <p:txBody>
          <a:bodyPr/>
          <a:lstStyle/>
          <a:p>
            <a:fld id="{CBA53E11-492D-48B3-9F9B-09541CA2A39A}" type="slidenum">
              <a:rPr lang="en-GB" smtClean="0"/>
              <a:t>29</a:t>
            </a:fld>
            <a:endParaRPr lang="en-GB"/>
          </a:p>
        </p:txBody>
      </p:sp>
    </p:spTree>
    <p:extLst>
      <p:ext uri="{BB962C8B-B14F-4D97-AF65-F5344CB8AC3E}">
        <p14:creationId xmlns:p14="http://schemas.microsoft.com/office/powerpoint/2010/main" val="29214573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B7D5-51EF-D4D5-48F6-9F8D96FCCA72}"/>
              </a:ext>
            </a:extLst>
          </p:cNvPr>
          <p:cNvSpPr>
            <a:spLocks noGrp="1"/>
          </p:cNvSpPr>
          <p:nvPr>
            <p:ph type="title"/>
          </p:nvPr>
        </p:nvSpPr>
        <p:spPr/>
        <p:txBody>
          <a:bodyPr/>
          <a:lstStyle/>
          <a:p>
            <a:r>
              <a:rPr lang="en-GB" dirty="0"/>
              <a:t>What is abuse?</a:t>
            </a:r>
            <a:endParaRPr lang="en-US" dirty="0"/>
          </a:p>
        </p:txBody>
      </p:sp>
      <p:sp>
        <p:nvSpPr>
          <p:cNvPr id="3" name="Content Placeholder 2">
            <a:extLst>
              <a:ext uri="{FF2B5EF4-FFF2-40B4-BE49-F238E27FC236}">
                <a16:creationId xmlns:a16="http://schemas.microsoft.com/office/drawing/2014/main" id="{4A101112-F83B-4D9E-20A7-0522B335A656}"/>
              </a:ext>
            </a:extLst>
          </p:cNvPr>
          <p:cNvSpPr>
            <a:spLocks noGrp="1"/>
          </p:cNvSpPr>
          <p:nvPr>
            <p:ph idx="1"/>
          </p:nvPr>
        </p:nvSpPr>
        <p:spPr>
          <a:xfrm>
            <a:off x="334234" y="441022"/>
            <a:ext cx="7802602" cy="4866481"/>
          </a:xfrm>
        </p:spPr>
        <p:txBody>
          <a:bodyPr/>
          <a:lstStyle/>
          <a:p>
            <a:endParaRPr lang="en-GB"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ptos" panose="02110004020202020204"/>
                <a:ea typeface="+mn-ea"/>
                <a:cs typeface="+mn-cs"/>
              </a:rPr>
              <a:t>The term abuse covers physical, sexual, financial and psychological harm.  It also covers neglect.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ptos" panose="02110004020202020204"/>
                <a:ea typeface="+mn-ea"/>
                <a:cs typeface="+mn-cs"/>
              </a:rPr>
              <a:t>Abuse includes forms of harassment or similar unwanted behaviour due to age, disability, sex, sexual orientation, gender reassignment, race, religion or belief.   It also covers circumstances of modern slavery.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ptos" panose="02110004020202020204"/>
                <a:ea typeface="+mn-ea"/>
                <a:cs typeface="+mn-cs"/>
              </a:rPr>
              <a:t>Abuse can be child to child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ptos" panose="02110004020202020204"/>
                <a:ea typeface="+mn-ea"/>
                <a:cs typeface="+mn-cs"/>
              </a:rPr>
              <a:t>Abuse can be single or repeated acts of harm or exploitation and may follow a period of grooming and manipulation of someone vulnerable.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ptos" panose="02110004020202020204"/>
                <a:ea typeface="+mn-ea"/>
                <a:cs typeface="+mn-cs"/>
              </a:rPr>
              <a:t>Abuse may be deliberate, but it can also occur through negligence, ignorance or lack of professional competence.</a:t>
            </a:r>
          </a:p>
          <a:p>
            <a:endParaRPr lang="en-US" dirty="0"/>
          </a:p>
        </p:txBody>
      </p:sp>
      <p:sp>
        <p:nvSpPr>
          <p:cNvPr id="4" name="Date Placeholder 3">
            <a:extLst>
              <a:ext uri="{FF2B5EF4-FFF2-40B4-BE49-F238E27FC236}">
                <a16:creationId xmlns:a16="http://schemas.microsoft.com/office/drawing/2014/main" id="{51314441-C215-2E49-937E-97C93F93D241}"/>
              </a:ext>
            </a:extLst>
          </p:cNvPr>
          <p:cNvSpPr>
            <a:spLocks noGrp="1"/>
          </p:cNvSpPr>
          <p:nvPr>
            <p:ph type="dt" sz="half" idx="10"/>
          </p:nvPr>
        </p:nvSpPr>
        <p:spPr/>
        <p:txBody>
          <a:bodyPr/>
          <a:lstStyle/>
          <a:p>
            <a:fld id="{1909EB68-C59E-43E1-8BB1-D5E2B5D0AFC4}" type="datetime1">
              <a:rPr lang="en-GB" smtClean="0"/>
              <a:t>09/09/2025</a:t>
            </a:fld>
            <a:endParaRPr lang="en-GB"/>
          </a:p>
        </p:txBody>
      </p:sp>
      <p:sp>
        <p:nvSpPr>
          <p:cNvPr id="6" name="Slide Number Placeholder 5">
            <a:extLst>
              <a:ext uri="{FF2B5EF4-FFF2-40B4-BE49-F238E27FC236}">
                <a16:creationId xmlns:a16="http://schemas.microsoft.com/office/drawing/2014/main" id="{FFB30B52-F5FD-BF0A-0509-E09F63AB8F7F}"/>
              </a:ext>
            </a:extLst>
          </p:cNvPr>
          <p:cNvSpPr>
            <a:spLocks noGrp="1"/>
          </p:cNvSpPr>
          <p:nvPr>
            <p:ph type="sldNum" sz="quarter" idx="12"/>
          </p:nvPr>
        </p:nvSpPr>
        <p:spPr/>
        <p:txBody>
          <a:bodyPr/>
          <a:lstStyle/>
          <a:p>
            <a:fld id="{CBA53E11-492D-48B3-9F9B-09541CA2A39A}" type="slidenum">
              <a:rPr lang="en-GB" smtClean="0"/>
              <a:t>3</a:t>
            </a:fld>
            <a:endParaRPr lang="en-GB"/>
          </a:p>
        </p:txBody>
      </p:sp>
      <p:pic>
        <p:nvPicPr>
          <p:cNvPr id="1028" name="Picture 4" descr="Anxiety | What can I do to manage anxiety? | Kids Helpline">
            <a:extLst>
              <a:ext uri="{FF2B5EF4-FFF2-40B4-BE49-F238E27FC236}">
                <a16:creationId xmlns:a16="http://schemas.microsoft.com/office/drawing/2014/main" id="{2D63EADD-6D56-5457-954A-D6703F56A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154" y="327028"/>
            <a:ext cx="3582846" cy="197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33357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834A9-34E2-ED70-B36D-C6613BECC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8A30C-C7DC-8EFB-BDBF-48ED56F6A021}"/>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22758029-3E44-6198-F54B-947863DFCCAC}"/>
              </a:ext>
            </a:extLst>
          </p:cNvPr>
          <p:cNvSpPr>
            <a:spLocks noGrp="1"/>
          </p:cNvSpPr>
          <p:nvPr>
            <p:ph sz="half" idx="1"/>
          </p:nvPr>
        </p:nvSpPr>
        <p:spPr>
          <a:xfrm>
            <a:off x="855333" y="2642011"/>
            <a:ext cx="10481333" cy="5386457"/>
          </a:xfrm>
        </p:spPr>
        <p:txBody>
          <a:bodyPr/>
          <a:lstStyle/>
          <a:p>
            <a:pPr algn="ctr"/>
            <a:r>
              <a:rPr lang="en-GB" sz="2800" dirty="0"/>
              <a:t>You need to have proof that abuse is taking place before reporting your suspicions</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565672D7-E326-DD8B-605C-843B59ACEF64}"/>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32F7FE80-1B3B-CE9A-D043-8ACB51F4A211}"/>
              </a:ext>
            </a:extLst>
          </p:cNvPr>
          <p:cNvSpPr>
            <a:spLocks noGrp="1"/>
          </p:cNvSpPr>
          <p:nvPr>
            <p:ph type="sldNum" sz="quarter" idx="12"/>
          </p:nvPr>
        </p:nvSpPr>
        <p:spPr/>
        <p:txBody>
          <a:bodyPr/>
          <a:lstStyle/>
          <a:p>
            <a:fld id="{CBA53E11-492D-48B3-9F9B-09541CA2A39A}" type="slidenum">
              <a:rPr lang="en-GB" smtClean="0"/>
              <a:t>30</a:t>
            </a:fld>
            <a:endParaRPr lang="en-GB"/>
          </a:p>
        </p:txBody>
      </p:sp>
    </p:spTree>
    <p:extLst>
      <p:ext uri="{BB962C8B-B14F-4D97-AF65-F5344CB8AC3E}">
        <p14:creationId xmlns:p14="http://schemas.microsoft.com/office/powerpoint/2010/main" val="160459021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50025-1C0A-18ED-D8A6-121595385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151DC-C2A7-8500-858C-6B9821E1AD85}"/>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57DAD7D3-008C-BFA9-5054-978B615F4186}"/>
              </a:ext>
            </a:extLst>
          </p:cNvPr>
          <p:cNvSpPr>
            <a:spLocks noGrp="1"/>
          </p:cNvSpPr>
          <p:nvPr>
            <p:ph sz="half" idx="1"/>
          </p:nvPr>
        </p:nvSpPr>
        <p:spPr>
          <a:xfrm>
            <a:off x="585280" y="1144515"/>
            <a:ext cx="10481333" cy="5386457"/>
          </a:xfrm>
        </p:spPr>
        <p:txBody>
          <a:bodyPr/>
          <a:lstStyle/>
          <a:p>
            <a:pPr algn="ctr"/>
            <a:r>
              <a:rPr lang="en-GB" sz="2800" dirty="0"/>
              <a:t>You need to have proof that abuse is taking place before reporting your suspicions</a:t>
            </a:r>
          </a:p>
          <a:p>
            <a:pPr algn="ctr"/>
            <a:endParaRPr lang="en-GB" sz="2800" dirty="0">
              <a:solidFill>
                <a:srgbClr val="FF0000"/>
              </a:solidFill>
            </a:endParaRPr>
          </a:p>
          <a:p>
            <a:pPr algn="ctr"/>
            <a:r>
              <a:rPr lang="en-GB" sz="2800" dirty="0">
                <a:solidFill>
                  <a:srgbClr val="FF0000"/>
                </a:solidFill>
              </a:rPr>
              <a:t>False</a:t>
            </a:r>
          </a:p>
          <a:p>
            <a:pPr algn="ctr"/>
            <a:endParaRPr lang="en-GB" sz="2800" dirty="0"/>
          </a:p>
          <a:p>
            <a:pPr algn="ctr"/>
            <a:r>
              <a:rPr lang="en-GB" sz="2800" dirty="0">
                <a:solidFill>
                  <a:schemeClr val="accent6"/>
                </a:solidFill>
                <a:latin typeface="Imperialfont"/>
              </a:rPr>
              <a:t>You do not need to have proof that abuse is taking place before reporting any concerns. You do need to take responsibility for recognising and referring concerns, including low-level concerns, to the appropriate member of Imperial, who can then take further steps to support the individual.</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71B2FB8D-5A99-1F7D-F064-790BD697D23E}"/>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AA2E0493-4CD3-46C7-CF5D-6224013052D2}"/>
              </a:ext>
            </a:extLst>
          </p:cNvPr>
          <p:cNvSpPr>
            <a:spLocks noGrp="1"/>
          </p:cNvSpPr>
          <p:nvPr>
            <p:ph type="sldNum" sz="quarter" idx="12"/>
          </p:nvPr>
        </p:nvSpPr>
        <p:spPr/>
        <p:txBody>
          <a:bodyPr/>
          <a:lstStyle/>
          <a:p>
            <a:fld id="{CBA53E11-492D-48B3-9F9B-09541CA2A39A}" type="slidenum">
              <a:rPr lang="en-GB" smtClean="0"/>
              <a:t>31</a:t>
            </a:fld>
            <a:endParaRPr lang="en-GB"/>
          </a:p>
        </p:txBody>
      </p:sp>
    </p:spTree>
    <p:extLst>
      <p:ext uri="{BB962C8B-B14F-4D97-AF65-F5344CB8AC3E}">
        <p14:creationId xmlns:p14="http://schemas.microsoft.com/office/powerpoint/2010/main" val="13750119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C5DAE-9D2B-5EF4-02A6-713FBE464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205A9-ADAC-25E6-BEA1-68E9AA1E71DC}"/>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3354EDFB-2287-66E8-895C-046F1E7F3B77}"/>
              </a:ext>
            </a:extLst>
          </p:cNvPr>
          <p:cNvSpPr>
            <a:spLocks noGrp="1"/>
          </p:cNvSpPr>
          <p:nvPr>
            <p:ph sz="half" idx="1"/>
          </p:nvPr>
        </p:nvSpPr>
        <p:spPr>
          <a:xfrm>
            <a:off x="1014579" y="1471543"/>
            <a:ext cx="10481333" cy="5386457"/>
          </a:xfrm>
        </p:spPr>
        <p:txBody>
          <a:bodyPr/>
          <a:lstStyle/>
          <a:p>
            <a:r>
              <a:rPr lang="en-GB" sz="2800" dirty="0"/>
              <a:t>Someone discloses something to you that indicates there is an immediate risk to their safety.  What should you do?</a:t>
            </a:r>
          </a:p>
          <a:p>
            <a:endParaRPr lang="en-GB" sz="2800" dirty="0"/>
          </a:p>
          <a:p>
            <a:r>
              <a:rPr lang="en-GB" sz="2800" dirty="0"/>
              <a:t>a) Call the emergency services</a:t>
            </a:r>
          </a:p>
          <a:p>
            <a:r>
              <a:rPr lang="en-GB" sz="2800" dirty="0"/>
              <a:t>b) Speak to your manager</a:t>
            </a:r>
          </a:p>
          <a:p>
            <a:r>
              <a:rPr lang="en-GB" sz="2800" dirty="0"/>
              <a:t>c) Consult with the Lead Safeguarding Officer</a:t>
            </a:r>
          </a:p>
          <a:p>
            <a:r>
              <a:rPr lang="en-GB" sz="2800" dirty="0"/>
              <a:t>d) Give your phone number to the individual</a:t>
            </a:r>
          </a:p>
          <a:p>
            <a:endParaRPr lang="en-GB" sz="2800" dirty="0"/>
          </a:p>
          <a:p>
            <a:endParaRPr lang="en-GB" sz="2800" dirty="0">
              <a:solidFill>
                <a:schemeClr val="accent6"/>
              </a:solidFill>
            </a:endParaRP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D9A3D243-910C-266F-BAE6-CB3D80F05CEE}"/>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09FC4C35-6827-C7B8-ED16-6B8E8F066A53}"/>
              </a:ext>
            </a:extLst>
          </p:cNvPr>
          <p:cNvSpPr>
            <a:spLocks noGrp="1"/>
          </p:cNvSpPr>
          <p:nvPr>
            <p:ph type="sldNum" sz="quarter" idx="12"/>
          </p:nvPr>
        </p:nvSpPr>
        <p:spPr/>
        <p:txBody>
          <a:bodyPr/>
          <a:lstStyle/>
          <a:p>
            <a:fld id="{CBA53E11-492D-48B3-9F9B-09541CA2A39A}" type="slidenum">
              <a:rPr lang="en-GB" smtClean="0"/>
              <a:t>32</a:t>
            </a:fld>
            <a:endParaRPr lang="en-GB"/>
          </a:p>
        </p:txBody>
      </p:sp>
    </p:spTree>
    <p:extLst>
      <p:ext uri="{BB962C8B-B14F-4D97-AF65-F5344CB8AC3E}">
        <p14:creationId xmlns:p14="http://schemas.microsoft.com/office/powerpoint/2010/main" val="179917958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0B1EA-31FE-28E4-206A-DB9266490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33583-B053-E56D-3E60-1F6EBA2C94F2}"/>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A660F7DE-D482-3A10-EED2-590843953463}"/>
              </a:ext>
            </a:extLst>
          </p:cNvPr>
          <p:cNvSpPr>
            <a:spLocks noGrp="1"/>
          </p:cNvSpPr>
          <p:nvPr>
            <p:ph sz="half" idx="1"/>
          </p:nvPr>
        </p:nvSpPr>
        <p:spPr>
          <a:xfrm>
            <a:off x="696088" y="1595089"/>
            <a:ext cx="10481333" cy="5386457"/>
          </a:xfrm>
        </p:spPr>
        <p:txBody>
          <a:bodyPr/>
          <a:lstStyle/>
          <a:p>
            <a:endParaRPr lang="en-GB" sz="2800" dirty="0"/>
          </a:p>
          <a:p>
            <a:pPr algn="ctr"/>
            <a:r>
              <a:rPr lang="en-GB" sz="2800" dirty="0">
                <a:solidFill>
                  <a:schemeClr val="accent6"/>
                </a:solidFill>
              </a:rPr>
              <a:t>Call the emergency services</a:t>
            </a:r>
          </a:p>
          <a:p>
            <a:endParaRPr lang="en-GB" sz="2800" dirty="0"/>
          </a:p>
          <a:p>
            <a:endParaRPr lang="en-GB" sz="2800" dirty="0">
              <a:solidFill>
                <a:schemeClr val="accent6"/>
              </a:solidFill>
            </a:endParaRPr>
          </a:p>
          <a:p>
            <a:pPr algn="ctr"/>
            <a:r>
              <a:rPr lang="en-GB" dirty="0">
                <a:solidFill>
                  <a:schemeClr val="accent6"/>
                </a:solidFill>
              </a:rPr>
              <a:t>Call the emergency services if there is an immediate risk to someone’s safety</a:t>
            </a:r>
          </a:p>
          <a:p>
            <a:pPr algn="ctr"/>
            <a:r>
              <a:rPr lang="en-GB" dirty="0">
                <a:solidFill>
                  <a:schemeClr val="accent6"/>
                </a:solidFill>
              </a:rPr>
              <a:t>Then notify your safeguarding contact</a:t>
            </a:r>
          </a:p>
          <a:p>
            <a:endParaRPr lang="en-GB" dirty="0"/>
          </a:p>
          <a:p>
            <a:endParaRPr lang="en-GB" dirty="0"/>
          </a:p>
          <a:p>
            <a:endParaRPr lang="en-US" dirty="0"/>
          </a:p>
        </p:txBody>
      </p:sp>
      <p:sp>
        <p:nvSpPr>
          <p:cNvPr id="5" name="Date Placeholder 4">
            <a:extLst>
              <a:ext uri="{FF2B5EF4-FFF2-40B4-BE49-F238E27FC236}">
                <a16:creationId xmlns:a16="http://schemas.microsoft.com/office/drawing/2014/main" id="{B25D28A1-1489-6DFC-77D6-65E8C1EA05C6}"/>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239BF361-A068-7948-3736-6B211740E262}"/>
              </a:ext>
            </a:extLst>
          </p:cNvPr>
          <p:cNvSpPr>
            <a:spLocks noGrp="1"/>
          </p:cNvSpPr>
          <p:nvPr>
            <p:ph type="sldNum" sz="quarter" idx="12"/>
          </p:nvPr>
        </p:nvSpPr>
        <p:spPr/>
        <p:txBody>
          <a:bodyPr/>
          <a:lstStyle/>
          <a:p>
            <a:fld id="{CBA53E11-492D-48B3-9F9B-09541CA2A39A}" type="slidenum">
              <a:rPr lang="en-GB" smtClean="0"/>
              <a:t>33</a:t>
            </a:fld>
            <a:endParaRPr lang="en-GB"/>
          </a:p>
        </p:txBody>
      </p:sp>
    </p:spTree>
    <p:extLst>
      <p:ext uri="{BB962C8B-B14F-4D97-AF65-F5344CB8AC3E}">
        <p14:creationId xmlns:p14="http://schemas.microsoft.com/office/powerpoint/2010/main" val="203869527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AC766-9D30-0A88-DBDE-6C1B315BC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B308F-6642-8A38-39ED-82A57C9E2B26}"/>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359B609E-643D-6867-A8DC-09E39DF70374}"/>
              </a:ext>
            </a:extLst>
          </p:cNvPr>
          <p:cNvSpPr>
            <a:spLocks noGrp="1"/>
          </p:cNvSpPr>
          <p:nvPr>
            <p:ph sz="half" idx="1"/>
          </p:nvPr>
        </p:nvSpPr>
        <p:spPr>
          <a:xfrm>
            <a:off x="1014579" y="1581837"/>
            <a:ext cx="10481333" cy="5386457"/>
          </a:xfrm>
        </p:spPr>
        <p:txBody>
          <a:bodyPr/>
          <a:lstStyle/>
          <a:p>
            <a:r>
              <a:rPr lang="en-GB" sz="2800" dirty="0"/>
              <a:t>A low-level concern should be raised:</a:t>
            </a:r>
          </a:p>
          <a:p>
            <a:endParaRPr lang="en-GB" sz="2800" dirty="0"/>
          </a:p>
          <a:p>
            <a:pPr marL="514350" indent="-514350">
              <a:buFont typeface="+mj-lt"/>
              <a:buAutoNum type="alphaLcPeriod"/>
            </a:pPr>
            <a:r>
              <a:rPr lang="en-GB" sz="2800" dirty="0"/>
              <a:t>Whenever I have a concern about conduct, no matter how small the concern</a:t>
            </a:r>
          </a:p>
          <a:p>
            <a:pPr marL="514350" indent="-514350">
              <a:buFont typeface="+mj-lt"/>
              <a:buAutoNum type="alphaLcPeriod"/>
            </a:pPr>
            <a:r>
              <a:rPr lang="en-GB" sz="2800" dirty="0"/>
              <a:t>Only if I witness harm to a child or adult</a:t>
            </a:r>
          </a:p>
          <a:p>
            <a:pPr marL="514350" indent="-514350">
              <a:buFont typeface="+mj-lt"/>
              <a:buAutoNum type="alphaLcPeriod"/>
            </a:pPr>
            <a:r>
              <a:rPr lang="en-GB" sz="2800" dirty="0"/>
              <a:t>Only if the conduct causing concern has taken place in the work setting</a:t>
            </a:r>
          </a:p>
          <a:p>
            <a:endParaRPr lang="en-GB" dirty="0"/>
          </a:p>
        </p:txBody>
      </p:sp>
      <p:sp>
        <p:nvSpPr>
          <p:cNvPr id="5" name="Date Placeholder 4">
            <a:extLst>
              <a:ext uri="{FF2B5EF4-FFF2-40B4-BE49-F238E27FC236}">
                <a16:creationId xmlns:a16="http://schemas.microsoft.com/office/drawing/2014/main" id="{A7A540A3-B660-350C-EF31-F7E9754B6DA0}"/>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D687A8F5-506E-76FA-9DE7-BDDA77F42015}"/>
              </a:ext>
            </a:extLst>
          </p:cNvPr>
          <p:cNvSpPr>
            <a:spLocks noGrp="1"/>
          </p:cNvSpPr>
          <p:nvPr>
            <p:ph type="sldNum" sz="quarter" idx="12"/>
          </p:nvPr>
        </p:nvSpPr>
        <p:spPr/>
        <p:txBody>
          <a:bodyPr/>
          <a:lstStyle/>
          <a:p>
            <a:fld id="{CBA53E11-492D-48B3-9F9B-09541CA2A39A}" type="slidenum">
              <a:rPr lang="en-GB" smtClean="0"/>
              <a:t>34</a:t>
            </a:fld>
            <a:endParaRPr lang="en-GB"/>
          </a:p>
        </p:txBody>
      </p:sp>
    </p:spTree>
    <p:extLst>
      <p:ext uri="{BB962C8B-B14F-4D97-AF65-F5344CB8AC3E}">
        <p14:creationId xmlns:p14="http://schemas.microsoft.com/office/powerpoint/2010/main" val="397901399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7431-3806-8595-0C70-F70B9B7438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F5F68-03FC-BFDC-959A-3DA851E88E9D}"/>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8A79F064-83A8-A7DA-AA6F-B60D260B4079}"/>
              </a:ext>
            </a:extLst>
          </p:cNvPr>
          <p:cNvSpPr>
            <a:spLocks noGrp="1"/>
          </p:cNvSpPr>
          <p:nvPr>
            <p:ph sz="half" idx="1"/>
          </p:nvPr>
        </p:nvSpPr>
        <p:spPr>
          <a:xfrm>
            <a:off x="696088" y="2058915"/>
            <a:ext cx="10481333" cy="5386457"/>
          </a:xfrm>
        </p:spPr>
        <p:txBody>
          <a:bodyPr/>
          <a:lstStyle/>
          <a:p>
            <a:pPr algn="ctr"/>
            <a:r>
              <a:rPr lang="en-GB" sz="2800" dirty="0">
                <a:solidFill>
                  <a:schemeClr val="accent6"/>
                </a:solidFill>
              </a:rPr>
              <a:t>Whenever I have a concern about conduct, no matter how small the concern</a:t>
            </a:r>
            <a:endParaRPr lang="en-GB" dirty="0">
              <a:solidFill>
                <a:schemeClr val="accent6"/>
              </a:solidFill>
            </a:endParaRPr>
          </a:p>
          <a:p>
            <a:endParaRPr lang="en-GB" dirty="0"/>
          </a:p>
          <a:p>
            <a:endParaRPr lang="en-US" dirty="0"/>
          </a:p>
        </p:txBody>
      </p:sp>
      <p:sp>
        <p:nvSpPr>
          <p:cNvPr id="5" name="Date Placeholder 4">
            <a:extLst>
              <a:ext uri="{FF2B5EF4-FFF2-40B4-BE49-F238E27FC236}">
                <a16:creationId xmlns:a16="http://schemas.microsoft.com/office/drawing/2014/main" id="{FB1EB6C0-EF80-EBD1-0CE9-8C99EF3782FF}"/>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CE83015E-A8C6-2E6E-9EF8-C2229BE0BBAC}"/>
              </a:ext>
            </a:extLst>
          </p:cNvPr>
          <p:cNvSpPr>
            <a:spLocks noGrp="1"/>
          </p:cNvSpPr>
          <p:nvPr>
            <p:ph type="sldNum" sz="quarter" idx="12"/>
          </p:nvPr>
        </p:nvSpPr>
        <p:spPr/>
        <p:txBody>
          <a:bodyPr/>
          <a:lstStyle/>
          <a:p>
            <a:fld id="{CBA53E11-492D-48B3-9F9B-09541CA2A39A}" type="slidenum">
              <a:rPr lang="en-GB" smtClean="0"/>
              <a:t>35</a:t>
            </a:fld>
            <a:endParaRPr lang="en-GB"/>
          </a:p>
        </p:txBody>
      </p:sp>
    </p:spTree>
    <p:extLst>
      <p:ext uri="{BB962C8B-B14F-4D97-AF65-F5344CB8AC3E}">
        <p14:creationId xmlns:p14="http://schemas.microsoft.com/office/powerpoint/2010/main" val="54772005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3AC9-966D-8C53-D0D5-4B3D043A8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4F53E-7233-34C5-7A32-FD1D60C3D078}"/>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315108E4-DEA9-F319-95C9-20742C98ECCB}"/>
              </a:ext>
            </a:extLst>
          </p:cNvPr>
          <p:cNvSpPr>
            <a:spLocks noGrp="1"/>
          </p:cNvSpPr>
          <p:nvPr>
            <p:ph sz="half" idx="1"/>
          </p:nvPr>
        </p:nvSpPr>
        <p:spPr>
          <a:xfrm>
            <a:off x="1014579" y="1793871"/>
            <a:ext cx="10481333" cy="5386457"/>
          </a:xfrm>
        </p:spPr>
        <p:txBody>
          <a:bodyPr/>
          <a:lstStyle/>
          <a:p>
            <a:r>
              <a:rPr lang="en-GB" sz="2800" dirty="0"/>
              <a:t>Low level concerns:</a:t>
            </a:r>
          </a:p>
          <a:p>
            <a:endParaRPr lang="en-GB" sz="2800" dirty="0"/>
          </a:p>
          <a:p>
            <a:r>
              <a:rPr lang="en-GB" sz="2800" dirty="0"/>
              <a:t>a)	Only arise through intentional misbehaviour</a:t>
            </a:r>
          </a:p>
          <a:p>
            <a:r>
              <a:rPr lang="en-GB" sz="2800" dirty="0"/>
              <a:t>b)	Only arise through naivety or careless behaviour</a:t>
            </a:r>
          </a:p>
          <a:p>
            <a:r>
              <a:rPr lang="en-GB" sz="2800" dirty="0"/>
              <a:t>c)	May be the result of intentional or unintentional behaviour</a:t>
            </a:r>
          </a:p>
          <a:p>
            <a:r>
              <a:rPr lang="en-GB" sz="2800" dirty="0"/>
              <a:t>d)	Cannot be raised by the individual themselves as a self-	referral	</a:t>
            </a:r>
          </a:p>
          <a:p>
            <a:endParaRPr lang="en-US" dirty="0"/>
          </a:p>
        </p:txBody>
      </p:sp>
      <p:sp>
        <p:nvSpPr>
          <p:cNvPr id="5" name="Date Placeholder 4">
            <a:extLst>
              <a:ext uri="{FF2B5EF4-FFF2-40B4-BE49-F238E27FC236}">
                <a16:creationId xmlns:a16="http://schemas.microsoft.com/office/drawing/2014/main" id="{70361CE1-BDFD-D92E-7C59-DCE6953BB07A}"/>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E3BF61DA-B0DC-C1DD-7E7B-06C0DA2940D7}"/>
              </a:ext>
            </a:extLst>
          </p:cNvPr>
          <p:cNvSpPr>
            <a:spLocks noGrp="1"/>
          </p:cNvSpPr>
          <p:nvPr>
            <p:ph type="sldNum" sz="quarter" idx="12"/>
          </p:nvPr>
        </p:nvSpPr>
        <p:spPr/>
        <p:txBody>
          <a:bodyPr/>
          <a:lstStyle/>
          <a:p>
            <a:fld id="{CBA53E11-492D-48B3-9F9B-09541CA2A39A}" type="slidenum">
              <a:rPr lang="en-GB" smtClean="0"/>
              <a:t>36</a:t>
            </a:fld>
            <a:endParaRPr lang="en-GB"/>
          </a:p>
        </p:txBody>
      </p:sp>
    </p:spTree>
    <p:extLst>
      <p:ext uri="{BB962C8B-B14F-4D97-AF65-F5344CB8AC3E}">
        <p14:creationId xmlns:p14="http://schemas.microsoft.com/office/powerpoint/2010/main" val="356219019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581A2-1703-A031-7480-CBD47F601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8065A-BC2A-20A9-738E-D454000533C5}"/>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0A6B9373-E448-BF3F-4010-568D81BC68A8}"/>
              </a:ext>
            </a:extLst>
          </p:cNvPr>
          <p:cNvSpPr>
            <a:spLocks noGrp="1"/>
          </p:cNvSpPr>
          <p:nvPr>
            <p:ph sz="half" idx="1"/>
          </p:nvPr>
        </p:nvSpPr>
        <p:spPr>
          <a:xfrm>
            <a:off x="598532" y="1144515"/>
            <a:ext cx="10481333" cy="5386457"/>
          </a:xfrm>
        </p:spPr>
        <p:txBody>
          <a:bodyPr/>
          <a:lstStyle/>
          <a:p>
            <a:endParaRPr lang="en-GB" sz="2800" dirty="0"/>
          </a:p>
          <a:p>
            <a:endParaRPr lang="en-GB" sz="2800" dirty="0"/>
          </a:p>
          <a:p>
            <a:r>
              <a:rPr lang="en-GB" dirty="0"/>
              <a:t>Low level concerns:</a:t>
            </a:r>
          </a:p>
          <a:p>
            <a:endParaRPr lang="en-GB" dirty="0"/>
          </a:p>
          <a:p>
            <a:pPr algn="ctr"/>
            <a:r>
              <a:rPr lang="en-GB" sz="3200" dirty="0">
                <a:solidFill>
                  <a:schemeClr val="accent6"/>
                </a:solidFill>
              </a:rPr>
              <a:t>May be the result of intentional or unintentional behaviour</a:t>
            </a:r>
          </a:p>
          <a:p>
            <a:pPr algn="ctr"/>
            <a:endParaRPr lang="en-GB" dirty="0">
              <a:solidFill>
                <a:schemeClr val="accent6"/>
              </a:solidFill>
            </a:endParaRPr>
          </a:p>
          <a:p>
            <a:pPr algn="ctr"/>
            <a:r>
              <a:rPr lang="en-GB" dirty="0">
                <a:solidFill>
                  <a:schemeClr val="accent6"/>
                </a:solidFill>
              </a:rPr>
              <a:t>Individuals are encouraged to self-refer as this also helps develop training and practice guidance for others</a:t>
            </a:r>
          </a:p>
          <a:p>
            <a:endParaRPr lang="en-US" dirty="0"/>
          </a:p>
        </p:txBody>
      </p:sp>
      <p:sp>
        <p:nvSpPr>
          <p:cNvPr id="5" name="Date Placeholder 4">
            <a:extLst>
              <a:ext uri="{FF2B5EF4-FFF2-40B4-BE49-F238E27FC236}">
                <a16:creationId xmlns:a16="http://schemas.microsoft.com/office/drawing/2014/main" id="{13020E92-ADBA-BBBE-B214-107EE315021B}"/>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0326ED1C-9B98-FC89-10AC-E6111729CB71}"/>
              </a:ext>
            </a:extLst>
          </p:cNvPr>
          <p:cNvSpPr>
            <a:spLocks noGrp="1"/>
          </p:cNvSpPr>
          <p:nvPr>
            <p:ph type="sldNum" sz="quarter" idx="12"/>
          </p:nvPr>
        </p:nvSpPr>
        <p:spPr/>
        <p:txBody>
          <a:bodyPr/>
          <a:lstStyle/>
          <a:p>
            <a:fld id="{CBA53E11-492D-48B3-9F9B-09541CA2A39A}" type="slidenum">
              <a:rPr lang="en-GB" smtClean="0"/>
              <a:t>37</a:t>
            </a:fld>
            <a:endParaRPr lang="en-GB"/>
          </a:p>
        </p:txBody>
      </p:sp>
    </p:spTree>
    <p:extLst>
      <p:ext uri="{BB962C8B-B14F-4D97-AF65-F5344CB8AC3E}">
        <p14:creationId xmlns:p14="http://schemas.microsoft.com/office/powerpoint/2010/main" val="54764062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F2D92-A2EF-D72B-663E-DDCFEA749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A2E15-3E83-4557-954C-007E52F23CB0}"/>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88CD57DF-7861-34EE-9E66-759BE032623E}"/>
              </a:ext>
            </a:extLst>
          </p:cNvPr>
          <p:cNvSpPr>
            <a:spLocks noGrp="1"/>
          </p:cNvSpPr>
          <p:nvPr>
            <p:ph sz="half" idx="1"/>
          </p:nvPr>
        </p:nvSpPr>
        <p:spPr>
          <a:xfrm>
            <a:off x="696088" y="1860133"/>
            <a:ext cx="10481333" cy="5386457"/>
          </a:xfrm>
        </p:spPr>
        <p:txBody>
          <a:bodyPr/>
          <a:lstStyle/>
          <a:p>
            <a:r>
              <a:rPr lang="en-GB" sz="2800" dirty="0"/>
              <a:t>My role in relation to Prevent is to:</a:t>
            </a:r>
          </a:p>
          <a:p>
            <a:pPr algn="ctr"/>
            <a:endParaRPr lang="en-GB" sz="2800" dirty="0"/>
          </a:p>
          <a:p>
            <a:r>
              <a:rPr lang="en-GB" sz="2800" dirty="0"/>
              <a:t>		a)	Spy on others</a:t>
            </a:r>
          </a:p>
          <a:p>
            <a:r>
              <a:rPr lang="en-GB" sz="2800" dirty="0"/>
              <a:t>		b)	Share welfare concerns</a:t>
            </a:r>
          </a:p>
          <a:p>
            <a:r>
              <a:rPr lang="en-GB" sz="2800" dirty="0"/>
              <a:t>		c)	Leave it to others to raise concerns	</a:t>
            </a:r>
          </a:p>
          <a:p>
            <a:endParaRPr lang="en-US" dirty="0"/>
          </a:p>
        </p:txBody>
      </p:sp>
      <p:sp>
        <p:nvSpPr>
          <p:cNvPr id="5" name="Date Placeholder 4">
            <a:extLst>
              <a:ext uri="{FF2B5EF4-FFF2-40B4-BE49-F238E27FC236}">
                <a16:creationId xmlns:a16="http://schemas.microsoft.com/office/drawing/2014/main" id="{8A934893-E04C-2E39-6879-B70663F7D11E}"/>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9A3DC731-1EB4-A5B8-6031-B4BE5B40D43C}"/>
              </a:ext>
            </a:extLst>
          </p:cNvPr>
          <p:cNvSpPr>
            <a:spLocks noGrp="1"/>
          </p:cNvSpPr>
          <p:nvPr>
            <p:ph type="sldNum" sz="quarter" idx="12"/>
          </p:nvPr>
        </p:nvSpPr>
        <p:spPr/>
        <p:txBody>
          <a:bodyPr/>
          <a:lstStyle/>
          <a:p>
            <a:fld id="{CBA53E11-492D-48B3-9F9B-09541CA2A39A}" type="slidenum">
              <a:rPr lang="en-GB" smtClean="0"/>
              <a:t>38</a:t>
            </a:fld>
            <a:endParaRPr lang="en-GB"/>
          </a:p>
        </p:txBody>
      </p:sp>
    </p:spTree>
    <p:extLst>
      <p:ext uri="{BB962C8B-B14F-4D97-AF65-F5344CB8AC3E}">
        <p14:creationId xmlns:p14="http://schemas.microsoft.com/office/powerpoint/2010/main" val="264682106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2BD40-773E-EF64-0D22-BF92632FF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85131-338B-A896-32E9-0BF71335B338}"/>
              </a:ext>
            </a:extLst>
          </p:cNvPr>
          <p:cNvSpPr>
            <a:spLocks noGrp="1"/>
          </p:cNvSpPr>
          <p:nvPr>
            <p:ph type="title"/>
          </p:nvPr>
        </p:nvSpPr>
        <p:spPr/>
        <p:txBody>
          <a:bodyPr/>
          <a:lstStyle/>
          <a:p>
            <a:r>
              <a:rPr lang="en-US" dirty="0"/>
              <a:t>Testing Understanding</a:t>
            </a:r>
          </a:p>
        </p:txBody>
      </p:sp>
      <p:sp>
        <p:nvSpPr>
          <p:cNvPr id="3" name="Content Placeholder 2">
            <a:extLst>
              <a:ext uri="{FF2B5EF4-FFF2-40B4-BE49-F238E27FC236}">
                <a16:creationId xmlns:a16="http://schemas.microsoft.com/office/drawing/2014/main" id="{57A4002B-953F-5E6F-A6F8-5853B281A6A6}"/>
              </a:ext>
            </a:extLst>
          </p:cNvPr>
          <p:cNvSpPr>
            <a:spLocks noGrp="1"/>
          </p:cNvSpPr>
          <p:nvPr>
            <p:ph sz="half" idx="1"/>
          </p:nvPr>
        </p:nvSpPr>
        <p:spPr>
          <a:xfrm>
            <a:off x="696088" y="2098672"/>
            <a:ext cx="10481333" cy="5386457"/>
          </a:xfrm>
        </p:spPr>
        <p:txBody>
          <a:bodyPr/>
          <a:lstStyle/>
          <a:p>
            <a:pPr algn="ctr"/>
            <a:r>
              <a:rPr lang="en-GB" sz="2800" dirty="0">
                <a:solidFill>
                  <a:schemeClr val="accent6"/>
                </a:solidFill>
              </a:rPr>
              <a:t>My role in relation to Prevent is to:</a:t>
            </a:r>
          </a:p>
          <a:p>
            <a:pPr algn="ctr"/>
            <a:endParaRPr lang="en-GB" sz="2800" dirty="0">
              <a:solidFill>
                <a:schemeClr val="accent6"/>
              </a:solidFill>
            </a:endParaRPr>
          </a:p>
          <a:p>
            <a:pPr algn="ctr"/>
            <a:r>
              <a:rPr lang="en-GB" sz="2800" dirty="0">
                <a:solidFill>
                  <a:schemeClr val="accent6"/>
                </a:solidFill>
              </a:rPr>
              <a:t>Share welfare concerns</a:t>
            </a:r>
          </a:p>
          <a:p>
            <a:endParaRPr lang="en-US" dirty="0"/>
          </a:p>
        </p:txBody>
      </p:sp>
      <p:sp>
        <p:nvSpPr>
          <p:cNvPr id="5" name="Date Placeholder 4">
            <a:extLst>
              <a:ext uri="{FF2B5EF4-FFF2-40B4-BE49-F238E27FC236}">
                <a16:creationId xmlns:a16="http://schemas.microsoft.com/office/drawing/2014/main" id="{2B3ADC02-88DA-FEFB-443A-226426964AA9}"/>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6ACAC304-12B5-9062-299C-339728675D37}"/>
              </a:ext>
            </a:extLst>
          </p:cNvPr>
          <p:cNvSpPr>
            <a:spLocks noGrp="1"/>
          </p:cNvSpPr>
          <p:nvPr>
            <p:ph type="sldNum" sz="quarter" idx="12"/>
          </p:nvPr>
        </p:nvSpPr>
        <p:spPr/>
        <p:txBody>
          <a:bodyPr/>
          <a:lstStyle/>
          <a:p>
            <a:fld id="{CBA53E11-492D-48B3-9F9B-09541CA2A39A}" type="slidenum">
              <a:rPr lang="en-GB" smtClean="0"/>
              <a:t>39</a:t>
            </a:fld>
            <a:endParaRPr lang="en-GB"/>
          </a:p>
        </p:txBody>
      </p:sp>
    </p:spTree>
    <p:extLst>
      <p:ext uri="{BB962C8B-B14F-4D97-AF65-F5344CB8AC3E}">
        <p14:creationId xmlns:p14="http://schemas.microsoft.com/office/powerpoint/2010/main" val="42309147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13E5-F04F-C5E8-DE3C-AA57D170B8BD}"/>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A2FA3F7B-E89A-D60B-66F6-7C516D22D277}"/>
              </a:ext>
            </a:extLst>
          </p:cNvPr>
          <p:cNvSpPr>
            <a:spLocks noGrp="1"/>
          </p:cNvSpPr>
          <p:nvPr>
            <p:ph idx="1"/>
          </p:nvPr>
        </p:nvSpPr>
        <p:spPr>
          <a:xfrm>
            <a:off x="511988" y="1991519"/>
            <a:ext cx="5743258" cy="1517077"/>
          </a:xfrm>
        </p:spPr>
        <p:txBody>
          <a:bodyPr/>
          <a:lstStyle/>
          <a:p>
            <a:r>
              <a:rPr lang="en-GB" dirty="0"/>
              <a:t>Think about your own role with the University and the times when you might see or interact with a child (anyone under the age or 18) or a person who is vulnerable and needs support.</a:t>
            </a:r>
          </a:p>
          <a:p>
            <a:endParaRPr lang="en-US" dirty="0"/>
          </a:p>
        </p:txBody>
      </p:sp>
      <p:sp>
        <p:nvSpPr>
          <p:cNvPr id="4" name="Date Placeholder 3">
            <a:extLst>
              <a:ext uri="{FF2B5EF4-FFF2-40B4-BE49-F238E27FC236}">
                <a16:creationId xmlns:a16="http://schemas.microsoft.com/office/drawing/2014/main" id="{B2771A39-44DA-6E58-C727-3520251A666F}"/>
              </a:ext>
            </a:extLst>
          </p:cNvPr>
          <p:cNvSpPr>
            <a:spLocks noGrp="1"/>
          </p:cNvSpPr>
          <p:nvPr>
            <p:ph type="dt" sz="half" idx="10"/>
          </p:nvPr>
        </p:nvSpPr>
        <p:spPr/>
        <p:txBody>
          <a:bodyPr/>
          <a:lstStyle/>
          <a:p>
            <a:fld id="{1909EB68-C59E-43E1-8BB1-D5E2B5D0AFC4}" type="datetime1">
              <a:rPr lang="en-GB" smtClean="0"/>
              <a:t>09/09/2025</a:t>
            </a:fld>
            <a:endParaRPr lang="en-GB"/>
          </a:p>
        </p:txBody>
      </p:sp>
      <p:sp>
        <p:nvSpPr>
          <p:cNvPr id="6" name="Slide Number Placeholder 5">
            <a:extLst>
              <a:ext uri="{FF2B5EF4-FFF2-40B4-BE49-F238E27FC236}">
                <a16:creationId xmlns:a16="http://schemas.microsoft.com/office/drawing/2014/main" id="{9106A96B-586E-831F-07C6-2D11A56FAEEE}"/>
              </a:ext>
            </a:extLst>
          </p:cNvPr>
          <p:cNvSpPr>
            <a:spLocks noGrp="1"/>
          </p:cNvSpPr>
          <p:nvPr>
            <p:ph type="sldNum" sz="quarter" idx="12"/>
          </p:nvPr>
        </p:nvSpPr>
        <p:spPr/>
        <p:txBody>
          <a:bodyPr/>
          <a:lstStyle/>
          <a:p>
            <a:fld id="{CBA53E11-492D-48B3-9F9B-09541CA2A39A}" type="slidenum">
              <a:rPr lang="en-GB" smtClean="0"/>
              <a:t>4</a:t>
            </a:fld>
            <a:endParaRPr lang="en-GB"/>
          </a:p>
        </p:txBody>
      </p:sp>
      <p:pic>
        <p:nvPicPr>
          <p:cNvPr id="2060" name="Picture 12" descr="Why reflection is important in a leadership role | Illinois Leadership®  Center">
            <a:extLst>
              <a:ext uri="{FF2B5EF4-FFF2-40B4-BE49-F238E27FC236}">
                <a16:creationId xmlns:a16="http://schemas.microsoft.com/office/drawing/2014/main" id="{D9F07BDA-CBAE-AB9D-2833-E37A42D52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59" y="990600"/>
            <a:ext cx="3810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4856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5083E-6696-9D72-8FD9-2D6FA18D4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27571-CE53-EB8F-C5B8-A38AFA4AB38F}"/>
              </a:ext>
            </a:extLst>
          </p:cNvPr>
          <p:cNvSpPr>
            <a:spLocks noGrp="1"/>
          </p:cNvSpPr>
          <p:nvPr>
            <p:ph type="title"/>
          </p:nvPr>
        </p:nvSpPr>
        <p:spPr/>
        <p:txBody>
          <a:bodyPr/>
          <a:lstStyle/>
          <a:p>
            <a:r>
              <a:rPr lang="en-GB" dirty="0"/>
              <a:t>Resources</a:t>
            </a:r>
            <a:endParaRPr lang="en-US" dirty="0"/>
          </a:p>
        </p:txBody>
      </p:sp>
      <p:sp>
        <p:nvSpPr>
          <p:cNvPr id="3" name="Content Placeholder 2">
            <a:extLst>
              <a:ext uri="{FF2B5EF4-FFF2-40B4-BE49-F238E27FC236}">
                <a16:creationId xmlns:a16="http://schemas.microsoft.com/office/drawing/2014/main" id="{D5411C7E-E7CA-0793-16B1-B9F41168CF7F}"/>
              </a:ext>
            </a:extLst>
          </p:cNvPr>
          <p:cNvSpPr>
            <a:spLocks noGrp="1"/>
          </p:cNvSpPr>
          <p:nvPr>
            <p:ph sz="half" idx="1"/>
          </p:nvPr>
        </p:nvSpPr>
        <p:spPr>
          <a:xfrm>
            <a:off x="1229445" y="768403"/>
            <a:ext cx="9837168" cy="5762569"/>
          </a:xfrm>
        </p:spPr>
        <p:txBody>
          <a:bodyPr/>
          <a:lstStyle/>
          <a:p>
            <a:pPr>
              <a:buFont typeface="Arial" panose="020B0604020202020204" pitchFamily="34" charset="0"/>
              <a:buChar char="•"/>
            </a:pPr>
            <a:r>
              <a:rPr lang="en-GB" sz="2800" dirty="0">
                <a:solidFill>
                  <a:srgbClr val="113300"/>
                </a:solidFill>
                <a:latin typeface="inherit"/>
                <a:hlinkClick r:id="rId2"/>
              </a:rPr>
              <a:t>Child Protection and Safeguarding Policy</a:t>
            </a:r>
            <a:endParaRPr lang="en-GB" sz="2800" dirty="0">
              <a:solidFill>
                <a:srgbClr val="000000"/>
              </a:solidFill>
              <a:latin typeface="inherit"/>
            </a:endParaRPr>
          </a:p>
          <a:p>
            <a:pPr>
              <a:buFont typeface="Arial" panose="020B0604020202020204" pitchFamily="34" charset="0"/>
              <a:buChar char="•"/>
            </a:pPr>
            <a:r>
              <a:rPr lang="en-GB" sz="2800" dirty="0">
                <a:solidFill>
                  <a:srgbClr val="113300"/>
                </a:solidFill>
                <a:latin typeface="inherit"/>
                <a:hlinkClick r:id="rId3"/>
              </a:rPr>
              <a:t>Child Protection and Safeguarding Code of Practice</a:t>
            </a:r>
            <a:endParaRPr lang="en-GB" sz="2800" dirty="0">
              <a:solidFill>
                <a:srgbClr val="113300"/>
              </a:solidFill>
              <a:latin typeface="inherit"/>
            </a:endParaRPr>
          </a:p>
          <a:p>
            <a:pPr>
              <a:buFont typeface="Arial" panose="020B0604020202020204" pitchFamily="34" charset="0"/>
              <a:buChar char="•"/>
            </a:pPr>
            <a:endParaRPr lang="en-GB" sz="2800" dirty="0">
              <a:solidFill>
                <a:srgbClr val="113300"/>
              </a:solidFill>
              <a:latin typeface="inherit"/>
            </a:endParaRPr>
          </a:p>
          <a:p>
            <a:pPr>
              <a:buFont typeface="Arial" panose="020B0604020202020204" pitchFamily="34" charset="0"/>
              <a:buChar char="•"/>
            </a:pPr>
            <a:r>
              <a:rPr lang="en-GB" sz="2800" dirty="0">
                <a:solidFill>
                  <a:srgbClr val="113300"/>
                </a:solidFill>
                <a:latin typeface="inherit"/>
                <a:hlinkClick r:id="rId4"/>
              </a:rPr>
              <a:t>Contacts for further support</a:t>
            </a:r>
            <a:endParaRPr lang="en-GB" sz="2800" dirty="0">
              <a:solidFill>
                <a:srgbClr val="113300"/>
              </a:solidFill>
              <a:latin typeface="inherit"/>
            </a:endParaRPr>
          </a:p>
          <a:p>
            <a:pPr>
              <a:buFont typeface="Arial" panose="020B0604020202020204" pitchFamily="34" charset="0"/>
              <a:buChar char="•"/>
            </a:pPr>
            <a:endParaRPr lang="en-GB" sz="2800" dirty="0">
              <a:solidFill>
                <a:srgbClr val="113300"/>
              </a:solidFill>
              <a:latin typeface="inherit"/>
            </a:endParaRPr>
          </a:p>
          <a:p>
            <a:pPr>
              <a:buFont typeface="Arial" panose="020B0604020202020204" pitchFamily="34" charset="0"/>
              <a:buChar char="•"/>
            </a:pPr>
            <a:r>
              <a:rPr lang="en-GB" sz="2800" dirty="0">
                <a:solidFill>
                  <a:srgbClr val="113300"/>
                </a:solidFill>
                <a:latin typeface="inherit"/>
                <a:hlinkClick r:id="rId5"/>
              </a:rPr>
              <a:t>Guidance on raising Low-level safeguarding concerns</a:t>
            </a:r>
            <a:endParaRPr lang="en-GB" sz="2800" dirty="0">
              <a:solidFill>
                <a:srgbClr val="000000"/>
              </a:solidFill>
              <a:latin typeface="inherit"/>
            </a:endParaRPr>
          </a:p>
          <a:p>
            <a:pPr>
              <a:buFont typeface="Arial" panose="020B0604020202020204" pitchFamily="34" charset="0"/>
              <a:buChar char="•"/>
            </a:pPr>
            <a:r>
              <a:rPr lang="en-GB" sz="2800" dirty="0">
                <a:solidFill>
                  <a:srgbClr val="113300"/>
                </a:solidFill>
                <a:latin typeface="inherit"/>
                <a:hlinkClick r:id="rId6"/>
              </a:rPr>
              <a:t>Imperial’s Report and Support tool</a:t>
            </a:r>
            <a:endParaRPr lang="en-GB" sz="2800" dirty="0">
              <a:solidFill>
                <a:srgbClr val="113300"/>
              </a:solidFill>
              <a:latin typeface="inherit"/>
            </a:endParaRPr>
          </a:p>
          <a:p>
            <a:pPr>
              <a:buFont typeface="Arial" panose="020B0604020202020204" pitchFamily="34" charset="0"/>
              <a:buChar char="•"/>
            </a:pPr>
            <a:r>
              <a:rPr lang="en-GB" sz="2800" dirty="0">
                <a:solidFill>
                  <a:srgbClr val="113300"/>
                </a:solidFill>
                <a:latin typeface="inherit"/>
                <a:hlinkClick r:id="rId7"/>
              </a:rPr>
              <a:t>Prevent - Referral of Concerns</a:t>
            </a:r>
            <a:endParaRPr lang="en-GB" sz="2800" dirty="0">
              <a:solidFill>
                <a:srgbClr val="000000"/>
              </a:solidFill>
              <a:latin typeface="inherit"/>
            </a:endParaRPr>
          </a:p>
          <a:p>
            <a:pPr>
              <a:buFont typeface="Arial" panose="020B0604020202020204" pitchFamily="34" charset="0"/>
              <a:buChar char="•"/>
            </a:pPr>
            <a:endParaRPr lang="en-GB" sz="2800" dirty="0">
              <a:solidFill>
                <a:srgbClr val="113300"/>
              </a:solidFill>
              <a:latin typeface="inherit"/>
            </a:endParaRPr>
          </a:p>
          <a:p>
            <a:pPr>
              <a:buFont typeface="Arial" panose="020B0604020202020204" pitchFamily="34" charset="0"/>
              <a:buChar char="•"/>
            </a:pPr>
            <a:r>
              <a:rPr lang="en-GB" sz="2800" dirty="0">
                <a:solidFill>
                  <a:srgbClr val="113300"/>
                </a:solidFill>
                <a:latin typeface="inherit"/>
                <a:hlinkClick r:id="rId8"/>
              </a:rPr>
              <a:t>Student Support Zone</a:t>
            </a:r>
            <a:endParaRPr lang="en-GB" sz="2800" dirty="0">
              <a:solidFill>
                <a:srgbClr val="113300"/>
              </a:solidFill>
              <a:latin typeface="inherit"/>
            </a:endParaRPr>
          </a:p>
          <a:p>
            <a:pPr>
              <a:buFont typeface="Arial" panose="020B0604020202020204" pitchFamily="34" charset="0"/>
              <a:buChar char="•"/>
            </a:pPr>
            <a:r>
              <a:rPr lang="en-GB" sz="2800" dirty="0">
                <a:solidFill>
                  <a:srgbClr val="113300"/>
                </a:solidFill>
                <a:latin typeface="inherit"/>
                <a:hlinkClick r:id="rId9"/>
              </a:rPr>
              <a:t>Guidance Safer working practice Professional and Personnel  Relationships</a:t>
            </a:r>
            <a:endParaRPr lang="en-GB" sz="2800" dirty="0">
              <a:solidFill>
                <a:srgbClr val="000000"/>
              </a:solidFill>
              <a:latin typeface="inherit"/>
            </a:endParaRPr>
          </a:p>
          <a:p>
            <a:endParaRPr lang="en-US" dirty="0"/>
          </a:p>
        </p:txBody>
      </p:sp>
      <p:sp>
        <p:nvSpPr>
          <p:cNvPr id="5" name="Date Placeholder 4">
            <a:extLst>
              <a:ext uri="{FF2B5EF4-FFF2-40B4-BE49-F238E27FC236}">
                <a16:creationId xmlns:a16="http://schemas.microsoft.com/office/drawing/2014/main" id="{750CC269-4689-2EAF-516A-16BB028E33AE}"/>
              </a:ext>
            </a:extLst>
          </p:cNvPr>
          <p:cNvSpPr>
            <a:spLocks noGrp="1"/>
          </p:cNvSpPr>
          <p:nvPr>
            <p:ph type="dt" sz="half" idx="10"/>
          </p:nvPr>
        </p:nvSpPr>
        <p:spPr/>
        <p:txBody>
          <a:bodyPr/>
          <a:lstStyle/>
          <a:p>
            <a:fld id="{921DB9F8-2932-4A13-97CA-3CF06357AF6F}" type="datetime1">
              <a:rPr lang="en-GB" smtClean="0"/>
              <a:t>09/09/2025</a:t>
            </a:fld>
            <a:endParaRPr lang="en-GB"/>
          </a:p>
        </p:txBody>
      </p:sp>
      <p:sp>
        <p:nvSpPr>
          <p:cNvPr id="7" name="Slide Number Placeholder 6">
            <a:extLst>
              <a:ext uri="{FF2B5EF4-FFF2-40B4-BE49-F238E27FC236}">
                <a16:creationId xmlns:a16="http://schemas.microsoft.com/office/drawing/2014/main" id="{3D749C37-25C1-F98D-342E-13EDA4412F43}"/>
              </a:ext>
            </a:extLst>
          </p:cNvPr>
          <p:cNvSpPr>
            <a:spLocks noGrp="1"/>
          </p:cNvSpPr>
          <p:nvPr>
            <p:ph type="sldNum" sz="quarter" idx="12"/>
          </p:nvPr>
        </p:nvSpPr>
        <p:spPr/>
        <p:txBody>
          <a:bodyPr/>
          <a:lstStyle/>
          <a:p>
            <a:fld id="{CBA53E11-492D-48B3-9F9B-09541CA2A39A}" type="slidenum">
              <a:rPr lang="en-GB" smtClean="0"/>
              <a:t>40</a:t>
            </a:fld>
            <a:endParaRPr lang="en-GB"/>
          </a:p>
        </p:txBody>
      </p:sp>
    </p:spTree>
    <p:extLst>
      <p:ext uri="{BB962C8B-B14F-4D97-AF65-F5344CB8AC3E}">
        <p14:creationId xmlns:p14="http://schemas.microsoft.com/office/powerpoint/2010/main" val="38044484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8231-AAA1-7E89-B695-0017796C4E70}"/>
              </a:ext>
            </a:extLst>
          </p:cNvPr>
          <p:cNvSpPr>
            <a:spLocks noGrp="1"/>
          </p:cNvSpPr>
          <p:nvPr>
            <p:ph type="title"/>
          </p:nvPr>
        </p:nvSpPr>
        <p:spPr>
          <a:xfrm>
            <a:off x="326232" y="252000"/>
            <a:ext cx="11541025" cy="378044"/>
          </a:xfrm>
        </p:spPr>
        <p:txBody>
          <a:bodyPr anchor="t">
            <a:normAutofit/>
          </a:bodyPr>
          <a:lstStyle/>
          <a:p>
            <a:r>
              <a:rPr lang="en-GB" dirty="0"/>
              <a:t>How a safeguarding concern might arise</a:t>
            </a:r>
            <a:endParaRPr lang="en-US" dirty="0"/>
          </a:p>
        </p:txBody>
      </p:sp>
      <p:sp>
        <p:nvSpPr>
          <p:cNvPr id="3" name="Content Placeholder 2">
            <a:extLst>
              <a:ext uri="{FF2B5EF4-FFF2-40B4-BE49-F238E27FC236}">
                <a16:creationId xmlns:a16="http://schemas.microsoft.com/office/drawing/2014/main" id="{9D34BF27-A462-5BC5-B32E-5950D2CBEC44}"/>
              </a:ext>
            </a:extLst>
          </p:cNvPr>
          <p:cNvSpPr>
            <a:spLocks noGrp="1"/>
          </p:cNvSpPr>
          <p:nvPr>
            <p:ph sz="half" idx="1"/>
          </p:nvPr>
        </p:nvSpPr>
        <p:spPr>
          <a:xfrm>
            <a:off x="326232" y="1828800"/>
            <a:ext cx="11548764" cy="4432300"/>
          </a:xfrm>
        </p:spPr>
        <p:txBody>
          <a:bodyPr>
            <a:normAutofit/>
          </a:bodyPr>
          <a:lstStyle/>
          <a:p>
            <a:pPr marL="228600" marR="0" lvl="0" indent="-228600" defTabSz="914400" rtl="0" eaLnBrk="1" fontAlgn="auto" latinLnBrk="0" hangingPunct="1">
              <a:lnSpc>
                <a:spcPct val="95000"/>
              </a:lnSpc>
              <a:spcBef>
                <a:spcPts val="1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effectLst/>
                <a:uLnTx/>
                <a:uFillTx/>
              </a:rPr>
              <a:t>A safeguarding concern may come to light in different ways, such as direct observation, a referral from another student or staff member, or information from a third party.</a:t>
            </a:r>
          </a:p>
          <a:p>
            <a:pPr marR="0" lvl="0" defTabSz="914400" rtl="0" eaLnBrk="1" fontAlgn="auto" latinLnBrk="0" hangingPunct="1">
              <a:lnSpc>
                <a:spcPct val="95000"/>
              </a:lnSpc>
              <a:spcBef>
                <a:spcPts val="1000"/>
              </a:spcBef>
              <a:spcAft>
                <a:spcPts val="0"/>
              </a:spcAft>
              <a:buClrTx/>
              <a:buSzTx/>
              <a:tabLst/>
              <a:defRPr/>
            </a:pPr>
            <a:endParaRPr kumimoji="0" lang="en-GB" sz="1900" b="0" i="0" u="none" strike="noStrike" kern="1200" cap="none" spc="0" normalizeH="0" baseline="0" noProof="0" dirty="0">
              <a:ln>
                <a:noFill/>
              </a:ln>
              <a:effectLst/>
              <a:uLnTx/>
              <a:uFillTx/>
            </a:endParaRPr>
          </a:p>
          <a:p>
            <a:pPr marL="228600" marR="0" lvl="0" indent="-228600" defTabSz="914400" rtl="0" eaLnBrk="1" fontAlgn="auto" latinLnBrk="0" hangingPunct="1">
              <a:lnSpc>
                <a:spcPct val="95000"/>
              </a:lnSpc>
              <a:spcBef>
                <a:spcPts val="1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effectLst/>
                <a:uLnTx/>
                <a:uFillTx/>
              </a:rPr>
              <a:t>Sometimes, a concern may only come to light because the person discloses it to you directly. If this happens, it is essential that you are aware of </a:t>
            </a:r>
            <a:r>
              <a:rPr kumimoji="0" lang="en-GB" sz="1900" b="0" i="0" u="none" strike="noStrike" kern="1200" cap="none" spc="0" normalizeH="0" baseline="0" noProof="0" dirty="0">
                <a:ln>
                  <a:noFill/>
                </a:ln>
                <a:effectLst/>
                <a:uLnTx/>
                <a:uFillTx/>
                <a:hlinkClick r:id="rId2"/>
              </a:rPr>
              <a:t>Imperial's procedures</a:t>
            </a:r>
            <a:r>
              <a:rPr kumimoji="0" lang="en-GB" sz="1900" b="0" i="0" u="none" strike="noStrike" kern="1200" cap="none" spc="0" normalizeH="0" baseline="0" noProof="0" dirty="0">
                <a:ln>
                  <a:noFill/>
                </a:ln>
                <a:effectLst/>
                <a:uLnTx/>
                <a:uFillTx/>
              </a:rPr>
              <a:t> on what to do and how to behave. </a:t>
            </a:r>
          </a:p>
          <a:p>
            <a:pPr marL="228600" marR="0" lvl="0" indent="-228600" defTabSz="914400" rtl="0" eaLnBrk="1" fontAlgn="auto" latinLnBrk="0" hangingPunct="1">
              <a:lnSpc>
                <a:spcPct val="95000"/>
              </a:lnSpc>
              <a:spcBef>
                <a:spcPts val="1000"/>
              </a:spcBef>
              <a:spcAft>
                <a:spcPts val="0"/>
              </a:spcAft>
              <a:buClrTx/>
              <a:buSzTx/>
              <a:buFont typeface="Arial" panose="020B0604020202020204" pitchFamily="34" charset="0"/>
              <a:buChar char="•"/>
              <a:tabLst/>
              <a:defRPr/>
            </a:pPr>
            <a:endParaRPr lang="en-GB" sz="1900" dirty="0"/>
          </a:p>
          <a:p>
            <a:pPr marL="228600" marR="0" lvl="0" indent="-228600" defTabSz="914400" rtl="0" eaLnBrk="1" fontAlgn="auto" latinLnBrk="0" hangingPunct="1">
              <a:lnSpc>
                <a:spcPct val="95000"/>
              </a:lnSpc>
              <a:spcBef>
                <a:spcPts val="1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effectLst/>
                <a:uLnTx/>
                <a:uFillTx/>
              </a:rPr>
              <a:t>In all cases, it is important that the case is discussed with as few people as possible and is referred via the proper procedure as soon as possible.</a:t>
            </a:r>
          </a:p>
          <a:p>
            <a:pPr marR="0" lvl="0" defTabSz="914400" rtl="0" eaLnBrk="1" fontAlgn="auto" latinLnBrk="0" hangingPunct="1">
              <a:lnSpc>
                <a:spcPct val="95000"/>
              </a:lnSpc>
              <a:spcBef>
                <a:spcPts val="1000"/>
              </a:spcBef>
              <a:spcAft>
                <a:spcPts val="0"/>
              </a:spcAft>
              <a:buClrTx/>
              <a:buSzTx/>
              <a:tabLst/>
              <a:defRPr/>
            </a:pPr>
            <a:endParaRPr kumimoji="0" lang="en-GB" sz="1900" b="0" i="0" u="none" strike="noStrike" kern="1200" cap="none" spc="0" normalizeH="0" baseline="0" noProof="0" dirty="0">
              <a:ln>
                <a:noFill/>
              </a:ln>
              <a:effectLst/>
              <a:uLnTx/>
              <a:uFillTx/>
            </a:endParaRPr>
          </a:p>
          <a:p>
            <a:pPr marL="228600" marR="0" lvl="0" indent="-228600" defTabSz="914400" rtl="0" eaLnBrk="1" fontAlgn="auto" latinLnBrk="0" hangingPunct="1">
              <a:lnSpc>
                <a:spcPct val="95000"/>
              </a:lnSpc>
              <a:spcBef>
                <a:spcPts val="1000"/>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effectLst/>
                <a:uLnTx/>
                <a:uFillTx/>
              </a:rPr>
              <a:t>Your reaction is very important. Disclosure may not be made at a convenient time for you; however, it is the best time for the person making the disclosure, and you must accept this.</a:t>
            </a:r>
          </a:p>
          <a:p>
            <a:pPr>
              <a:lnSpc>
                <a:spcPct val="95000"/>
              </a:lnSpc>
            </a:pPr>
            <a:endParaRPr lang="en-US" sz="1900" dirty="0"/>
          </a:p>
        </p:txBody>
      </p:sp>
      <p:pic>
        <p:nvPicPr>
          <p:cNvPr id="3074" name="Picture 2" descr="Taking action on safeguarding concerns - Sibs">
            <a:extLst>
              <a:ext uri="{FF2B5EF4-FFF2-40B4-BE49-F238E27FC236}">
                <a16:creationId xmlns:a16="http://schemas.microsoft.com/office/drawing/2014/main" id="{3E282EBC-16F7-69D9-FD0A-C084B816C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669" r="10859" b="1"/>
          <a:stretch>
            <a:fillRect/>
          </a:stretch>
        </p:blipFill>
        <p:spPr bwMode="auto">
          <a:xfrm>
            <a:off x="7100047" y="553252"/>
            <a:ext cx="4766516" cy="998924"/>
          </a:xfrm>
          <a:prstGeom prst="rect">
            <a:avLst/>
          </a:prstGeom>
          <a:solidFill>
            <a:srgbClr val="FFFFFF"/>
          </a:solidFill>
        </p:spPr>
      </p:pic>
      <p:sp>
        <p:nvSpPr>
          <p:cNvPr id="4" name="Date Placeholder 3">
            <a:extLst>
              <a:ext uri="{FF2B5EF4-FFF2-40B4-BE49-F238E27FC236}">
                <a16:creationId xmlns:a16="http://schemas.microsoft.com/office/drawing/2014/main" id="{F15EC1E3-0814-A792-7384-9AEEDA9DBC7C}"/>
              </a:ext>
            </a:extLst>
          </p:cNvPr>
          <p:cNvSpPr>
            <a:spLocks noGrp="1"/>
          </p:cNvSpPr>
          <p:nvPr>
            <p:ph type="dt" sz="half" idx="10"/>
          </p:nvPr>
        </p:nvSpPr>
        <p:spPr>
          <a:xfrm>
            <a:off x="10641349" y="6393702"/>
            <a:ext cx="1233647" cy="137270"/>
          </a:xfrm>
        </p:spPr>
        <p:txBody>
          <a:bodyPr anchor="b">
            <a:normAutofit/>
          </a:bodyPr>
          <a:lstStyle/>
          <a:p>
            <a:pPr>
              <a:spcAft>
                <a:spcPts val="600"/>
              </a:spcAft>
            </a:pPr>
            <a:fld id="{1909EB68-C59E-43E1-8BB1-D5E2B5D0AFC4}" type="datetime1">
              <a:rPr lang="en-GB" smtClean="0"/>
              <a:pPr>
                <a:spcAft>
                  <a:spcPts val="600"/>
                </a:spcAft>
              </a:pPr>
              <a:t>09/09/2025</a:t>
            </a:fld>
            <a:endParaRPr lang="en-GB"/>
          </a:p>
        </p:txBody>
      </p:sp>
      <p:sp>
        <p:nvSpPr>
          <p:cNvPr id="6" name="Slide Number Placeholder 5">
            <a:extLst>
              <a:ext uri="{FF2B5EF4-FFF2-40B4-BE49-F238E27FC236}">
                <a16:creationId xmlns:a16="http://schemas.microsoft.com/office/drawing/2014/main" id="{38028B23-95F4-1989-943D-CEA376E1BE4D}"/>
              </a:ext>
            </a:extLst>
          </p:cNvPr>
          <p:cNvSpPr>
            <a:spLocks noGrp="1"/>
          </p:cNvSpPr>
          <p:nvPr>
            <p:ph type="sldNum" sz="quarter" idx="12"/>
          </p:nvPr>
        </p:nvSpPr>
        <p:spPr>
          <a:xfrm>
            <a:off x="5936755" y="6393702"/>
            <a:ext cx="318491" cy="137272"/>
          </a:xfrm>
        </p:spPr>
        <p:txBody>
          <a:bodyPr anchor="b">
            <a:normAutofit/>
          </a:bodyPr>
          <a:lstStyle/>
          <a:p>
            <a:pPr>
              <a:spcAft>
                <a:spcPts val="600"/>
              </a:spcAft>
            </a:pPr>
            <a:fld id="{CBA53E11-492D-48B3-9F9B-09541CA2A39A}" type="slidenum">
              <a:rPr lang="en-GB" smtClean="0"/>
              <a:pPr>
                <a:spcAft>
                  <a:spcPts val="600"/>
                </a:spcAft>
              </a:pPr>
              <a:t>5</a:t>
            </a:fld>
            <a:endParaRPr lang="en-GB"/>
          </a:p>
        </p:txBody>
      </p:sp>
    </p:spTree>
    <p:extLst>
      <p:ext uri="{BB962C8B-B14F-4D97-AF65-F5344CB8AC3E}">
        <p14:creationId xmlns:p14="http://schemas.microsoft.com/office/powerpoint/2010/main" val="13339390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4DE5-E9C5-DEBF-52D1-376B76603F21}"/>
              </a:ext>
            </a:extLst>
          </p:cNvPr>
          <p:cNvSpPr>
            <a:spLocks noGrp="1"/>
          </p:cNvSpPr>
          <p:nvPr>
            <p:ph type="title"/>
          </p:nvPr>
        </p:nvSpPr>
        <p:spPr/>
        <p:txBody>
          <a:bodyPr/>
          <a:lstStyle/>
          <a:p>
            <a:r>
              <a:rPr lang="en-GB" dirty="0"/>
              <a:t>If a concern is disclosed to you…</a:t>
            </a:r>
            <a:endParaRPr lang="en-US" dirty="0"/>
          </a:p>
        </p:txBody>
      </p:sp>
      <p:sp>
        <p:nvSpPr>
          <p:cNvPr id="3" name="Content Placeholder 2">
            <a:extLst>
              <a:ext uri="{FF2B5EF4-FFF2-40B4-BE49-F238E27FC236}">
                <a16:creationId xmlns:a16="http://schemas.microsoft.com/office/drawing/2014/main" id="{E8A11199-DD5C-8F48-1404-43CA39DC4C00}"/>
              </a:ext>
            </a:extLst>
          </p:cNvPr>
          <p:cNvSpPr>
            <a:spLocks noGrp="1"/>
          </p:cNvSpPr>
          <p:nvPr>
            <p:ph idx="1"/>
          </p:nvPr>
        </p:nvSpPr>
        <p:spPr>
          <a:xfrm>
            <a:off x="325438" y="809019"/>
            <a:ext cx="5611317" cy="5476033"/>
          </a:xfrm>
        </p:spPr>
        <p:txBody>
          <a:bodyPr>
            <a:noAutofit/>
          </a:bodyPr>
          <a:lstStyle/>
          <a:p>
            <a:pPr marL="0" indent="0" algn="ctr" fontAlgn="auto">
              <a:buNone/>
            </a:pPr>
            <a:r>
              <a:rPr lang="en-GB" b="1" i="0" dirty="0">
                <a:solidFill>
                  <a:srgbClr val="000000"/>
                </a:solidFill>
                <a:effectLst/>
                <a:latin typeface="Arial" panose="020B0604020202020204" pitchFamily="34" charset="0"/>
                <a:cs typeface="Arial" panose="020B0604020202020204" pitchFamily="34" charset="0"/>
              </a:rPr>
              <a:t>DO</a:t>
            </a:r>
          </a:p>
          <a:p>
            <a:pPr marL="0" indent="0" algn="ctr" fontAlgn="auto">
              <a:buNone/>
            </a:pPr>
            <a:endParaRPr lang="en-GB" sz="1600" b="1" i="0" dirty="0">
              <a:solidFill>
                <a:srgbClr val="000000"/>
              </a:solidFill>
              <a:effectLst/>
              <a:latin typeface="Arial" panose="020B0604020202020204" pitchFamily="34" charset="0"/>
              <a:cs typeface="Arial" panose="020B0604020202020204" pitchFamily="34" charset="0"/>
            </a:endParaRP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Stay calm and</a:t>
            </a:r>
            <a:r>
              <a:rPr lang="en-US" sz="1600" dirty="0">
                <a:solidFill>
                  <a:srgbClr val="000000"/>
                </a:solidFill>
                <a:latin typeface="Arial" panose="020B0604020202020204" pitchFamily="34" charset="0"/>
                <a:cs typeface="Arial" panose="020B0604020202020204" pitchFamily="34" charset="0"/>
              </a:rPr>
              <a:t> l</a:t>
            </a:r>
            <a:r>
              <a:rPr lang="en-US" sz="1600" b="0" i="0" dirty="0">
                <a:solidFill>
                  <a:srgbClr val="000000"/>
                </a:solidFill>
                <a:effectLst/>
                <a:latin typeface="Arial" panose="020B0604020202020204" pitchFamily="34" charset="0"/>
                <a:cs typeface="Arial" panose="020B0604020202020204" pitchFamily="34" charset="0"/>
              </a:rPr>
              <a:t>isten carefully</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Take it seriously even if the person is confused: let them know you are taking it seriously</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Be empathetic</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Tell the person they have done the right thing by telling you</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Let the person explain their situation/concerns at their own pace</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Let them know it's not their fault</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Explain confidentiality, but clarify that in line with the safeguarding procedure, you have to share the information with a Lead Safeguarding Officer if it involves a child </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Reassure the person that they will be supported</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Make sure the person's immediate safety needs are met</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Make a written record, dated and signed, of what you have been told and what you did – in their words, not yours</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Explain what you will do next</a:t>
            </a:r>
          </a:p>
          <a:p>
            <a:pPr marL="285750" indent="-285750" algn="l" fontAlgn="auto">
              <a:buFont typeface="Wingdings" panose="05000000000000000000" pitchFamily="2" charset="2"/>
              <a:buChar char="ü"/>
            </a:pPr>
            <a:r>
              <a:rPr lang="en-US" sz="1600" b="0" i="0" dirty="0">
                <a:solidFill>
                  <a:srgbClr val="000000"/>
                </a:solidFill>
                <a:effectLst/>
                <a:latin typeface="Arial" panose="020B0604020202020204" pitchFamily="34" charset="0"/>
                <a:cs typeface="Arial" panose="020B0604020202020204" pitchFamily="34" charset="0"/>
              </a:rPr>
              <a:t>Seek help for yourself if you feel you need support</a:t>
            </a:r>
          </a:p>
        </p:txBody>
      </p:sp>
      <p:sp>
        <p:nvSpPr>
          <p:cNvPr id="6" name="Slide Number Placeholder 5">
            <a:extLst>
              <a:ext uri="{FF2B5EF4-FFF2-40B4-BE49-F238E27FC236}">
                <a16:creationId xmlns:a16="http://schemas.microsoft.com/office/drawing/2014/main" id="{3B918F9E-CD9B-3B57-08DA-1BFFF393B0AE}"/>
              </a:ext>
            </a:extLst>
          </p:cNvPr>
          <p:cNvSpPr>
            <a:spLocks noGrp="1"/>
          </p:cNvSpPr>
          <p:nvPr>
            <p:ph type="sldNum" sz="quarter" idx="12"/>
          </p:nvPr>
        </p:nvSpPr>
        <p:spPr/>
        <p:txBody>
          <a:bodyPr/>
          <a:lstStyle/>
          <a:p>
            <a:fld id="{CBA53E11-492D-48B3-9F9B-09541CA2A39A}" type="slidenum">
              <a:rPr lang="en-GB" smtClean="0"/>
              <a:t>6</a:t>
            </a:fld>
            <a:endParaRPr lang="en-GB"/>
          </a:p>
        </p:txBody>
      </p:sp>
      <p:sp>
        <p:nvSpPr>
          <p:cNvPr id="7" name="Subtitle 6">
            <a:extLst>
              <a:ext uri="{FF2B5EF4-FFF2-40B4-BE49-F238E27FC236}">
                <a16:creationId xmlns:a16="http://schemas.microsoft.com/office/drawing/2014/main" id="{79D9ECA0-B32A-57C6-888C-4A6E395B73CB}"/>
              </a:ext>
            </a:extLst>
          </p:cNvPr>
          <p:cNvSpPr>
            <a:spLocks noGrp="1"/>
          </p:cNvSpPr>
          <p:nvPr>
            <p:ph type="subTitle" idx="13"/>
          </p:nvPr>
        </p:nvSpPr>
        <p:spPr>
          <a:xfrm>
            <a:off x="6281993" y="884046"/>
            <a:ext cx="5584569" cy="5721954"/>
          </a:xfrm>
        </p:spPr>
        <p:txBody>
          <a:bodyPr/>
          <a:lstStyle/>
          <a:p>
            <a:pPr marL="0" indent="0" algn="ctr" fontAlgn="auto">
              <a:buNone/>
            </a:pPr>
            <a:r>
              <a:rPr lang="en-GB" sz="2000" b="1" i="0" dirty="0">
                <a:solidFill>
                  <a:srgbClr val="000000"/>
                </a:solidFill>
                <a:effectLst/>
                <a:latin typeface="Arial" panose="020B0604020202020204" pitchFamily="34" charset="0"/>
                <a:cs typeface="Arial" panose="020B0604020202020204" pitchFamily="34" charset="0"/>
              </a:rPr>
              <a:t>DON’T</a:t>
            </a:r>
          </a:p>
          <a:p>
            <a:pPr marL="285750" indent="-285750" algn="ctr" fontAlgn="auto">
              <a:buFont typeface="Wingdings" panose="05000000000000000000" pitchFamily="2" charset="2"/>
              <a:buChar char="v"/>
            </a:pPr>
            <a:endParaRPr lang="en-GB" sz="1800" b="1" i="0" dirty="0">
              <a:solidFill>
                <a:srgbClr val="000000"/>
              </a:solidFill>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Show shock or disbelief</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Promise to keep secrets</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If the disclosure involves sharing of images on phones or the internet, do not view the material yourself</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Investigate the situation yourself in any way</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Contact the alleged perpetrator</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Be dismissive</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Share information with any other individual or member of staff other than on a need-to-know basis</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Put your arm around the person, as this may make them feel uncomfortable, and stop talking</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Use leading questions</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Attempt to resolve the situation yourself or give the individual your personal contact details</a:t>
            </a:r>
          </a:p>
          <a:p>
            <a:pPr marL="285750" indent="-285750">
              <a:buFont typeface="Wingdings" panose="05000000000000000000" pitchFamily="2" charset="2"/>
              <a:buChar char="v"/>
            </a:pPr>
            <a:r>
              <a:rPr lang="en-GB" sz="1800" dirty="0">
                <a:solidFill>
                  <a:srgbClr val="000000"/>
                </a:solidFill>
                <a:latin typeface="Arial" panose="020B0604020202020204" pitchFamily="34" charset="0"/>
                <a:cs typeface="Arial" panose="020B0604020202020204" pitchFamily="34" charset="0"/>
              </a:rPr>
              <a:t>Delay in reporting a disclosure to the Lead Safeguarding Officer</a:t>
            </a:r>
          </a:p>
          <a:p>
            <a:endParaRPr lang="en-US" dirty="0"/>
          </a:p>
        </p:txBody>
      </p:sp>
    </p:spTree>
    <p:extLst>
      <p:ext uri="{BB962C8B-B14F-4D97-AF65-F5344CB8AC3E}">
        <p14:creationId xmlns:p14="http://schemas.microsoft.com/office/powerpoint/2010/main" val="11057189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C4DB-0ECC-8299-4558-861E0A3F5E89}"/>
              </a:ext>
            </a:extLst>
          </p:cNvPr>
          <p:cNvSpPr>
            <a:spLocks noGrp="1"/>
          </p:cNvSpPr>
          <p:nvPr>
            <p:ph type="title"/>
          </p:nvPr>
        </p:nvSpPr>
        <p:spPr/>
        <p:txBody>
          <a:bodyPr/>
          <a:lstStyle/>
          <a:p>
            <a:r>
              <a:rPr lang="en-GB" dirty="0"/>
              <a:t>Consent and Confidentiality</a:t>
            </a:r>
            <a:endParaRPr lang="en-US" dirty="0"/>
          </a:p>
        </p:txBody>
      </p:sp>
      <p:sp>
        <p:nvSpPr>
          <p:cNvPr id="3" name="Content Placeholder 2">
            <a:extLst>
              <a:ext uri="{FF2B5EF4-FFF2-40B4-BE49-F238E27FC236}">
                <a16:creationId xmlns:a16="http://schemas.microsoft.com/office/drawing/2014/main" id="{B9387EA4-882A-99F5-7EEB-B08A04CBA7AC}"/>
              </a:ext>
            </a:extLst>
          </p:cNvPr>
          <p:cNvSpPr>
            <a:spLocks noGrp="1"/>
          </p:cNvSpPr>
          <p:nvPr>
            <p:ph idx="1"/>
          </p:nvPr>
        </p:nvSpPr>
        <p:spPr>
          <a:xfrm>
            <a:off x="325800" y="1055254"/>
            <a:ext cx="11540763" cy="3281076"/>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dirty="0">
              <a:solidFill>
                <a:srgbClr val="000000"/>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mj-lt"/>
              </a:rPr>
              <a:t>Informed consent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rgbClr val="000000"/>
              </a:solidFill>
              <a:effectLst/>
              <a:latin typeface="+mj-lt"/>
            </a:endParaRPr>
          </a:p>
          <a:p>
            <a:pPr marL="0" marR="0" lvl="0" indent="0"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cs typeface="Arial" panose="020B0604020202020204" pitchFamily="34" charset="0"/>
              </a:rPr>
              <a:t>Children</a:t>
            </a:r>
            <a:r>
              <a:rPr kumimoji="0" lang="en-US" altLang="en-US" sz="1800" b="0" i="0" u="none" strike="noStrike" cap="none" normalizeH="0" baseline="0" dirty="0">
                <a:ln>
                  <a:noFill/>
                </a:ln>
                <a:solidFill>
                  <a:srgbClr val="000000"/>
                </a:solidFill>
                <a:effectLst/>
                <a:cs typeface="Arial" panose="020B0604020202020204" pitchFamily="34" charset="0"/>
              </a:rPr>
              <a:t>: Where possible, children and young people should be given the opportunity to agree on the next steps,</a:t>
            </a:r>
          </a:p>
          <a:p>
            <a:pPr marL="0" marR="0" lvl="0" indent="0"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rgbClr val="000000"/>
                </a:solidFill>
                <a:effectLst/>
                <a:cs typeface="Arial" panose="020B0604020202020204" pitchFamily="34" charset="0"/>
              </a:rPr>
              <a:t>but any concerns must always be shared with the local or lead safeguarding officers so one person does not hold the knowledge and decision on the next steps.   </a:t>
            </a:r>
          </a:p>
          <a:p>
            <a:pPr marL="0" marR="0" lvl="0" indent="0" defTabSz="914400" rtl="0" eaLnBrk="0" fontAlgn="base" latinLnBrk="0" hangingPunct="0">
              <a:lnSpc>
                <a:spcPct val="100000"/>
              </a:lnSpc>
              <a:spcBef>
                <a:spcPct val="0"/>
              </a:spcBef>
              <a:spcAft>
                <a:spcPct val="0"/>
              </a:spcAft>
              <a:buClrTx/>
              <a:buSzTx/>
              <a:buNone/>
              <a:tabLst/>
            </a:pPr>
            <a:br>
              <a:rPr kumimoji="0" lang="en-US" altLang="en-US" sz="1800" b="0" i="0" u="none" strike="noStrike" cap="none" normalizeH="0" baseline="0" dirty="0">
                <a:ln>
                  <a:noFill/>
                </a:ln>
                <a:solidFill>
                  <a:srgbClr val="000000"/>
                </a:solidFill>
                <a:effectLst/>
                <a:cs typeface="Arial" panose="020B0604020202020204" pitchFamily="34" charset="0"/>
              </a:rPr>
            </a:br>
            <a:r>
              <a:rPr kumimoji="0" lang="en-US" altLang="en-US" sz="1800" b="1" i="0" u="none" strike="noStrike" cap="none" normalizeH="0" baseline="0" dirty="0">
                <a:ln>
                  <a:noFill/>
                </a:ln>
                <a:solidFill>
                  <a:srgbClr val="000000"/>
                </a:solidFill>
                <a:effectLst/>
                <a:cs typeface="Arial" panose="020B0604020202020204" pitchFamily="34" charset="0"/>
              </a:rPr>
              <a:t>Data protection legislation, including GDPR, does not prevent the sharing of safeguarding information with the relevant professional.</a:t>
            </a:r>
          </a:p>
          <a:p>
            <a:pPr marL="0" marR="0" lvl="0" indent="0"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rgbClr val="000000"/>
                </a:solidFill>
                <a:effectLst/>
                <a:cs typeface="Arial" panose="020B0604020202020204" pitchFamily="34" charset="0"/>
              </a:rPr>
              <a:t>Adults</a:t>
            </a:r>
            <a:r>
              <a:rPr kumimoji="0" lang="en-US" altLang="en-US" sz="1800" b="0" i="0" u="none" strike="noStrike" cap="none" normalizeH="0" baseline="0" dirty="0">
                <a:ln>
                  <a:noFill/>
                </a:ln>
                <a:solidFill>
                  <a:srgbClr val="000000"/>
                </a:solidFill>
                <a:effectLst/>
                <a:cs typeface="Arial" panose="020B0604020202020204" pitchFamily="34" charset="0"/>
              </a:rPr>
              <a:t>: The law assumes that adults have the right and capacity to make informed decisions, including the right to withhold consent.</a:t>
            </a:r>
          </a:p>
          <a:p>
            <a:pPr marL="0" marR="0" lvl="0" indent="0" algn="l" defTabSz="914400" rtl="0" eaLnBrk="0" fontAlgn="base" latinLnBrk="0" hangingPunct="0">
              <a:lnSpc>
                <a:spcPct val="100000"/>
              </a:lnSpc>
              <a:spcBef>
                <a:spcPct val="0"/>
              </a:spcBef>
              <a:spcAft>
                <a:spcPct val="0"/>
              </a:spcAft>
              <a:buClrTx/>
              <a:buSzTx/>
              <a:buNone/>
              <a:tabLst/>
            </a:pPr>
            <a:br>
              <a:rPr kumimoji="0" lang="en-US" altLang="en-US" sz="1800" b="0" i="0" u="none" strike="noStrike" cap="none" normalizeH="0" baseline="0" dirty="0">
                <a:ln>
                  <a:noFill/>
                </a:ln>
                <a:solidFill>
                  <a:srgbClr val="000000"/>
                </a:solidFill>
                <a:effectLst/>
                <a:cs typeface="Arial" panose="020B0604020202020204" pitchFamily="34" charset="0"/>
              </a:rPr>
            </a:br>
            <a:r>
              <a:rPr kumimoji="0" lang="en-US" altLang="en-US" sz="1800" b="0" i="0" u="none" strike="noStrike" cap="none" normalizeH="0" baseline="0" dirty="0">
                <a:ln>
                  <a:noFill/>
                </a:ln>
                <a:solidFill>
                  <a:srgbClr val="000000"/>
                </a:solidFill>
                <a:effectLst/>
                <a:cs typeface="Arial" panose="020B0604020202020204" pitchFamily="34" charset="0"/>
              </a:rPr>
              <a:t>A 'best interests' decision' can be made to protect someone if they, as an adult,' lack the capacity' to make a specific decision at a specific time.</a:t>
            </a:r>
          </a:p>
          <a:p>
            <a:pPr marL="0" lvl="0" indent="0">
              <a:lnSpc>
                <a:spcPct val="100000"/>
              </a:lnSpc>
              <a:buNone/>
            </a:pPr>
            <a:endParaRPr kumimoji="0" lang="en-US" altLang="en-US" b="1" i="0" u="none" strike="noStrike" cap="none" normalizeH="0" baseline="0" dirty="0">
              <a:ln>
                <a:noFill/>
              </a:ln>
              <a:solidFill>
                <a:srgbClr val="000000"/>
              </a:solidFill>
              <a:effectLst/>
              <a:cs typeface="Arial" panose="020B0604020202020204" pitchFamily="34" charset="0"/>
            </a:endParaRPr>
          </a:p>
          <a:p>
            <a:endParaRPr lang="en-US" dirty="0"/>
          </a:p>
        </p:txBody>
      </p:sp>
      <p:sp>
        <p:nvSpPr>
          <p:cNvPr id="6" name="Slide Number Placeholder 5">
            <a:extLst>
              <a:ext uri="{FF2B5EF4-FFF2-40B4-BE49-F238E27FC236}">
                <a16:creationId xmlns:a16="http://schemas.microsoft.com/office/drawing/2014/main" id="{8D0D9241-7210-627F-DF35-3A665312861B}"/>
              </a:ext>
            </a:extLst>
          </p:cNvPr>
          <p:cNvSpPr>
            <a:spLocks noGrp="1"/>
          </p:cNvSpPr>
          <p:nvPr>
            <p:ph type="sldNum" sz="quarter" idx="12"/>
          </p:nvPr>
        </p:nvSpPr>
        <p:spPr/>
        <p:txBody>
          <a:bodyPr/>
          <a:lstStyle/>
          <a:p>
            <a:fld id="{CBA53E11-492D-48B3-9F9B-09541CA2A39A}" type="slidenum">
              <a:rPr lang="en-GB" smtClean="0"/>
              <a:t>7</a:t>
            </a:fld>
            <a:endParaRPr lang="en-GB"/>
          </a:p>
        </p:txBody>
      </p:sp>
      <p:pic>
        <p:nvPicPr>
          <p:cNvPr id="4" name="Picture 3">
            <a:extLst>
              <a:ext uri="{FF2B5EF4-FFF2-40B4-BE49-F238E27FC236}">
                <a16:creationId xmlns:a16="http://schemas.microsoft.com/office/drawing/2014/main" id="{70D0B32C-E5E8-6135-681E-1BD94EF65C7C}"/>
              </a:ext>
            </a:extLst>
          </p:cNvPr>
          <p:cNvPicPr>
            <a:picLocks noChangeAspect="1"/>
          </p:cNvPicPr>
          <p:nvPr/>
        </p:nvPicPr>
        <p:blipFill>
          <a:blip r:embed="rId2"/>
          <a:stretch>
            <a:fillRect/>
          </a:stretch>
        </p:blipFill>
        <p:spPr>
          <a:xfrm>
            <a:off x="9152847" y="143861"/>
            <a:ext cx="2571750" cy="1962150"/>
          </a:xfrm>
          <a:prstGeom prst="rect">
            <a:avLst/>
          </a:prstGeom>
        </p:spPr>
      </p:pic>
    </p:spTree>
    <p:extLst>
      <p:ext uri="{BB962C8B-B14F-4D97-AF65-F5344CB8AC3E}">
        <p14:creationId xmlns:p14="http://schemas.microsoft.com/office/powerpoint/2010/main" val="36053823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C7D5-ECF6-8A11-3994-F6858A9FE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E35A7-C657-8538-F261-7207521087C2}"/>
              </a:ext>
            </a:extLst>
          </p:cNvPr>
          <p:cNvSpPr>
            <a:spLocks noGrp="1"/>
          </p:cNvSpPr>
          <p:nvPr>
            <p:ph type="title"/>
          </p:nvPr>
        </p:nvSpPr>
        <p:spPr/>
        <p:txBody>
          <a:bodyPr/>
          <a:lstStyle/>
          <a:p>
            <a:r>
              <a:rPr lang="en-GB" dirty="0"/>
              <a:t>Consent and Confidentiality</a:t>
            </a:r>
            <a:endParaRPr lang="en-US" dirty="0"/>
          </a:p>
        </p:txBody>
      </p:sp>
      <p:sp>
        <p:nvSpPr>
          <p:cNvPr id="3" name="Content Placeholder 2">
            <a:extLst>
              <a:ext uri="{FF2B5EF4-FFF2-40B4-BE49-F238E27FC236}">
                <a16:creationId xmlns:a16="http://schemas.microsoft.com/office/drawing/2014/main" id="{939275C4-12CD-5A39-D986-4EEA3AABE170}"/>
              </a:ext>
            </a:extLst>
          </p:cNvPr>
          <p:cNvSpPr>
            <a:spLocks noGrp="1"/>
          </p:cNvSpPr>
          <p:nvPr>
            <p:ph idx="1"/>
          </p:nvPr>
        </p:nvSpPr>
        <p:spPr>
          <a:xfrm>
            <a:off x="325618" y="901620"/>
            <a:ext cx="11540763" cy="5629354"/>
          </a:xfrm>
        </p:spPr>
        <p:txBody>
          <a:bodyPr/>
          <a:lstStyle/>
          <a:p>
            <a:pPr marL="0" lvl="0" indent="0">
              <a:lnSpc>
                <a:spcPct val="100000"/>
              </a:lnSpc>
              <a:buNone/>
            </a:pPr>
            <a:r>
              <a:rPr kumimoji="0" lang="en-US" altLang="en-US" b="1" i="0" u="none" strike="noStrike" cap="none" normalizeH="0" baseline="0" dirty="0">
                <a:ln>
                  <a:noFill/>
                </a:ln>
                <a:solidFill>
                  <a:srgbClr val="000000"/>
                </a:solidFill>
                <a:effectLst/>
                <a:latin typeface="+mj-lt"/>
                <a:cs typeface="Arial" panose="020B0604020202020204" pitchFamily="34" charset="0"/>
              </a:rPr>
              <a:t>Breaching confidentiality</a:t>
            </a:r>
          </a:p>
          <a:p>
            <a:pPr marL="0" lvl="0" indent="0">
              <a:lnSpc>
                <a:spcPct val="100000"/>
              </a:lnSpc>
              <a:buNone/>
            </a:pPr>
            <a:endParaRPr kumimoji="0" lang="en-US" altLang="en-US" b="0" i="0" u="none" strike="noStrike" cap="none" normalizeH="0" baseline="0" dirty="0">
              <a:ln>
                <a:noFill/>
              </a:ln>
              <a:solidFill>
                <a:schemeClr val="tx1"/>
              </a:solidFill>
              <a:effectLst/>
              <a:cs typeface="Arial" panose="020B0604020202020204" pitchFamily="34" charset="0"/>
            </a:endParaRPr>
          </a:p>
          <a:p>
            <a:pPr marL="0" lvl="0" indent="0">
              <a:lnSpc>
                <a:spcPct val="100000"/>
              </a:lnSpc>
              <a:buNone/>
            </a:pPr>
            <a:r>
              <a:rPr kumimoji="0" lang="en-US" altLang="en-US" b="0" i="0" u="none" strike="noStrike" cap="none" normalizeH="0" baseline="0" dirty="0">
                <a:ln>
                  <a:noFill/>
                </a:ln>
                <a:solidFill>
                  <a:srgbClr val="000000"/>
                </a:solidFill>
                <a:effectLst/>
                <a:cs typeface="Arial" panose="020B0604020202020204" pitchFamily="34" charset="0"/>
              </a:rPr>
              <a:t>The instances where you may consider breaching an individual's confidentiality or acting without their consent include the following:</a:t>
            </a:r>
          </a:p>
          <a:p>
            <a:pPr marL="0" lvl="0" indent="0">
              <a:lnSpc>
                <a:spcPct val="100000"/>
              </a:lnSpc>
              <a:buNone/>
            </a:pPr>
            <a:endParaRPr kumimoji="0" lang="en-US" altLang="en-US" b="0" i="0" u="none" strike="noStrike" cap="none" normalizeH="0" baseline="0" dirty="0">
              <a:ln>
                <a:noFill/>
              </a:ln>
              <a:solidFill>
                <a:srgbClr val="000000"/>
              </a:solidFill>
              <a:effectLst/>
              <a:cs typeface="Arial" panose="020B0604020202020204" pitchFamily="34" charset="0"/>
            </a:endParaRPr>
          </a:p>
          <a:p>
            <a:pPr marL="342900" lvl="0" indent="-342900">
              <a:lnSpc>
                <a:spcPct val="100000"/>
              </a:lnSpc>
              <a:buFont typeface="Arial" panose="020B0604020202020204" pitchFamily="34" charset="0"/>
              <a:buChar char="•"/>
            </a:pPr>
            <a:r>
              <a:rPr kumimoji="0" lang="en-US" altLang="en-US" b="0" i="0" u="none" strike="noStrike" cap="none" normalizeH="0" baseline="0" dirty="0">
                <a:ln>
                  <a:noFill/>
                </a:ln>
                <a:solidFill>
                  <a:srgbClr val="000000"/>
                </a:solidFill>
                <a:effectLst/>
                <a:cs typeface="Arial" panose="020B0604020202020204" pitchFamily="34" charset="0"/>
              </a:rPr>
              <a:t>The individual is a child or vulnerable adult at risk (disclosure for a child is not a discretionary option).</a:t>
            </a:r>
          </a:p>
          <a:p>
            <a:pPr marL="342900" lvl="0" indent="-342900">
              <a:lnSpc>
                <a:spcPct val="100000"/>
              </a:lnSpc>
              <a:buFont typeface="Arial" panose="020B0604020202020204" pitchFamily="34" charset="0"/>
              <a:buChar char="•"/>
            </a:pPr>
            <a:r>
              <a:rPr kumimoji="0" lang="en-US" altLang="en-US" b="0" i="0" u="none" strike="noStrike" cap="none" normalizeH="0" baseline="0" dirty="0">
                <a:ln>
                  <a:noFill/>
                </a:ln>
                <a:solidFill>
                  <a:srgbClr val="000000"/>
                </a:solidFill>
                <a:effectLst/>
                <a:cs typeface="Arial" panose="020B0604020202020204" pitchFamily="34" charset="0"/>
              </a:rPr>
              <a:t>Doing so is in the public interest.</a:t>
            </a:r>
          </a:p>
          <a:p>
            <a:pPr marL="342900" lvl="0" indent="-342900">
              <a:lnSpc>
                <a:spcPct val="100000"/>
              </a:lnSpc>
              <a:buFont typeface="Arial" panose="020B0604020202020204" pitchFamily="34" charset="0"/>
              <a:buChar char="•"/>
            </a:pPr>
            <a:r>
              <a:rPr kumimoji="0" lang="en-US" altLang="en-US" b="0" i="0" u="none" strike="noStrike" cap="none" normalizeH="0" baseline="0" dirty="0">
                <a:ln>
                  <a:noFill/>
                </a:ln>
                <a:solidFill>
                  <a:srgbClr val="000000"/>
                </a:solidFill>
                <a:effectLst/>
                <a:cs typeface="Arial" panose="020B0604020202020204" pitchFamily="34" charset="0"/>
              </a:rPr>
              <a:t>A crime has been committed or is likely to be committed.</a:t>
            </a:r>
          </a:p>
          <a:p>
            <a:pPr marL="342900" lvl="0" indent="-342900">
              <a:lnSpc>
                <a:spcPct val="100000"/>
              </a:lnSpc>
              <a:buFont typeface="Arial" panose="020B0604020202020204" pitchFamily="34" charset="0"/>
              <a:buChar char="•"/>
            </a:pPr>
            <a:r>
              <a:rPr kumimoji="0" lang="en-US" altLang="en-US" b="0" i="0" u="none" strike="noStrike" cap="none" normalizeH="0" baseline="0" dirty="0">
                <a:ln>
                  <a:noFill/>
                </a:ln>
                <a:solidFill>
                  <a:srgbClr val="000000"/>
                </a:solidFill>
                <a:effectLst/>
                <a:cs typeface="Arial" panose="020B0604020202020204" pitchFamily="34" charset="0"/>
              </a:rPr>
              <a:t>Other people are at risk.</a:t>
            </a:r>
          </a:p>
          <a:p>
            <a:pPr marL="342900" lvl="0" indent="-342900">
              <a:lnSpc>
                <a:spcPct val="100000"/>
              </a:lnSpc>
              <a:buFont typeface="Arial" panose="020B0604020202020204" pitchFamily="34" charset="0"/>
              <a:buChar char="•"/>
            </a:pPr>
            <a:r>
              <a:rPr kumimoji="0" lang="en-US" altLang="en-US" b="0" i="0" u="none" strike="noStrike" cap="none" normalizeH="0" baseline="0" dirty="0">
                <a:ln>
                  <a:noFill/>
                </a:ln>
                <a:solidFill>
                  <a:srgbClr val="000000"/>
                </a:solidFill>
                <a:effectLst/>
                <a:cs typeface="Arial" panose="020B0604020202020204" pitchFamily="34" charset="0"/>
              </a:rPr>
              <a:t>The individual is acting under duress, and you have concerns that they are not making their own informed decision.</a:t>
            </a:r>
          </a:p>
          <a:p>
            <a:pPr marL="342900" lvl="0" indent="-342900">
              <a:lnSpc>
                <a:spcPct val="100000"/>
              </a:lnSpc>
              <a:buFont typeface="Arial" panose="020B0604020202020204" pitchFamily="34" charset="0"/>
              <a:buChar char="•"/>
            </a:pPr>
            <a:r>
              <a:rPr kumimoji="0" lang="en-US" altLang="en-US" b="0" i="0" u="none" strike="noStrike" cap="none" normalizeH="0" baseline="0" dirty="0">
                <a:ln>
                  <a:noFill/>
                </a:ln>
                <a:solidFill>
                  <a:srgbClr val="000000"/>
                </a:solidFill>
                <a:effectLst/>
                <a:cs typeface="Arial" panose="020B0604020202020204" pitchFamily="34" charset="0"/>
              </a:rPr>
              <a:t>The allegation involves a member of staff or other professional people. Again, if this situation arises, reporting it is a 'must’.</a:t>
            </a:r>
          </a:p>
          <a:p>
            <a:pPr marL="342900" lvl="0" indent="-342900">
              <a:lnSpc>
                <a:spcPct val="100000"/>
              </a:lnSpc>
              <a:buFont typeface="Arial" panose="020B0604020202020204" pitchFamily="34" charset="0"/>
              <a:buChar char="•"/>
            </a:pPr>
            <a:r>
              <a:rPr kumimoji="0" lang="en-US" altLang="en-US" b="0" i="0" u="none" strike="noStrike" cap="none" normalizeH="0" baseline="0" dirty="0">
                <a:ln>
                  <a:noFill/>
                </a:ln>
                <a:solidFill>
                  <a:srgbClr val="000000"/>
                </a:solidFill>
                <a:effectLst/>
                <a:cs typeface="Arial" panose="020B0604020202020204" pitchFamily="34" charset="0"/>
              </a:rPr>
              <a:t>You have directly witnessed the incident or crime. </a:t>
            </a:r>
          </a:p>
          <a:p>
            <a:pPr marL="0" lvl="0" indent="0">
              <a:lnSpc>
                <a:spcPct val="100000"/>
              </a:lnSpc>
              <a:buNone/>
            </a:pPr>
            <a:endParaRPr lang="en-GB" sz="1800" dirty="0">
              <a:cs typeface="Arial" panose="020B0604020202020204" pitchFamily="34" charset="0"/>
            </a:endParaRPr>
          </a:p>
          <a:p>
            <a:pPr marL="0" lvl="0" indent="0">
              <a:lnSpc>
                <a:spcPct val="100000"/>
              </a:lnSpc>
              <a:buNone/>
            </a:pPr>
            <a:endParaRPr kumimoji="0" lang="en-US" altLang="en-US" sz="1800" b="1" i="0" u="none" strike="noStrike" cap="none" normalizeH="0" baseline="0" dirty="0">
              <a:ln>
                <a:noFill/>
              </a:ln>
              <a:solidFill>
                <a:srgbClr val="000000"/>
              </a:solidFill>
              <a:effectLst/>
              <a:cs typeface="Arial" panose="020B0604020202020204" pitchFamily="34" charset="0"/>
            </a:endParaRPr>
          </a:p>
          <a:p>
            <a:endParaRPr lang="en-US" dirty="0"/>
          </a:p>
        </p:txBody>
      </p:sp>
      <p:sp>
        <p:nvSpPr>
          <p:cNvPr id="6" name="Slide Number Placeholder 5">
            <a:extLst>
              <a:ext uri="{FF2B5EF4-FFF2-40B4-BE49-F238E27FC236}">
                <a16:creationId xmlns:a16="http://schemas.microsoft.com/office/drawing/2014/main" id="{B65E7F04-56A4-5CD9-53B9-4C1E552ACBAF}"/>
              </a:ext>
            </a:extLst>
          </p:cNvPr>
          <p:cNvSpPr>
            <a:spLocks noGrp="1"/>
          </p:cNvSpPr>
          <p:nvPr>
            <p:ph type="sldNum" sz="quarter" idx="12"/>
          </p:nvPr>
        </p:nvSpPr>
        <p:spPr/>
        <p:txBody>
          <a:bodyPr/>
          <a:lstStyle/>
          <a:p>
            <a:fld id="{CBA53E11-492D-48B3-9F9B-09541CA2A39A}" type="slidenum">
              <a:rPr lang="en-GB" smtClean="0"/>
              <a:t>8</a:t>
            </a:fld>
            <a:endParaRPr lang="en-GB"/>
          </a:p>
        </p:txBody>
      </p:sp>
    </p:spTree>
    <p:extLst>
      <p:ext uri="{BB962C8B-B14F-4D97-AF65-F5344CB8AC3E}">
        <p14:creationId xmlns:p14="http://schemas.microsoft.com/office/powerpoint/2010/main" val="9948085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C1ACB-8F03-F3CA-10A5-1C552F3CEECA}"/>
              </a:ext>
            </a:extLst>
          </p:cNvPr>
          <p:cNvSpPr>
            <a:spLocks noGrp="1"/>
          </p:cNvSpPr>
          <p:nvPr>
            <p:ph idx="1"/>
          </p:nvPr>
        </p:nvSpPr>
        <p:spPr>
          <a:xfrm>
            <a:off x="445329" y="522948"/>
            <a:ext cx="5306449" cy="4866481"/>
          </a:xfrm>
        </p:spPr>
        <p:txBody>
          <a:bodyPr/>
          <a:lstStyle/>
          <a:p>
            <a:endParaRPr lang="en-US" dirty="0"/>
          </a:p>
          <a:p>
            <a:r>
              <a:rPr lang="en-US" dirty="0"/>
              <a:t>The decision to breach an adult's confidentiality and act without their cooperation and involvement should never be taken lightly.</a:t>
            </a:r>
          </a:p>
          <a:p>
            <a:endParaRPr lang="en-US" dirty="0"/>
          </a:p>
          <a:p>
            <a:r>
              <a:rPr lang="en-US" dirty="0"/>
              <a:t>When considering the best course of action, consider the benefits and risks of breaching confidentiality and weigh these carefully in relation to the individual's situation.</a:t>
            </a:r>
          </a:p>
          <a:p>
            <a:endParaRPr lang="en-US" dirty="0"/>
          </a:p>
          <a:p>
            <a:r>
              <a:rPr lang="en-US" dirty="0"/>
              <a:t>Disclosures of abuse made by a vulnerable adult at risk or a child should always be reported.</a:t>
            </a:r>
          </a:p>
          <a:p>
            <a:endParaRPr lang="en-US" dirty="0"/>
          </a:p>
          <a:p>
            <a:r>
              <a:rPr lang="en-US" dirty="0"/>
              <a:t>Other blanket approaches and routine or automatic breaches of confidentiality are never acceptable.</a:t>
            </a:r>
          </a:p>
        </p:txBody>
      </p:sp>
      <p:sp>
        <p:nvSpPr>
          <p:cNvPr id="4" name="Date Placeholder 3">
            <a:extLst>
              <a:ext uri="{FF2B5EF4-FFF2-40B4-BE49-F238E27FC236}">
                <a16:creationId xmlns:a16="http://schemas.microsoft.com/office/drawing/2014/main" id="{F5C663B1-5601-E0D0-6021-43E39D61F455}"/>
              </a:ext>
            </a:extLst>
          </p:cNvPr>
          <p:cNvSpPr>
            <a:spLocks noGrp="1"/>
          </p:cNvSpPr>
          <p:nvPr>
            <p:ph type="dt" sz="half" idx="10"/>
          </p:nvPr>
        </p:nvSpPr>
        <p:spPr/>
        <p:txBody>
          <a:bodyPr/>
          <a:lstStyle/>
          <a:p>
            <a:fld id="{1909EB68-C59E-43E1-8BB1-D5E2B5D0AFC4}" type="datetime1">
              <a:rPr lang="en-GB" smtClean="0"/>
              <a:t>09/09/2025</a:t>
            </a:fld>
            <a:endParaRPr lang="en-GB"/>
          </a:p>
        </p:txBody>
      </p:sp>
      <p:sp>
        <p:nvSpPr>
          <p:cNvPr id="6" name="Slide Number Placeholder 5">
            <a:extLst>
              <a:ext uri="{FF2B5EF4-FFF2-40B4-BE49-F238E27FC236}">
                <a16:creationId xmlns:a16="http://schemas.microsoft.com/office/drawing/2014/main" id="{40ADE02A-E59F-7257-D680-B08CC64F6463}"/>
              </a:ext>
            </a:extLst>
          </p:cNvPr>
          <p:cNvSpPr>
            <a:spLocks noGrp="1"/>
          </p:cNvSpPr>
          <p:nvPr>
            <p:ph type="sldNum" sz="quarter" idx="12"/>
          </p:nvPr>
        </p:nvSpPr>
        <p:spPr/>
        <p:txBody>
          <a:bodyPr/>
          <a:lstStyle/>
          <a:p>
            <a:fld id="{CBA53E11-492D-48B3-9F9B-09541CA2A39A}" type="slidenum">
              <a:rPr lang="en-GB" smtClean="0"/>
              <a:t>9</a:t>
            </a:fld>
            <a:endParaRPr lang="en-GB"/>
          </a:p>
        </p:txBody>
      </p:sp>
      <p:pic>
        <p:nvPicPr>
          <p:cNvPr id="1026" name="Picture 2" descr="Adults at risk, confidentiality and disclosure of information">
            <a:extLst>
              <a:ext uri="{FF2B5EF4-FFF2-40B4-BE49-F238E27FC236}">
                <a16:creationId xmlns:a16="http://schemas.microsoft.com/office/drawing/2014/main" id="{EEEB8142-7F2B-1482-E765-B2787B9DC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357" y="-210588"/>
            <a:ext cx="7256755" cy="68937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C66982-374A-164B-0B9F-2112AE012ADD}"/>
              </a:ext>
            </a:extLst>
          </p:cNvPr>
          <p:cNvSpPr txBox="1"/>
          <p:nvPr/>
        </p:nvSpPr>
        <p:spPr>
          <a:xfrm>
            <a:off x="5936755" y="3657972"/>
            <a:ext cx="2040836" cy="914400"/>
          </a:xfrm>
          <a:prstGeom prst="rect">
            <a:avLst/>
          </a:prstGeom>
          <a:noFill/>
        </p:spPr>
        <p:txBody>
          <a:bodyPr wrap="none" lIns="0" tIns="0" rIns="0" bIns="0" rtlCol="0">
            <a:noAutofit/>
          </a:bodyPr>
          <a:lstStyle/>
          <a:p>
            <a:pPr algn="l">
              <a:lnSpc>
                <a:spcPct val="105000"/>
              </a:lnSpc>
            </a:pPr>
            <a:r>
              <a:rPr lang="en-US" sz="1600" b="1" dirty="0">
                <a:solidFill>
                  <a:schemeClr val="tx1"/>
                </a:solidFill>
              </a:rPr>
              <a:t>Benefits and Risks</a:t>
            </a:r>
          </a:p>
        </p:txBody>
      </p:sp>
      <p:sp>
        <p:nvSpPr>
          <p:cNvPr id="9" name="TextBox 8">
            <a:extLst>
              <a:ext uri="{FF2B5EF4-FFF2-40B4-BE49-F238E27FC236}">
                <a16:creationId xmlns:a16="http://schemas.microsoft.com/office/drawing/2014/main" id="{8F403753-32F5-4CE8-3E7C-0D8511ADF99A}"/>
              </a:ext>
            </a:extLst>
          </p:cNvPr>
          <p:cNvSpPr txBox="1"/>
          <p:nvPr/>
        </p:nvSpPr>
        <p:spPr>
          <a:xfrm>
            <a:off x="9921014" y="3657972"/>
            <a:ext cx="2834693" cy="914400"/>
          </a:xfrm>
          <a:prstGeom prst="rect">
            <a:avLst/>
          </a:prstGeom>
          <a:noFill/>
        </p:spPr>
        <p:txBody>
          <a:bodyPr wrap="none" lIns="0" tIns="0" rIns="0" bIns="0" rtlCol="0">
            <a:noAutofit/>
          </a:bodyPr>
          <a:lstStyle/>
          <a:p>
            <a:pPr algn="l">
              <a:lnSpc>
                <a:spcPct val="105000"/>
              </a:lnSpc>
            </a:pPr>
            <a:r>
              <a:rPr lang="en-US" sz="1600" b="1" dirty="0">
                <a:solidFill>
                  <a:schemeClr val="tx1"/>
                </a:solidFill>
              </a:rPr>
              <a:t>Individual's situation</a:t>
            </a:r>
          </a:p>
        </p:txBody>
      </p:sp>
      <p:sp>
        <p:nvSpPr>
          <p:cNvPr id="2" name="Title 1">
            <a:extLst>
              <a:ext uri="{FF2B5EF4-FFF2-40B4-BE49-F238E27FC236}">
                <a16:creationId xmlns:a16="http://schemas.microsoft.com/office/drawing/2014/main" id="{0924D228-7847-29B4-6E78-BB20568371CD}"/>
              </a:ext>
            </a:extLst>
          </p:cNvPr>
          <p:cNvSpPr>
            <a:spLocks noGrp="1"/>
          </p:cNvSpPr>
          <p:nvPr>
            <p:ph type="title"/>
          </p:nvPr>
        </p:nvSpPr>
        <p:spPr>
          <a:xfrm>
            <a:off x="325800" y="252000"/>
            <a:ext cx="11540763" cy="378044"/>
          </a:xfrm>
        </p:spPr>
        <p:txBody>
          <a:bodyPr/>
          <a:lstStyle/>
          <a:p>
            <a:r>
              <a:rPr lang="en-GB" dirty="0"/>
              <a:t>Consent and Confidentiality</a:t>
            </a:r>
            <a:endParaRPr lang="en-US" dirty="0"/>
          </a:p>
        </p:txBody>
      </p:sp>
    </p:spTree>
    <p:extLst>
      <p:ext uri="{BB962C8B-B14F-4D97-AF65-F5344CB8AC3E}">
        <p14:creationId xmlns:p14="http://schemas.microsoft.com/office/powerpoint/2010/main" val="1250440286"/>
      </p:ext>
    </p:extLst>
  </p:cSld>
  <p:clrMapOvr>
    <a:masterClrMapping/>
  </p:clrMapOvr>
  <p:transition>
    <p:fade/>
  </p:transition>
</p:sld>
</file>

<file path=ppt/theme/theme1.xml><?xml version="1.0" encoding="utf-8"?>
<a:theme xmlns:a="http://schemas.openxmlformats.org/drawingml/2006/main" name="ICL PPT Theme">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College Standard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Arial_ICL_PowerPoint 16_9 template.potx" id="{0A6366DA-4143-4819-954D-649CAC6891CC}" vid="{00E466E9-FA83-448D-94BE-48FEA435C0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Arial_Imperial_PowerPoint 16_9 template</Template>
  <TotalTime>1504</TotalTime>
  <Words>2815</Words>
  <Application>Microsoft Office PowerPoint</Application>
  <PresentationFormat>Widescreen</PresentationFormat>
  <Paragraphs>380</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Wingdings</vt:lpstr>
      <vt:lpstr>Imperialfont</vt:lpstr>
      <vt:lpstr>Aptos</vt:lpstr>
      <vt:lpstr>Calibri</vt:lpstr>
      <vt:lpstr>inherit</vt:lpstr>
      <vt:lpstr>ICL PPT Theme</vt:lpstr>
      <vt:lpstr>Safeguarding Training  </vt:lpstr>
      <vt:lpstr>Why this is Important?</vt:lpstr>
      <vt:lpstr>What is abuse?</vt:lpstr>
      <vt:lpstr>Reflection</vt:lpstr>
      <vt:lpstr>How a safeguarding concern might arise</vt:lpstr>
      <vt:lpstr>If a concern is disclosed to you…</vt:lpstr>
      <vt:lpstr>Consent and Confidentiality</vt:lpstr>
      <vt:lpstr>Consent and Confidentiality</vt:lpstr>
      <vt:lpstr>Consent and Confidentiality</vt:lpstr>
      <vt:lpstr>Low level concerns</vt:lpstr>
      <vt:lpstr>In an emergency</vt:lpstr>
      <vt:lpstr>Prevent</vt:lpstr>
      <vt:lpstr>Prevent</vt:lpstr>
      <vt:lpstr>Logging concerns</vt:lpstr>
      <vt:lpstr>Who should you contact</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Testing Understanding</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Training  </dc:title>
  <dc:creator>Griffin, Yasmin</dc:creator>
  <cp:lastModifiedBy>Cooling, Caroline</cp:lastModifiedBy>
  <cp:revision>5</cp:revision>
  <dcterms:created xsi:type="dcterms:W3CDTF">2025-07-07T11:39:05Z</dcterms:created>
  <dcterms:modified xsi:type="dcterms:W3CDTF">2025-09-09T09:46:42Z</dcterms:modified>
</cp:coreProperties>
</file>