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3004800" cy="7315200"/>
  <p:notesSz cx="13004800" cy="7315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2267712"/>
            <a:ext cx="1105408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4096512"/>
            <a:ext cx="910336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50240" y="1682496"/>
            <a:ext cx="5657088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697472" y="1682496"/>
            <a:ext cx="5657088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19215" y="780287"/>
            <a:ext cx="6711696" cy="649528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231" y="6519671"/>
            <a:ext cx="2212848" cy="56083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2231" y="304800"/>
            <a:ext cx="4879848" cy="79247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269673" y="166254"/>
            <a:ext cx="2563495" cy="1136650"/>
          </a:xfrm>
          <a:custGeom>
            <a:avLst/>
            <a:gdLst/>
            <a:ahLst/>
            <a:cxnLst/>
            <a:rect l="l" t="t" r="r" b="b"/>
            <a:pathLst>
              <a:path w="2563495" h="1136650">
                <a:moveTo>
                  <a:pt x="2563091" y="0"/>
                </a:moveTo>
                <a:lnTo>
                  <a:pt x="0" y="0"/>
                </a:lnTo>
                <a:lnTo>
                  <a:pt x="0" y="1136072"/>
                </a:lnTo>
                <a:lnTo>
                  <a:pt x="2563091" y="1136072"/>
                </a:lnTo>
                <a:lnTo>
                  <a:pt x="25630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3269673" y="166254"/>
            <a:ext cx="2563495" cy="1136650"/>
          </a:xfrm>
          <a:custGeom>
            <a:avLst/>
            <a:gdLst/>
            <a:ahLst/>
            <a:cxnLst/>
            <a:rect l="l" t="t" r="r" b="b"/>
            <a:pathLst>
              <a:path w="2563495" h="1136650">
                <a:moveTo>
                  <a:pt x="0" y="0"/>
                </a:moveTo>
                <a:lnTo>
                  <a:pt x="2563091" y="0"/>
                </a:lnTo>
                <a:lnTo>
                  <a:pt x="2563091" y="1136072"/>
                </a:lnTo>
                <a:lnTo>
                  <a:pt x="0" y="1136072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839999"/>
            <a:ext cx="13006705" cy="475615"/>
          </a:xfrm>
          <a:custGeom>
            <a:avLst/>
            <a:gdLst/>
            <a:ahLst/>
            <a:cxnLst/>
            <a:rect l="l" t="t" r="r" b="b"/>
            <a:pathLst>
              <a:path w="13006705" h="475615">
                <a:moveTo>
                  <a:pt x="0" y="475200"/>
                </a:moveTo>
                <a:lnTo>
                  <a:pt x="13006387" y="475200"/>
                </a:lnTo>
                <a:lnTo>
                  <a:pt x="13006387" y="0"/>
                </a:lnTo>
                <a:lnTo>
                  <a:pt x="0" y="0"/>
                </a:lnTo>
                <a:lnTo>
                  <a:pt x="0" y="475200"/>
                </a:lnTo>
                <a:close/>
              </a:path>
            </a:pathLst>
          </a:custGeom>
          <a:solidFill>
            <a:srgbClr val="F3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13003530" cy="6840220"/>
          </a:xfrm>
          <a:custGeom>
            <a:avLst/>
            <a:gdLst/>
            <a:ahLst/>
            <a:cxnLst/>
            <a:rect l="l" t="t" r="r" b="b"/>
            <a:pathLst>
              <a:path w="13003530" h="6840220">
                <a:moveTo>
                  <a:pt x="13003199" y="0"/>
                </a:moveTo>
                <a:lnTo>
                  <a:pt x="0" y="0"/>
                </a:lnTo>
                <a:lnTo>
                  <a:pt x="0" y="6839999"/>
                </a:lnTo>
                <a:lnTo>
                  <a:pt x="13003199" y="6839999"/>
                </a:lnTo>
                <a:lnTo>
                  <a:pt x="130031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899" y="1007364"/>
            <a:ext cx="7943850" cy="761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0339" y="1892300"/>
            <a:ext cx="11407775" cy="3323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70660" y="7002992"/>
            <a:ext cx="228663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099040" y="7002992"/>
            <a:ext cx="2414904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4F535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499962" y="6978608"/>
            <a:ext cx="17399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1799" y="2386076"/>
            <a:ext cx="4660265" cy="2311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11161B"/>
                </a:solidFill>
                <a:latin typeface="Arial"/>
                <a:cs typeface="Arial"/>
              </a:rPr>
              <a:t>Recruitment</a:t>
            </a:r>
            <a:r>
              <a:rPr dirty="0" sz="3000" spc="-45">
                <a:solidFill>
                  <a:srgbClr val="11161B"/>
                </a:solidFill>
                <a:latin typeface="Arial"/>
                <a:cs typeface="Arial"/>
              </a:rPr>
              <a:t> </a:t>
            </a:r>
            <a:r>
              <a:rPr dirty="0" sz="3000" spc="-10">
                <a:solidFill>
                  <a:srgbClr val="11161B"/>
                </a:solidFill>
                <a:latin typeface="Arial"/>
                <a:cs typeface="Arial"/>
              </a:rPr>
              <a:t>Workshop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3000">
                <a:solidFill>
                  <a:srgbClr val="11161B"/>
                </a:solidFill>
                <a:latin typeface="Arial"/>
                <a:cs typeface="Arial"/>
              </a:rPr>
              <a:t>Marisa</a:t>
            </a:r>
            <a:r>
              <a:rPr dirty="0" sz="3000" spc="-25">
                <a:solidFill>
                  <a:srgbClr val="11161B"/>
                </a:solidFill>
                <a:latin typeface="Arial"/>
                <a:cs typeface="Arial"/>
              </a:rPr>
              <a:t> </a:t>
            </a:r>
            <a:r>
              <a:rPr dirty="0" sz="3000" spc="-10">
                <a:solidFill>
                  <a:srgbClr val="11161B"/>
                </a:solidFill>
                <a:latin typeface="Arial"/>
                <a:cs typeface="Arial"/>
              </a:rPr>
              <a:t>Miraldo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3000">
                <a:solidFill>
                  <a:srgbClr val="11161B"/>
                </a:solidFill>
                <a:latin typeface="Arial"/>
                <a:cs typeface="Arial"/>
              </a:rPr>
              <a:t>ICBS</a:t>
            </a:r>
            <a:r>
              <a:rPr dirty="0" sz="3000" spc="-20">
                <a:solidFill>
                  <a:srgbClr val="11161B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11161B"/>
                </a:solidFill>
                <a:latin typeface="Arial"/>
                <a:cs typeface="Arial"/>
              </a:rPr>
              <a:t>EDI</a:t>
            </a:r>
            <a:r>
              <a:rPr dirty="0" sz="3000" spc="-15">
                <a:solidFill>
                  <a:srgbClr val="11161B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11161B"/>
                </a:solidFill>
                <a:latin typeface="Arial"/>
                <a:cs typeface="Arial"/>
              </a:rPr>
              <a:t>Committee,</a:t>
            </a:r>
            <a:r>
              <a:rPr dirty="0" sz="3000" spc="-15">
                <a:solidFill>
                  <a:srgbClr val="11161B"/>
                </a:solidFill>
                <a:latin typeface="Arial"/>
                <a:cs typeface="Arial"/>
              </a:rPr>
              <a:t> </a:t>
            </a:r>
            <a:r>
              <a:rPr dirty="0" sz="3000" spc="-20">
                <a:solidFill>
                  <a:srgbClr val="11161B"/>
                </a:solidFill>
                <a:latin typeface="Arial"/>
                <a:cs typeface="Arial"/>
              </a:rPr>
              <a:t>2022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49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Holistic</a:t>
            </a:r>
            <a:r>
              <a:rPr dirty="0" spc="-40"/>
              <a:t> </a:t>
            </a:r>
            <a:r>
              <a:rPr dirty="0" spc="-10"/>
              <a:t>Approach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77504" y="2041652"/>
            <a:ext cx="4253230" cy="1497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Leadership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10">
                <a:latin typeface="Arial"/>
                <a:cs typeface="Arial"/>
              </a:rPr>
              <a:t> Accountability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Processes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training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Culture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external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visibility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Measurement,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monitoring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/>
              <a:t>Leadership</a:t>
            </a:r>
            <a:r>
              <a:rPr dirty="0" sz="3200" spc="-40"/>
              <a:t> </a:t>
            </a:r>
            <a:r>
              <a:rPr dirty="0" sz="3200"/>
              <a:t>&amp;</a:t>
            </a:r>
            <a:r>
              <a:rPr dirty="0" sz="3200" spc="-20"/>
              <a:t> </a:t>
            </a:r>
            <a:r>
              <a:rPr dirty="0" sz="3200" spc="-10"/>
              <a:t>Accountability</a:t>
            </a:r>
            <a:endParaRPr sz="32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0339" y="1872996"/>
            <a:ext cx="11908155" cy="398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School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Strategy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0000"/>
              </a:buClr>
              <a:buChar char="•"/>
              <a:tabLst>
                <a:tab pos="354965" algn="l"/>
              </a:tabLst>
            </a:pP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33%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gender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diversity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(by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ED1941"/>
                </a:solidFill>
                <a:latin typeface="Arial"/>
                <a:cs typeface="Arial"/>
              </a:rPr>
              <a:t>2025)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0000"/>
              </a:buClr>
              <a:buChar char="•"/>
              <a:tabLst>
                <a:tab pos="354965" algn="l"/>
              </a:tabLst>
            </a:pP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20%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BAME</a:t>
            </a:r>
            <a:r>
              <a:rPr dirty="0" sz="2000" spc="-1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(by</a:t>
            </a:r>
            <a:r>
              <a:rPr dirty="0" sz="2000" spc="-10">
                <a:solidFill>
                  <a:srgbClr val="ED1941"/>
                </a:solidFill>
                <a:latin typeface="Arial"/>
                <a:cs typeface="Arial"/>
              </a:rPr>
              <a:t> 2025)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0000"/>
              </a:buClr>
              <a:buChar char="•"/>
              <a:tabLst>
                <a:tab pos="354965" algn="l"/>
              </a:tabLst>
            </a:pP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Increase</a:t>
            </a:r>
            <a:r>
              <a:rPr dirty="0" sz="2000" spc="-3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number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of</a:t>
            </a:r>
            <a:r>
              <a:rPr dirty="0" sz="2000" spc="-2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female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faculty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&gt;35%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by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2028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(from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25%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female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as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of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ED1941"/>
                </a:solidFill>
                <a:latin typeface="Arial"/>
                <a:cs typeface="Arial"/>
              </a:rPr>
              <a:t>2021)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0000"/>
              </a:buClr>
              <a:buChar char="•"/>
              <a:tabLst>
                <a:tab pos="354965" algn="l"/>
              </a:tabLst>
            </a:pP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Growth</a:t>
            </a:r>
            <a:r>
              <a:rPr dirty="0" sz="2000" spc="-3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in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female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Professors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&gt;50%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by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2028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(from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16%</a:t>
            </a:r>
            <a:r>
              <a:rPr dirty="0" sz="2000" spc="-15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as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ED1941"/>
                </a:solidFill>
                <a:latin typeface="Arial"/>
                <a:cs typeface="Arial"/>
              </a:rPr>
              <a:t>of</a:t>
            </a:r>
            <a:r>
              <a:rPr dirty="0" sz="2000" spc="-20">
                <a:solidFill>
                  <a:srgbClr val="ED1941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ED1941"/>
                </a:solidFill>
                <a:latin typeface="Arial"/>
                <a:cs typeface="Arial"/>
              </a:rPr>
              <a:t>2021)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Arial"/>
                <a:cs typeface="Arial"/>
              </a:rPr>
              <a:t>Athena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Swan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action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plan</a:t>
            </a:r>
            <a:r>
              <a:rPr dirty="0" sz="2000" spc="-2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(progress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towards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School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Strategy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2028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targets)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dirty="0" sz="2000">
                <a:latin typeface="Arial"/>
                <a:cs typeface="Arial"/>
              </a:rPr>
              <a:t>100%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interview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panels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having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gender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representation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(27%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panels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2019/20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31%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0">
                <a:latin typeface="Arial"/>
                <a:cs typeface="Arial"/>
              </a:rPr>
              <a:t> 2020/21 </a:t>
            </a:r>
            <a:r>
              <a:rPr dirty="0" sz="2000">
                <a:latin typeface="Arial"/>
                <a:cs typeface="Arial"/>
              </a:rPr>
              <a:t>were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single-</a:t>
            </a:r>
            <a:r>
              <a:rPr dirty="0" sz="2000" spc="-20">
                <a:latin typeface="Arial"/>
                <a:cs typeface="Arial"/>
              </a:rPr>
              <a:t>sex).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2000">
                <a:latin typeface="Arial"/>
                <a:cs typeface="Arial"/>
              </a:rPr>
              <a:t>Percentage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faculty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applicants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increases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0">
                <a:latin typeface="Arial"/>
                <a:cs typeface="Arial"/>
              </a:rPr>
              <a:t> &gt;35%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2000">
                <a:latin typeface="Arial"/>
                <a:cs typeface="Arial"/>
              </a:rPr>
              <a:t>Percentage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faculty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recruited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increases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0">
                <a:latin typeface="Arial"/>
                <a:cs typeface="Arial"/>
              </a:rPr>
              <a:t> &gt;35%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27292D"/>
                </a:solidFill>
                <a:latin typeface="Arial"/>
                <a:cs typeface="Arial"/>
              </a:rPr>
              <a:t>Beyond</a:t>
            </a:r>
            <a:r>
              <a:rPr dirty="0" sz="2000" spc="-10" b="1">
                <a:solidFill>
                  <a:srgbClr val="27292D"/>
                </a:solidFill>
                <a:latin typeface="Arial"/>
                <a:cs typeface="Arial"/>
              </a:rPr>
              <a:t> gender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0339" y="2242820"/>
            <a:ext cx="10800080" cy="2219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7815" indent="-285115">
              <a:lnSpc>
                <a:spcPct val="100000"/>
              </a:lnSpc>
              <a:spcBef>
                <a:spcPts val="100"/>
              </a:spcBef>
              <a:buChar char="•"/>
              <a:tabLst>
                <a:tab pos="297815" algn="l"/>
              </a:tabLst>
            </a:pPr>
            <a:r>
              <a:rPr dirty="0" sz="2400">
                <a:latin typeface="Arial"/>
                <a:cs typeface="Arial"/>
              </a:rPr>
              <a:t>Targets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Stats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shared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HoDs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those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involved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10">
                <a:latin typeface="Arial"/>
                <a:cs typeface="Arial"/>
              </a:rPr>
              <a:t> recruitment</a:t>
            </a:r>
            <a:endParaRPr sz="2400">
              <a:latin typeface="Arial"/>
              <a:cs typeface="Arial"/>
            </a:endParaRPr>
          </a:p>
          <a:p>
            <a:pPr marL="298450" marR="5080" indent="-285750">
              <a:lnSpc>
                <a:spcPct val="100800"/>
              </a:lnSpc>
              <a:buChar char="•"/>
              <a:tabLst>
                <a:tab pos="298450" algn="l"/>
              </a:tabLst>
            </a:pPr>
            <a:r>
              <a:rPr dirty="0" sz="2400">
                <a:latin typeface="Arial"/>
                <a:cs typeface="Arial"/>
              </a:rPr>
              <a:t>Reminder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our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commitment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EDI/targets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what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implies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for </a:t>
            </a:r>
            <a:r>
              <a:rPr dirty="0" sz="2400" spc="-10">
                <a:latin typeface="Arial"/>
                <a:cs typeface="Arial"/>
              </a:rPr>
              <a:t>recruitment</a:t>
            </a:r>
            <a:endParaRPr sz="2400"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buFont typeface="Arial"/>
              <a:buChar char="•"/>
              <a:tabLst>
                <a:tab pos="297815" algn="l"/>
              </a:tabLst>
            </a:pPr>
            <a:r>
              <a:rPr dirty="0" sz="2400" b="1">
                <a:latin typeface="Arial"/>
                <a:cs typeface="Arial"/>
              </a:rPr>
              <a:t>Associate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Dean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of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EDI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2450"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buClr>
                <a:srgbClr val="000000"/>
              </a:buClr>
              <a:buChar char="•"/>
              <a:tabLst>
                <a:tab pos="297815" algn="l"/>
              </a:tabLst>
            </a:pP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Accountability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by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HoDs:</a:t>
            </a:r>
            <a:r>
              <a:rPr dirty="0" sz="2400" spc="-1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what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are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you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going</a:t>
            </a:r>
            <a:r>
              <a:rPr dirty="0" sz="2400" spc="-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to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do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about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787E83"/>
                </a:solidFill>
                <a:latin typeface="Arial"/>
                <a:cs typeface="Arial"/>
              </a:rPr>
              <a:t>it?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29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Leadership</a:t>
            </a:r>
            <a:r>
              <a:rPr dirty="0" sz="3600" spc="-35"/>
              <a:t> </a:t>
            </a:r>
            <a:r>
              <a:rPr dirty="0" sz="3600"/>
              <a:t>&amp;</a:t>
            </a:r>
            <a:r>
              <a:rPr dirty="0" sz="3600" spc="-20"/>
              <a:t> </a:t>
            </a:r>
            <a:r>
              <a:rPr dirty="0" sz="3600" spc="-10"/>
              <a:t>Accountability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49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Processes</a:t>
            </a:r>
            <a:r>
              <a:rPr dirty="0" spc="-30"/>
              <a:t> </a:t>
            </a:r>
            <a:r>
              <a:rPr dirty="0"/>
              <a:t>&amp;</a:t>
            </a:r>
            <a:r>
              <a:rPr dirty="0" spc="-25"/>
              <a:t> </a:t>
            </a:r>
            <a:r>
              <a:rPr dirty="0"/>
              <a:t>Training</a:t>
            </a:r>
            <a:r>
              <a:rPr dirty="0" spc="-20"/>
              <a:t> </a:t>
            </a:r>
            <a:r>
              <a:rPr dirty="0" spc="-50"/>
              <a:t>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0339" y="1834388"/>
            <a:ext cx="11347450" cy="477456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298450" marR="191770" indent="-285750">
              <a:lnSpc>
                <a:spcPts val="2810"/>
              </a:lnSpc>
              <a:spcBef>
                <a:spcPts val="250"/>
              </a:spcBef>
              <a:buChar char="•"/>
              <a:tabLst>
                <a:tab pos="298450" algn="l"/>
              </a:tabLst>
            </a:pPr>
            <a:r>
              <a:rPr dirty="0" sz="2400">
                <a:latin typeface="Arial"/>
                <a:cs typeface="Arial"/>
              </a:rPr>
              <a:t>Training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search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committee,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shortlisting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committee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appointment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panel: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eg </a:t>
            </a:r>
            <a:r>
              <a:rPr dirty="0" sz="2400">
                <a:latin typeface="Arial"/>
                <a:cs typeface="Arial"/>
              </a:rPr>
              <a:t>implicit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bias</a:t>
            </a:r>
            <a:endParaRPr sz="2400">
              <a:latin typeface="Arial"/>
              <a:cs typeface="Arial"/>
            </a:endParaRPr>
          </a:p>
          <a:p>
            <a:pPr marL="298450" marR="321945" indent="-285750">
              <a:lnSpc>
                <a:spcPts val="2780"/>
              </a:lnSpc>
              <a:spcBef>
                <a:spcPts val="210"/>
              </a:spcBef>
              <a:buChar char="•"/>
              <a:tabLst>
                <a:tab pos="298450" algn="l"/>
              </a:tabLst>
            </a:pPr>
            <a:r>
              <a:rPr dirty="0" sz="2400">
                <a:latin typeface="Arial"/>
                <a:cs typeface="Arial"/>
              </a:rPr>
              <a:t>Standardised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questions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recruitment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panels;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bank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suitable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open-ended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and </a:t>
            </a:r>
            <a:r>
              <a:rPr dirty="0" sz="2400">
                <a:latin typeface="Arial"/>
                <a:cs typeface="Arial"/>
              </a:rPr>
              <a:t>inquiring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questions</a:t>
            </a:r>
            <a:endParaRPr sz="2400">
              <a:latin typeface="Arial"/>
              <a:cs typeface="Arial"/>
            </a:endParaRPr>
          </a:p>
          <a:p>
            <a:pPr marL="297815" indent="-285115">
              <a:lnSpc>
                <a:spcPts val="2845"/>
              </a:lnSpc>
              <a:spcBef>
                <a:spcPts val="50"/>
              </a:spcBef>
              <a:buChar char="•"/>
              <a:tabLst>
                <a:tab pos="297815" algn="l"/>
              </a:tabLst>
            </a:pPr>
            <a:r>
              <a:rPr dirty="0" sz="2400">
                <a:latin typeface="Arial"/>
                <a:cs typeface="Arial"/>
              </a:rPr>
              <a:t>One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committee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selection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0">
                <a:latin typeface="Arial"/>
                <a:cs typeface="Arial"/>
              </a:rPr>
              <a:t> hiring</a:t>
            </a:r>
            <a:endParaRPr sz="2400">
              <a:latin typeface="Arial"/>
              <a:cs typeface="Arial"/>
            </a:endParaRPr>
          </a:p>
          <a:p>
            <a:pPr marL="297815" indent="-285115">
              <a:lnSpc>
                <a:spcPts val="2845"/>
              </a:lnSpc>
              <a:buChar char="•"/>
              <a:tabLst>
                <a:tab pos="297815" algn="l"/>
              </a:tabLst>
            </a:pP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minimum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woman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should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sit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each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interview </a:t>
            </a:r>
            <a:r>
              <a:rPr dirty="0" sz="2400" spc="-10">
                <a:latin typeface="Arial"/>
                <a:cs typeface="Arial"/>
              </a:rPr>
              <a:t>panel</a:t>
            </a:r>
            <a:endParaRPr sz="2400">
              <a:latin typeface="Arial"/>
              <a:cs typeface="Arial"/>
            </a:endParaRPr>
          </a:p>
          <a:p>
            <a:pPr marL="298450" marR="838200" indent="-285750">
              <a:lnSpc>
                <a:spcPct val="100800"/>
              </a:lnSpc>
              <a:buChar char="•"/>
              <a:tabLst>
                <a:tab pos="298450" algn="l"/>
              </a:tabLst>
            </a:pPr>
            <a:r>
              <a:rPr dirty="0" sz="2400">
                <a:latin typeface="Arial"/>
                <a:cs typeface="Arial"/>
              </a:rPr>
              <a:t>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least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woman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each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shortlist,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and/or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base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number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0">
                <a:latin typeface="Arial"/>
                <a:cs typeface="Arial"/>
              </a:rPr>
              <a:t> shortlisted </a:t>
            </a:r>
            <a:r>
              <a:rPr dirty="0" sz="2400">
                <a:latin typeface="Arial"/>
                <a:cs typeface="Arial"/>
              </a:rPr>
              <a:t>female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applicants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ratio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0">
                <a:latin typeface="Arial"/>
                <a:cs typeface="Arial"/>
              </a:rPr>
              <a:t> applications</a:t>
            </a:r>
            <a:endParaRPr sz="2400">
              <a:latin typeface="Arial"/>
              <a:cs typeface="Arial"/>
            </a:endParaRPr>
          </a:p>
          <a:p>
            <a:pPr marL="298450" marR="194310" indent="-285750">
              <a:lnSpc>
                <a:spcPct val="100000"/>
              </a:lnSpc>
              <a:spcBef>
                <a:spcPts val="25"/>
              </a:spcBef>
              <a:buChar char="•"/>
              <a:tabLst>
                <a:tab pos="298450" algn="l"/>
              </a:tabLst>
            </a:pPr>
            <a:r>
              <a:rPr dirty="0" sz="2400">
                <a:latin typeface="Arial"/>
                <a:cs typeface="Arial"/>
              </a:rPr>
              <a:t>If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insufficient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numbers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applicants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from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certain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group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(e.g.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women)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relation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size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pool: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position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re-advertised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search</a:t>
            </a:r>
            <a:r>
              <a:rPr dirty="0" sz="2400" spc="-10">
                <a:latin typeface="Arial"/>
                <a:cs typeface="Arial"/>
              </a:rPr>
              <a:t> widened</a:t>
            </a:r>
            <a:endParaRPr sz="2400">
              <a:latin typeface="Arial"/>
              <a:cs typeface="Arial"/>
            </a:endParaRPr>
          </a:p>
          <a:p>
            <a:pPr marL="298450" marR="5080" indent="-285750">
              <a:lnSpc>
                <a:spcPts val="2900"/>
              </a:lnSpc>
              <a:spcBef>
                <a:spcPts val="10"/>
              </a:spcBef>
              <a:buChar char="•"/>
              <a:tabLst>
                <a:tab pos="298450" algn="l"/>
              </a:tabLst>
            </a:pPr>
            <a:r>
              <a:rPr dirty="0" sz="2400">
                <a:latin typeface="Arial"/>
                <a:cs typeface="Arial"/>
              </a:rPr>
              <a:t>Adverts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through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textio,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checked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inclusive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language,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mention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flexible </a:t>
            </a:r>
            <a:r>
              <a:rPr dirty="0" sz="2400">
                <a:latin typeface="Arial"/>
                <a:cs typeface="Arial"/>
              </a:rPr>
              <a:t>working,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etc.</a:t>
            </a:r>
            <a:endParaRPr sz="2400">
              <a:latin typeface="Arial"/>
              <a:cs typeface="Arial"/>
            </a:endParaRPr>
          </a:p>
          <a:p>
            <a:pPr marL="297815" indent="-285115">
              <a:lnSpc>
                <a:spcPts val="2710"/>
              </a:lnSpc>
              <a:buChar char="•"/>
              <a:tabLst>
                <a:tab pos="297815" algn="l"/>
              </a:tabLst>
            </a:pPr>
            <a:r>
              <a:rPr dirty="0" sz="2400">
                <a:latin typeface="Arial"/>
                <a:cs typeface="Arial"/>
              </a:rPr>
              <a:t>Meetings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within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reasonable</a:t>
            </a:r>
            <a:r>
              <a:rPr dirty="0" sz="2400" spc="-10">
                <a:latin typeface="Arial"/>
                <a:cs typeface="Arial"/>
              </a:rPr>
              <a:t> hours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899" y="1058163"/>
            <a:ext cx="448691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Processes</a:t>
            </a:r>
            <a:r>
              <a:rPr dirty="0" spc="-30"/>
              <a:t> </a:t>
            </a:r>
            <a:r>
              <a:rPr dirty="0"/>
              <a:t>&amp;</a:t>
            </a:r>
            <a:r>
              <a:rPr dirty="0" spc="-25"/>
              <a:t> </a:t>
            </a:r>
            <a:r>
              <a:rPr dirty="0"/>
              <a:t>Training</a:t>
            </a:r>
            <a:r>
              <a:rPr dirty="0" spc="-20"/>
              <a:t> </a:t>
            </a:r>
            <a:r>
              <a:rPr dirty="0" spc="-25"/>
              <a:t>II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0339" y="1709420"/>
            <a:ext cx="11411585" cy="5152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Publish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stats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staff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diversity,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targets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before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hiring</a:t>
            </a:r>
            <a:r>
              <a:rPr dirty="0" sz="2400" spc="-10">
                <a:latin typeface="Arial"/>
                <a:cs typeface="Arial"/>
              </a:rPr>
              <a:t> season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HoDs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ask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faculty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encourage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diverse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people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apply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When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deciding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upon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salary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offer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gender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parity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will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take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priority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over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salary</a:t>
            </a:r>
            <a:r>
              <a:rPr dirty="0" sz="2400" spc="-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parity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Address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pay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gap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Decliner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survey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experience</a:t>
            </a:r>
            <a:r>
              <a:rPr dirty="0" sz="2400" spc="-10">
                <a:latin typeface="Arial"/>
                <a:cs typeface="Arial"/>
              </a:rPr>
              <a:t> survey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Extend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other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diversity</a:t>
            </a:r>
            <a:r>
              <a:rPr dirty="0" sz="2400" spc="-10">
                <a:latin typeface="Arial"/>
                <a:cs typeface="Arial"/>
              </a:rPr>
              <a:t> dimensions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Review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process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its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entirety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5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buClr>
                <a:srgbClr val="000000"/>
              </a:buClr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EDI</a:t>
            </a:r>
            <a:r>
              <a:rPr dirty="0" sz="2400" spc="-3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Recruitment</a:t>
            </a:r>
            <a:r>
              <a:rPr dirty="0" sz="2400" spc="-2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Officer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seating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all</a:t>
            </a:r>
            <a:r>
              <a:rPr dirty="0" sz="2400" spc="-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panels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Broaden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dissemination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networks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ts val="2900"/>
              </a:lnSpc>
              <a:spcBef>
                <a:spcPts val="80"/>
              </a:spcBef>
              <a:buChar char="•"/>
              <a:tabLst>
                <a:tab pos="355600" algn="l"/>
                <a:tab pos="6812915" algn="l"/>
                <a:tab pos="7922895" algn="l"/>
              </a:tabLst>
            </a:pP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PhD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project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membership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(advertise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our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jobs</a:t>
            </a:r>
            <a:r>
              <a:rPr dirty="0" sz="2400" spc="-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92979F"/>
                </a:solidFill>
                <a:latin typeface="Arial"/>
                <a:cs typeface="Arial"/>
              </a:rPr>
              <a:t>to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	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1,700+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	minority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doctoral</a:t>
            </a:r>
            <a:r>
              <a:rPr dirty="0" sz="2400" spc="-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students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and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faculty,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7000+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minority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faculty,</a:t>
            </a:r>
            <a:r>
              <a:rPr dirty="0" sz="2400" spc="-2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visibility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among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PhD</a:t>
            </a:r>
            <a:r>
              <a:rPr dirty="0" sz="2400" spc="-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project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showing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externally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our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commitment</a:t>
            </a:r>
            <a:r>
              <a:rPr dirty="0" sz="2400" spc="-15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92979F"/>
                </a:solidFill>
                <a:latin typeface="Arial"/>
                <a:cs typeface="Arial"/>
              </a:rPr>
              <a:t>to</a:t>
            </a:r>
            <a:r>
              <a:rPr dirty="0" sz="2400" spc="-10">
                <a:solidFill>
                  <a:srgbClr val="92979F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92979F"/>
                </a:solidFill>
                <a:latin typeface="Arial"/>
                <a:cs typeface="Arial"/>
              </a:rPr>
              <a:t>EDI)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899" y="1058163"/>
            <a:ext cx="504063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Culture</a:t>
            </a:r>
            <a:r>
              <a:rPr dirty="0" spc="-25"/>
              <a:t> </a:t>
            </a:r>
            <a:r>
              <a:rPr dirty="0"/>
              <a:t>&amp;</a:t>
            </a:r>
            <a:r>
              <a:rPr dirty="0" spc="-10"/>
              <a:t> </a:t>
            </a:r>
            <a:r>
              <a:rPr dirty="0"/>
              <a:t>External</a:t>
            </a:r>
            <a:r>
              <a:rPr dirty="0" spc="-10"/>
              <a:t> Identity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0339" y="1666747"/>
            <a:ext cx="11234420" cy="478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Our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staff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ambassadors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–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treat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them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fairly,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respect,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value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them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Values,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B&amp;H,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discriminatory</a:t>
            </a:r>
            <a:r>
              <a:rPr dirty="0" sz="2400" spc="-10">
                <a:latin typeface="Arial"/>
                <a:cs typeface="Arial"/>
              </a:rPr>
              <a:t> behaviours</a:t>
            </a:r>
            <a:endParaRPr sz="2400">
              <a:latin typeface="Arial"/>
              <a:cs typeface="Arial"/>
            </a:endParaRPr>
          </a:p>
          <a:p>
            <a:pPr marL="355600" marR="444500" indent="-342900">
              <a:lnSpc>
                <a:spcPts val="2900"/>
              </a:lnSpc>
              <a:spcBef>
                <a:spcPts val="75"/>
              </a:spcBef>
              <a:buChar char="•"/>
              <a:tabLst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Survey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recent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job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market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candidates;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develop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code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practice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audience </a:t>
            </a:r>
            <a:r>
              <a:rPr dirty="0" sz="2400">
                <a:latin typeface="Arial"/>
                <a:cs typeface="Arial"/>
              </a:rPr>
              <a:t>behaviour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ensure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seminar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chairs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enforce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it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770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Implement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decliner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survey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experience</a:t>
            </a:r>
            <a:r>
              <a:rPr dirty="0" sz="2400" spc="-10">
                <a:latin typeface="Arial"/>
                <a:cs typeface="Arial"/>
              </a:rPr>
              <a:t> survey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Faculty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interviews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daily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barriers,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plan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address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those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2500">
              <a:latin typeface="Arial"/>
              <a:cs typeface="Arial"/>
            </a:endParaRPr>
          </a:p>
          <a:p>
            <a:pPr marL="382270" indent="-369570">
              <a:lnSpc>
                <a:spcPct val="100000"/>
              </a:lnSpc>
              <a:buChar char="•"/>
              <a:tabLst>
                <a:tab pos="382270" algn="l"/>
              </a:tabLst>
            </a:pPr>
            <a:r>
              <a:rPr dirty="0" sz="2400">
                <a:latin typeface="Arial"/>
                <a:cs typeface="Arial"/>
              </a:rPr>
              <a:t>Showcase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EDI</a:t>
            </a:r>
            <a:r>
              <a:rPr dirty="0" sz="2400" spc="-20">
                <a:latin typeface="Arial"/>
                <a:cs typeface="Arial"/>
              </a:rPr>
              <a:t> work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99700"/>
              </a:lnSpc>
              <a:spcBef>
                <a:spcPts val="35"/>
              </a:spcBef>
              <a:buChar char="•"/>
              <a:tabLst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Strive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gender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parity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School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Advisory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Board,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Programme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Advisory</a:t>
            </a:r>
            <a:r>
              <a:rPr dirty="0" sz="2400" spc="-10">
                <a:latin typeface="Arial"/>
                <a:cs typeface="Arial"/>
              </a:rPr>
              <a:t> Boards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Alumni Advisory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Board,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minimum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30%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women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all boards.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When </a:t>
            </a:r>
            <a:r>
              <a:rPr dirty="0" sz="2400">
                <a:latin typeface="Arial"/>
                <a:cs typeface="Arial"/>
              </a:rPr>
              <a:t>current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members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replaced,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female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candidates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identified,</a:t>
            </a:r>
            <a:r>
              <a:rPr dirty="0" sz="2400" spc="-10">
                <a:latin typeface="Arial"/>
                <a:cs typeface="Arial"/>
              </a:rPr>
              <a:t> shortlisted, </a:t>
            </a:r>
            <a:r>
              <a:rPr dirty="0" sz="2400">
                <a:latin typeface="Arial"/>
                <a:cs typeface="Arial"/>
              </a:rPr>
              <a:t>considered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appointed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Increased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media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presence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under-represented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groups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among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staff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311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Measuring,</a:t>
            </a:r>
            <a:r>
              <a:rPr dirty="0" spc="-20"/>
              <a:t> </a:t>
            </a:r>
            <a:r>
              <a:rPr dirty="0"/>
              <a:t>Monitoring,</a:t>
            </a:r>
            <a:r>
              <a:rPr dirty="0" spc="-20"/>
              <a:t> KPIs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1831" y="1840484"/>
            <a:ext cx="11845925" cy="478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Timing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meetings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ensure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taking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place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family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friendly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hours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10-</a:t>
            </a:r>
            <a:r>
              <a:rPr dirty="0" sz="2400" spc="-50">
                <a:latin typeface="Arial"/>
                <a:cs typeface="Arial"/>
              </a:rPr>
              <a:t>4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Committee/Board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membership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ensure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membership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has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minimum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30%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gender representation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Faculty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researcher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numbers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each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academic/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research</a:t>
            </a:r>
            <a:r>
              <a:rPr dirty="0" sz="2400" spc="-10">
                <a:latin typeface="Arial"/>
                <a:cs typeface="Arial"/>
              </a:rPr>
              <a:t> level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Female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staff,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student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alumni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media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articles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Faculty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recruitment: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applicants,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shortlisting,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offers,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offer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acceptance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Staff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exit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interviews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Composition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staff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interview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panels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ensure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include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gender</a:t>
            </a:r>
            <a:r>
              <a:rPr dirty="0" sz="2400" spc="-10">
                <a:latin typeface="Arial"/>
                <a:cs typeface="Arial"/>
              </a:rPr>
              <a:t> representation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 sz="2400" spc="-10">
                <a:latin typeface="Arial"/>
                <a:cs typeface="Arial"/>
              </a:rPr>
              <a:t>Training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845"/>
              </a:lnSpc>
              <a:buChar char="•"/>
              <a:tabLst>
                <a:tab pos="354965" algn="l"/>
              </a:tabLst>
            </a:pPr>
            <a:r>
              <a:rPr dirty="0" sz="2400">
                <a:latin typeface="Arial"/>
                <a:cs typeface="Arial"/>
              </a:rPr>
              <a:t>Benchmarking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faculty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numbers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relative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competitor</a:t>
            </a:r>
            <a:r>
              <a:rPr dirty="0" sz="2400" spc="-10">
                <a:latin typeface="Arial"/>
                <a:cs typeface="Arial"/>
              </a:rPr>
              <a:t> institutions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500">
              <a:latin typeface="Arial"/>
              <a:cs typeface="Arial"/>
            </a:endParaRPr>
          </a:p>
          <a:p>
            <a:pPr marL="355600" marR="41910" indent="-342900">
              <a:lnSpc>
                <a:spcPct val="100000"/>
              </a:lnSpc>
              <a:buClr>
                <a:srgbClr val="000000"/>
              </a:buClr>
              <a:buChar char="•"/>
              <a:tabLst>
                <a:tab pos="355600" algn="l"/>
              </a:tabLst>
            </a:pP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Enhance</a:t>
            </a:r>
            <a:r>
              <a:rPr dirty="0" sz="2400" spc="-2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our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process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to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collect</a:t>
            </a:r>
            <a:r>
              <a:rPr dirty="0" sz="2400" spc="-1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data</a:t>
            </a:r>
            <a:r>
              <a:rPr dirty="0" sz="2400" spc="-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on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recruitment:</a:t>
            </a:r>
            <a:r>
              <a:rPr dirty="0" sz="2400" spc="-1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most</a:t>
            </a:r>
            <a:r>
              <a:rPr dirty="0" sz="2400" spc="-1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meaningful</a:t>
            </a:r>
            <a:r>
              <a:rPr dirty="0" sz="2400" spc="-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data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is</a:t>
            </a:r>
            <a:r>
              <a:rPr dirty="0" sz="2400" spc="-5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informal (peer-to-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peer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787E83"/>
                </a:solidFill>
                <a:latin typeface="Arial"/>
                <a:cs typeface="Arial"/>
              </a:rPr>
              <a:t>conversation, job talks, etc not </a:t>
            </a:r>
            <a:r>
              <a:rPr dirty="0" sz="2400" spc="-10">
                <a:solidFill>
                  <a:srgbClr val="787E83"/>
                </a:solidFill>
                <a:latin typeface="Arial"/>
                <a:cs typeface="Arial"/>
              </a:rPr>
              <a:t>captured)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49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(some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/>
              <a:t>the)</a:t>
            </a:r>
            <a:r>
              <a:rPr dirty="0" spc="-5"/>
              <a:t> </a:t>
            </a:r>
            <a:r>
              <a:rPr dirty="0"/>
              <a:t>Challenges</a:t>
            </a:r>
            <a:r>
              <a:rPr dirty="0" spc="-10"/>
              <a:t> </a:t>
            </a:r>
            <a:r>
              <a:rPr dirty="0"/>
              <a:t>&amp;</a:t>
            </a:r>
            <a:r>
              <a:rPr dirty="0" spc="-10"/>
              <a:t> Opportunities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30"/>
              <a:t> </a:t>
            </a:r>
            <a:r>
              <a:rPr dirty="0"/>
              <a:t>College</a:t>
            </a:r>
            <a:r>
              <a:rPr dirty="0" spc="-30"/>
              <a:t> </a:t>
            </a:r>
            <a:r>
              <a:rPr dirty="0"/>
              <a:t>Business</a:t>
            </a:r>
            <a:r>
              <a:rPr dirty="0" spc="-25"/>
              <a:t> </a:t>
            </a:r>
            <a:r>
              <a:rPr dirty="0" spc="-10"/>
              <a:t>School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Imperial</a:t>
            </a:r>
            <a:r>
              <a:rPr dirty="0" spc="-25"/>
              <a:t> </a:t>
            </a:r>
            <a:r>
              <a:rPr dirty="0"/>
              <a:t>means</a:t>
            </a:r>
            <a:r>
              <a:rPr dirty="0" spc="-25"/>
              <a:t> </a:t>
            </a:r>
            <a:r>
              <a:rPr dirty="0"/>
              <a:t>Intelligent</a:t>
            </a:r>
            <a:r>
              <a:rPr dirty="0" spc="-20"/>
              <a:t> </a:t>
            </a:r>
            <a:r>
              <a:rPr dirty="0" spc="-10"/>
              <a:t>Business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dirty="0"/>
              <a:t>Policies,</a:t>
            </a:r>
            <a:r>
              <a:rPr dirty="0" spc="-20"/>
              <a:t> </a:t>
            </a:r>
            <a:r>
              <a:rPr dirty="0"/>
              <a:t>processes</a:t>
            </a:r>
            <a:r>
              <a:rPr dirty="0" spc="-10"/>
              <a:t> </a:t>
            </a:r>
            <a:r>
              <a:rPr dirty="0"/>
              <a:t>not</a:t>
            </a:r>
            <a:r>
              <a:rPr dirty="0" spc="-15"/>
              <a:t> </a:t>
            </a:r>
            <a:r>
              <a:rPr dirty="0"/>
              <a:t>implemented</a:t>
            </a:r>
            <a:r>
              <a:rPr dirty="0" spc="-10"/>
              <a:t> </a:t>
            </a:r>
            <a:r>
              <a:rPr dirty="0"/>
              <a:t>on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10"/>
              <a:t> ground</a:t>
            </a: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Char char="•"/>
              <a:tabLst>
                <a:tab pos="354965" algn="l"/>
              </a:tabLst>
            </a:pPr>
            <a:r>
              <a:rPr dirty="0"/>
              <a:t>Lack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10"/>
              <a:t> accountability</a:t>
            </a: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/>
              <a:t>Application</a:t>
            </a:r>
            <a:r>
              <a:rPr dirty="0" spc="-10"/>
              <a:t> </a:t>
            </a:r>
            <a:r>
              <a:rPr dirty="0"/>
              <a:t>pool</a:t>
            </a:r>
            <a:r>
              <a:rPr dirty="0" spc="-5"/>
              <a:t> </a:t>
            </a:r>
            <a:r>
              <a:rPr dirty="0"/>
              <a:t>not</a:t>
            </a:r>
            <a:r>
              <a:rPr dirty="0" spc="-15"/>
              <a:t> </a:t>
            </a:r>
            <a:r>
              <a:rPr dirty="0" spc="-10"/>
              <a:t>diverse</a:t>
            </a:r>
          </a:p>
          <a:p>
            <a:pPr marL="354965" indent="-342265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</a:tabLst>
            </a:pPr>
            <a:r>
              <a:rPr dirty="0"/>
              <a:t>Intangible</a:t>
            </a:r>
            <a:r>
              <a:rPr dirty="0" spc="-15"/>
              <a:t> </a:t>
            </a:r>
            <a:r>
              <a:rPr dirty="0"/>
              <a:t>processes</a:t>
            </a:r>
            <a:r>
              <a:rPr dirty="0" spc="-10"/>
              <a:t> </a:t>
            </a:r>
            <a:r>
              <a:rPr dirty="0"/>
              <a:t>not</a:t>
            </a:r>
            <a:r>
              <a:rPr dirty="0" spc="-15"/>
              <a:t> </a:t>
            </a:r>
            <a:r>
              <a:rPr dirty="0"/>
              <a:t>measured,</a:t>
            </a:r>
            <a:r>
              <a:rPr dirty="0" spc="-15"/>
              <a:t> </a:t>
            </a:r>
            <a:r>
              <a:rPr dirty="0"/>
              <a:t>largely</a:t>
            </a:r>
            <a:r>
              <a:rPr dirty="0" spc="-10"/>
              <a:t> </a:t>
            </a:r>
            <a:r>
              <a:rPr dirty="0"/>
              <a:t>determine</a:t>
            </a:r>
            <a:r>
              <a:rPr dirty="0" spc="-10"/>
              <a:t> hires</a:t>
            </a: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2450"/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/>
              <a:t>EDI</a:t>
            </a:r>
            <a:r>
              <a:rPr dirty="0" spc="-15"/>
              <a:t> </a:t>
            </a:r>
            <a:r>
              <a:rPr dirty="0"/>
              <a:t>Champions</a:t>
            </a:r>
            <a:r>
              <a:rPr dirty="0" spc="-5"/>
              <a:t> </a:t>
            </a:r>
            <a:r>
              <a:rPr dirty="0"/>
              <a:t>–</a:t>
            </a:r>
            <a:r>
              <a:rPr dirty="0" spc="-10"/>
              <a:t> </a:t>
            </a:r>
            <a:r>
              <a:rPr dirty="0"/>
              <a:t>drive</a:t>
            </a:r>
            <a:r>
              <a:rPr dirty="0" spc="-5"/>
              <a:t> </a:t>
            </a:r>
            <a:r>
              <a:rPr dirty="0"/>
              <a:t>most</a:t>
            </a:r>
            <a:r>
              <a:rPr dirty="0" spc="-10"/>
              <a:t> change</a:t>
            </a: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00"/>
          </a:p>
          <a:p>
            <a:pPr marL="355600" marR="5080" indent="-342900">
              <a:lnSpc>
                <a:spcPct val="100800"/>
              </a:lnSpc>
              <a:buChar char="•"/>
              <a:tabLst>
                <a:tab pos="355600" algn="l"/>
              </a:tabLst>
            </a:pPr>
            <a:r>
              <a:rPr dirty="0"/>
              <a:t>HoDs</a:t>
            </a:r>
            <a:r>
              <a:rPr dirty="0" spc="-10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/>
              <a:t>all</a:t>
            </a:r>
            <a:r>
              <a:rPr dirty="0" spc="-5"/>
              <a:t> </a:t>
            </a:r>
            <a:r>
              <a:rPr dirty="0"/>
              <a:t>involved</a:t>
            </a:r>
            <a:r>
              <a:rPr dirty="0" spc="-5"/>
              <a:t> </a:t>
            </a:r>
            <a:r>
              <a:rPr dirty="0"/>
              <a:t>in</a:t>
            </a:r>
            <a:r>
              <a:rPr dirty="0" spc="-10"/>
              <a:t> </a:t>
            </a:r>
            <a:r>
              <a:rPr dirty="0"/>
              <a:t>panels</a:t>
            </a:r>
            <a:r>
              <a:rPr dirty="0" spc="-5"/>
              <a:t> </a:t>
            </a:r>
            <a:r>
              <a:rPr dirty="0"/>
              <a:t>need</a:t>
            </a:r>
            <a:r>
              <a:rPr dirty="0" spc="-5"/>
              <a:t> </a:t>
            </a:r>
            <a:r>
              <a:rPr dirty="0"/>
              <a:t>to</a:t>
            </a:r>
            <a:r>
              <a:rPr dirty="0" spc="-10"/>
              <a:t> </a:t>
            </a:r>
            <a:r>
              <a:rPr dirty="0"/>
              <a:t>take</a:t>
            </a:r>
            <a:r>
              <a:rPr dirty="0" spc="-5"/>
              <a:t> </a:t>
            </a:r>
            <a:r>
              <a:rPr dirty="0"/>
              <a:t>ownership</a:t>
            </a:r>
            <a:r>
              <a:rPr dirty="0" spc="-10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/>
              <a:t>report</a:t>
            </a:r>
            <a:r>
              <a:rPr dirty="0" spc="-15"/>
              <a:t> </a:t>
            </a:r>
            <a:r>
              <a:rPr dirty="0"/>
              <a:t>on</a:t>
            </a:r>
            <a:r>
              <a:rPr dirty="0" spc="-5"/>
              <a:t> </a:t>
            </a:r>
            <a:r>
              <a:rPr dirty="0"/>
              <a:t>why</a:t>
            </a:r>
            <a:r>
              <a:rPr dirty="0" spc="-5"/>
              <a:t> </a:t>
            </a:r>
            <a:r>
              <a:rPr dirty="0" spc="-10"/>
              <a:t>targets </a:t>
            </a:r>
            <a:r>
              <a:rPr dirty="0"/>
              <a:t>are</a:t>
            </a:r>
            <a:r>
              <a:rPr dirty="0" spc="-25"/>
              <a:t> </a:t>
            </a:r>
            <a:r>
              <a:rPr dirty="0"/>
              <a:t>not</a:t>
            </a:r>
            <a:r>
              <a:rPr dirty="0" spc="-15"/>
              <a:t> </a:t>
            </a:r>
            <a:r>
              <a:rPr dirty="0"/>
              <a:t>achieved</a:t>
            </a:r>
            <a:r>
              <a:rPr dirty="0" spc="-10"/>
              <a:t> </a:t>
            </a:r>
            <a:r>
              <a:rPr dirty="0"/>
              <a:t>with</a:t>
            </a:r>
            <a:r>
              <a:rPr dirty="0" spc="-15"/>
              <a:t> </a:t>
            </a:r>
            <a:r>
              <a:rPr dirty="0"/>
              <a:t>processes</a:t>
            </a:r>
            <a:r>
              <a:rPr dirty="0" spc="-10"/>
              <a:t> </a:t>
            </a:r>
            <a:r>
              <a:rPr dirty="0"/>
              <a:t>documented</a:t>
            </a:r>
            <a:r>
              <a:rPr dirty="0" spc="-10"/>
              <a:t> yearly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2023-08-08T11:22:06Z</dcterms:created>
  <dcterms:modified xsi:type="dcterms:W3CDTF">2023-08-08T11:22:06Z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2022-11-08T00:00:00Z</vt:filetime>
  </property>
  <property fmtid="{D5CDD505-2E9C-101B-9397-08002B2CF9AE}" pid="3" name="LastSaved">
    <vt:filetime>2023-08-08T00:00:00Z</vt:filetime>
  </property>
  <property fmtid="{D5CDD505-2E9C-101B-9397-08002B2CF9AE}" pid="4" name="Producer">
    <vt:lpwstr>macOS Version 12.6 (Build 21G115) Quartz PDFContext</vt:lpwstr>
  </property>
</Properties>
</file>