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png" ContentType="image/png"/>
  <Default Extension="jpg" ContentType="image/jpg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</p:sldIdLst>
  <p:sldSz cx="12192000" cy="6858000"/>
  <p:notesSz cx="12192000" cy="68580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Relationship Id="rId13" Type="http://schemas.openxmlformats.org/officeDocument/2006/relationships/slide" Target="slides/slide8.xml"/><Relationship Id="rId14" Type="http://schemas.openxmlformats.org/officeDocument/2006/relationships/slide" Target="slides/slide9.xml"/><Relationship Id="rId15" Type="http://schemas.openxmlformats.org/officeDocument/2006/relationships/slide" Target="slides/slide10.xml"/></Relationships>
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3683889" y="1712798"/>
            <a:ext cx="4782184" cy="18548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600" b="0" i="0">
                <a:solidFill>
                  <a:srgbClr val="001F5F"/>
                </a:solidFill>
                <a:latin typeface="Calibri Light"/>
                <a:cs typeface="Calibri Light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4153661" y="3686766"/>
            <a:ext cx="3884676" cy="7651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800" b="1" i="0">
                <a:solidFill>
                  <a:srgbClr val="1F487C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0" i="0">
                <a:solidFill>
                  <a:srgbClr val="001F5F"/>
                </a:solidFill>
                <a:latin typeface="Calibri Light"/>
                <a:cs typeface="Calibri Light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800" b="1" i="0">
                <a:solidFill>
                  <a:srgbClr val="1F487C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0" i="0">
                <a:solidFill>
                  <a:srgbClr val="001F5F"/>
                </a:solidFill>
                <a:latin typeface="Calibri Light"/>
                <a:cs typeface="Calibri Light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0" i="0">
                <a:solidFill>
                  <a:srgbClr val="001F5F"/>
                </a:solidFill>
                <a:latin typeface="Calibri Light"/>
                <a:cs typeface="Calibri Light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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04901" y="6858"/>
            <a:ext cx="8413750" cy="5740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600" b="0" i="0">
                <a:solidFill>
                  <a:srgbClr val="001F5F"/>
                </a:solidFill>
                <a:latin typeface="Calibri Light"/>
                <a:cs typeface="Calibri Light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720953" y="1182395"/>
            <a:ext cx="10106660" cy="41560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800" b="1" i="0">
                <a:solidFill>
                  <a:srgbClr val="1F487C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877824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hyperlink" Target="mailto:s.saunders@imperial.ac.uk" TargetMode="External"/><Relationship Id="rId6" Type="http://schemas.openxmlformats.org/officeDocument/2006/relationships/image" Target="../media/image4.png"/><Relationship Id="rId7" Type="http://schemas.openxmlformats.org/officeDocument/2006/relationships/image" Target="../media/image5.png"/><Relationship Id="rId8" Type="http://schemas.openxmlformats.org/officeDocument/2006/relationships/image" Target="../media/image6.jpg"/><Relationship Id="rId9" Type="http://schemas.openxmlformats.org/officeDocument/2006/relationships/image" Target="../media/image7.jpg"/></Relationships>
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7.jpg"/><Relationship Id="rId3" Type="http://schemas.openxmlformats.org/officeDocument/2006/relationships/image" Target="../media/image6.jpg"/><Relationship Id="rId4" Type="http://schemas.openxmlformats.org/officeDocument/2006/relationships/image" Target="../media/image18.jpg"/></Relationships>
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png"/><Relationship Id="rId3" Type="http://schemas.openxmlformats.org/officeDocument/2006/relationships/image" Target="../media/image9.png"/><Relationship Id="rId4" Type="http://schemas.openxmlformats.org/officeDocument/2006/relationships/image" Target="../media/image10.png"/><Relationship Id="rId5" Type="http://schemas.openxmlformats.org/officeDocument/2006/relationships/image" Target="../media/image6.jpg"/></Relationships>
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1.png"/><Relationship Id="rId3" Type="http://schemas.openxmlformats.org/officeDocument/2006/relationships/image" Target="../media/image12.png"/><Relationship Id="rId4" Type="http://schemas.openxmlformats.org/officeDocument/2006/relationships/image" Target="../media/image6.jpg"/></Relationships>
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1.png"/><Relationship Id="rId3" Type="http://schemas.openxmlformats.org/officeDocument/2006/relationships/image" Target="../media/image12.png"/><Relationship Id="rId4" Type="http://schemas.openxmlformats.org/officeDocument/2006/relationships/image" Target="../media/image13.png"/><Relationship Id="rId5" Type="http://schemas.openxmlformats.org/officeDocument/2006/relationships/image" Target="../media/image6.jpg"/></Relationships>
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1.png"/><Relationship Id="rId3" Type="http://schemas.openxmlformats.org/officeDocument/2006/relationships/image" Target="../media/image12.png"/><Relationship Id="rId4" Type="http://schemas.openxmlformats.org/officeDocument/2006/relationships/image" Target="../media/image14.jpg"/><Relationship Id="rId5" Type="http://schemas.openxmlformats.org/officeDocument/2006/relationships/image" Target="../media/image6.jpg"/></Relationships>
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5.jpg"/><Relationship Id="rId3" Type="http://schemas.openxmlformats.org/officeDocument/2006/relationships/image" Target="../media/image6.jpg"/></Relationships>
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jpg"/></Relationships>
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6.jpg"/><Relationship Id="rId3" Type="http://schemas.openxmlformats.org/officeDocument/2006/relationships/image" Target="../media/image6.jpg"/></Relationships>
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jpg"/>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ctrTitle"/>
          </p:nvPr>
        </p:nvSpPr>
        <p:spPr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algn="ctr" marL="12700" marR="5080">
              <a:lnSpc>
                <a:spcPct val="100000"/>
              </a:lnSpc>
              <a:spcBef>
                <a:spcPts val="95"/>
              </a:spcBef>
            </a:pPr>
            <a:r>
              <a:rPr dirty="0" sz="4000"/>
              <a:t>Recruitment</a:t>
            </a:r>
            <a:r>
              <a:rPr dirty="0" sz="4000" spc="-204"/>
              <a:t> </a:t>
            </a:r>
            <a:r>
              <a:rPr dirty="0" sz="4000" spc="-10"/>
              <a:t>Workshop </a:t>
            </a:r>
            <a:r>
              <a:rPr dirty="0" sz="4000"/>
              <a:t>Positive</a:t>
            </a:r>
            <a:r>
              <a:rPr dirty="0" sz="4000" spc="-105"/>
              <a:t> </a:t>
            </a:r>
            <a:r>
              <a:rPr dirty="0" sz="4000" spc="-10"/>
              <a:t>Action</a:t>
            </a:r>
            <a:endParaRPr sz="4000"/>
          </a:p>
          <a:p>
            <a:pPr algn="ctr">
              <a:lnSpc>
                <a:spcPct val="100000"/>
              </a:lnSpc>
              <a:spcBef>
                <a:spcPts val="5"/>
              </a:spcBef>
            </a:pPr>
            <a:r>
              <a:rPr dirty="0" sz="4000"/>
              <a:t>&amp;</a:t>
            </a:r>
            <a:r>
              <a:rPr dirty="0" sz="4000" spc="-80"/>
              <a:t> </a:t>
            </a:r>
            <a:r>
              <a:rPr dirty="0" sz="4000"/>
              <a:t>“Know</a:t>
            </a:r>
            <a:r>
              <a:rPr dirty="0" sz="4000" spc="-75"/>
              <a:t> </a:t>
            </a:r>
            <a:r>
              <a:rPr dirty="0" sz="4000"/>
              <a:t>Your</a:t>
            </a:r>
            <a:r>
              <a:rPr dirty="0" sz="4000" spc="-75"/>
              <a:t> </a:t>
            </a:r>
            <a:r>
              <a:rPr dirty="0" sz="4000" spc="-10"/>
              <a:t>Pool”</a:t>
            </a:r>
            <a:endParaRPr sz="4000"/>
          </a:p>
        </p:txBody>
      </p:sp>
      <p:grpSp>
        <p:nvGrpSpPr>
          <p:cNvPr id="3" name="object 3" descr=""/>
          <p:cNvGrpSpPr/>
          <p:nvPr/>
        </p:nvGrpSpPr>
        <p:grpSpPr>
          <a:xfrm>
            <a:off x="4067555" y="3815501"/>
            <a:ext cx="4067175" cy="743585"/>
            <a:chOff x="4067555" y="3815501"/>
            <a:chExt cx="4067175" cy="743585"/>
          </a:xfrm>
        </p:grpSpPr>
        <p:pic>
          <p:nvPicPr>
            <p:cNvPr id="4" name="object 4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5446584" y="3815501"/>
              <a:ext cx="1310267" cy="159219"/>
            </a:xfrm>
            <a:prstGeom prst="rect">
              <a:avLst/>
            </a:prstGeom>
          </p:spPr>
        </p:pic>
        <p:pic>
          <p:nvPicPr>
            <p:cNvPr id="5" name="object 5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067555" y="3994403"/>
              <a:ext cx="4066794" cy="345186"/>
            </a:xfrm>
            <a:prstGeom prst="rect">
              <a:avLst/>
            </a:prstGeom>
          </p:spPr>
        </p:pic>
        <p:pic>
          <p:nvPicPr>
            <p:cNvPr id="6" name="object 6" descr="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5163311" y="4213859"/>
              <a:ext cx="1875282" cy="345186"/>
            </a:xfrm>
            <a:prstGeom prst="rect">
              <a:avLst/>
            </a:prstGeom>
          </p:spPr>
        </p:pic>
      </p:grpSp>
      <p:sp>
        <p:nvSpPr>
          <p:cNvPr id="7" name="object 7" descr=""/>
          <p:cNvSpPr txBox="1">
            <a:spLocks noGrp="1"/>
          </p:cNvSpPr>
          <p:nvPr>
            <p:ph type="subTitle" idx="4"/>
          </p:nvPr>
        </p:nvSpPr>
        <p:spPr>
          <a:prstGeom prst="rect"/>
        </p:spPr>
        <p:txBody>
          <a:bodyPr wrap="square" lIns="0" tIns="65405" rIns="0" bIns="0" rtlCol="0" vert="horz">
            <a:spAutoFit/>
          </a:bodyPr>
          <a:lstStyle/>
          <a:p>
            <a:pPr algn="ctr">
              <a:lnSpc>
                <a:spcPct val="100000"/>
              </a:lnSpc>
              <a:spcBef>
                <a:spcPts val="515"/>
              </a:spcBef>
            </a:pPr>
            <a:r>
              <a:rPr dirty="0" sz="1600" b="0">
                <a:solidFill>
                  <a:srgbClr val="000000"/>
                </a:solidFill>
                <a:latin typeface="Calibri"/>
                <a:cs typeface="Calibri"/>
              </a:rPr>
              <a:t>Sneha</a:t>
            </a:r>
            <a:r>
              <a:rPr dirty="0" sz="1600" spc="-45" b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600" spc="-10" b="0">
                <a:solidFill>
                  <a:srgbClr val="000000"/>
                </a:solidFill>
                <a:latin typeface="Calibri"/>
                <a:cs typeface="Calibri"/>
              </a:rPr>
              <a:t>Saunders</a:t>
            </a:r>
            <a:endParaRPr sz="1600">
              <a:latin typeface="Calibri"/>
              <a:cs typeface="Calibri"/>
            </a:endParaRPr>
          </a:p>
          <a:p>
            <a:pPr algn="ctr" marL="6985" marR="5080">
              <a:lnSpc>
                <a:spcPct val="120000"/>
              </a:lnSpc>
              <a:spcBef>
                <a:spcPts val="30"/>
              </a:spcBef>
            </a:pPr>
            <a:r>
              <a:rPr dirty="0" sz="1200" b="0">
                <a:solidFill>
                  <a:srgbClr val="808080"/>
                </a:solidFill>
                <a:latin typeface="Calibri"/>
                <a:cs typeface="Calibri"/>
              </a:rPr>
              <a:t>Department</a:t>
            </a:r>
            <a:r>
              <a:rPr dirty="0" sz="1200" spc="-50" b="0">
                <a:solidFill>
                  <a:srgbClr val="808080"/>
                </a:solidFill>
                <a:latin typeface="Calibri"/>
                <a:cs typeface="Calibri"/>
              </a:rPr>
              <a:t> </a:t>
            </a:r>
            <a:r>
              <a:rPr dirty="0" sz="1200" b="0">
                <a:solidFill>
                  <a:srgbClr val="808080"/>
                </a:solidFill>
                <a:latin typeface="Calibri"/>
                <a:cs typeface="Calibri"/>
              </a:rPr>
              <a:t>of</a:t>
            </a:r>
            <a:r>
              <a:rPr dirty="0" sz="1200" spc="-15" b="0">
                <a:solidFill>
                  <a:srgbClr val="808080"/>
                </a:solidFill>
                <a:latin typeface="Calibri"/>
                <a:cs typeface="Calibri"/>
              </a:rPr>
              <a:t> </a:t>
            </a:r>
            <a:r>
              <a:rPr dirty="0" sz="1200" b="0">
                <a:solidFill>
                  <a:srgbClr val="808080"/>
                </a:solidFill>
                <a:latin typeface="Calibri"/>
                <a:cs typeface="Calibri"/>
              </a:rPr>
              <a:t>Chemical</a:t>
            </a:r>
            <a:r>
              <a:rPr dirty="0" sz="1200" spc="-5" b="0">
                <a:solidFill>
                  <a:srgbClr val="808080"/>
                </a:solidFill>
                <a:latin typeface="Calibri"/>
                <a:cs typeface="Calibri"/>
              </a:rPr>
              <a:t> </a:t>
            </a:r>
            <a:r>
              <a:rPr dirty="0" sz="1200" b="0">
                <a:solidFill>
                  <a:srgbClr val="808080"/>
                </a:solidFill>
                <a:latin typeface="Calibri"/>
                <a:cs typeface="Calibri"/>
              </a:rPr>
              <a:t>Engineering,</a:t>
            </a:r>
            <a:r>
              <a:rPr dirty="0" sz="1200" spc="-45" b="0">
                <a:solidFill>
                  <a:srgbClr val="808080"/>
                </a:solidFill>
                <a:latin typeface="Calibri"/>
                <a:cs typeface="Calibri"/>
              </a:rPr>
              <a:t> </a:t>
            </a:r>
            <a:r>
              <a:rPr dirty="0" sz="1200" b="0">
                <a:solidFill>
                  <a:srgbClr val="808080"/>
                </a:solidFill>
                <a:latin typeface="Calibri"/>
                <a:cs typeface="Calibri"/>
              </a:rPr>
              <a:t>Imperial</a:t>
            </a:r>
            <a:r>
              <a:rPr dirty="0" sz="1200" spc="-20" b="0">
                <a:solidFill>
                  <a:srgbClr val="808080"/>
                </a:solidFill>
                <a:latin typeface="Calibri"/>
                <a:cs typeface="Calibri"/>
              </a:rPr>
              <a:t> </a:t>
            </a:r>
            <a:r>
              <a:rPr dirty="0" sz="1200" b="0">
                <a:solidFill>
                  <a:srgbClr val="808080"/>
                </a:solidFill>
                <a:latin typeface="Calibri"/>
                <a:cs typeface="Calibri"/>
              </a:rPr>
              <a:t>College</a:t>
            </a:r>
            <a:r>
              <a:rPr dirty="0" sz="1200" spc="-5" b="0">
                <a:solidFill>
                  <a:srgbClr val="808080"/>
                </a:solidFill>
                <a:latin typeface="Calibri"/>
                <a:cs typeface="Calibri"/>
              </a:rPr>
              <a:t> </a:t>
            </a:r>
            <a:r>
              <a:rPr dirty="0" sz="1200" spc="-10" b="0">
                <a:solidFill>
                  <a:srgbClr val="808080"/>
                </a:solidFill>
                <a:latin typeface="Calibri"/>
                <a:cs typeface="Calibri"/>
              </a:rPr>
              <a:t>London </a:t>
            </a:r>
            <a:r>
              <a:rPr dirty="0" sz="1200" spc="-10" b="0">
                <a:solidFill>
                  <a:srgbClr val="808080"/>
                </a:solidFill>
                <a:latin typeface="Calibri"/>
                <a:cs typeface="Calibri"/>
                <a:hlinkClick r:id="rId5"/>
              </a:rPr>
              <a:t>s.saunders@imperial.ac.uk</a:t>
            </a:r>
            <a:endParaRPr sz="1200">
              <a:latin typeface="Calibri"/>
              <a:cs typeface="Calibri"/>
            </a:endParaRPr>
          </a:p>
        </p:txBody>
      </p:sp>
      <p:grpSp>
        <p:nvGrpSpPr>
          <p:cNvPr id="8" name="object 8" descr=""/>
          <p:cNvGrpSpPr/>
          <p:nvPr/>
        </p:nvGrpSpPr>
        <p:grpSpPr>
          <a:xfrm>
            <a:off x="394715" y="152400"/>
            <a:ext cx="3307079" cy="975360"/>
            <a:chOff x="394715" y="152400"/>
            <a:chExt cx="3307079" cy="975360"/>
          </a:xfrm>
        </p:grpSpPr>
        <p:pic>
          <p:nvPicPr>
            <p:cNvPr id="9" name="object 9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394715" y="152400"/>
              <a:ext cx="2051304" cy="539496"/>
            </a:xfrm>
            <a:prstGeom prst="rect">
              <a:avLst/>
            </a:prstGeom>
          </p:spPr>
        </p:pic>
        <p:pic>
          <p:nvPicPr>
            <p:cNvPr id="10" name="object 10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394715" y="256031"/>
              <a:ext cx="3307079" cy="871728"/>
            </a:xfrm>
            <a:prstGeom prst="rect">
              <a:avLst/>
            </a:prstGeom>
          </p:spPr>
        </p:pic>
      </p:grpSp>
      <p:pic>
        <p:nvPicPr>
          <p:cNvPr id="11" name="object 11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10905743" y="5509259"/>
            <a:ext cx="975359" cy="975359"/>
          </a:xfrm>
          <a:prstGeom prst="rect">
            <a:avLst/>
          </a:prstGeom>
        </p:spPr>
      </p:pic>
      <p:pic>
        <p:nvPicPr>
          <p:cNvPr id="12" name="object 12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420725" y="5568891"/>
            <a:ext cx="1427777" cy="878994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ChemEng</a:t>
            </a:r>
            <a:r>
              <a:rPr dirty="0" spc="-40"/>
              <a:t> </a:t>
            </a:r>
            <a:r>
              <a:rPr dirty="0"/>
              <a:t>–</a:t>
            </a:r>
            <a:r>
              <a:rPr dirty="0" spc="-40"/>
              <a:t> </a:t>
            </a:r>
            <a:r>
              <a:rPr dirty="0"/>
              <a:t>Ongoing</a:t>
            </a:r>
            <a:r>
              <a:rPr dirty="0" spc="-30"/>
              <a:t> </a:t>
            </a:r>
            <a:r>
              <a:rPr dirty="0"/>
              <a:t>work/Next</a:t>
            </a:r>
            <a:r>
              <a:rPr dirty="0" spc="-30"/>
              <a:t> </a:t>
            </a:r>
            <a:r>
              <a:rPr dirty="0" spc="-10"/>
              <a:t>steps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535025" y="688975"/>
            <a:ext cx="5280660" cy="565023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99085" indent="-286385">
              <a:lnSpc>
                <a:spcPct val="100000"/>
              </a:lnSpc>
              <a:spcBef>
                <a:spcPts val="100"/>
              </a:spcBef>
              <a:buFont typeface="Arial"/>
              <a:buChar char="•"/>
              <a:tabLst>
                <a:tab pos="299085" algn="l"/>
              </a:tabLst>
            </a:pPr>
            <a:r>
              <a:rPr dirty="0" sz="1800">
                <a:solidFill>
                  <a:srgbClr val="001F5F"/>
                </a:solidFill>
                <a:latin typeface="Calibri"/>
                <a:cs typeface="Calibri"/>
              </a:rPr>
              <a:t>Ensure</a:t>
            </a:r>
            <a:r>
              <a:rPr dirty="0" sz="1800" spc="-45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001F5F"/>
                </a:solidFill>
                <a:latin typeface="Calibri"/>
                <a:cs typeface="Calibri"/>
              </a:rPr>
              <a:t>we</a:t>
            </a:r>
            <a:r>
              <a:rPr dirty="0" sz="1800" spc="-3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001F5F"/>
                </a:solidFill>
                <a:latin typeface="Calibri"/>
                <a:cs typeface="Calibri"/>
              </a:rPr>
              <a:t>are</a:t>
            </a:r>
            <a:r>
              <a:rPr dirty="0" sz="1800" spc="-15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001F5F"/>
                </a:solidFill>
                <a:latin typeface="Calibri"/>
                <a:cs typeface="Calibri"/>
              </a:rPr>
              <a:t>celebrating</a:t>
            </a:r>
            <a:r>
              <a:rPr dirty="0" sz="1800" spc="-2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001F5F"/>
                </a:solidFill>
                <a:latin typeface="Calibri"/>
                <a:cs typeface="Calibri"/>
              </a:rPr>
              <a:t>our</a:t>
            </a:r>
            <a:r>
              <a:rPr dirty="0" sz="1800" spc="-25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001F5F"/>
                </a:solidFill>
                <a:latin typeface="Calibri"/>
                <a:cs typeface="Calibri"/>
              </a:rPr>
              <a:t>diversity</a:t>
            </a:r>
            <a:r>
              <a:rPr dirty="0" sz="1800" spc="-3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001F5F"/>
                </a:solidFill>
                <a:latin typeface="Calibri"/>
                <a:cs typeface="Calibri"/>
              </a:rPr>
              <a:t>on</a:t>
            </a:r>
            <a:r>
              <a:rPr dirty="0" sz="1800" spc="-2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dirty="0" sz="1800" spc="-10">
                <a:solidFill>
                  <a:srgbClr val="001F5F"/>
                </a:solidFill>
                <a:latin typeface="Calibri"/>
                <a:cs typeface="Calibri"/>
              </a:rPr>
              <a:t>every</a:t>
            </a:r>
            <a:endParaRPr sz="1800">
              <a:latin typeface="Calibri"/>
              <a:cs typeface="Calibri"/>
            </a:endParaRPr>
          </a:p>
          <a:p>
            <a:pPr marL="299085">
              <a:lnSpc>
                <a:spcPct val="100000"/>
              </a:lnSpc>
            </a:pPr>
            <a:r>
              <a:rPr dirty="0" sz="1800" spc="-10">
                <a:solidFill>
                  <a:srgbClr val="001F5F"/>
                </a:solidFill>
                <a:latin typeface="Calibri"/>
                <a:cs typeface="Calibri"/>
              </a:rPr>
              <a:t>channel</a:t>
            </a:r>
            <a:endParaRPr sz="1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1450">
              <a:latin typeface="Calibri"/>
              <a:cs typeface="Calibri"/>
            </a:endParaRPr>
          </a:p>
          <a:p>
            <a:pPr marL="299085" marR="146050" indent="-287020">
              <a:lnSpc>
                <a:spcPct val="100000"/>
              </a:lnSpc>
              <a:buFont typeface="Arial"/>
              <a:buChar char="•"/>
              <a:tabLst>
                <a:tab pos="299085" algn="l"/>
              </a:tabLst>
            </a:pPr>
            <a:r>
              <a:rPr dirty="0" sz="1800">
                <a:solidFill>
                  <a:srgbClr val="001F5F"/>
                </a:solidFill>
                <a:latin typeface="Calibri"/>
                <a:cs typeface="Calibri"/>
              </a:rPr>
              <a:t>Ensure</a:t>
            </a:r>
            <a:r>
              <a:rPr dirty="0" sz="1800" spc="-25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001F5F"/>
                </a:solidFill>
                <a:latin typeface="Calibri"/>
                <a:cs typeface="Calibri"/>
              </a:rPr>
              <a:t>gender/diversity</a:t>
            </a:r>
            <a:r>
              <a:rPr dirty="0" sz="1800" spc="-2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001F5F"/>
                </a:solidFill>
                <a:latin typeface="Calibri"/>
                <a:cs typeface="Calibri"/>
              </a:rPr>
              <a:t>balance</a:t>
            </a:r>
            <a:r>
              <a:rPr dirty="0" sz="1800" spc="-15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001F5F"/>
                </a:solidFill>
                <a:latin typeface="Calibri"/>
                <a:cs typeface="Calibri"/>
              </a:rPr>
              <a:t>on</a:t>
            </a:r>
            <a:r>
              <a:rPr dirty="0" sz="1800" spc="-5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dirty="0" sz="1800" b="1">
                <a:solidFill>
                  <a:srgbClr val="001F5F"/>
                </a:solidFill>
                <a:latin typeface="Calibri"/>
                <a:cs typeface="Calibri"/>
              </a:rPr>
              <a:t>ALL</a:t>
            </a:r>
            <a:r>
              <a:rPr dirty="0" sz="1800" spc="-20" b="1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dirty="0" sz="1800" spc="-10">
                <a:solidFill>
                  <a:srgbClr val="001F5F"/>
                </a:solidFill>
                <a:latin typeface="Calibri"/>
                <a:cs typeface="Calibri"/>
              </a:rPr>
              <a:t>recruitment panels</a:t>
            </a:r>
            <a:endParaRPr sz="1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30"/>
              </a:spcBef>
              <a:buClr>
                <a:srgbClr val="001F5F"/>
              </a:buClr>
              <a:buFont typeface="Arial"/>
              <a:buChar char="•"/>
            </a:pPr>
            <a:endParaRPr sz="1450">
              <a:latin typeface="Calibri"/>
              <a:cs typeface="Calibri"/>
            </a:endParaRPr>
          </a:p>
          <a:p>
            <a:pPr marL="299085" indent="-286385">
              <a:lnSpc>
                <a:spcPct val="100000"/>
              </a:lnSpc>
              <a:buFont typeface="Arial"/>
              <a:buChar char="•"/>
              <a:tabLst>
                <a:tab pos="299085" algn="l"/>
              </a:tabLst>
            </a:pPr>
            <a:r>
              <a:rPr dirty="0" sz="1800">
                <a:solidFill>
                  <a:srgbClr val="001F5F"/>
                </a:solidFill>
                <a:latin typeface="Calibri"/>
                <a:cs typeface="Calibri"/>
              </a:rPr>
              <a:t>Cultivate</a:t>
            </a:r>
            <a:r>
              <a:rPr dirty="0" sz="1800" spc="-3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001F5F"/>
                </a:solidFill>
                <a:latin typeface="Calibri"/>
                <a:cs typeface="Calibri"/>
              </a:rPr>
              <a:t>talent</a:t>
            </a:r>
            <a:r>
              <a:rPr dirty="0" sz="1800" spc="-4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001F5F"/>
                </a:solidFill>
                <a:latin typeface="Calibri"/>
                <a:cs typeface="Calibri"/>
              </a:rPr>
              <a:t>for</a:t>
            </a:r>
            <a:r>
              <a:rPr dirty="0" sz="1800" spc="-4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001F5F"/>
                </a:solidFill>
                <a:latin typeface="Calibri"/>
                <a:cs typeface="Calibri"/>
              </a:rPr>
              <a:t>the</a:t>
            </a:r>
            <a:r>
              <a:rPr dirty="0" sz="1800" spc="-4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001F5F"/>
                </a:solidFill>
                <a:latin typeface="Calibri"/>
                <a:cs typeface="Calibri"/>
              </a:rPr>
              <a:t>whole</a:t>
            </a:r>
            <a:r>
              <a:rPr dirty="0" sz="1800" spc="-15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001F5F"/>
                </a:solidFill>
                <a:latin typeface="Calibri"/>
                <a:cs typeface="Calibri"/>
              </a:rPr>
              <a:t>career</a:t>
            </a:r>
            <a:r>
              <a:rPr dirty="0" sz="1800" spc="-35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dirty="0" sz="1800" spc="-10">
                <a:solidFill>
                  <a:srgbClr val="001F5F"/>
                </a:solidFill>
                <a:latin typeface="Calibri"/>
                <a:cs typeface="Calibri"/>
              </a:rPr>
              <a:t>pipeline:</a:t>
            </a:r>
            <a:endParaRPr sz="1800">
              <a:latin typeface="Calibri"/>
              <a:cs typeface="Calibri"/>
            </a:endParaRPr>
          </a:p>
          <a:p>
            <a:pPr lvl="1" marL="756285" indent="-286385">
              <a:lnSpc>
                <a:spcPct val="100000"/>
              </a:lnSpc>
              <a:spcBef>
                <a:spcPts val="1805"/>
              </a:spcBef>
              <a:buFont typeface="Arial"/>
              <a:buChar char="•"/>
              <a:tabLst>
                <a:tab pos="756285" algn="l"/>
              </a:tabLst>
            </a:pPr>
            <a:r>
              <a:rPr dirty="0" sz="1800">
                <a:solidFill>
                  <a:srgbClr val="001F5F"/>
                </a:solidFill>
                <a:latin typeface="Calibri"/>
                <a:cs typeface="Calibri"/>
              </a:rPr>
              <a:t>Supporting </a:t>
            </a:r>
            <a:r>
              <a:rPr dirty="0" sz="1800" spc="-10">
                <a:solidFill>
                  <a:srgbClr val="001F5F"/>
                </a:solidFill>
                <a:latin typeface="Calibri"/>
                <a:cs typeface="Calibri"/>
              </a:rPr>
              <a:t>postdoctoral</a:t>
            </a:r>
            <a:r>
              <a:rPr dirty="0" sz="1800" spc="1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dirty="0" sz="1800" spc="-10">
                <a:solidFill>
                  <a:srgbClr val="001F5F"/>
                </a:solidFill>
                <a:latin typeface="Calibri"/>
                <a:cs typeface="Calibri"/>
              </a:rPr>
              <a:t>researchers</a:t>
            </a:r>
            <a:endParaRPr sz="1800">
              <a:latin typeface="Calibri"/>
              <a:cs typeface="Calibri"/>
            </a:endParaRPr>
          </a:p>
          <a:p>
            <a:pPr lvl="2" marL="1213485" indent="-286385">
              <a:lnSpc>
                <a:spcPct val="100000"/>
              </a:lnSpc>
              <a:spcBef>
                <a:spcPts val="1800"/>
              </a:spcBef>
              <a:buFont typeface="Arial"/>
              <a:buChar char="•"/>
              <a:tabLst>
                <a:tab pos="1213485" algn="l"/>
              </a:tabLst>
            </a:pPr>
            <a:r>
              <a:rPr dirty="0" sz="1800" spc="-10">
                <a:solidFill>
                  <a:srgbClr val="001F5F"/>
                </a:solidFill>
                <a:latin typeface="Calibri"/>
                <a:cs typeface="Calibri"/>
              </a:rPr>
              <a:t>Mentoring</a:t>
            </a:r>
            <a:endParaRPr sz="1800">
              <a:latin typeface="Calibri"/>
              <a:cs typeface="Calibri"/>
            </a:endParaRPr>
          </a:p>
          <a:p>
            <a:pPr lvl="2" marL="1213485" indent="-286385">
              <a:lnSpc>
                <a:spcPct val="100000"/>
              </a:lnSpc>
              <a:spcBef>
                <a:spcPts val="1800"/>
              </a:spcBef>
              <a:buFont typeface="Arial"/>
              <a:buChar char="•"/>
              <a:tabLst>
                <a:tab pos="1213485" algn="l"/>
              </a:tabLst>
            </a:pPr>
            <a:r>
              <a:rPr dirty="0" sz="1800" spc="-10">
                <a:solidFill>
                  <a:srgbClr val="001F5F"/>
                </a:solidFill>
                <a:latin typeface="Calibri"/>
                <a:cs typeface="Calibri"/>
              </a:rPr>
              <a:t>Workshops</a:t>
            </a:r>
            <a:endParaRPr sz="1800">
              <a:latin typeface="Calibri"/>
              <a:cs typeface="Calibri"/>
            </a:endParaRPr>
          </a:p>
          <a:p>
            <a:pPr lvl="2" marL="1213485" indent="-286385">
              <a:lnSpc>
                <a:spcPct val="100000"/>
              </a:lnSpc>
              <a:spcBef>
                <a:spcPts val="1800"/>
              </a:spcBef>
              <a:buFont typeface="Arial"/>
              <a:buChar char="•"/>
              <a:tabLst>
                <a:tab pos="1213485" algn="l"/>
              </a:tabLst>
            </a:pPr>
            <a:r>
              <a:rPr dirty="0" sz="1800">
                <a:solidFill>
                  <a:srgbClr val="001F5F"/>
                </a:solidFill>
                <a:latin typeface="Calibri"/>
                <a:cs typeface="Calibri"/>
              </a:rPr>
              <a:t>Development</a:t>
            </a:r>
            <a:r>
              <a:rPr dirty="0" sz="1800" spc="-25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dirty="0" sz="1800" spc="-10">
                <a:solidFill>
                  <a:srgbClr val="001F5F"/>
                </a:solidFill>
                <a:latin typeface="Calibri"/>
                <a:cs typeface="Calibri"/>
              </a:rPr>
              <a:t>opportunities</a:t>
            </a:r>
            <a:endParaRPr sz="1800">
              <a:latin typeface="Calibri"/>
              <a:cs typeface="Calibri"/>
            </a:endParaRPr>
          </a:p>
          <a:p>
            <a:pPr lvl="1" marL="756285" indent="-286385">
              <a:lnSpc>
                <a:spcPct val="100000"/>
              </a:lnSpc>
              <a:spcBef>
                <a:spcPts val="1800"/>
              </a:spcBef>
              <a:buFont typeface="Arial"/>
              <a:buChar char="•"/>
              <a:tabLst>
                <a:tab pos="756285" algn="l"/>
              </a:tabLst>
            </a:pPr>
            <a:r>
              <a:rPr dirty="0" sz="1800">
                <a:solidFill>
                  <a:srgbClr val="001F5F"/>
                </a:solidFill>
                <a:latin typeface="Calibri"/>
                <a:cs typeface="Calibri"/>
              </a:rPr>
              <a:t>Career</a:t>
            </a:r>
            <a:r>
              <a:rPr dirty="0" sz="1800" spc="-25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001F5F"/>
                </a:solidFill>
                <a:latin typeface="Calibri"/>
                <a:cs typeface="Calibri"/>
              </a:rPr>
              <a:t>development</a:t>
            </a:r>
            <a:r>
              <a:rPr dirty="0" sz="1800" spc="-25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001F5F"/>
                </a:solidFill>
                <a:latin typeface="Calibri"/>
                <a:cs typeface="Calibri"/>
              </a:rPr>
              <a:t>meeting</a:t>
            </a:r>
            <a:r>
              <a:rPr dirty="0" sz="1800" spc="-5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001F5F"/>
                </a:solidFill>
                <a:latin typeface="Calibri"/>
                <a:cs typeface="Calibri"/>
              </a:rPr>
              <a:t>with</a:t>
            </a:r>
            <a:r>
              <a:rPr dirty="0" sz="1800" spc="-5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001F5F"/>
                </a:solidFill>
                <a:latin typeface="Calibri"/>
                <a:cs typeface="Calibri"/>
              </a:rPr>
              <a:t>HoD for</a:t>
            </a:r>
            <a:r>
              <a:rPr dirty="0" sz="1800" spc="-2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001F5F"/>
                </a:solidFill>
                <a:latin typeface="Calibri"/>
                <a:cs typeface="Calibri"/>
              </a:rPr>
              <a:t>all</a:t>
            </a:r>
            <a:r>
              <a:rPr dirty="0" sz="1800" spc="-1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dirty="0" sz="1800" spc="-25">
                <a:solidFill>
                  <a:srgbClr val="001F5F"/>
                </a:solidFill>
                <a:latin typeface="Calibri"/>
                <a:cs typeface="Calibri"/>
              </a:rPr>
              <a:t>4+</a:t>
            </a:r>
            <a:endParaRPr sz="1800">
              <a:latin typeface="Calibri"/>
              <a:cs typeface="Calibri"/>
            </a:endParaRPr>
          </a:p>
          <a:p>
            <a:pPr marL="756285">
              <a:lnSpc>
                <a:spcPct val="100000"/>
              </a:lnSpc>
            </a:pPr>
            <a:r>
              <a:rPr dirty="0" sz="1800" spc="-10">
                <a:solidFill>
                  <a:srgbClr val="001F5F"/>
                </a:solidFill>
                <a:latin typeface="Calibri"/>
                <a:cs typeface="Calibri"/>
              </a:rPr>
              <a:t>years</a:t>
            </a:r>
            <a:endParaRPr sz="1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1450">
              <a:latin typeface="Calibri"/>
              <a:cs typeface="Calibri"/>
            </a:endParaRPr>
          </a:p>
          <a:p>
            <a:pPr lvl="1" marL="756285" indent="-286385">
              <a:lnSpc>
                <a:spcPct val="100000"/>
              </a:lnSpc>
              <a:spcBef>
                <a:spcPts val="5"/>
              </a:spcBef>
              <a:buFont typeface="Arial"/>
              <a:buChar char="•"/>
              <a:tabLst>
                <a:tab pos="756285" algn="l"/>
              </a:tabLst>
            </a:pPr>
            <a:r>
              <a:rPr dirty="0" sz="1800">
                <a:solidFill>
                  <a:srgbClr val="001F5F"/>
                </a:solidFill>
                <a:latin typeface="Calibri"/>
                <a:cs typeface="Calibri"/>
              </a:rPr>
              <a:t>ED&amp;I</a:t>
            </a:r>
            <a:r>
              <a:rPr dirty="0" sz="1800" spc="-2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001F5F"/>
                </a:solidFill>
                <a:latin typeface="Calibri"/>
                <a:cs typeface="Calibri"/>
              </a:rPr>
              <a:t>training</a:t>
            </a:r>
            <a:r>
              <a:rPr dirty="0" sz="1800" spc="-15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001F5F"/>
                </a:solidFill>
                <a:latin typeface="Calibri"/>
                <a:cs typeface="Calibri"/>
              </a:rPr>
              <a:t>for</a:t>
            </a:r>
            <a:r>
              <a:rPr dirty="0" sz="1800" spc="-3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001F5F"/>
                </a:solidFill>
                <a:latin typeface="Calibri"/>
                <a:cs typeface="Calibri"/>
              </a:rPr>
              <a:t>all</a:t>
            </a:r>
            <a:r>
              <a:rPr dirty="0" sz="1800" spc="-20">
                <a:solidFill>
                  <a:srgbClr val="001F5F"/>
                </a:solidFill>
                <a:latin typeface="Calibri"/>
                <a:cs typeface="Calibri"/>
              </a:rPr>
              <a:t> staff</a:t>
            </a:r>
            <a:endParaRPr sz="1800">
              <a:latin typeface="Calibri"/>
              <a:cs typeface="Calibri"/>
            </a:endParaRPr>
          </a:p>
          <a:p>
            <a:pPr marL="299085" indent="-286385">
              <a:lnSpc>
                <a:spcPct val="100000"/>
              </a:lnSpc>
              <a:spcBef>
                <a:spcPts val="1800"/>
              </a:spcBef>
              <a:buFont typeface="Arial"/>
              <a:buChar char="•"/>
              <a:tabLst>
                <a:tab pos="299085" algn="l"/>
              </a:tabLst>
            </a:pPr>
            <a:r>
              <a:rPr dirty="0" sz="1800">
                <a:solidFill>
                  <a:srgbClr val="001F5F"/>
                </a:solidFill>
                <a:latin typeface="Calibri"/>
                <a:cs typeface="Calibri"/>
              </a:rPr>
              <a:t>Improve</a:t>
            </a:r>
            <a:r>
              <a:rPr dirty="0" sz="1800" spc="-6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001F5F"/>
                </a:solidFill>
                <a:latin typeface="Calibri"/>
                <a:cs typeface="Calibri"/>
              </a:rPr>
              <a:t>recruitment</a:t>
            </a:r>
            <a:r>
              <a:rPr dirty="0" sz="1800" spc="-2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001F5F"/>
                </a:solidFill>
                <a:latin typeface="Calibri"/>
                <a:cs typeface="Calibri"/>
              </a:rPr>
              <a:t>materials</a:t>
            </a:r>
            <a:r>
              <a:rPr dirty="0" sz="1800" spc="-4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001F5F"/>
                </a:solidFill>
                <a:latin typeface="Calibri"/>
                <a:cs typeface="Calibri"/>
              </a:rPr>
              <a:t>and</a:t>
            </a:r>
            <a:r>
              <a:rPr dirty="0" sz="1800" spc="-4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001F5F"/>
                </a:solidFill>
                <a:latin typeface="Calibri"/>
                <a:cs typeface="Calibri"/>
              </a:rPr>
              <a:t>job</a:t>
            </a:r>
            <a:r>
              <a:rPr dirty="0" sz="1800" spc="-4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dirty="0" sz="1800" spc="-10">
                <a:solidFill>
                  <a:srgbClr val="001F5F"/>
                </a:solidFill>
                <a:latin typeface="Calibri"/>
                <a:cs typeface="Calibri"/>
              </a:rPr>
              <a:t>packs</a:t>
            </a:r>
            <a:endParaRPr sz="1800">
              <a:latin typeface="Calibri"/>
              <a:cs typeface="Calibri"/>
            </a:endParaRPr>
          </a:p>
        </p:txBody>
      </p:sp>
      <p:grpSp>
        <p:nvGrpSpPr>
          <p:cNvPr id="4" name="object 4" descr=""/>
          <p:cNvGrpSpPr/>
          <p:nvPr/>
        </p:nvGrpSpPr>
        <p:grpSpPr>
          <a:xfrm>
            <a:off x="6335267" y="128015"/>
            <a:ext cx="5503545" cy="3383279"/>
            <a:chOff x="6335267" y="128015"/>
            <a:chExt cx="5503545" cy="3383279"/>
          </a:xfrm>
        </p:grpSpPr>
        <p:pic>
          <p:nvPicPr>
            <p:cNvPr id="5" name="object 5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335267" y="717803"/>
              <a:ext cx="5260847" cy="2793492"/>
            </a:xfrm>
            <a:prstGeom prst="rect">
              <a:avLst/>
            </a:prstGeom>
          </p:spPr>
        </p:pic>
        <p:pic>
          <p:nvPicPr>
            <p:cNvPr id="6" name="object 6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1248644" y="128015"/>
              <a:ext cx="589788" cy="589788"/>
            </a:xfrm>
            <a:prstGeom prst="rect">
              <a:avLst/>
            </a:prstGeom>
          </p:spPr>
        </p:pic>
      </p:grpSp>
      <p:pic>
        <p:nvPicPr>
          <p:cNvPr id="7" name="object 7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6380251" y="3779520"/>
            <a:ext cx="5261584" cy="2756973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ChemEng </a:t>
            </a:r>
            <a:r>
              <a:rPr dirty="0" spc="-10"/>
              <a:t>Update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697179" y="3308757"/>
            <a:ext cx="330200" cy="1510665"/>
          </a:xfrm>
          <a:prstGeom prst="rect">
            <a:avLst/>
          </a:prstGeom>
        </p:spPr>
        <p:txBody>
          <a:bodyPr wrap="square" lIns="0" tIns="0" rIns="0" bIns="0" rtlCol="0" vert="vert270">
            <a:spAutoFit/>
          </a:bodyPr>
          <a:lstStyle/>
          <a:p>
            <a:pPr marL="12700">
              <a:lnSpc>
                <a:spcPts val="2380"/>
              </a:lnSpc>
            </a:pPr>
            <a:r>
              <a:rPr dirty="0" sz="2400" b="0">
                <a:solidFill>
                  <a:srgbClr val="001F5F"/>
                </a:solidFill>
                <a:latin typeface="Calibri Light"/>
                <a:cs typeface="Calibri Light"/>
              </a:rPr>
              <a:t>Female</a:t>
            </a:r>
            <a:r>
              <a:rPr dirty="0" sz="2400" spc="-90" b="0">
                <a:solidFill>
                  <a:srgbClr val="001F5F"/>
                </a:solidFill>
                <a:latin typeface="Calibri Light"/>
                <a:cs typeface="Calibri Light"/>
              </a:rPr>
              <a:t> </a:t>
            </a:r>
            <a:r>
              <a:rPr dirty="0" sz="2400" spc="-20" b="0">
                <a:solidFill>
                  <a:srgbClr val="001F5F"/>
                </a:solidFill>
                <a:latin typeface="Calibri Light"/>
                <a:cs typeface="Calibri Light"/>
              </a:rPr>
              <a:t>staff</a:t>
            </a:r>
            <a:endParaRPr sz="2400">
              <a:latin typeface="Calibri Light"/>
              <a:cs typeface="Calibri Light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3597909" y="1198245"/>
            <a:ext cx="2932430" cy="3911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400" b="0">
                <a:solidFill>
                  <a:srgbClr val="001F5F"/>
                </a:solidFill>
                <a:latin typeface="Calibri Light"/>
                <a:cs typeface="Calibri Light"/>
              </a:rPr>
              <a:t>Academic</a:t>
            </a:r>
            <a:r>
              <a:rPr dirty="0" sz="2400" spc="-55" b="0">
                <a:solidFill>
                  <a:srgbClr val="001F5F"/>
                </a:solidFill>
                <a:latin typeface="Calibri Light"/>
                <a:cs typeface="Calibri Light"/>
              </a:rPr>
              <a:t> </a:t>
            </a:r>
            <a:r>
              <a:rPr dirty="0" sz="2400" spc="-10" b="0">
                <a:solidFill>
                  <a:srgbClr val="001F5F"/>
                </a:solidFill>
                <a:latin typeface="Calibri Light"/>
                <a:cs typeface="Calibri Light"/>
              </a:rPr>
              <a:t>staff</a:t>
            </a:r>
            <a:r>
              <a:rPr dirty="0" sz="2400" spc="-70" b="0">
                <a:solidFill>
                  <a:srgbClr val="001F5F"/>
                </a:solidFill>
                <a:latin typeface="Calibri Light"/>
                <a:cs typeface="Calibri Light"/>
              </a:rPr>
              <a:t> </a:t>
            </a:r>
            <a:r>
              <a:rPr dirty="0" sz="2400" b="0">
                <a:solidFill>
                  <a:srgbClr val="001F5F"/>
                </a:solidFill>
                <a:latin typeface="Calibri Light"/>
                <a:cs typeface="Calibri Light"/>
              </a:rPr>
              <a:t>by</a:t>
            </a:r>
            <a:r>
              <a:rPr dirty="0" sz="2400" spc="-40" b="0">
                <a:solidFill>
                  <a:srgbClr val="001F5F"/>
                </a:solidFill>
                <a:latin typeface="Calibri Light"/>
                <a:cs typeface="Calibri Light"/>
              </a:rPr>
              <a:t> </a:t>
            </a:r>
            <a:r>
              <a:rPr dirty="0" sz="2400" spc="-10" b="0">
                <a:solidFill>
                  <a:srgbClr val="001F5F"/>
                </a:solidFill>
                <a:latin typeface="Calibri Light"/>
                <a:cs typeface="Calibri Light"/>
              </a:rPr>
              <a:t>grade</a:t>
            </a:r>
            <a:endParaRPr sz="2400">
              <a:latin typeface="Calibri Light"/>
              <a:cs typeface="Calibri Light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9128886" y="3017901"/>
            <a:ext cx="2181860" cy="130683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algn="just" marL="12700" marR="5080">
              <a:lnSpc>
                <a:spcPct val="100000"/>
              </a:lnSpc>
              <a:spcBef>
                <a:spcPts val="105"/>
              </a:spcBef>
            </a:pPr>
            <a:r>
              <a:rPr dirty="0" sz="1400">
                <a:solidFill>
                  <a:srgbClr val="001F5F"/>
                </a:solidFill>
                <a:latin typeface="Calibri"/>
                <a:cs typeface="Calibri"/>
              </a:rPr>
              <a:t>Some</a:t>
            </a:r>
            <a:r>
              <a:rPr dirty="0" sz="1400" spc="-55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1F5F"/>
                </a:solidFill>
                <a:latin typeface="Calibri"/>
                <a:cs typeface="Calibri"/>
              </a:rPr>
              <a:t>larger</a:t>
            </a:r>
            <a:r>
              <a:rPr dirty="0" sz="1400" spc="-45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1F5F"/>
                </a:solidFill>
                <a:latin typeface="Calibri"/>
                <a:cs typeface="Calibri"/>
              </a:rPr>
              <a:t>variations</a:t>
            </a:r>
            <a:r>
              <a:rPr dirty="0" sz="1400" spc="-3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dirty="0" sz="1400" spc="-10">
                <a:solidFill>
                  <a:srgbClr val="001F5F"/>
                </a:solidFill>
                <a:latin typeface="Calibri"/>
                <a:cs typeface="Calibri"/>
              </a:rPr>
              <a:t>caused </a:t>
            </a:r>
            <a:r>
              <a:rPr dirty="0" sz="1400">
                <a:solidFill>
                  <a:srgbClr val="001F5F"/>
                </a:solidFill>
                <a:latin typeface="Calibri"/>
                <a:cs typeface="Calibri"/>
              </a:rPr>
              <a:t>by</a:t>
            </a:r>
            <a:r>
              <a:rPr dirty="0" sz="1400" spc="-2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1F5F"/>
                </a:solidFill>
                <a:latin typeface="Calibri"/>
                <a:cs typeface="Calibri"/>
              </a:rPr>
              <a:t>small</a:t>
            </a:r>
            <a:r>
              <a:rPr dirty="0" sz="1400" spc="-3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1F5F"/>
                </a:solidFill>
                <a:latin typeface="Calibri"/>
                <a:cs typeface="Calibri"/>
              </a:rPr>
              <a:t>numbers</a:t>
            </a:r>
            <a:r>
              <a:rPr dirty="0" sz="1400" spc="-2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1F5F"/>
                </a:solidFill>
                <a:latin typeface="Calibri"/>
                <a:cs typeface="Calibri"/>
              </a:rPr>
              <a:t>in</a:t>
            </a:r>
            <a:r>
              <a:rPr dirty="0" sz="1400" spc="-2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dirty="0" sz="1400" spc="-10">
                <a:solidFill>
                  <a:srgbClr val="001F5F"/>
                </a:solidFill>
                <a:latin typeface="Calibri"/>
                <a:cs typeface="Calibri"/>
              </a:rPr>
              <a:t>statistics</a:t>
            </a:r>
            <a:endParaRPr sz="14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1350">
              <a:latin typeface="Calibri"/>
              <a:cs typeface="Calibri"/>
            </a:endParaRPr>
          </a:p>
          <a:p>
            <a:pPr algn="just" marL="12700" marR="15240">
              <a:lnSpc>
                <a:spcPct val="100000"/>
              </a:lnSpc>
            </a:pPr>
            <a:r>
              <a:rPr dirty="0" sz="1400">
                <a:solidFill>
                  <a:srgbClr val="001F5F"/>
                </a:solidFill>
                <a:latin typeface="Calibri"/>
                <a:cs typeface="Calibri"/>
              </a:rPr>
              <a:t>Strong</a:t>
            </a:r>
            <a:r>
              <a:rPr dirty="0" sz="1400" spc="-4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1F5F"/>
                </a:solidFill>
                <a:latin typeface="Calibri"/>
                <a:cs typeface="Calibri"/>
              </a:rPr>
              <a:t>positive</a:t>
            </a:r>
            <a:r>
              <a:rPr dirty="0" sz="1400" spc="-4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1F5F"/>
                </a:solidFill>
                <a:latin typeface="Calibri"/>
                <a:cs typeface="Calibri"/>
              </a:rPr>
              <a:t>trends</a:t>
            </a:r>
            <a:r>
              <a:rPr dirty="0" sz="1400" spc="-1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1F5F"/>
                </a:solidFill>
                <a:latin typeface="Calibri"/>
                <a:cs typeface="Calibri"/>
              </a:rPr>
              <a:t>at</a:t>
            </a:r>
            <a:r>
              <a:rPr dirty="0" sz="1400" spc="-25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dirty="0" sz="1400" spc="-20">
                <a:solidFill>
                  <a:srgbClr val="001F5F"/>
                </a:solidFill>
                <a:latin typeface="Calibri"/>
                <a:cs typeface="Calibri"/>
              </a:rPr>
              <a:t>prof </a:t>
            </a:r>
            <a:r>
              <a:rPr dirty="0" sz="1400">
                <a:solidFill>
                  <a:srgbClr val="001F5F"/>
                </a:solidFill>
                <a:latin typeface="Calibri"/>
                <a:cs typeface="Calibri"/>
              </a:rPr>
              <a:t>level</a:t>
            </a:r>
            <a:r>
              <a:rPr dirty="0" sz="1400" spc="-15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1F5F"/>
                </a:solidFill>
                <a:latin typeface="Calibri"/>
                <a:cs typeface="Calibri"/>
              </a:rPr>
              <a:t>(24%,</a:t>
            </a:r>
            <a:r>
              <a:rPr dirty="0" sz="1400" spc="-1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1F5F"/>
                </a:solidFill>
                <a:latin typeface="Calibri"/>
                <a:cs typeface="Calibri"/>
              </a:rPr>
              <a:t>&gt;</a:t>
            </a:r>
            <a:r>
              <a:rPr dirty="0" sz="1400" spc="-25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1F5F"/>
                </a:solidFill>
                <a:latin typeface="Calibri"/>
                <a:cs typeface="Calibri"/>
              </a:rPr>
              <a:t>FoE</a:t>
            </a:r>
            <a:r>
              <a:rPr dirty="0" sz="1400" spc="-25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1F5F"/>
                </a:solidFill>
                <a:latin typeface="Calibri"/>
                <a:cs typeface="Calibri"/>
              </a:rPr>
              <a:t>15%)</a:t>
            </a:r>
            <a:r>
              <a:rPr dirty="0" sz="1400" spc="-25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1F5F"/>
                </a:solidFill>
                <a:latin typeface="Calibri"/>
                <a:cs typeface="Calibri"/>
              </a:rPr>
              <a:t>as</a:t>
            </a:r>
            <a:r>
              <a:rPr dirty="0" sz="1400" spc="-1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dirty="0" sz="1400" spc="-20">
                <a:solidFill>
                  <a:srgbClr val="001F5F"/>
                </a:solidFill>
                <a:latin typeface="Calibri"/>
                <a:cs typeface="Calibri"/>
              </a:rPr>
              <a:t>well </a:t>
            </a:r>
            <a:r>
              <a:rPr dirty="0" sz="1400">
                <a:solidFill>
                  <a:srgbClr val="001F5F"/>
                </a:solidFill>
                <a:latin typeface="Calibri"/>
                <a:cs typeface="Calibri"/>
              </a:rPr>
              <a:t>as</a:t>
            </a:r>
            <a:r>
              <a:rPr dirty="0" sz="1400" spc="-4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1F5F"/>
                </a:solidFill>
                <a:latin typeface="Calibri"/>
                <a:cs typeface="Calibri"/>
              </a:rPr>
              <a:t>lecturer</a:t>
            </a:r>
            <a:r>
              <a:rPr dirty="0" sz="1400" spc="-15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dirty="0" sz="1400" spc="-10">
                <a:solidFill>
                  <a:srgbClr val="001F5F"/>
                </a:solidFill>
                <a:latin typeface="Calibri"/>
                <a:cs typeface="Calibri"/>
              </a:rPr>
              <a:t>level</a:t>
            </a:r>
            <a:endParaRPr sz="1400">
              <a:latin typeface="Calibri"/>
              <a:cs typeface="Calibri"/>
            </a:endParaRPr>
          </a:p>
        </p:txBody>
      </p:sp>
      <p:grpSp>
        <p:nvGrpSpPr>
          <p:cNvPr id="6" name="object 6" descr=""/>
          <p:cNvGrpSpPr/>
          <p:nvPr/>
        </p:nvGrpSpPr>
        <p:grpSpPr>
          <a:xfrm>
            <a:off x="7022592" y="102107"/>
            <a:ext cx="4754245" cy="2065655"/>
            <a:chOff x="7022592" y="102107"/>
            <a:chExt cx="4754245" cy="2065655"/>
          </a:xfrm>
        </p:grpSpPr>
        <p:pic>
          <p:nvPicPr>
            <p:cNvPr id="7" name="object 7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7022592" y="169965"/>
              <a:ext cx="4753872" cy="1997485"/>
            </a:xfrm>
            <a:prstGeom prst="rect">
              <a:avLst/>
            </a:prstGeom>
          </p:spPr>
        </p:pic>
        <p:pic>
          <p:nvPicPr>
            <p:cNvPr id="8" name="object 8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8097012" y="102107"/>
              <a:ext cx="2313431" cy="323088"/>
            </a:xfrm>
            <a:prstGeom prst="rect">
              <a:avLst/>
            </a:prstGeom>
          </p:spPr>
        </p:pic>
        <p:sp>
          <p:nvSpPr>
            <p:cNvPr id="9" name="object 9" descr=""/>
            <p:cNvSpPr/>
            <p:nvPr/>
          </p:nvSpPr>
          <p:spPr>
            <a:xfrm>
              <a:off x="7294626" y="204978"/>
              <a:ext cx="3140710" cy="0"/>
            </a:xfrm>
            <a:custGeom>
              <a:avLst/>
              <a:gdLst/>
              <a:ahLst/>
              <a:cxnLst/>
              <a:rect l="l" t="t" r="r" b="b"/>
              <a:pathLst>
                <a:path w="3140709" h="0">
                  <a:moveTo>
                    <a:pt x="0" y="0"/>
                  </a:moveTo>
                  <a:lnTo>
                    <a:pt x="3140329" y="0"/>
                  </a:lnTo>
                </a:path>
              </a:pathLst>
            </a:custGeom>
            <a:ln w="19050">
              <a:solidFill>
                <a:srgbClr val="FF0000"/>
              </a:solidFill>
              <a:prstDash val="sysDash"/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0" name="object 10" descr=""/>
          <p:cNvSpPr txBox="1"/>
          <p:nvPr/>
        </p:nvSpPr>
        <p:spPr>
          <a:xfrm>
            <a:off x="9831069" y="382651"/>
            <a:ext cx="1151890" cy="3911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400" spc="-20" b="0">
                <a:solidFill>
                  <a:srgbClr val="001F5F"/>
                </a:solidFill>
                <a:latin typeface="Calibri Light"/>
                <a:cs typeface="Calibri Light"/>
              </a:rPr>
              <a:t>FoE-wide</a:t>
            </a:r>
            <a:endParaRPr sz="2400">
              <a:latin typeface="Calibri Light"/>
              <a:cs typeface="Calibri Light"/>
            </a:endParaRPr>
          </a:p>
        </p:txBody>
      </p:sp>
      <p:grpSp>
        <p:nvGrpSpPr>
          <p:cNvPr id="11" name="object 11" descr=""/>
          <p:cNvGrpSpPr/>
          <p:nvPr/>
        </p:nvGrpSpPr>
        <p:grpSpPr>
          <a:xfrm>
            <a:off x="1069847" y="2093976"/>
            <a:ext cx="10811510" cy="4391025"/>
            <a:chOff x="1069847" y="2093976"/>
            <a:chExt cx="10811510" cy="4391025"/>
          </a:xfrm>
        </p:grpSpPr>
        <p:pic>
          <p:nvPicPr>
            <p:cNvPr id="12" name="object 12" descr="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069847" y="2093976"/>
              <a:ext cx="7630668" cy="4244340"/>
            </a:xfrm>
            <a:prstGeom prst="rect">
              <a:avLst/>
            </a:prstGeom>
          </p:spPr>
        </p:pic>
        <p:pic>
          <p:nvPicPr>
            <p:cNvPr id="13" name="object 13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0905743" y="5509260"/>
              <a:ext cx="975359" cy="975359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ChemEng </a:t>
            </a:r>
            <a:r>
              <a:rPr dirty="0" spc="-20"/>
              <a:t>breakdown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6697218" y="3303777"/>
            <a:ext cx="3660140" cy="164147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400">
                <a:solidFill>
                  <a:srgbClr val="B8CCE3"/>
                </a:solidFill>
                <a:latin typeface="Calibri"/>
                <a:cs typeface="Calibri"/>
              </a:rPr>
              <a:t>all</a:t>
            </a:r>
            <a:r>
              <a:rPr dirty="0" sz="1400" spc="-20">
                <a:solidFill>
                  <a:srgbClr val="B8CCE3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B8CCE3"/>
                </a:solidFill>
                <a:latin typeface="Calibri"/>
                <a:cs typeface="Calibri"/>
              </a:rPr>
              <a:t>adverts on</a:t>
            </a:r>
            <a:r>
              <a:rPr dirty="0" sz="1400" spc="-25">
                <a:solidFill>
                  <a:srgbClr val="B8CCE3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B8CCE3"/>
                </a:solidFill>
                <a:latin typeface="Calibri"/>
                <a:cs typeface="Calibri"/>
              </a:rPr>
              <a:t>BBSTEM</a:t>
            </a:r>
            <a:r>
              <a:rPr dirty="0" sz="1400" spc="-35">
                <a:solidFill>
                  <a:srgbClr val="B8CCE3"/>
                </a:solidFill>
                <a:latin typeface="Calibri"/>
                <a:cs typeface="Calibri"/>
              </a:rPr>
              <a:t> </a:t>
            </a:r>
            <a:r>
              <a:rPr dirty="0" sz="1400" spc="-10">
                <a:solidFill>
                  <a:srgbClr val="B8CCE3"/>
                </a:solidFill>
                <a:latin typeface="Calibri"/>
                <a:cs typeface="Calibri"/>
              </a:rPr>
              <a:t>https://bbstem.co.uk/</a:t>
            </a:r>
            <a:endParaRPr sz="14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dirty="0" sz="1400">
                <a:solidFill>
                  <a:srgbClr val="B8CCE3"/>
                </a:solidFill>
                <a:latin typeface="Calibri"/>
                <a:cs typeface="Calibri"/>
              </a:rPr>
              <a:t>Black</a:t>
            </a:r>
            <a:r>
              <a:rPr dirty="0" sz="1400" spc="-20">
                <a:solidFill>
                  <a:srgbClr val="B8CCE3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B8CCE3"/>
                </a:solidFill>
                <a:latin typeface="Calibri"/>
                <a:cs typeface="Calibri"/>
              </a:rPr>
              <a:t>British</a:t>
            </a:r>
            <a:r>
              <a:rPr dirty="0" sz="1400" spc="-10">
                <a:solidFill>
                  <a:srgbClr val="B8CCE3"/>
                </a:solidFill>
                <a:latin typeface="Calibri"/>
                <a:cs typeface="Calibri"/>
              </a:rPr>
              <a:t> Professionals</a:t>
            </a:r>
            <a:r>
              <a:rPr dirty="0" sz="1400">
                <a:solidFill>
                  <a:srgbClr val="B8CCE3"/>
                </a:solidFill>
                <a:latin typeface="Calibri"/>
                <a:cs typeface="Calibri"/>
              </a:rPr>
              <a:t> in</a:t>
            </a:r>
            <a:r>
              <a:rPr dirty="0" sz="1400" spc="-10">
                <a:solidFill>
                  <a:srgbClr val="B8CCE3"/>
                </a:solidFill>
                <a:latin typeface="Calibri"/>
                <a:cs typeface="Calibri"/>
              </a:rPr>
              <a:t> </a:t>
            </a:r>
            <a:r>
              <a:rPr dirty="0" sz="1400" spc="-20">
                <a:solidFill>
                  <a:srgbClr val="B8CCE3"/>
                </a:solidFill>
                <a:latin typeface="Calibri"/>
                <a:cs typeface="Calibri"/>
              </a:rPr>
              <a:t>STEM</a:t>
            </a:r>
            <a:endParaRPr sz="14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10"/>
              </a:spcBef>
            </a:pPr>
            <a:r>
              <a:rPr dirty="0" sz="1400" i="1">
                <a:solidFill>
                  <a:srgbClr val="B8CCE3"/>
                </a:solidFill>
                <a:latin typeface="Calibri"/>
                <a:cs typeface="Calibri"/>
              </a:rPr>
              <a:t>Founded</a:t>
            </a:r>
            <a:r>
              <a:rPr dirty="0" sz="1400" spc="-25" i="1">
                <a:solidFill>
                  <a:srgbClr val="B8CCE3"/>
                </a:solidFill>
                <a:latin typeface="Calibri"/>
                <a:cs typeface="Calibri"/>
              </a:rPr>
              <a:t> </a:t>
            </a:r>
            <a:r>
              <a:rPr dirty="0" sz="1400" i="1">
                <a:solidFill>
                  <a:srgbClr val="B8CCE3"/>
                </a:solidFill>
                <a:latin typeface="Calibri"/>
                <a:cs typeface="Calibri"/>
              </a:rPr>
              <a:t>by</a:t>
            </a:r>
            <a:r>
              <a:rPr dirty="0" sz="1400" spc="-20" i="1">
                <a:solidFill>
                  <a:srgbClr val="B8CCE3"/>
                </a:solidFill>
                <a:latin typeface="Calibri"/>
                <a:cs typeface="Calibri"/>
              </a:rPr>
              <a:t> </a:t>
            </a:r>
            <a:r>
              <a:rPr dirty="0" sz="1400" i="1">
                <a:solidFill>
                  <a:srgbClr val="B8CCE3"/>
                </a:solidFill>
                <a:latin typeface="Calibri"/>
                <a:cs typeface="Calibri"/>
              </a:rPr>
              <a:t>a</a:t>
            </a:r>
            <a:r>
              <a:rPr dirty="0" sz="1400" spc="-15" i="1">
                <a:solidFill>
                  <a:srgbClr val="B8CCE3"/>
                </a:solidFill>
                <a:latin typeface="Calibri"/>
                <a:cs typeface="Calibri"/>
              </a:rPr>
              <a:t> </a:t>
            </a:r>
            <a:r>
              <a:rPr dirty="0" sz="1400" i="1">
                <a:solidFill>
                  <a:srgbClr val="B8CCE3"/>
                </a:solidFill>
                <a:latin typeface="Calibri"/>
                <a:cs typeface="Calibri"/>
              </a:rPr>
              <a:t>ChemEng</a:t>
            </a:r>
            <a:r>
              <a:rPr dirty="0" sz="1400" spc="-20" i="1">
                <a:solidFill>
                  <a:srgbClr val="B8CCE3"/>
                </a:solidFill>
                <a:latin typeface="Calibri"/>
                <a:cs typeface="Calibri"/>
              </a:rPr>
              <a:t> </a:t>
            </a:r>
            <a:r>
              <a:rPr dirty="0" sz="1400" i="1">
                <a:solidFill>
                  <a:srgbClr val="B8CCE3"/>
                </a:solidFill>
                <a:latin typeface="Calibri"/>
                <a:cs typeface="Calibri"/>
              </a:rPr>
              <a:t>Alumna!</a:t>
            </a:r>
            <a:r>
              <a:rPr dirty="0" sz="1400" spc="-20" i="1">
                <a:solidFill>
                  <a:srgbClr val="B8CCE3"/>
                </a:solidFill>
                <a:latin typeface="Calibri"/>
                <a:cs typeface="Calibri"/>
              </a:rPr>
              <a:t> </a:t>
            </a:r>
            <a:r>
              <a:rPr dirty="0" sz="1400" spc="-50">
                <a:solidFill>
                  <a:srgbClr val="B8CCE3"/>
                </a:solidFill>
                <a:latin typeface="Wingdings"/>
                <a:cs typeface="Wingdings"/>
              </a:rPr>
              <a:t></a:t>
            </a:r>
            <a:endParaRPr sz="1400">
              <a:latin typeface="Wingdings"/>
              <a:cs typeface="Wingdings"/>
            </a:endParaRPr>
          </a:p>
          <a:p>
            <a:pPr marL="14604">
              <a:lnSpc>
                <a:spcPct val="100000"/>
              </a:lnSpc>
              <a:spcBef>
                <a:spcPts val="944"/>
              </a:spcBef>
            </a:pPr>
            <a:r>
              <a:rPr dirty="0" sz="1400">
                <a:solidFill>
                  <a:srgbClr val="001F5F"/>
                </a:solidFill>
                <a:latin typeface="Calibri"/>
                <a:cs typeface="Calibri"/>
              </a:rPr>
              <a:t>Positive</a:t>
            </a:r>
            <a:r>
              <a:rPr dirty="0" sz="1400" spc="-45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1F5F"/>
                </a:solidFill>
                <a:latin typeface="Calibri"/>
                <a:cs typeface="Calibri"/>
              </a:rPr>
              <a:t>F%</a:t>
            </a:r>
            <a:r>
              <a:rPr dirty="0" sz="1400" spc="-45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1F5F"/>
                </a:solidFill>
                <a:latin typeface="Calibri"/>
                <a:cs typeface="Calibri"/>
              </a:rPr>
              <a:t>trends</a:t>
            </a:r>
            <a:r>
              <a:rPr dirty="0" sz="1400" spc="-15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1F5F"/>
                </a:solidFill>
                <a:latin typeface="Calibri"/>
                <a:cs typeface="Calibri"/>
              </a:rPr>
              <a:t>supported</a:t>
            </a:r>
            <a:r>
              <a:rPr dirty="0" sz="1400" spc="-35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1F5F"/>
                </a:solidFill>
                <a:latin typeface="Calibri"/>
                <a:cs typeface="Calibri"/>
              </a:rPr>
              <a:t>in</a:t>
            </a:r>
            <a:r>
              <a:rPr dirty="0" sz="1400" spc="-35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1F5F"/>
                </a:solidFill>
                <a:latin typeface="Calibri"/>
                <a:cs typeface="Calibri"/>
              </a:rPr>
              <a:t>absolute</a:t>
            </a:r>
            <a:r>
              <a:rPr dirty="0" sz="1400" spc="-15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dirty="0" sz="1400" spc="-10">
                <a:solidFill>
                  <a:srgbClr val="001F5F"/>
                </a:solidFill>
                <a:latin typeface="Calibri"/>
                <a:cs typeface="Calibri"/>
              </a:rPr>
              <a:t>numbers</a:t>
            </a:r>
            <a:endParaRPr sz="14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350">
              <a:latin typeface="Calibri"/>
              <a:cs typeface="Calibri"/>
            </a:endParaRPr>
          </a:p>
          <a:p>
            <a:pPr marL="14604" marR="5080">
              <a:lnSpc>
                <a:spcPct val="100000"/>
              </a:lnSpc>
            </a:pPr>
            <a:r>
              <a:rPr dirty="0" sz="1400">
                <a:solidFill>
                  <a:srgbClr val="001F5F"/>
                </a:solidFill>
                <a:latin typeface="Calibri"/>
                <a:cs typeface="Calibri"/>
              </a:rPr>
              <a:t>Large</a:t>
            </a:r>
            <a:r>
              <a:rPr dirty="0" sz="1400" spc="-25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1F5F"/>
                </a:solidFill>
                <a:latin typeface="Calibri"/>
                <a:cs typeface="Calibri"/>
              </a:rPr>
              <a:t>variation</a:t>
            </a:r>
            <a:r>
              <a:rPr dirty="0" sz="1400" spc="-2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1F5F"/>
                </a:solidFill>
                <a:latin typeface="Calibri"/>
                <a:cs typeface="Calibri"/>
              </a:rPr>
              <a:t>in</a:t>
            </a:r>
            <a:r>
              <a:rPr dirty="0" sz="1400" spc="-2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dirty="0" sz="1400" spc="-10">
                <a:solidFill>
                  <a:srgbClr val="001F5F"/>
                </a:solidFill>
                <a:latin typeface="Calibri"/>
                <a:cs typeface="Calibri"/>
              </a:rPr>
              <a:t>professional</a:t>
            </a:r>
            <a:r>
              <a:rPr dirty="0" sz="1400" spc="-35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1F5F"/>
                </a:solidFill>
                <a:latin typeface="Calibri"/>
                <a:cs typeface="Calibri"/>
              </a:rPr>
              <a:t>&amp;</a:t>
            </a:r>
            <a:r>
              <a:rPr dirty="0" sz="1400" spc="-35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1F5F"/>
                </a:solidFill>
                <a:latin typeface="Calibri"/>
                <a:cs typeface="Calibri"/>
              </a:rPr>
              <a:t>technical</a:t>
            </a:r>
            <a:r>
              <a:rPr dirty="0" sz="1400" spc="-5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dirty="0" sz="1400" spc="-10">
                <a:solidFill>
                  <a:srgbClr val="001F5F"/>
                </a:solidFill>
                <a:latin typeface="Calibri"/>
                <a:cs typeface="Calibri"/>
              </a:rPr>
              <a:t>services </a:t>
            </a:r>
            <a:r>
              <a:rPr dirty="0" sz="1400">
                <a:solidFill>
                  <a:srgbClr val="001F5F"/>
                </a:solidFill>
                <a:latin typeface="Calibri"/>
                <a:cs typeface="Calibri"/>
              </a:rPr>
              <a:t>M/F</a:t>
            </a:r>
            <a:r>
              <a:rPr dirty="0" sz="1400" spc="-5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1F5F"/>
                </a:solidFill>
                <a:latin typeface="Calibri"/>
                <a:cs typeface="Calibri"/>
              </a:rPr>
              <a:t>distribution;</a:t>
            </a:r>
            <a:r>
              <a:rPr dirty="0" sz="1400" spc="-25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1F5F"/>
                </a:solidFill>
                <a:latin typeface="Calibri"/>
                <a:cs typeface="Calibri"/>
              </a:rPr>
              <a:t>overall</a:t>
            </a:r>
            <a:r>
              <a:rPr dirty="0" sz="1400" spc="-45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1F5F"/>
                </a:solidFill>
                <a:latin typeface="Calibri"/>
                <a:cs typeface="Calibri"/>
              </a:rPr>
              <a:t>positive</a:t>
            </a:r>
            <a:r>
              <a:rPr dirty="0" sz="1400" spc="-3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dirty="0" sz="1400" spc="-10">
                <a:solidFill>
                  <a:srgbClr val="001F5F"/>
                </a:solidFill>
                <a:latin typeface="Calibri"/>
                <a:cs typeface="Calibri"/>
              </a:rPr>
              <a:t>trend.</a:t>
            </a:r>
            <a:endParaRPr sz="1400">
              <a:latin typeface="Calibri"/>
              <a:cs typeface="Calibri"/>
            </a:endParaRPr>
          </a:p>
        </p:txBody>
      </p:sp>
      <p:pic>
        <p:nvPicPr>
          <p:cNvPr id="4" name="object 4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909827" y="931163"/>
            <a:ext cx="4785360" cy="2755392"/>
          </a:xfrm>
          <a:prstGeom prst="rect">
            <a:avLst/>
          </a:prstGeom>
        </p:spPr>
      </p:pic>
      <p:pic>
        <p:nvPicPr>
          <p:cNvPr id="5" name="object 5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909827" y="3765803"/>
            <a:ext cx="4783836" cy="2756916"/>
          </a:xfrm>
          <a:prstGeom prst="rect">
            <a:avLst/>
          </a:prstGeom>
        </p:spPr>
      </p:pic>
      <p:sp>
        <p:nvSpPr>
          <p:cNvPr id="6" name="object 6" descr=""/>
          <p:cNvSpPr txBox="1"/>
          <p:nvPr/>
        </p:nvSpPr>
        <p:spPr>
          <a:xfrm>
            <a:off x="6617589" y="925830"/>
            <a:ext cx="1661795" cy="19367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100" b="1">
                <a:latin typeface="Calibri"/>
                <a:cs typeface="Calibri"/>
              </a:rPr>
              <a:t>Academic</a:t>
            </a:r>
            <a:r>
              <a:rPr dirty="0" sz="1100" spc="-40" b="1">
                <a:latin typeface="Calibri"/>
                <a:cs typeface="Calibri"/>
              </a:rPr>
              <a:t> </a:t>
            </a:r>
            <a:r>
              <a:rPr dirty="0" sz="1100" b="1">
                <a:latin typeface="Calibri"/>
                <a:cs typeface="Calibri"/>
              </a:rPr>
              <a:t>Recruitment</a:t>
            </a:r>
            <a:r>
              <a:rPr dirty="0" sz="1100" spc="-40" b="1">
                <a:latin typeface="Calibri"/>
                <a:cs typeface="Calibri"/>
              </a:rPr>
              <a:t> </a:t>
            </a:r>
            <a:r>
              <a:rPr dirty="0" sz="1100" spc="-20" b="1">
                <a:latin typeface="Calibri"/>
                <a:cs typeface="Calibri"/>
              </a:rPr>
              <a:t>2019</a:t>
            </a:r>
            <a:endParaRPr sz="1100">
              <a:latin typeface="Calibri"/>
              <a:cs typeface="Calibri"/>
            </a:endParaRPr>
          </a:p>
        </p:txBody>
      </p:sp>
      <p:graphicFrame>
        <p:nvGraphicFramePr>
          <p:cNvPr id="7" name="object 7" descr=""/>
          <p:cNvGraphicFramePr>
            <a:graphicFrameLocks noGrp="1"/>
          </p:cNvGraphicFramePr>
          <p:nvPr/>
        </p:nvGraphicFramePr>
        <p:xfrm>
          <a:off x="6613779" y="1115441"/>
          <a:ext cx="2946400" cy="7620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11505"/>
                <a:gridCol w="850264"/>
                <a:gridCol w="783590"/>
                <a:gridCol w="611505"/>
              </a:tblGrid>
              <a:tr h="1905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905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1100" spc="-10">
                          <a:latin typeface="Calibri"/>
                          <a:cs typeface="Calibri"/>
                        </a:rPr>
                        <a:t>Applications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762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B8CCE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1905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1100" spc="-10">
                          <a:latin typeface="Calibri"/>
                          <a:cs typeface="Calibri"/>
                        </a:rPr>
                        <a:t>Interviewed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762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B8CCE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2540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1100" spc="-10">
                          <a:latin typeface="Calibri"/>
                          <a:cs typeface="Calibri"/>
                        </a:rPr>
                        <a:t>Successful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762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B8CCE3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1100" spc="-20">
                          <a:latin typeface="Calibri"/>
                          <a:cs typeface="Calibri"/>
                        </a:rPr>
                        <a:t>Male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762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B8CCE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1905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1100" spc="-25">
                          <a:latin typeface="Calibri"/>
                          <a:cs typeface="Calibri"/>
                        </a:rPr>
                        <a:t>111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762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9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762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2540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4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762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marL="1905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1100" spc="-10">
                          <a:latin typeface="Calibri"/>
                          <a:cs typeface="Calibri"/>
                        </a:rPr>
                        <a:t>Female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762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B8CCE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1100" spc="-25">
                          <a:latin typeface="Calibri"/>
                          <a:cs typeface="Calibri"/>
                        </a:rPr>
                        <a:t>22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762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3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762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2540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2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762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1100" spc="-10">
                          <a:latin typeface="Calibri"/>
                          <a:cs typeface="Calibri"/>
                        </a:rPr>
                        <a:t>Total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762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B8CCE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1905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1100" spc="-25">
                          <a:latin typeface="Calibri"/>
                          <a:cs typeface="Calibri"/>
                        </a:rPr>
                        <a:t>133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762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1100" spc="-25">
                          <a:latin typeface="Calibri"/>
                          <a:cs typeface="Calibri"/>
                        </a:rPr>
                        <a:t>12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762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2540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5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762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8" name="object 8" descr=""/>
          <p:cNvSpPr txBox="1"/>
          <p:nvPr/>
        </p:nvSpPr>
        <p:spPr>
          <a:xfrm>
            <a:off x="6617589" y="2240661"/>
            <a:ext cx="1661795" cy="19367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100" b="1">
                <a:latin typeface="Calibri"/>
                <a:cs typeface="Calibri"/>
              </a:rPr>
              <a:t>Academic</a:t>
            </a:r>
            <a:r>
              <a:rPr dirty="0" sz="1100" spc="-40" b="1">
                <a:latin typeface="Calibri"/>
                <a:cs typeface="Calibri"/>
              </a:rPr>
              <a:t> </a:t>
            </a:r>
            <a:r>
              <a:rPr dirty="0" sz="1100" b="1">
                <a:latin typeface="Calibri"/>
                <a:cs typeface="Calibri"/>
              </a:rPr>
              <a:t>Recruitment</a:t>
            </a:r>
            <a:r>
              <a:rPr dirty="0" sz="1100" spc="-40" b="1">
                <a:latin typeface="Calibri"/>
                <a:cs typeface="Calibri"/>
              </a:rPr>
              <a:t> </a:t>
            </a:r>
            <a:r>
              <a:rPr dirty="0" sz="1100" spc="-20" b="1">
                <a:latin typeface="Calibri"/>
                <a:cs typeface="Calibri"/>
              </a:rPr>
              <a:t>2018</a:t>
            </a:r>
            <a:endParaRPr sz="1100">
              <a:latin typeface="Calibri"/>
              <a:cs typeface="Calibri"/>
            </a:endParaRPr>
          </a:p>
        </p:txBody>
      </p:sp>
      <p:graphicFrame>
        <p:nvGraphicFramePr>
          <p:cNvPr id="9" name="object 9" descr=""/>
          <p:cNvGraphicFramePr>
            <a:graphicFrameLocks noGrp="1"/>
          </p:cNvGraphicFramePr>
          <p:nvPr/>
        </p:nvGraphicFramePr>
        <p:xfrm>
          <a:off x="6613779" y="2429891"/>
          <a:ext cx="2946400" cy="7620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11505"/>
                <a:gridCol w="850264"/>
                <a:gridCol w="783590"/>
                <a:gridCol w="611505"/>
              </a:tblGrid>
              <a:tr h="1905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905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1100" spc="-10">
                          <a:latin typeface="Calibri"/>
                          <a:cs typeface="Calibri"/>
                        </a:rPr>
                        <a:t>Applications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825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B8CCE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1905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1100" spc="-10">
                          <a:latin typeface="Calibri"/>
                          <a:cs typeface="Calibri"/>
                        </a:rPr>
                        <a:t>Interviewed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825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B8CCE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2540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1100" spc="-10">
                          <a:latin typeface="Calibri"/>
                          <a:cs typeface="Calibri"/>
                        </a:rPr>
                        <a:t>Successful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825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B8CCE3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1100" spc="-20">
                          <a:latin typeface="Calibri"/>
                          <a:cs typeface="Calibri"/>
                        </a:rPr>
                        <a:t>Male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825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B8CCE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1905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1100" spc="-25">
                          <a:latin typeface="Calibri"/>
                          <a:cs typeface="Calibri"/>
                        </a:rPr>
                        <a:t>106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825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5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825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2540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1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825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marL="1905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1100" spc="-10">
                          <a:latin typeface="Calibri"/>
                          <a:cs typeface="Calibri"/>
                        </a:rPr>
                        <a:t>Female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825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B8CCE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1100" spc="-25">
                          <a:latin typeface="Calibri"/>
                          <a:cs typeface="Calibri"/>
                        </a:rPr>
                        <a:t>38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825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6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825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2540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3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825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1100" spc="-10">
                          <a:latin typeface="Calibri"/>
                          <a:cs typeface="Calibri"/>
                        </a:rPr>
                        <a:t>Total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825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B8CCE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1905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1100" spc="-25">
                          <a:latin typeface="Calibri"/>
                          <a:cs typeface="Calibri"/>
                        </a:rPr>
                        <a:t>144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825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1100" spc="-25">
                          <a:latin typeface="Calibri"/>
                          <a:cs typeface="Calibri"/>
                        </a:rPr>
                        <a:t>11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825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2540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5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825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pic>
        <p:nvPicPr>
          <p:cNvPr id="10" name="object 10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0905743" y="5509259"/>
            <a:ext cx="975359" cy="975359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ChemEng </a:t>
            </a:r>
            <a:r>
              <a:rPr dirty="0" spc="-20"/>
              <a:t>breakdown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6699631" y="4065777"/>
            <a:ext cx="3657600" cy="8794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>
                <a:solidFill>
                  <a:srgbClr val="001F5F"/>
                </a:solidFill>
                <a:latin typeface="Calibri"/>
                <a:cs typeface="Calibri"/>
              </a:rPr>
              <a:t>Positive</a:t>
            </a:r>
            <a:r>
              <a:rPr dirty="0" sz="1400" spc="-45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1F5F"/>
                </a:solidFill>
                <a:latin typeface="Calibri"/>
                <a:cs typeface="Calibri"/>
              </a:rPr>
              <a:t>F%</a:t>
            </a:r>
            <a:r>
              <a:rPr dirty="0" sz="1400" spc="-45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1F5F"/>
                </a:solidFill>
                <a:latin typeface="Calibri"/>
                <a:cs typeface="Calibri"/>
              </a:rPr>
              <a:t>trends</a:t>
            </a:r>
            <a:r>
              <a:rPr dirty="0" sz="1400" spc="-15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1F5F"/>
                </a:solidFill>
                <a:latin typeface="Calibri"/>
                <a:cs typeface="Calibri"/>
              </a:rPr>
              <a:t>supported</a:t>
            </a:r>
            <a:r>
              <a:rPr dirty="0" sz="1400" spc="-35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1F5F"/>
                </a:solidFill>
                <a:latin typeface="Calibri"/>
                <a:cs typeface="Calibri"/>
              </a:rPr>
              <a:t>in</a:t>
            </a:r>
            <a:r>
              <a:rPr dirty="0" sz="1400" spc="-35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1F5F"/>
                </a:solidFill>
                <a:latin typeface="Calibri"/>
                <a:cs typeface="Calibri"/>
              </a:rPr>
              <a:t>absolute</a:t>
            </a:r>
            <a:r>
              <a:rPr dirty="0" sz="1400" spc="-15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dirty="0" sz="1400" spc="-10">
                <a:solidFill>
                  <a:srgbClr val="001F5F"/>
                </a:solidFill>
                <a:latin typeface="Calibri"/>
                <a:cs typeface="Calibri"/>
              </a:rPr>
              <a:t>numbers</a:t>
            </a:r>
            <a:endParaRPr sz="14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350">
              <a:latin typeface="Calibri"/>
              <a:cs typeface="Calibri"/>
            </a:endParaRPr>
          </a:p>
          <a:p>
            <a:pPr marL="12700" marR="5080">
              <a:lnSpc>
                <a:spcPct val="100000"/>
              </a:lnSpc>
            </a:pPr>
            <a:r>
              <a:rPr dirty="0" sz="1400">
                <a:solidFill>
                  <a:srgbClr val="001F5F"/>
                </a:solidFill>
                <a:latin typeface="Calibri"/>
                <a:cs typeface="Calibri"/>
              </a:rPr>
              <a:t>Large</a:t>
            </a:r>
            <a:r>
              <a:rPr dirty="0" sz="1400" spc="-25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1F5F"/>
                </a:solidFill>
                <a:latin typeface="Calibri"/>
                <a:cs typeface="Calibri"/>
              </a:rPr>
              <a:t>variation</a:t>
            </a:r>
            <a:r>
              <a:rPr dirty="0" sz="1400" spc="-2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1F5F"/>
                </a:solidFill>
                <a:latin typeface="Calibri"/>
                <a:cs typeface="Calibri"/>
              </a:rPr>
              <a:t>in</a:t>
            </a:r>
            <a:r>
              <a:rPr dirty="0" sz="1400" spc="-2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dirty="0" sz="1400" spc="-10">
                <a:solidFill>
                  <a:srgbClr val="001F5F"/>
                </a:solidFill>
                <a:latin typeface="Calibri"/>
                <a:cs typeface="Calibri"/>
              </a:rPr>
              <a:t>professional</a:t>
            </a:r>
            <a:r>
              <a:rPr dirty="0" sz="1400" spc="-35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1F5F"/>
                </a:solidFill>
                <a:latin typeface="Calibri"/>
                <a:cs typeface="Calibri"/>
              </a:rPr>
              <a:t>&amp;</a:t>
            </a:r>
            <a:r>
              <a:rPr dirty="0" sz="1400" spc="-35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1F5F"/>
                </a:solidFill>
                <a:latin typeface="Calibri"/>
                <a:cs typeface="Calibri"/>
              </a:rPr>
              <a:t>technical</a:t>
            </a:r>
            <a:r>
              <a:rPr dirty="0" sz="1400" spc="-5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dirty="0" sz="1400" spc="-10">
                <a:solidFill>
                  <a:srgbClr val="001F5F"/>
                </a:solidFill>
                <a:latin typeface="Calibri"/>
                <a:cs typeface="Calibri"/>
              </a:rPr>
              <a:t>services </a:t>
            </a:r>
            <a:r>
              <a:rPr dirty="0" sz="1400">
                <a:solidFill>
                  <a:srgbClr val="001F5F"/>
                </a:solidFill>
                <a:latin typeface="Calibri"/>
                <a:cs typeface="Calibri"/>
              </a:rPr>
              <a:t>M/F</a:t>
            </a:r>
            <a:r>
              <a:rPr dirty="0" sz="1400" spc="-5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1F5F"/>
                </a:solidFill>
                <a:latin typeface="Calibri"/>
                <a:cs typeface="Calibri"/>
              </a:rPr>
              <a:t>distribution;</a:t>
            </a:r>
            <a:r>
              <a:rPr dirty="0" sz="1400" spc="-25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1F5F"/>
                </a:solidFill>
                <a:latin typeface="Calibri"/>
                <a:cs typeface="Calibri"/>
              </a:rPr>
              <a:t>overall</a:t>
            </a:r>
            <a:r>
              <a:rPr dirty="0" sz="1400" spc="-45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001F5F"/>
                </a:solidFill>
                <a:latin typeface="Calibri"/>
                <a:cs typeface="Calibri"/>
              </a:rPr>
              <a:t>positive</a:t>
            </a:r>
            <a:r>
              <a:rPr dirty="0" sz="1400" spc="-3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dirty="0" sz="1400" spc="-10">
                <a:solidFill>
                  <a:srgbClr val="001F5F"/>
                </a:solidFill>
                <a:latin typeface="Calibri"/>
                <a:cs typeface="Calibri"/>
              </a:rPr>
              <a:t>trend.</a:t>
            </a:r>
            <a:endParaRPr sz="1400">
              <a:latin typeface="Calibri"/>
              <a:cs typeface="Calibri"/>
            </a:endParaRPr>
          </a:p>
        </p:txBody>
      </p:sp>
      <p:pic>
        <p:nvPicPr>
          <p:cNvPr id="4" name="object 4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909827" y="931163"/>
            <a:ext cx="4785360" cy="2755392"/>
          </a:xfrm>
          <a:prstGeom prst="rect">
            <a:avLst/>
          </a:prstGeom>
        </p:spPr>
      </p:pic>
      <p:pic>
        <p:nvPicPr>
          <p:cNvPr id="5" name="object 5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909827" y="3765803"/>
            <a:ext cx="4783836" cy="2756916"/>
          </a:xfrm>
          <a:prstGeom prst="rect">
            <a:avLst/>
          </a:prstGeom>
        </p:spPr>
      </p:pic>
      <p:pic>
        <p:nvPicPr>
          <p:cNvPr id="6" name="object 6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6496811" y="989075"/>
            <a:ext cx="4413503" cy="2639568"/>
          </a:xfrm>
          <a:prstGeom prst="rect">
            <a:avLst/>
          </a:prstGeom>
        </p:spPr>
      </p:pic>
      <p:pic>
        <p:nvPicPr>
          <p:cNvPr id="7" name="object 7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10905743" y="5509259"/>
            <a:ext cx="975359" cy="975359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ChemEng </a:t>
            </a:r>
            <a:r>
              <a:rPr dirty="0" spc="-20"/>
              <a:t>breakdown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7202169" y="4584953"/>
            <a:ext cx="3810635" cy="2393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>
                <a:latin typeface="Calibri"/>
                <a:cs typeface="Calibri"/>
              </a:rPr>
              <a:t>F%</a:t>
            </a:r>
            <a:r>
              <a:rPr dirty="0" sz="1400" spc="-55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student data</a:t>
            </a:r>
            <a:r>
              <a:rPr dirty="0" sz="1400" spc="-1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consistently</a:t>
            </a:r>
            <a:r>
              <a:rPr dirty="0" sz="1400" spc="-20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above</a:t>
            </a:r>
            <a:r>
              <a:rPr dirty="0" sz="1400" spc="-30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national</a:t>
            </a:r>
            <a:r>
              <a:rPr dirty="0" sz="1400" spc="-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average</a:t>
            </a:r>
            <a:endParaRPr sz="1400">
              <a:latin typeface="Calibri"/>
              <a:cs typeface="Calibri"/>
            </a:endParaRPr>
          </a:p>
        </p:txBody>
      </p:sp>
      <p:pic>
        <p:nvPicPr>
          <p:cNvPr id="4" name="object 4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909827" y="931163"/>
            <a:ext cx="4785360" cy="2755392"/>
          </a:xfrm>
          <a:prstGeom prst="rect">
            <a:avLst/>
          </a:prstGeom>
        </p:spPr>
      </p:pic>
      <p:pic>
        <p:nvPicPr>
          <p:cNvPr id="5" name="object 5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909827" y="3765803"/>
            <a:ext cx="4783836" cy="2756916"/>
          </a:xfrm>
          <a:prstGeom prst="rect">
            <a:avLst/>
          </a:prstGeom>
        </p:spPr>
      </p:pic>
      <p:sp>
        <p:nvSpPr>
          <p:cNvPr id="6" name="object 6" descr=""/>
          <p:cNvSpPr txBox="1"/>
          <p:nvPr/>
        </p:nvSpPr>
        <p:spPr>
          <a:xfrm>
            <a:off x="7590281" y="656082"/>
            <a:ext cx="3111500" cy="23939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400" b="1">
                <a:latin typeface="Calibri"/>
                <a:cs typeface="Calibri"/>
              </a:rPr>
              <a:t>Student</a:t>
            </a:r>
            <a:r>
              <a:rPr dirty="0" sz="1400" spc="-50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data</a:t>
            </a:r>
            <a:r>
              <a:rPr dirty="0" sz="1400" spc="-35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UG</a:t>
            </a:r>
            <a:r>
              <a:rPr dirty="0" sz="1400" spc="-15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–</a:t>
            </a:r>
            <a:r>
              <a:rPr dirty="0" sz="1400" spc="-20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MSc –</a:t>
            </a:r>
            <a:r>
              <a:rPr dirty="0" sz="1400" spc="-15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PGR</a:t>
            </a:r>
            <a:r>
              <a:rPr dirty="0" sz="1400" spc="-20" b="1">
                <a:latin typeface="Calibri"/>
                <a:cs typeface="Calibri"/>
              </a:rPr>
              <a:t> </a:t>
            </a:r>
            <a:r>
              <a:rPr dirty="0" sz="1400" spc="-10" b="1">
                <a:latin typeface="Calibri"/>
                <a:cs typeface="Calibri"/>
              </a:rPr>
              <a:t>distribution</a:t>
            </a:r>
            <a:endParaRPr sz="1400">
              <a:latin typeface="Calibri"/>
              <a:cs typeface="Calibri"/>
            </a:endParaRPr>
          </a:p>
        </p:txBody>
      </p:sp>
      <p:pic>
        <p:nvPicPr>
          <p:cNvPr id="7" name="object 7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6388608" y="1021080"/>
            <a:ext cx="5382768" cy="3425952"/>
          </a:xfrm>
          <a:prstGeom prst="rect">
            <a:avLst/>
          </a:prstGeom>
        </p:spPr>
      </p:pic>
      <p:pic>
        <p:nvPicPr>
          <p:cNvPr id="8" name="object 8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10905743" y="5509259"/>
            <a:ext cx="975359" cy="975359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04901" y="6858"/>
            <a:ext cx="3644900" cy="5740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3600" b="0">
                <a:solidFill>
                  <a:srgbClr val="001F5F"/>
                </a:solidFill>
                <a:latin typeface="Calibri Light"/>
                <a:cs typeface="Calibri Light"/>
              </a:rPr>
              <a:t>ChemEng </a:t>
            </a:r>
            <a:r>
              <a:rPr dirty="0" sz="3600" spc="-10" b="0">
                <a:solidFill>
                  <a:srgbClr val="001F5F"/>
                </a:solidFill>
                <a:latin typeface="Calibri Light"/>
                <a:cs typeface="Calibri Light"/>
              </a:rPr>
              <a:t>Approach</a:t>
            </a:r>
            <a:endParaRPr sz="3600">
              <a:latin typeface="Calibri Light"/>
              <a:cs typeface="Calibri Light"/>
            </a:endParaRPr>
          </a:p>
        </p:txBody>
      </p:sp>
      <p:pic>
        <p:nvPicPr>
          <p:cNvPr id="3" name="object 3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835678" y="1353200"/>
            <a:ext cx="6233628" cy="5010798"/>
          </a:xfrm>
          <a:prstGeom prst="rect">
            <a:avLst/>
          </a:prstGeom>
        </p:spPr>
      </p:pic>
      <p:sp>
        <p:nvSpPr>
          <p:cNvPr id="4" name="object 4" descr=""/>
          <p:cNvSpPr txBox="1"/>
          <p:nvPr/>
        </p:nvSpPr>
        <p:spPr>
          <a:xfrm>
            <a:off x="2935604" y="869442"/>
            <a:ext cx="5990590" cy="45212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2800" spc="-45" b="0">
                <a:solidFill>
                  <a:srgbClr val="001F5F"/>
                </a:solidFill>
                <a:latin typeface="Calibri Light"/>
                <a:cs typeface="Calibri Light"/>
              </a:rPr>
              <a:t>Values</a:t>
            </a:r>
            <a:r>
              <a:rPr dirty="0" sz="2800" spc="-90" b="0">
                <a:solidFill>
                  <a:srgbClr val="001F5F"/>
                </a:solidFill>
                <a:latin typeface="Calibri Light"/>
                <a:cs typeface="Calibri Light"/>
              </a:rPr>
              <a:t> </a:t>
            </a:r>
            <a:r>
              <a:rPr dirty="0" sz="2800" spc="-20" b="0">
                <a:solidFill>
                  <a:srgbClr val="001F5F"/>
                </a:solidFill>
                <a:latin typeface="Calibri Light"/>
                <a:cs typeface="Calibri Light"/>
              </a:rPr>
              <a:t>based</a:t>
            </a:r>
            <a:r>
              <a:rPr dirty="0" sz="2800" spc="-95" b="0">
                <a:solidFill>
                  <a:srgbClr val="001F5F"/>
                </a:solidFill>
                <a:latin typeface="Calibri Light"/>
                <a:cs typeface="Calibri Light"/>
              </a:rPr>
              <a:t> </a:t>
            </a:r>
            <a:r>
              <a:rPr dirty="0" sz="2800" spc="-35" b="0">
                <a:solidFill>
                  <a:srgbClr val="001F5F"/>
                </a:solidFill>
                <a:latin typeface="Calibri Light"/>
                <a:cs typeface="Calibri Light"/>
              </a:rPr>
              <a:t>recruitment:</a:t>
            </a:r>
            <a:r>
              <a:rPr dirty="0" sz="2800" spc="-85" b="0">
                <a:solidFill>
                  <a:srgbClr val="001F5F"/>
                </a:solidFill>
                <a:latin typeface="Calibri Light"/>
                <a:cs typeface="Calibri Light"/>
              </a:rPr>
              <a:t> </a:t>
            </a:r>
            <a:r>
              <a:rPr dirty="0" sz="2800" spc="-25" b="0">
                <a:solidFill>
                  <a:srgbClr val="001F5F"/>
                </a:solidFill>
                <a:latin typeface="Calibri Light"/>
                <a:cs typeface="Calibri Light"/>
              </a:rPr>
              <a:t>Inspired</a:t>
            </a:r>
            <a:r>
              <a:rPr dirty="0" sz="2800" spc="-95" b="0">
                <a:solidFill>
                  <a:srgbClr val="001F5F"/>
                </a:solidFill>
                <a:latin typeface="Calibri Light"/>
                <a:cs typeface="Calibri Light"/>
              </a:rPr>
              <a:t> </a:t>
            </a:r>
            <a:r>
              <a:rPr dirty="0" sz="2800" b="0">
                <a:solidFill>
                  <a:srgbClr val="001F5F"/>
                </a:solidFill>
                <a:latin typeface="Calibri Light"/>
                <a:cs typeface="Calibri Light"/>
              </a:rPr>
              <a:t>by</a:t>
            </a:r>
            <a:r>
              <a:rPr dirty="0" sz="2800" spc="-85" b="0">
                <a:solidFill>
                  <a:srgbClr val="001F5F"/>
                </a:solidFill>
                <a:latin typeface="Calibri Light"/>
                <a:cs typeface="Calibri Light"/>
              </a:rPr>
              <a:t> </a:t>
            </a:r>
            <a:r>
              <a:rPr dirty="0" sz="2800" spc="-25" b="0">
                <a:solidFill>
                  <a:srgbClr val="001F5F"/>
                </a:solidFill>
                <a:latin typeface="Calibri Light"/>
                <a:cs typeface="Calibri Light"/>
              </a:rPr>
              <a:t>NHS</a:t>
            </a:r>
            <a:endParaRPr sz="2800">
              <a:latin typeface="Calibri Light"/>
              <a:cs typeface="Calibri Light"/>
            </a:endParaRPr>
          </a:p>
        </p:txBody>
      </p:sp>
      <p:pic>
        <p:nvPicPr>
          <p:cNvPr id="5" name="object 5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0905743" y="5509259"/>
            <a:ext cx="975359" cy="975359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ChemEng</a:t>
            </a:r>
            <a:r>
              <a:rPr dirty="0" spc="-70"/>
              <a:t> </a:t>
            </a:r>
            <a:r>
              <a:rPr dirty="0"/>
              <a:t>Approach:</a:t>
            </a:r>
            <a:r>
              <a:rPr dirty="0" spc="-75"/>
              <a:t> </a:t>
            </a:r>
            <a:r>
              <a:rPr dirty="0" spc="-40" i="1">
                <a:latin typeface="Calibri Light"/>
                <a:cs typeface="Calibri Light"/>
              </a:rPr>
              <a:t>Values</a:t>
            </a:r>
            <a:r>
              <a:rPr dirty="0" spc="-140" i="1">
                <a:latin typeface="Calibri Light"/>
                <a:cs typeface="Calibri Light"/>
              </a:rPr>
              <a:t> </a:t>
            </a:r>
            <a:r>
              <a:rPr dirty="0" i="1">
                <a:latin typeface="Calibri Light"/>
                <a:cs typeface="Calibri Light"/>
              </a:rPr>
              <a:t>based</a:t>
            </a:r>
            <a:r>
              <a:rPr dirty="0" spc="-140" i="1">
                <a:latin typeface="Calibri Light"/>
                <a:cs typeface="Calibri Light"/>
              </a:rPr>
              <a:t> </a:t>
            </a:r>
            <a:r>
              <a:rPr dirty="0" spc="-25" i="1">
                <a:latin typeface="Calibri Light"/>
                <a:cs typeface="Calibri Light"/>
              </a:rPr>
              <a:t>recruitment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720953" y="1037971"/>
            <a:ext cx="9902825" cy="51949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54965" indent="-342265">
              <a:lnSpc>
                <a:spcPct val="100000"/>
              </a:lnSpc>
              <a:spcBef>
                <a:spcPts val="100"/>
              </a:spcBef>
              <a:buAutoNum type="arabicPeriod"/>
              <a:tabLst>
                <a:tab pos="354965" algn="l"/>
              </a:tabLst>
            </a:pPr>
            <a:r>
              <a:rPr dirty="0" sz="1800">
                <a:solidFill>
                  <a:srgbClr val="1F487C"/>
                </a:solidFill>
                <a:latin typeface="Calibri"/>
                <a:cs typeface="Calibri"/>
              </a:rPr>
              <a:t>We</a:t>
            </a:r>
            <a:r>
              <a:rPr dirty="0" sz="1800" spc="-15">
                <a:solidFill>
                  <a:srgbClr val="1F487C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1F487C"/>
                </a:solidFill>
                <a:latin typeface="Calibri"/>
                <a:cs typeface="Calibri"/>
              </a:rPr>
              <a:t>took</a:t>
            </a:r>
            <a:r>
              <a:rPr dirty="0" sz="1800" spc="-15">
                <a:solidFill>
                  <a:srgbClr val="1F487C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1F487C"/>
                </a:solidFill>
                <a:latin typeface="Calibri"/>
                <a:cs typeface="Calibri"/>
              </a:rPr>
              <a:t>a</a:t>
            </a:r>
            <a:r>
              <a:rPr dirty="0" sz="1800" spc="-20">
                <a:solidFill>
                  <a:srgbClr val="1F487C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1F487C"/>
                </a:solidFill>
                <a:latin typeface="Calibri"/>
                <a:cs typeface="Calibri"/>
              </a:rPr>
              <a:t>lot</a:t>
            </a:r>
            <a:r>
              <a:rPr dirty="0" sz="1800" spc="-10">
                <a:solidFill>
                  <a:srgbClr val="1F487C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1F487C"/>
                </a:solidFill>
                <a:latin typeface="Calibri"/>
                <a:cs typeface="Calibri"/>
              </a:rPr>
              <a:t>of</a:t>
            </a:r>
            <a:r>
              <a:rPr dirty="0" sz="1800" spc="-5">
                <a:solidFill>
                  <a:srgbClr val="1F487C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1F487C"/>
                </a:solidFill>
                <a:latin typeface="Calibri"/>
                <a:cs typeface="Calibri"/>
              </a:rPr>
              <a:t>care</a:t>
            </a:r>
            <a:r>
              <a:rPr dirty="0" sz="1800" spc="-10">
                <a:solidFill>
                  <a:srgbClr val="1F487C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1F487C"/>
                </a:solidFill>
                <a:latin typeface="Calibri"/>
                <a:cs typeface="Calibri"/>
              </a:rPr>
              <a:t>with</a:t>
            </a:r>
            <a:r>
              <a:rPr dirty="0" sz="1800" spc="10">
                <a:solidFill>
                  <a:srgbClr val="1F487C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1F487C"/>
                </a:solidFill>
                <a:latin typeface="Calibri"/>
                <a:cs typeface="Calibri"/>
              </a:rPr>
              <a:t>the</a:t>
            </a:r>
            <a:r>
              <a:rPr dirty="0" sz="1800" spc="-15">
                <a:solidFill>
                  <a:srgbClr val="1F487C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1F487C"/>
                </a:solidFill>
                <a:latin typeface="Calibri"/>
                <a:cs typeface="Calibri"/>
              </a:rPr>
              <a:t>language</a:t>
            </a:r>
            <a:r>
              <a:rPr dirty="0" sz="1800" spc="-15">
                <a:solidFill>
                  <a:srgbClr val="1F487C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1F487C"/>
                </a:solidFill>
                <a:latin typeface="Calibri"/>
                <a:cs typeface="Calibri"/>
              </a:rPr>
              <a:t>in</a:t>
            </a:r>
            <a:r>
              <a:rPr dirty="0" sz="1800" spc="-5">
                <a:solidFill>
                  <a:srgbClr val="1F487C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1F487C"/>
                </a:solidFill>
                <a:latin typeface="Calibri"/>
                <a:cs typeface="Calibri"/>
              </a:rPr>
              <a:t>the advert,</a:t>
            </a:r>
            <a:r>
              <a:rPr dirty="0" sz="1800" spc="-25">
                <a:solidFill>
                  <a:srgbClr val="1F487C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1F487C"/>
                </a:solidFill>
                <a:latin typeface="Calibri"/>
                <a:cs typeface="Calibri"/>
              </a:rPr>
              <a:t>consciously trying</a:t>
            </a:r>
            <a:r>
              <a:rPr dirty="0" sz="1800" spc="-10">
                <a:solidFill>
                  <a:srgbClr val="1F487C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1F487C"/>
                </a:solidFill>
                <a:latin typeface="Calibri"/>
                <a:cs typeface="Calibri"/>
              </a:rPr>
              <a:t>to</a:t>
            </a:r>
            <a:r>
              <a:rPr dirty="0" sz="1800" spc="-20">
                <a:solidFill>
                  <a:srgbClr val="1F487C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1F487C"/>
                </a:solidFill>
                <a:latin typeface="Calibri"/>
                <a:cs typeface="Calibri"/>
              </a:rPr>
              <a:t>make</a:t>
            </a:r>
            <a:r>
              <a:rPr dirty="0" sz="1800" spc="-15">
                <a:solidFill>
                  <a:srgbClr val="1F487C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1F487C"/>
                </a:solidFill>
                <a:latin typeface="Calibri"/>
                <a:cs typeface="Calibri"/>
              </a:rPr>
              <a:t>it</a:t>
            </a:r>
            <a:r>
              <a:rPr dirty="0" sz="1800" spc="-10">
                <a:solidFill>
                  <a:srgbClr val="1F487C"/>
                </a:solidFill>
                <a:latin typeface="Calibri"/>
                <a:cs typeface="Calibri"/>
              </a:rPr>
              <a:t> gender-</a:t>
            </a:r>
            <a:r>
              <a:rPr dirty="0" sz="1800">
                <a:solidFill>
                  <a:srgbClr val="1F487C"/>
                </a:solidFill>
                <a:latin typeface="Calibri"/>
                <a:cs typeface="Calibri"/>
              </a:rPr>
              <a:t>neutral</a:t>
            </a:r>
            <a:r>
              <a:rPr dirty="0" sz="1800" spc="-5">
                <a:solidFill>
                  <a:srgbClr val="1F487C"/>
                </a:solidFill>
                <a:latin typeface="Calibri"/>
                <a:cs typeface="Calibri"/>
              </a:rPr>
              <a:t> </a:t>
            </a:r>
            <a:r>
              <a:rPr dirty="0" sz="1800" spc="-25">
                <a:solidFill>
                  <a:srgbClr val="1F487C"/>
                </a:solidFill>
                <a:latin typeface="Calibri"/>
                <a:cs typeface="Calibri"/>
              </a:rPr>
              <a:t>and</a:t>
            </a:r>
            <a:endParaRPr sz="1800">
              <a:latin typeface="Calibri"/>
              <a:cs typeface="Calibri"/>
            </a:endParaRPr>
          </a:p>
          <a:p>
            <a:pPr marL="355600">
              <a:lnSpc>
                <a:spcPct val="100000"/>
              </a:lnSpc>
              <a:spcBef>
                <a:spcPts val="10"/>
              </a:spcBef>
            </a:pPr>
            <a:r>
              <a:rPr dirty="0" sz="1800">
                <a:solidFill>
                  <a:srgbClr val="1F487C"/>
                </a:solidFill>
                <a:latin typeface="Calibri"/>
                <a:cs typeface="Calibri"/>
              </a:rPr>
              <a:t>also</a:t>
            </a:r>
            <a:r>
              <a:rPr dirty="0" sz="1800" spc="-40">
                <a:solidFill>
                  <a:srgbClr val="1F487C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1F487C"/>
                </a:solidFill>
                <a:latin typeface="Calibri"/>
                <a:cs typeface="Calibri"/>
              </a:rPr>
              <a:t>putting</a:t>
            </a:r>
            <a:r>
              <a:rPr dirty="0" sz="1800" spc="-15">
                <a:solidFill>
                  <a:srgbClr val="1F487C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1F487C"/>
                </a:solidFill>
                <a:latin typeface="Calibri"/>
                <a:cs typeface="Calibri"/>
              </a:rPr>
              <a:t>it</a:t>
            </a:r>
            <a:r>
              <a:rPr dirty="0" sz="1800" spc="-25">
                <a:solidFill>
                  <a:srgbClr val="1F487C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1F487C"/>
                </a:solidFill>
                <a:latin typeface="Calibri"/>
                <a:cs typeface="Calibri"/>
              </a:rPr>
              <a:t>through</a:t>
            </a:r>
            <a:r>
              <a:rPr dirty="0" sz="1800" spc="-35">
                <a:solidFill>
                  <a:srgbClr val="1F487C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1F487C"/>
                </a:solidFill>
                <a:latin typeface="Calibri"/>
                <a:cs typeface="Calibri"/>
              </a:rPr>
              <a:t>two</a:t>
            </a:r>
            <a:r>
              <a:rPr dirty="0" sz="1800" spc="-25">
                <a:solidFill>
                  <a:srgbClr val="1F487C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1F487C"/>
                </a:solidFill>
                <a:latin typeface="Calibri"/>
                <a:cs typeface="Calibri"/>
              </a:rPr>
              <a:t>websites</a:t>
            </a:r>
            <a:r>
              <a:rPr dirty="0" sz="1800" spc="-30">
                <a:solidFill>
                  <a:srgbClr val="1F487C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1F487C"/>
                </a:solidFill>
                <a:latin typeface="Calibri"/>
                <a:cs typeface="Calibri"/>
              </a:rPr>
              <a:t>to</a:t>
            </a:r>
            <a:r>
              <a:rPr dirty="0" sz="1800" spc="-35">
                <a:solidFill>
                  <a:srgbClr val="1F487C"/>
                </a:solidFill>
                <a:latin typeface="Calibri"/>
                <a:cs typeface="Calibri"/>
              </a:rPr>
              <a:t> </a:t>
            </a:r>
            <a:r>
              <a:rPr dirty="0" sz="1800" spc="-10">
                <a:solidFill>
                  <a:srgbClr val="1F487C"/>
                </a:solidFill>
                <a:latin typeface="Calibri"/>
                <a:cs typeface="Calibri"/>
              </a:rPr>
              <a:t>check</a:t>
            </a:r>
            <a:endParaRPr sz="1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1450">
              <a:latin typeface="Calibri"/>
              <a:cs typeface="Calibri"/>
            </a:endParaRPr>
          </a:p>
          <a:p>
            <a:pPr marL="355600" marR="22225" indent="-342900">
              <a:lnSpc>
                <a:spcPct val="100600"/>
              </a:lnSpc>
              <a:spcBef>
                <a:spcPts val="5"/>
              </a:spcBef>
              <a:buAutoNum type="arabicPeriod" startAt="2"/>
              <a:tabLst>
                <a:tab pos="355600" algn="l"/>
              </a:tabLst>
            </a:pPr>
            <a:r>
              <a:rPr dirty="0" sz="1800">
                <a:solidFill>
                  <a:srgbClr val="1F487C"/>
                </a:solidFill>
                <a:latin typeface="Calibri"/>
                <a:cs typeface="Calibri"/>
              </a:rPr>
              <a:t>We</a:t>
            </a:r>
            <a:r>
              <a:rPr dirty="0" sz="1800" spc="-20">
                <a:solidFill>
                  <a:srgbClr val="1F487C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1F487C"/>
                </a:solidFill>
                <a:latin typeface="Calibri"/>
                <a:cs typeface="Calibri"/>
              </a:rPr>
              <a:t>told</a:t>
            </a:r>
            <a:r>
              <a:rPr dirty="0" sz="1800" spc="-10">
                <a:solidFill>
                  <a:srgbClr val="1F487C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1F487C"/>
                </a:solidFill>
                <a:latin typeface="Calibri"/>
                <a:cs typeface="Calibri"/>
              </a:rPr>
              <a:t>colleagues</a:t>
            </a:r>
            <a:r>
              <a:rPr dirty="0" sz="1800" spc="-5">
                <a:solidFill>
                  <a:srgbClr val="1F487C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1F487C"/>
                </a:solidFill>
                <a:latin typeface="Calibri"/>
                <a:cs typeface="Calibri"/>
              </a:rPr>
              <a:t>to</a:t>
            </a:r>
            <a:r>
              <a:rPr dirty="0" sz="1800" spc="-25">
                <a:solidFill>
                  <a:srgbClr val="1F487C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1F487C"/>
                </a:solidFill>
                <a:latin typeface="Calibri"/>
                <a:cs typeface="Calibri"/>
              </a:rPr>
              <a:t>encourage</a:t>
            </a:r>
            <a:r>
              <a:rPr dirty="0" sz="1800" spc="-20">
                <a:solidFill>
                  <a:srgbClr val="1F487C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1F487C"/>
                </a:solidFill>
                <a:latin typeface="Calibri"/>
                <a:cs typeface="Calibri"/>
              </a:rPr>
              <a:t>people</a:t>
            </a:r>
            <a:r>
              <a:rPr dirty="0" sz="1800" spc="5">
                <a:solidFill>
                  <a:srgbClr val="1F487C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1F487C"/>
                </a:solidFill>
                <a:latin typeface="Calibri"/>
                <a:cs typeface="Calibri"/>
              </a:rPr>
              <a:t>in</a:t>
            </a:r>
            <a:r>
              <a:rPr dirty="0" sz="1800" spc="-10">
                <a:solidFill>
                  <a:srgbClr val="1F487C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1F487C"/>
                </a:solidFill>
                <a:latin typeface="Calibri"/>
                <a:cs typeface="Calibri"/>
              </a:rPr>
              <a:t>their</a:t>
            </a:r>
            <a:r>
              <a:rPr dirty="0" sz="1800" spc="-20">
                <a:solidFill>
                  <a:srgbClr val="1F487C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1F487C"/>
                </a:solidFill>
                <a:latin typeface="Calibri"/>
                <a:cs typeface="Calibri"/>
              </a:rPr>
              <a:t>network</a:t>
            </a:r>
            <a:r>
              <a:rPr dirty="0" sz="1800" spc="-30">
                <a:solidFill>
                  <a:srgbClr val="1F487C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1F487C"/>
                </a:solidFill>
                <a:latin typeface="Calibri"/>
                <a:cs typeface="Calibri"/>
              </a:rPr>
              <a:t>to</a:t>
            </a:r>
            <a:r>
              <a:rPr dirty="0" sz="1800" spc="-25">
                <a:solidFill>
                  <a:srgbClr val="1F487C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1F487C"/>
                </a:solidFill>
                <a:latin typeface="Calibri"/>
                <a:cs typeface="Calibri"/>
              </a:rPr>
              <a:t>apply</a:t>
            </a:r>
            <a:r>
              <a:rPr dirty="0" sz="1800" spc="-15">
                <a:solidFill>
                  <a:srgbClr val="1F487C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1F487C"/>
                </a:solidFill>
                <a:latin typeface="Calibri"/>
                <a:cs typeface="Calibri"/>
              </a:rPr>
              <a:t>and</a:t>
            </a:r>
            <a:r>
              <a:rPr dirty="0" sz="1800" spc="-20">
                <a:solidFill>
                  <a:srgbClr val="1F487C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1F487C"/>
                </a:solidFill>
                <a:latin typeface="Calibri"/>
                <a:cs typeface="Calibri"/>
              </a:rPr>
              <a:t>to</a:t>
            </a:r>
            <a:r>
              <a:rPr dirty="0" sz="1800" spc="-10">
                <a:solidFill>
                  <a:srgbClr val="1F487C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1F487C"/>
                </a:solidFill>
                <a:latin typeface="Calibri"/>
                <a:cs typeface="Calibri"/>
              </a:rPr>
              <a:t>think</a:t>
            </a:r>
            <a:r>
              <a:rPr dirty="0" sz="1800" spc="-15">
                <a:solidFill>
                  <a:srgbClr val="1F487C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1F487C"/>
                </a:solidFill>
                <a:latin typeface="Calibri"/>
                <a:cs typeface="Calibri"/>
              </a:rPr>
              <a:t>about</a:t>
            </a:r>
            <a:r>
              <a:rPr dirty="0" sz="1800" spc="-10">
                <a:solidFill>
                  <a:srgbClr val="1F487C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1F487C"/>
                </a:solidFill>
                <a:latin typeface="Calibri"/>
                <a:cs typeface="Calibri"/>
              </a:rPr>
              <a:t>EDI</a:t>
            </a:r>
            <a:r>
              <a:rPr dirty="0" sz="1800" spc="-10">
                <a:solidFill>
                  <a:srgbClr val="1F487C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1F487C"/>
                </a:solidFill>
                <a:latin typeface="Calibri"/>
                <a:cs typeface="Calibri"/>
              </a:rPr>
              <a:t>when</a:t>
            </a:r>
            <a:r>
              <a:rPr dirty="0" sz="1800" spc="-5">
                <a:solidFill>
                  <a:srgbClr val="1F487C"/>
                </a:solidFill>
                <a:latin typeface="Calibri"/>
                <a:cs typeface="Calibri"/>
              </a:rPr>
              <a:t> </a:t>
            </a:r>
            <a:r>
              <a:rPr dirty="0" sz="1800" spc="-10">
                <a:solidFill>
                  <a:srgbClr val="1F487C"/>
                </a:solidFill>
                <a:latin typeface="Calibri"/>
                <a:cs typeface="Calibri"/>
              </a:rPr>
              <a:t>making invitations</a:t>
            </a:r>
            <a:endParaRPr sz="1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5"/>
              </a:spcBef>
              <a:buClr>
                <a:srgbClr val="1F487C"/>
              </a:buClr>
              <a:buFont typeface="Calibri"/>
              <a:buAutoNum type="arabicPeriod" startAt="2"/>
            </a:pPr>
            <a:endParaRPr sz="1450">
              <a:latin typeface="Calibri"/>
              <a:cs typeface="Calibri"/>
            </a:endParaRPr>
          </a:p>
          <a:p>
            <a:pPr marL="354965" indent="-342265">
              <a:lnSpc>
                <a:spcPct val="100000"/>
              </a:lnSpc>
              <a:buAutoNum type="arabicPeriod" startAt="2"/>
              <a:tabLst>
                <a:tab pos="354965" algn="l"/>
              </a:tabLst>
            </a:pPr>
            <a:r>
              <a:rPr dirty="0" sz="1800">
                <a:solidFill>
                  <a:srgbClr val="1F487C"/>
                </a:solidFill>
                <a:latin typeface="Calibri"/>
                <a:cs typeface="Calibri"/>
              </a:rPr>
              <a:t>We</a:t>
            </a:r>
            <a:r>
              <a:rPr dirty="0" sz="1800" spc="-45">
                <a:solidFill>
                  <a:srgbClr val="1F487C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1F487C"/>
                </a:solidFill>
                <a:latin typeface="Calibri"/>
                <a:cs typeface="Calibri"/>
              </a:rPr>
              <a:t>spent</a:t>
            </a:r>
            <a:r>
              <a:rPr dirty="0" sz="1800" spc="-35">
                <a:solidFill>
                  <a:srgbClr val="1F487C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1F487C"/>
                </a:solidFill>
                <a:latin typeface="Calibri"/>
                <a:cs typeface="Calibri"/>
              </a:rPr>
              <a:t>a</a:t>
            </a:r>
            <a:r>
              <a:rPr dirty="0" sz="1800" spc="-35">
                <a:solidFill>
                  <a:srgbClr val="1F487C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1F487C"/>
                </a:solidFill>
                <a:latin typeface="Calibri"/>
                <a:cs typeface="Calibri"/>
              </a:rPr>
              <a:t>few</a:t>
            </a:r>
            <a:r>
              <a:rPr dirty="0" sz="1800" spc="-25">
                <a:solidFill>
                  <a:srgbClr val="1F487C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1F487C"/>
                </a:solidFill>
                <a:latin typeface="Calibri"/>
                <a:cs typeface="Calibri"/>
              </a:rPr>
              <a:t>minutes</a:t>
            </a:r>
            <a:r>
              <a:rPr dirty="0" sz="1800" spc="-15">
                <a:solidFill>
                  <a:srgbClr val="1F487C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1F487C"/>
                </a:solidFill>
                <a:latin typeface="Calibri"/>
                <a:cs typeface="Calibri"/>
              </a:rPr>
              <a:t>talking</a:t>
            </a:r>
            <a:r>
              <a:rPr dirty="0" sz="1800" spc="-20">
                <a:solidFill>
                  <a:srgbClr val="1F487C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1F487C"/>
                </a:solidFill>
                <a:latin typeface="Calibri"/>
                <a:cs typeface="Calibri"/>
              </a:rPr>
              <a:t>about</a:t>
            </a:r>
            <a:r>
              <a:rPr dirty="0" sz="1800" spc="-35">
                <a:solidFill>
                  <a:srgbClr val="1F487C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1F487C"/>
                </a:solidFill>
                <a:latin typeface="Calibri"/>
                <a:cs typeface="Calibri"/>
              </a:rPr>
              <a:t>unconscious</a:t>
            </a:r>
            <a:r>
              <a:rPr dirty="0" sz="1800" spc="-5">
                <a:solidFill>
                  <a:srgbClr val="1F487C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1F487C"/>
                </a:solidFill>
                <a:latin typeface="Calibri"/>
                <a:cs typeface="Calibri"/>
              </a:rPr>
              <a:t>bias</a:t>
            </a:r>
            <a:r>
              <a:rPr dirty="0" sz="1800" spc="-35">
                <a:solidFill>
                  <a:srgbClr val="1F487C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1F487C"/>
                </a:solidFill>
                <a:latin typeface="Calibri"/>
                <a:cs typeface="Calibri"/>
              </a:rPr>
              <a:t>before</a:t>
            </a:r>
            <a:r>
              <a:rPr dirty="0" sz="1800" spc="-30">
                <a:solidFill>
                  <a:srgbClr val="1F487C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1F487C"/>
                </a:solidFill>
                <a:latin typeface="Calibri"/>
                <a:cs typeface="Calibri"/>
              </a:rPr>
              <a:t>shortlisting</a:t>
            </a:r>
            <a:r>
              <a:rPr dirty="0" sz="1800" spc="-20">
                <a:solidFill>
                  <a:srgbClr val="1F487C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1F487C"/>
                </a:solidFill>
                <a:latin typeface="Calibri"/>
                <a:cs typeface="Calibri"/>
              </a:rPr>
              <a:t>and</a:t>
            </a:r>
            <a:r>
              <a:rPr dirty="0" sz="1800" spc="-30">
                <a:solidFill>
                  <a:srgbClr val="1F487C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1F487C"/>
                </a:solidFill>
                <a:latin typeface="Calibri"/>
                <a:cs typeface="Calibri"/>
              </a:rPr>
              <a:t>made</a:t>
            </a:r>
            <a:r>
              <a:rPr dirty="0" sz="1800" spc="-15">
                <a:solidFill>
                  <a:srgbClr val="1F487C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1F487C"/>
                </a:solidFill>
                <a:latin typeface="Calibri"/>
                <a:cs typeface="Calibri"/>
              </a:rPr>
              <a:t>sure</a:t>
            </a:r>
            <a:r>
              <a:rPr dirty="0" sz="1800" spc="-30">
                <a:solidFill>
                  <a:srgbClr val="1F487C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1F487C"/>
                </a:solidFill>
                <a:latin typeface="Calibri"/>
                <a:cs typeface="Calibri"/>
              </a:rPr>
              <a:t>to</a:t>
            </a:r>
            <a:r>
              <a:rPr dirty="0" sz="1800" spc="-40">
                <a:solidFill>
                  <a:srgbClr val="1F487C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1F487C"/>
                </a:solidFill>
                <a:latin typeface="Calibri"/>
                <a:cs typeface="Calibri"/>
              </a:rPr>
              <a:t>have</a:t>
            </a:r>
            <a:r>
              <a:rPr dirty="0" sz="1800" spc="-35">
                <a:solidFill>
                  <a:srgbClr val="1F487C"/>
                </a:solidFill>
                <a:latin typeface="Calibri"/>
                <a:cs typeface="Calibri"/>
              </a:rPr>
              <a:t> </a:t>
            </a:r>
            <a:r>
              <a:rPr dirty="0" sz="1800" spc="-50">
                <a:solidFill>
                  <a:srgbClr val="1F487C"/>
                </a:solidFill>
                <a:latin typeface="Calibri"/>
                <a:cs typeface="Calibri"/>
              </a:rPr>
              <a:t>a</a:t>
            </a:r>
            <a:endParaRPr sz="1800">
              <a:latin typeface="Calibri"/>
              <a:cs typeface="Calibri"/>
            </a:endParaRPr>
          </a:p>
          <a:p>
            <a:pPr marL="355600">
              <a:lnSpc>
                <a:spcPct val="100000"/>
              </a:lnSpc>
              <a:spcBef>
                <a:spcPts val="10"/>
              </a:spcBef>
            </a:pPr>
            <a:r>
              <a:rPr dirty="0" sz="1800">
                <a:solidFill>
                  <a:srgbClr val="1F487C"/>
                </a:solidFill>
                <a:latin typeface="Calibri"/>
                <a:cs typeface="Calibri"/>
              </a:rPr>
              <a:t>[reasonably]</a:t>
            </a:r>
            <a:r>
              <a:rPr dirty="0" sz="1800" spc="-60">
                <a:solidFill>
                  <a:srgbClr val="1F487C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1F487C"/>
                </a:solidFill>
                <a:latin typeface="Calibri"/>
                <a:cs typeface="Calibri"/>
              </a:rPr>
              <a:t>diverse</a:t>
            </a:r>
            <a:r>
              <a:rPr dirty="0" sz="1800" spc="-55">
                <a:solidFill>
                  <a:srgbClr val="1F487C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1F487C"/>
                </a:solidFill>
                <a:latin typeface="Calibri"/>
                <a:cs typeface="Calibri"/>
              </a:rPr>
              <a:t>shortlisting</a:t>
            </a:r>
            <a:r>
              <a:rPr dirty="0" sz="1800" spc="-35">
                <a:solidFill>
                  <a:srgbClr val="1F487C"/>
                </a:solidFill>
                <a:latin typeface="Calibri"/>
                <a:cs typeface="Calibri"/>
              </a:rPr>
              <a:t> </a:t>
            </a:r>
            <a:r>
              <a:rPr dirty="0" sz="1800" spc="-10">
                <a:solidFill>
                  <a:srgbClr val="1F487C"/>
                </a:solidFill>
                <a:latin typeface="Calibri"/>
                <a:cs typeface="Calibri"/>
              </a:rPr>
              <a:t>panel</a:t>
            </a:r>
            <a:endParaRPr sz="1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450">
              <a:latin typeface="Calibri"/>
              <a:cs typeface="Calibri"/>
            </a:endParaRPr>
          </a:p>
          <a:p>
            <a:pPr marL="354965" indent="-342265">
              <a:lnSpc>
                <a:spcPct val="100000"/>
              </a:lnSpc>
              <a:buAutoNum type="arabicPeriod" startAt="4"/>
              <a:tabLst>
                <a:tab pos="354965" algn="l"/>
              </a:tabLst>
            </a:pPr>
            <a:r>
              <a:rPr dirty="0" sz="1800">
                <a:solidFill>
                  <a:srgbClr val="1F487C"/>
                </a:solidFill>
                <a:latin typeface="Calibri"/>
                <a:cs typeface="Calibri"/>
              </a:rPr>
              <a:t>We</a:t>
            </a:r>
            <a:r>
              <a:rPr dirty="0" sz="1800" spc="-45">
                <a:solidFill>
                  <a:srgbClr val="1F487C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1F487C"/>
                </a:solidFill>
                <a:latin typeface="Calibri"/>
                <a:cs typeface="Calibri"/>
              </a:rPr>
              <a:t>organised</a:t>
            </a:r>
            <a:r>
              <a:rPr dirty="0" sz="1800" spc="-25">
                <a:solidFill>
                  <a:srgbClr val="1F487C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1F487C"/>
                </a:solidFill>
                <a:latin typeface="Calibri"/>
                <a:cs typeface="Calibri"/>
              </a:rPr>
              <a:t>the</a:t>
            </a:r>
            <a:r>
              <a:rPr dirty="0" sz="1800" spc="-35">
                <a:solidFill>
                  <a:srgbClr val="1F487C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1F487C"/>
                </a:solidFill>
                <a:latin typeface="Calibri"/>
                <a:cs typeface="Calibri"/>
              </a:rPr>
              <a:t>interview</a:t>
            </a:r>
            <a:r>
              <a:rPr dirty="0" sz="1800" spc="-20">
                <a:solidFill>
                  <a:srgbClr val="1F487C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1F487C"/>
                </a:solidFill>
                <a:latin typeface="Calibri"/>
                <a:cs typeface="Calibri"/>
              </a:rPr>
              <a:t>day</a:t>
            </a:r>
            <a:r>
              <a:rPr dirty="0" sz="1800" spc="-25">
                <a:solidFill>
                  <a:srgbClr val="1F487C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1F487C"/>
                </a:solidFill>
                <a:latin typeface="Calibri"/>
                <a:cs typeface="Calibri"/>
              </a:rPr>
              <a:t>so</a:t>
            </a:r>
            <a:r>
              <a:rPr dirty="0" sz="1800" spc="-35">
                <a:solidFill>
                  <a:srgbClr val="1F487C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1F487C"/>
                </a:solidFill>
                <a:latin typeface="Calibri"/>
                <a:cs typeface="Calibri"/>
              </a:rPr>
              <a:t>that</a:t>
            </a:r>
            <a:r>
              <a:rPr dirty="0" sz="1800" spc="-40">
                <a:solidFill>
                  <a:srgbClr val="1F487C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1F487C"/>
                </a:solidFill>
                <a:latin typeface="Calibri"/>
                <a:cs typeface="Calibri"/>
              </a:rPr>
              <a:t>the</a:t>
            </a:r>
            <a:r>
              <a:rPr dirty="0" sz="1800" spc="-35">
                <a:solidFill>
                  <a:srgbClr val="1F487C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1F487C"/>
                </a:solidFill>
                <a:latin typeface="Calibri"/>
                <a:cs typeface="Calibri"/>
              </a:rPr>
              <a:t>activities</a:t>
            </a:r>
            <a:r>
              <a:rPr dirty="0" sz="1800" spc="-20">
                <a:solidFill>
                  <a:srgbClr val="1F487C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1F487C"/>
                </a:solidFill>
                <a:latin typeface="Calibri"/>
                <a:cs typeface="Calibri"/>
              </a:rPr>
              <a:t>fitted</a:t>
            </a:r>
            <a:r>
              <a:rPr dirty="0" sz="1800" spc="-20">
                <a:solidFill>
                  <a:srgbClr val="1F487C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1F487C"/>
                </a:solidFill>
                <a:latin typeface="Calibri"/>
                <a:cs typeface="Calibri"/>
              </a:rPr>
              <a:t>into</a:t>
            </a:r>
            <a:r>
              <a:rPr dirty="0" sz="1800" spc="-40">
                <a:solidFill>
                  <a:srgbClr val="1F487C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1F487C"/>
                </a:solidFill>
                <a:latin typeface="Calibri"/>
                <a:cs typeface="Calibri"/>
              </a:rPr>
              <a:t>core</a:t>
            </a:r>
            <a:r>
              <a:rPr dirty="0" sz="1800" spc="-15">
                <a:solidFill>
                  <a:srgbClr val="1F487C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1F487C"/>
                </a:solidFill>
                <a:latin typeface="Calibri"/>
                <a:cs typeface="Calibri"/>
              </a:rPr>
              <a:t>working</a:t>
            </a:r>
            <a:r>
              <a:rPr dirty="0" sz="1800" spc="-20">
                <a:solidFill>
                  <a:srgbClr val="1F487C"/>
                </a:solidFill>
                <a:latin typeface="Calibri"/>
                <a:cs typeface="Calibri"/>
              </a:rPr>
              <a:t> </a:t>
            </a:r>
            <a:r>
              <a:rPr dirty="0" sz="1800" spc="-10">
                <a:solidFill>
                  <a:srgbClr val="1F487C"/>
                </a:solidFill>
                <a:latin typeface="Calibri"/>
                <a:cs typeface="Calibri"/>
              </a:rPr>
              <a:t>hours</a:t>
            </a:r>
            <a:endParaRPr sz="1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0"/>
              </a:spcBef>
              <a:buClr>
                <a:srgbClr val="1F487C"/>
              </a:buClr>
              <a:buFont typeface="Calibri"/>
              <a:buAutoNum type="arabicPeriod" startAt="4"/>
            </a:pPr>
            <a:endParaRPr sz="1450">
              <a:latin typeface="Calibri"/>
              <a:cs typeface="Calibri"/>
            </a:endParaRPr>
          </a:p>
          <a:p>
            <a:pPr marL="354965" indent="-342265">
              <a:lnSpc>
                <a:spcPct val="100000"/>
              </a:lnSpc>
              <a:buAutoNum type="arabicPeriod" startAt="4"/>
              <a:tabLst>
                <a:tab pos="354965" algn="l"/>
              </a:tabLst>
            </a:pPr>
            <a:r>
              <a:rPr dirty="0" sz="1800">
                <a:solidFill>
                  <a:srgbClr val="1F487C"/>
                </a:solidFill>
                <a:latin typeface="Calibri"/>
                <a:cs typeface="Calibri"/>
              </a:rPr>
              <a:t>We</a:t>
            </a:r>
            <a:r>
              <a:rPr dirty="0" sz="1800" spc="-35">
                <a:solidFill>
                  <a:srgbClr val="1F487C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1F487C"/>
                </a:solidFill>
                <a:latin typeface="Calibri"/>
                <a:cs typeface="Calibri"/>
              </a:rPr>
              <a:t>changed</a:t>
            </a:r>
            <a:r>
              <a:rPr dirty="0" sz="1800" spc="-15">
                <a:solidFill>
                  <a:srgbClr val="1F487C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1F487C"/>
                </a:solidFill>
                <a:latin typeface="Calibri"/>
                <a:cs typeface="Calibri"/>
              </a:rPr>
              <a:t>the</a:t>
            </a:r>
            <a:r>
              <a:rPr dirty="0" sz="1800" spc="-10">
                <a:solidFill>
                  <a:srgbClr val="1F487C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1F487C"/>
                </a:solidFill>
                <a:latin typeface="Calibri"/>
                <a:cs typeface="Calibri"/>
              </a:rPr>
              <a:t>style</a:t>
            </a:r>
            <a:r>
              <a:rPr dirty="0" sz="1800" spc="-25">
                <a:solidFill>
                  <a:srgbClr val="1F487C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1F487C"/>
                </a:solidFill>
                <a:latin typeface="Calibri"/>
                <a:cs typeface="Calibri"/>
              </a:rPr>
              <a:t>of</a:t>
            </a:r>
            <a:r>
              <a:rPr dirty="0" sz="1800" spc="-25">
                <a:solidFill>
                  <a:srgbClr val="1F487C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1F487C"/>
                </a:solidFill>
                <a:latin typeface="Calibri"/>
                <a:cs typeface="Calibri"/>
              </a:rPr>
              <a:t>questioning from</a:t>
            </a:r>
            <a:r>
              <a:rPr dirty="0" sz="1800" spc="-35">
                <a:solidFill>
                  <a:srgbClr val="1F487C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1F487C"/>
                </a:solidFill>
                <a:latin typeface="Calibri"/>
                <a:cs typeface="Calibri"/>
              </a:rPr>
              <a:t>a</a:t>
            </a:r>
            <a:r>
              <a:rPr dirty="0" sz="1800" spc="-15">
                <a:solidFill>
                  <a:srgbClr val="1F487C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1F487C"/>
                </a:solidFill>
                <a:latin typeface="Calibri"/>
                <a:cs typeface="Calibri"/>
              </a:rPr>
              <a:t>more</a:t>
            </a:r>
            <a:r>
              <a:rPr dirty="0" sz="1800" spc="-25">
                <a:solidFill>
                  <a:srgbClr val="1F487C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1F487C"/>
                </a:solidFill>
                <a:latin typeface="Calibri"/>
                <a:cs typeface="Calibri"/>
              </a:rPr>
              <a:t>adversarial</a:t>
            </a:r>
            <a:r>
              <a:rPr dirty="0" sz="1800" spc="-25">
                <a:solidFill>
                  <a:srgbClr val="1F487C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1F487C"/>
                </a:solidFill>
                <a:latin typeface="Calibri"/>
                <a:cs typeface="Calibri"/>
              </a:rPr>
              <a:t>style</a:t>
            </a:r>
            <a:r>
              <a:rPr dirty="0" sz="1800" spc="-25">
                <a:solidFill>
                  <a:srgbClr val="1F487C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1F487C"/>
                </a:solidFill>
                <a:latin typeface="Calibri"/>
                <a:cs typeface="Calibri"/>
              </a:rPr>
              <a:t>to</a:t>
            </a:r>
            <a:r>
              <a:rPr dirty="0" sz="1800" spc="-30">
                <a:solidFill>
                  <a:srgbClr val="1F487C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1F487C"/>
                </a:solidFill>
                <a:latin typeface="Calibri"/>
                <a:cs typeface="Calibri"/>
              </a:rPr>
              <a:t>a</a:t>
            </a:r>
            <a:r>
              <a:rPr dirty="0" sz="1800" spc="-15">
                <a:solidFill>
                  <a:srgbClr val="1F487C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1F487C"/>
                </a:solidFill>
                <a:latin typeface="Calibri"/>
                <a:cs typeface="Calibri"/>
              </a:rPr>
              <a:t>more</a:t>
            </a:r>
            <a:r>
              <a:rPr dirty="0" sz="1800" spc="-25">
                <a:solidFill>
                  <a:srgbClr val="1F487C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1F487C"/>
                </a:solidFill>
                <a:latin typeface="Calibri"/>
                <a:cs typeface="Calibri"/>
              </a:rPr>
              <a:t>engaging</a:t>
            </a:r>
            <a:r>
              <a:rPr dirty="0" sz="1800" spc="-10">
                <a:solidFill>
                  <a:srgbClr val="1F487C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1F487C"/>
                </a:solidFill>
                <a:latin typeface="Calibri"/>
                <a:cs typeface="Calibri"/>
              </a:rPr>
              <a:t>and</a:t>
            </a:r>
            <a:r>
              <a:rPr dirty="0" sz="1800" spc="-25">
                <a:solidFill>
                  <a:srgbClr val="1F487C"/>
                </a:solidFill>
                <a:latin typeface="Calibri"/>
                <a:cs typeface="Calibri"/>
              </a:rPr>
              <a:t> </a:t>
            </a:r>
            <a:r>
              <a:rPr dirty="0" sz="1800" spc="-10">
                <a:solidFill>
                  <a:srgbClr val="1F487C"/>
                </a:solidFill>
                <a:latin typeface="Calibri"/>
                <a:cs typeface="Calibri"/>
              </a:rPr>
              <a:t>inquisitive</a:t>
            </a:r>
            <a:endParaRPr sz="1800">
              <a:latin typeface="Calibri"/>
              <a:cs typeface="Calibri"/>
            </a:endParaRPr>
          </a:p>
          <a:p>
            <a:pPr marL="355600">
              <a:lnSpc>
                <a:spcPct val="100000"/>
              </a:lnSpc>
            </a:pPr>
            <a:r>
              <a:rPr dirty="0" sz="1800">
                <a:solidFill>
                  <a:srgbClr val="1F487C"/>
                </a:solidFill>
                <a:latin typeface="Calibri"/>
                <a:cs typeface="Calibri"/>
              </a:rPr>
              <a:t>style,</a:t>
            </a:r>
            <a:r>
              <a:rPr dirty="0" sz="1800" spc="-40">
                <a:solidFill>
                  <a:srgbClr val="1F487C"/>
                </a:solidFill>
                <a:latin typeface="Calibri"/>
                <a:cs typeface="Calibri"/>
              </a:rPr>
              <a:t> </a:t>
            </a:r>
            <a:r>
              <a:rPr dirty="0" sz="1800" spc="-10">
                <a:solidFill>
                  <a:srgbClr val="1F487C"/>
                </a:solidFill>
                <a:latin typeface="Calibri"/>
                <a:cs typeface="Calibri"/>
              </a:rPr>
              <a:t>e.g.:</a:t>
            </a:r>
            <a:endParaRPr sz="1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1450">
              <a:latin typeface="Calibri"/>
              <a:cs typeface="Calibri"/>
            </a:endParaRPr>
          </a:p>
          <a:p>
            <a:pPr lvl="1" marL="812165" indent="-342265">
              <a:lnSpc>
                <a:spcPct val="100000"/>
              </a:lnSpc>
              <a:buFont typeface="Arial"/>
              <a:buChar char="•"/>
              <a:tabLst>
                <a:tab pos="812165" algn="l"/>
              </a:tabLst>
            </a:pPr>
            <a:r>
              <a:rPr dirty="0" sz="1800">
                <a:solidFill>
                  <a:srgbClr val="1F487C"/>
                </a:solidFill>
                <a:latin typeface="Calibri"/>
                <a:cs typeface="Calibri"/>
              </a:rPr>
              <a:t>from</a:t>
            </a:r>
            <a:r>
              <a:rPr dirty="0" sz="1800" spc="-20">
                <a:solidFill>
                  <a:srgbClr val="1F487C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1F487C"/>
                </a:solidFill>
                <a:latin typeface="Calibri"/>
                <a:cs typeface="Calibri"/>
              </a:rPr>
              <a:t>“why</a:t>
            </a:r>
            <a:r>
              <a:rPr dirty="0" sz="1800" spc="-20">
                <a:solidFill>
                  <a:srgbClr val="1F487C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1F487C"/>
                </a:solidFill>
                <a:latin typeface="Calibri"/>
                <a:cs typeface="Calibri"/>
              </a:rPr>
              <a:t>do</a:t>
            </a:r>
            <a:r>
              <a:rPr dirty="0" sz="1800" spc="-5">
                <a:solidFill>
                  <a:srgbClr val="1F487C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1F487C"/>
                </a:solidFill>
                <a:latin typeface="Calibri"/>
                <a:cs typeface="Calibri"/>
              </a:rPr>
              <a:t>want</a:t>
            </a:r>
            <a:r>
              <a:rPr dirty="0" sz="1800" spc="-20">
                <a:solidFill>
                  <a:srgbClr val="1F487C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1F487C"/>
                </a:solidFill>
                <a:latin typeface="Calibri"/>
                <a:cs typeface="Calibri"/>
              </a:rPr>
              <a:t>to</a:t>
            </a:r>
            <a:r>
              <a:rPr dirty="0" sz="1800" spc="-10">
                <a:solidFill>
                  <a:srgbClr val="1F487C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1F487C"/>
                </a:solidFill>
                <a:latin typeface="Calibri"/>
                <a:cs typeface="Calibri"/>
              </a:rPr>
              <a:t>work</a:t>
            </a:r>
            <a:r>
              <a:rPr dirty="0" sz="1800" spc="-30">
                <a:solidFill>
                  <a:srgbClr val="1F487C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1F487C"/>
                </a:solidFill>
                <a:latin typeface="Calibri"/>
                <a:cs typeface="Calibri"/>
              </a:rPr>
              <a:t>here”</a:t>
            </a:r>
            <a:r>
              <a:rPr dirty="0" sz="1800" spc="-15">
                <a:solidFill>
                  <a:srgbClr val="1F487C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1F487C"/>
                </a:solidFill>
                <a:latin typeface="Calibri"/>
                <a:cs typeface="Calibri"/>
              </a:rPr>
              <a:t>to</a:t>
            </a:r>
            <a:r>
              <a:rPr dirty="0" sz="1800" spc="-25">
                <a:solidFill>
                  <a:srgbClr val="1F487C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1F487C"/>
                </a:solidFill>
                <a:latin typeface="Calibri"/>
                <a:cs typeface="Calibri"/>
              </a:rPr>
              <a:t>“tell</a:t>
            </a:r>
            <a:r>
              <a:rPr dirty="0" sz="1800" spc="-20">
                <a:solidFill>
                  <a:srgbClr val="1F487C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1F487C"/>
                </a:solidFill>
                <a:latin typeface="Calibri"/>
                <a:cs typeface="Calibri"/>
              </a:rPr>
              <a:t>us</a:t>
            </a:r>
            <a:r>
              <a:rPr dirty="0" sz="1800" spc="-10">
                <a:solidFill>
                  <a:srgbClr val="1F487C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1F487C"/>
                </a:solidFill>
                <a:latin typeface="Calibri"/>
                <a:cs typeface="Calibri"/>
              </a:rPr>
              <a:t>about</a:t>
            </a:r>
            <a:r>
              <a:rPr dirty="0" sz="1800" spc="-10">
                <a:solidFill>
                  <a:srgbClr val="1F487C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1F487C"/>
                </a:solidFill>
                <a:latin typeface="Calibri"/>
                <a:cs typeface="Calibri"/>
              </a:rPr>
              <a:t>a</a:t>
            </a:r>
            <a:r>
              <a:rPr dirty="0" sz="1800" spc="-25">
                <a:solidFill>
                  <a:srgbClr val="1F487C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1F487C"/>
                </a:solidFill>
                <a:latin typeface="Calibri"/>
                <a:cs typeface="Calibri"/>
              </a:rPr>
              <a:t>time</a:t>
            </a:r>
            <a:r>
              <a:rPr dirty="0" sz="1800" spc="-10">
                <a:solidFill>
                  <a:srgbClr val="1F487C"/>
                </a:solidFill>
                <a:latin typeface="Calibri"/>
                <a:cs typeface="Calibri"/>
              </a:rPr>
              <a:t> you…”</a:t>
            </a:r>
            <a:endParaRPr sz="1800">
              <a:latin typeface="Calibri"/>
              <a:cs typeface="Calibri"/>
            </a:endParaRPr>
          </a:p>
          <a:p>
            <a:pPr lvl="1" marL="812800" marR="118110" indent="-343535">
              <a:lnSpc>
                <a:spcPct val="100000"/>
              </a:lnSpc>
              <a:spcBef>
                <a:spcPts val="1800"/>
              </a:spcBef>
              <a:buFont typeface="Arial"/>
              <a:buChar char="•"/>
              <a:tabLst>
                <a:tab pos="812800" algn="l"/>
              </a:tabLst>
            </a:pPr>
            <a:r>
              <a:rPr dirty="0" sz="1800">
                <a:solidFill>
                  <a:srgbClr val="1F487C"/>
                </a:solidFill>
                <a:latin typeface="Calibri"/>
                <a:cs typeface="Calibri"/>
              </a:rPr>
              <a:t>moving</a:t>
            </a:r>
            <a:r>
              <a:rPr dirty="0" sz="1800" spc="-35">
                <a:solidFill>
                  <a:srgbClr val="1F487C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1F487C"/>
                </a:solidFill>
                <a:latin typeface="Calibri"/>
                <a:cs typeface="Calibri"/>
              </a:rPr>
              <a:t>away</a:t>
            </a:r>
            <a:r>
              <a:rPr dirty="0" sz="1800" spc="-30">
                <a:solidFill>
                  <a:srgbClr val="1F487C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1F487C"/>
                </a:solidFill>
                <a:latin typeface="Calibri"/>
                <a:cs typeface="Calibri"/>
              </a:rPr>
              <a:t>from</a:t>
            </a:r>
            <a:r>
              <a:rPr dirty="0" sz="1800" spc="-30">
                <a:solidFill>
                  <a:srgbClr val="1F487C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1F487C"/>
                </a:solidFill>
                <a:latin typeface="Calibri"/>
                <a:cs typeface="Calibri"/>
              </a:rPr>
              <a:t>time</a:t>
            </a:r>
            <a:r>
              <a:rPr dirty="0" sz="1800" spc="-20">
                <a:solidFill>
                  <a:srgbClr val="1F487C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1F487C"/>
                </a:solidFill>
                <a:latin typeface="Calibri"/>
                <a:cs typeface="Calibri"/>
              </a:rPr>
              <a:t>constrained</a:t>
            </a:r>
            <a:r>
              <a:rPr dirty="0" sz="1800" spc="-15">
                <a:solidFill>
                  <a:srgbClr val="1F487C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1F487C"/>
                </a:solidFill>
                <a:latin typeface="Calibri"/>
                <a:cs typeface="Calibri"/>
              </a:rPr>
              <a:t>questions,</a:t>
            </a:r>
            <a:r>
              <a:rPr dirty="0" sz="1800" spc="-25">
                <a:solidFill>
                  <a:srgbClr val="1F487C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1F487C"/>
                </a:solidFill>
                <a:latin typeface="Calibri"/>
                <a:cs typeface="Calibri"/>
              </a:rPr>
              <a:t>such</a:t>
            </a:r>
            <a:r>
              <a:rPr dirty="0" sz="1800" spc="-20">
                <a:solidFill>
                  <a:srgbClr val="1F487C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1F487C"/>
                </a:solidFill>
                <a:latin typeface="Calibri"/>
                <a:cs typeface="Calibri"/>
              </a:rPr>
              <a:t>as</a:t>
            </a:r>
            <a:r>
              <a:rPr dirty="0" sz="1800" spc="-40">
                <a:solidFill>
                  <a:srgbClr val="1F487C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1F487C"/>
                </a:solidFill>
                <a:latin typeface="Calibri"/>
                <a:cs typeface="Calibri"/>
              </a:rPr>
              <a:t>“in</a:t>
            </a:r>
            <a:r>
              <a:rPr dirty="0" sz="1800" spc="-25">
                <a:solidFill>
                  <a:srgbClr val="1F487C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1F487C"/>
                </a:solidFill>
                <a:latin typeface="Calibri"/>
                <a:cs typeface="Calibri"/>
              </a:rPr>
              <a:t>the</a:t>
            </a:r>
            <a:r>
              <a:rPr dirty="0" sz="1800" spc="-30">
                <a:solidFill>
                  <a:srgbClr val="1F487C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1F487C"/>
                </a:solidFill>
                <a:latin typeface="Calibri"/>
                <a:cs typeface="Calibri"/>
              </a:rPr>
              <a:t>past</a:t>
            </a:r>
            <a:r>
              <a:rPr dirty="0" sz="1800" spc="-35">
                <a:solidFill>
                  <a:srgbClr val="1F487C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1F487C"/>
                </a:solidFill>
                <a:latin typeface="Calibri"/>
                <a:cs typeface="Calibri"/>
              </a:rPr>
              <a:t>5</a:t>
            </a:r>
            <a:r>
              <a:rPr dirty="0" sz="1800" spc="-25">
                <a:solidFill>
                  <a:srgbClr val="1F487C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1F487C"/>
                </a:solidFill>
                <a:latin typeface="Calibri"/>
                <a:cs typeface="Calibri"/>
              </a:rPr>
              <a:t>years”</a:t>
            </a:r>
            <a:r>
              <a:rPr dirty="0" sz="1800" spc="-40">
                <a:solidFill>
                  <a:srgbClr val="1F487C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1F487C"/>
                </a:solidFill>
                <a:latin typeface="Calibri"/>
                <a:cs typeface="Calibri"/>
              </a:rPr>
              <a:t>to</a:t>
            </a:r>
            <a:r>
              <a:rPr dirty="0" sz="1800" spc="-35">
                <a:solidFill>
                  <a:srgbClr val="1F487C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1F487C"/>
                </a:solidFill>
                <a:latin typeface="Calibri"/>
                <a:cs typeface="Calibri"/>
              </a:rPr>
              <a:t>“since</a:t>
            </a:r>
            <a:r>
              <a:rPr dirty="0" sz="1800" spc="-30">
                <a:solidFill>
                  <a:srgbClr val="1F487C"/>
                </a:solidFill>
                <a:latin typeface="Calibri"/>
                <a:cs typeface="Calibri"/>
              </a:rPr>
              <a:t> </a:t>
            </a:r>
            <a:r>
              <a:rPr dirty="0" sz="1800" spc="-10">
                <a:solidFill>
                  <a:srgbClr val="1F487C"/>
                </a:solidFill>
                <a:latin typeface="Calibri"/>
                <a:cs typeface="Calibri"/>
              </a:rPr>
              <a:t>completing </a:t>
            </a:r>
            <a:r>
              <a:rPr dirty="0" sz="1800">
                <a:solidFill>
                  <a:srgbClr val="1F487C"/>
                </a:solidFill>
                <a:latin typeface="Calibri"/>
                <a:cs typeface="Calibri"/>
              </a:rPr>
              <a:t>your</a:t>
            </a:r>
            <a:r>
              <a:rPr dirty="0" sz="1800" spc="-20">
                <a:solidFill>
                  <a:srgbClr val="1F487C"/>
                </a:solidFill>
                <a:latin typeface="Calibri"/>
                <a:cs typeface="Calibri"/>
              </a:rPr>
              <a:t> PhD”)</a:t>
            </a:r>
            <a:endParaRPr sz="1800">
              <a:latin typeface="Calibri"/>
              <a:cs typeface="Calibri"/>
            </a:endParaRPr>
          </a:p>
          <a:p>
            <a:pPr lvl="1">
              <a:lnSpc>
                <a:spcPct val="100000"/>
              </a:lnSpc>
              <a:spcBef>
                <a:spcPts val="45"/>
              </a:spcBef>
              <a:buClr>
                <a:srgbClr val="1F487C"/>
              </a:buClr>
              <a:buFont typeface="Arial"/>
              <a:buChar char="•"/>
            </a:pPr>
            <a:endParaRPr sz="1450">
              <a:latin typeface="Calibri"/>
              <a:cs typeface="Calibri"/>
            </a:endParaRPr>
          </a:p>
          <a:p>
            <a:pPr marL="354965" indent="-342265">
              <a:lnSpc>
                <a:spcPct val="100000"/>
              </a:lnSpc>
              <a:buAutoNum type="arabicPeriod" startAt="6"/>
              <a:tabLst>
                <a:tab pos="354965" algn="l"/>
              </a:tabLst>
            </a:pPr>
            <a:r>
              <a:rPr dirty="0" sz="1800">
                <a:solidFill>
                  <a:srgbClr val="1F487C"/>
                </a:solidFill>
                <a:latin typeface="Calibri"/>
                <a:cs typeface="Calibri"/>
              </a:rPr>
              <a:t>We</a:t>
            </a:r>
            <a:r>
              <a:rPr dirty="0" sz="1800" spc="-35">
                <a:solidFill>
                  <a:srgbClr val="1F487C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1F487C"/>
                </a:solidFill>
                <a:latin typeface="Calibri"/>
                <a:cs typeface="Calibri"/>
              </a:rPr>
              <a:t>spent</a:t>
            </a:r>
            <a:r>
              <a:rPr dirty="0" sz="1800" spc="-30">
                <a:solidFill>
                  <a:srgbClr val="1F487C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1F487C"/>
                </a:solidFill>
                <a:latin typeface="Calibri"/>
                <a:cs typeface="Calibri"/>
              </a:rPr>
              <a:t>time</a:t>
            </a:r>
            <a:r>
              <a:rPr dirty="0" sz="1800" spc="-15">
                <a:solidFill>
                  <a:srgbClr val="1F487C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1F487C"/>
                </a:solidFill>
                <a:latin typeface="Calibri"/>
                <a:cs typeface="Calibri"/>
              </a:rPr>
              <a:t>talking</a:t>
            </a:r>
            <a:r>
              <a:rPr dirty="0" sz="1800" spc="-10">
                <a:solidFill>
                  <a:srgbClr val="1F487C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1F487C"/>
                </a:solidFill>
                <a:latin typeface="Calibri"/>
                <a:cs typeface="Calibri"/>
              </a:rPr>
              <a:t>about</a:t>
            </a:r>
            <a:r>
              <a:rPr dirty="0" sz="1800" spc="-20">
                <a:solidFill>
                  <a:srgbClr val="1F487C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1F487C"/>
                </a:solidFill>
                <a:latin typeface="Calibri"/>
                <a:cs typeface="Calibri"/>
              </a:rPr>
              <a:t>the</a:t>
            </a:r>
            <a:r>
              <a:rPr dirty="0" sz="1800" spc="-10">
                <a:solidFill>
                  <a:srgbClr val="1F487C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1F487C"/>
                </a:solidFill>
                <a:latin typeface="Calibri"/>
                <a:cs typeface="Calibri"/>
              </a:rPr>
              <a:t>Dept’s</a:t>
            </a:r>
            <a:r>
              <a:rPr dirty="0" sz="1800" spc="-5">
                <a:solidFill>
                  <a:srgbClr val="1F487C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1F487C"/>
                </a:solidFill>
                <a:latin typeface="Calibri"/>
                <a:cs typeface="Calibri"/>
              </a:rPr>
              <a:t>values</a:t>
            </a:r>
            <a:r>
              <a:rPr dirty="0" sz="1800" spc="-20">
                <a:solidFill>
                  <a:srgbClr val="1F487C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1F487C"/>
                </a:solidFill>
                <a:latin typeface="Calibri"/>
                <a:cs typeface="Calibri"/>
              </a:rPr>
              <a:t>and</a:t>
            </a:r>
            <a:r>
              <a:rPr dirty="0" sz="1800" spc="-30">
                <a:solidFill>
                  <a:srgbClr val="1F487C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1F487C"/>
                </a:solidFill>
                <a:latin typeface="Calibri"/>
                <a:cs typeface="Calibri"/>
              </a:rPr>
              <a:t>how</a:t>
            </a:r>
            <a:r>
              <a:rPr dirty="0" sz="1800" spc="-5">
                <a:solidFill>
                  <a:srgbClr val="1F487C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1F487C"/>
                </a:solidFill>
                <a:latin typeface="Calibri"/>
                <a:cs typeface="Calibri"/>
              </a:rPr>
              <a:t>candidates</a:t>
            </a:r>
            <a:r>
              <a:rPr dirty="0" sz="1800" spc="-20">
                <a:solidFill>
                  <a:srgbClr val="1F487C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1F487C"/>
                </a:solidFill>
                <a:latin typeface="Calibri"/>
                <a:cs typeface="Calibri"/>
              </a:rPr>
              <a:t>had</a:t>
            </a:r>
            <a:r>
              <a:rPr dirty="0" sz="1800" spc="-15">
                <a:solidFill>
                  <a:srgbClr val="1F487C"/>
                </a:solidFill>
                <a:latin typeface="Calibri"/>
                <a:cs typeface="Calibri"/>
              </a:rPr>
              <a:t> </a:t>
            </a:r>
            <a:r>
              <a:rPr dirty="0" sz="1800" spc="-10">
                <a:solidFill>
                  <a:srgbClr val="1F487C"/>
                </a:solidFill>
                <a:latin typeface="Calibri"/>
                <a:cs typeface="Calibri"/>
              </a:rPr>
              <a:t>demonstrated</a:t>
            </a:r>
            <a:r>
              <a:rPr dirty="0" sz="1800" spc="-20">
                <a:solidFill>
                  <a:srgbClr val="1F487C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1F487C"/>
                </a:solidFill>
                <a:latin typeface="Calibri"/>
                <a:cs typeface="Calibri"/>
              </a:rPr>
              <a:t>them</a:t>
            </a:r>
            <a:r>
              <a:rPr dirty="0" sz="1800" spc="-10">
                <a:solidFill>
                  <a:srgbClr val="1F487C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1F487C"/>
                </a:solidFill>
                <a:latin typeface="Calibri"/>
                <a:cs typeface="Calibri"/>
              </a:rPr>
              <a:t>in</a:t>
            </a:r>
            <a:r>
              <a:rPr dirty="0" sz="1800" spc="-15">
                <a:solidFill>
                  <a:srgbClr val="1F487C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1F487C"/>
                </a:solidFill>
                <a:latin typeface="Calibri"/>
                <a:cs typeface="Calibri"/>
              </a:rPr>
              <a:t>the</a:t>
            </a:r>
            <a:r>
              <a:rPr dirty="0" sz="1800" spc="-20">
                <a:solidFill>
                  <a:srgbClr val="1F487C"/>
                </a:solidFill>
                <a:latin typeface="Calibri"/>
                <a:cs typeface="Calibri"/>
              </a:rPr>
              <a:t> past</a:t>
            </a:r>
            <a:endParaRPr sz="1800">
              <a:latin typeface="Calibri"/>
              <a:cs typeface="Calibri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0905743" y="5509259"/>
            <a:ext cx="975359" cy="975359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ChemEng</a:t>
            </a:r>
            <a:r>
              <a:rPr dirty="0" spc="-70"/>
              <a:t> </a:t>
            </a:r>
            <a:r>
              <a:rPr dirty="0"/>
              <a:t>Approach:</a:t>
            </a:r>
            <a:r>
              <a:rPr dirty="0" spc="-75"/>
              <a:t> </a:t>
            </a:r>
            <a:r>
              <a:rPr dirty="0" spc="-40" i="1">
                <a:latin typeface="Calibri Light"/>
                <a:cs typeface="Calibri Light"/>
              </a:rPr>
              <a:t>Values</a:t>
            </a:r>
            <a:r>
              <a:rPr dirty="0" spc="-140" i="1">
                <a:latin typeface="Calibri Light"/>
                <a:cs typeface="Calibri Light"/>
              </a:rPr>
              <a:t> </a:t>
            </a:r>
            <a:r>
              <a:rPr dirty="0" i="1">
                <a:latin typeface="Calibri Light"/>
                <a:cs typeface="Calibri Light"/>
              </a:rPr>
              <a:t>based</a:t>
            </a:r>
            <a:r>
              <a:rPr dirty="0" spc="-140" i="1">
                <a:latin typeface="Calibri Light"/>
                <a:cs typeface="Calibri Light"/>
              </a:rPr>
              <a:t> </a:t>
            </a:r>
            <a:r>
              <a:rPr dirty="0" spc="-25" i="1">
                <a:latin typeface="Calibri Light"/>
                <a:cs typeface="Calibri Light"/>
              </a:rPr>
              <a:t>recruitment</a:t>
            </a: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676900" y="1117091"/>
            <a:ext cx="5600700" cy="4200144"/>
          </a:xfrm>
          <a:prstGeom prst="rect">
            <a:avLst/>
          </a:prstGeom>
        </p:spPr>
      </p:pic>
      <p:sp>
        <p:nvSpPr>
          <p:cNvPr id="4" name="object 4" descr=""/>
          <p:cNvSpPr txBox="1"/>
          <p:nvPr/>
        </p:nvSpPr>
        <p:spPr>
          <a:xfrm>
            <a:off x="1067511" y="2000503"/>
            <a:ext cx="3692525" cy="24034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99085" marR="62230" indent="-287020">
              <a:lnSpc>
                <a:spcPct val="100000"/>
              </a:lnSpc>
              <a:spcBef>
                <a:spcPts val="100"/>
              </a:spcBef>
              <a:buFont typeface="Arial"/>
              <a:buChar char="•"/>
              <a:tabLst>
                <a:tab pos="299085" algn="l"/>
              </a:tabLst>
            </a:pPr>
            <a:r>
              <a:rPr dirty="0" sz="1800">
                <a:solidFill>
                  <a:srgbClr val="001F5F"/>
                </a:solidFill>
                <a:latin typeface="Calibri"/>
                <a:cs typeface="Calibri"/>
              </a:rPr>
              <a:t>Provided</a:t>
            </a:r>
            <a:r>
              <a:rPr dirty="0" sz="1800" spc="-25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001F5F"/>
                </a:solidFill>
                <a:latin typeface="Calibri"/>
                <a:cs typeface="Calibri"/>
              </a:rPr>
              <a:t>a</a:t>
            </a:r>
            <a:r>
              <a:rPr dirty="0" sz="1800" spc="-35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001F5F"/>
                </a:solidFill>
                <a:latin typeface="Calibri"/>
                <a:cs typeface="Calibri"/>
              </a:rPr>
              <a:t>context</a:t>
            </a:r>
            <a:r>
              <a:rPr dirty="0" sz="1800" spc="-3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001F5F"/>
                </a:solidFill>
                <a:latin typeface="Calibri"/>
                <a:cs typeface="Calibri"/>
              </a:rPr>
              <a:t>as</a:t>
            </a:r>
            <a:r>
              <a:rPr dirty="0" sz="1800" spc="-3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001F5F"/>
                </a:solidFill>
                <a:latin typeface="Calibri"/>
                <a:cs typeface="Calibri"/>
              </a:rPr>
              <a:t>to</a:t>
            </a:r>
            <a:r>
              <a:rPr dirty="0" sz="1800" spc="-35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001F5F"/>
                </a:solidFill>
                <a:latin typeface="Calibri"/>
                <a:cs typeface="Calibri"/>
              </a:rPr>
              <a:t>how</a:t>
            </a:r>
            <a:r>
              <a:rPr dirty="0" sz="1800" spc="-25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dirty="0" sz="1800" spc="-10">
                <a:solidFill>
                  <a:srgbClr val="001F5F"/>
                </a:solidFill>
                <a:latin typeface="Calibri"/>
                <a:cs typeface="Calibri"/>
              </a:rPr>
              <a:t>values </a:t>
            </a:r>
            <a:r>
              <a:rPr dirty="0" sz="1800">
                <a:solidFill>
                  <a:srgbClr val="001F5F"/>
                </a:solidFill>
                <a:latin typeface="Calibri"/>
                <a:cs typeface="Calibri"/>
              </a:rPr>
              <a:t>were</a:t>
            </a:r>
            <a:r>
              <a:rPr dirty="0" sz="1800" spc="-35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001F5F"/>
                </a:solidFill>
                <a:latin typeface="Calibri"/>
                <a:cs typeface="Calibri"/>
              </a:rPr>
              <a:t>generated</a:t>
            </a:r>
            <a:r>
              <a:rPr dirty="0" sz="1800" spc="-15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001F5F"/>
                </a:solidFill>
                <a:latin typeface="Calibri"/>
                <a:cs typeface="Calibri"/>
              </a:rPr>
              <a:t>and</a:t>
            </a:r>
            <a:r>
              <a:rPr dirty="0" sz="1800" spc="-3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001F5F"/>
                </a:solidFill>
                <a:latin typeface="Calibri"/>
                <a:cs typeface="Calibri"/>
              </a:rPr>
              <a:t>what</a:t>
            </a:r>
            <a:r>
              <a:rPr dirty="0" sz="1800" spc="-25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001F5F"/>
                </a:solidFill>
                <a:latin typeface="Calibri"/>
                <a:cs typeface="Calibri"/>
              </a:rPr>
              <a:t>they</a:t>
            </a:r>
            <a:r>
              <a:rPr dirty="0" sz="1800" spc="-3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dirty="0" sz="1800" spc="-25">
                <a:solidFill>
                  <a:srgbClr val="001F5F"/>
                </a:solidFill>
                <a:latin typeface="Calibri"/>
                <a:cs typeface="Calibri"/>
              </a:rPr>
              <a:t>are</a:t>
            </a:r>
            <a:endParaRPr sz="1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30"/>
              </a:spcBef>
              <a:buClr>
                <a:srgbClr val="001F5F"/>
              </a:buClr>
              <a:buFont typeface="Arial"/>
              <a:buChar char="•"/>
            </a:pPr>
            <a:endParaRPr sz="1450">
              <a:latin typeface="Calibri"/>
              <a:cs typeface="Calibri"/>
            </a:endParaRPr>
          </a:p>
          <a:p>
            <a:pPr marL="299085" indent="-286385">
              <a:lnSpc>
                <a:spcPct val="100000"/>
              </a:lnSpc>
              <a:buFont typeface="Arial"/>
              <a:buChar char="•"/>
              <a:tabLst>
                <a:tab pos="299085" algn="l"/>
              </a:tabLst>
            </a:pPr>
            <a:r>
              <a:rPr dirty="0" sz="1800">
                <a:solidFill>
                  <a:srgbClr val="001F5F"/>
                </a:solidFill>
                <a:latin typeface="Calibri"/>
                <a:cs typeface="Calibri"/>
              </a:rPr>
              <a:t>Explained</a:t>
            </a:r>
            <a:r>
              <a:rPr dirty="0" sz="1800" spc="-5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001F5F"/>
                </a:solidFill>
                <a:latin typeface="Calibri"/>
                <a:cs typeface="Calibri"/>
              </a:rPr>
              <a:t>use</a:t>
            </a:r>
            <a:r>
              <a:rPr dirty="0" sz="1800" spc="-15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001F5F"/>
                </a:solidFill>
                <a:latin typeface="Calibri"/>
                <a:cs typeface="Calibri"/>
              </a:rPr>
              <a:t>of</a:t>
            </a:r>
            <a:r>
              <a:rPr dirty="0" sz="1800" spc="-1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001F5F"/>
                </a:solidFill>
                <a:latin typeface="Calibri"/>
                <a:cs typeface="Calibri"/>
              </a:rPr>
              <a:t>values</a:t>
            </a:r>
            <a:r>
              <a:rPr dirty="0" sz="1800" spc="-5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dirty="0" sz="1800" spc="-25">
                <a:solidFill>
                  <a:srgbClr val="001F5F"/>
                </a:solidFill>
                <a:latin typeface="Calibri"/>
                <a:cs typeface="Calibri"/>
              </a:rPr>
              <a:t>in</a:t>
            </a:r>
            <a:endParaRPr sz="1800">
              <a:latin typeface="Calibri"/>
              <a:cs typeface="Calibri"/>
            </a:endParaRPr>
          </a:p>
          <a:p>
            <a:pPr marL="299085">
              <a:lnSpc>
                <a:spcPct val="100000"/>
              </a:lnSpc>
            </a:pPr>
            <a:r>
              <a:rPr dirty="0" sz="1800">
                <a:solidFill>
                  <a:srgbClr val="001F5F"/>
                </a:solidFill>
                <a:latin typeface="Calibri"/>
                <a:cs typeface="Calibri"/>
              </a:rPr>
              <a:t>recruitment</a:t>
            </a:r>
            <a:r>
              <a:rPr dirty="0" sz="1800" spc="-35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001F5F"/>
                </a:solidFill>
                <a:latin typeface="Calibri"/>
                <a:cs typeface="Calibri"/>
              </a:rPr>
              <a:t>and</a:t>
            </a:r>
            <a:r>
              <a:rPr dirty="0" sz="1800" spc="-3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dirty="0" sz="1800" spc="-10">
                <a:solidFill>
                  <a:srgbClr val="001F5F"/>
                </a:solidFill>
                <a:latin typeface="Calibri"/>
                <a:cs typeface="Calibri"/>
              </a:rPr>
              <a:t>progression</a:t>
            </a:r>
            <a:endParaRPr sz="1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1450">
              <a:latin typeface="Calibri"/>
              <a:cs typeface="Calibri"/>
            </a:endParaRPr>
          </a:p>
          <a:p>
            <a:pPr marL="299085" marR="5080" indent="-287020">
              <a:lnSpc>
                <a:spcPct val="100000"/>
              </a:lnSpc>
              <a:buFont typeface="Arial"/>
              <a:buChar char="•"/>
              <a:tabLst>
                <a:tab pos="299085" algn="l"/>
              </a:tabLst>
            </a:pPr>
            <a:r>
              <a:rPr dirty="0" sz="1800">
                <a:solidFill>
                  <a:srgbClr val="001F5F"/>
                </a:solidFill>
                <a:latin typeface="Calibri"/>
                <a:cs typeface="Calibri"/>
              </a:rPr>
              <a:t>Asked</a:t>
            </a:r>
            <a:r>
              <a:rPr dirty="0" sz="1800" spc="-5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001F5F"/>
                </a:solidFill>
                <a:latin typeface="Calibri"/>
                <a:cs typeface="Calibri"/>
              </a:rPr>
              <a:t>candidates</a:t>
            </a:r>
            <a:r>
              <a:rPr dirty="0" sz="1800" spc="-25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001F5F"/>
                </a:solidFill>
                <a:latin typeface="Calibri"/>
                <a:cs typeface="Calibri"/>
              </a:rPr>
              <a:t>to</a:t>
            </a:r>
            <a:r>
              <a:rPr dirty="0" sz="1800" spc="-4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001F5F"/>
                </a:solidFill>
                <a:latin typeface="Calibri"/>
                <a:cs typeface="Calibri"/>
              </a:rPr>
              <a:t>choose</a:t>
            </a:r>
            <a:r>
              <a:rPr dirty="0" sz="1800" spc="-25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001F5F"/>
                </a:solidFill>
                <a:latin typeface="Calibri"/>
                <a:cs typeface="Calibri"/>
              </a:rPr>
              <a:t>two</a:t>
            </a:r>
            <a:r>
              <a:rPr dirty="0" sz="1800" spc="-4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dirty="0" sz="1800" spc="-25">
                <a:solidFill>
                  <a:srgbClr val="001F5F"/>
                </a:solidFill>
                <a:latin typeface="Calibri"/>
                <a:cs typeface="Calibri"/>
              </a:rPr>
              <a:t>and </a:t>
            </a:r>
            <a:r>
              <a:rPr dirty="0" sz="1800">
                <a:solidFill>
                  <a:srgbClr val="001F5F"/>
                </a:solidFill>
                <a:latin typeface="Calibri"/>
                <a:cs typeface="Calibri"/>
              </a:rPr>
              <a:t>describe how they </a:t>
            </a:r>
            <a:r>
              <a:rPr dirty="0" sz="1800" spc="-20">
                <a:solidFill>
                  <a:srgbClr val="001F5F"/>
                </a:solidFill>
                <a:latin typeface="Calibri"/>
                <a:cs typeface="Calibri"/>
              </a:rPr>
              <a:t>have </a:t>
            </a:r>
            <a:r>
              <a:rPr dirty="0" sz="1800" spc="-10">
                <a:solidFill>
                  <a:srgbClr val="001F5F"/>
                </a:solidFill>
                <a:latin typeface="Calibri"/>
                <a:cs typeface="Calibri"/>
              </a:rPr>
              <a:t>demonstrated</a:t>
            </a:r>
            <a:r>
              <a:rPr dirty="0" sz="1800" spc="-5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001F5F"/>
                </a:solidFill>
                <a:latin typeface="Calibri"/>
                <a:cs typeface="Calibri"/>
              </a:rPr>
              <a:t>them</a:t>
            </a:r>
            <a:r>
              <a:rPr dirty="0" sz="1800" spc="15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001F5F"/>
                </a:solidFill>
                <a:latin typeface="Calibri"/>
                <a:cs typeface="Calibri"/>
              </a:rPr>
              <a:t>in</a:t>
            </a:r>
            <a:r>
              <a:rPr dirty="0" sz="1800" spc="5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001F5F"/>
                </a:solidFill>
                <a:latin typeface="Calibri"/>
                <a:cs typeface="Calibri"/>
              </a:rPr>
              <a:t>the </a:t>
            </a:r>
            <a:r>
              <a:rPr dirty="0" sz="1800" spc="-20">
                <a:solidFill>
                  <a:srgbClr val="001F5F"/>
                </a:solidFill>
                <a:latin typeface="Calibri"/>
                <a:cs typeface="Calibri"/>
              </a:rPr>
              <a:t>past</a:t>
            </a:r>
            <a:endParaRPr sz="1800">
              <a:latin typeface="Calibri"/>
              <a:cs typeface="Calibri"/>
            </a:endParaRPr>
          </a:p>
        </p:txBody>
      </p:sp>
      <p:pic>
        <p:nvPicPr>
          <p:cNvPr id="5" name="object 5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0905743" y="5509259"/>
            <a:ext cx="975359" cy="975359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ChemEng</a:t>
            </a:r>
            <a:r>
              <a:rPr dirty="0" spc="-70"/>
              <a:t> </a:t>
            </a:r>
            <a:r>
              <a:rPr dirty="0"/>
              <a:t>Approach:</a:t>
            </a:r>
            <a:r>
              <a:rPr dirty="0" spc="-75"/>
              <a:t> </a:t>
            </a:r>
            <a:r>
              <a:rPr dirty="0" spc="-40" i="1">
                <a:latin typeface="Calibri Light"/>
                <a:cs typeface="Calibri Light"/>
              </a:rPr>
              <a:t>Values</a:t>
            </a:r>
            <a:r>
              <a:rPr dirty="0" spc="-140" i="1">
                <a:latin typeface="Calibri Light"/>
                <a:cs typeface="Calibri Light"/>
              </a:rPr>
              <a:t> </a:t>
            </a:r>
            <a:r>
              <a:rPr dirty="0" i="1">
                <a:latin typeface="Calibri Light"/>
                <a:cs typeface="Calibri Light"/>
              </a:rPr>
              <a:t>based</a:t>
            </a:r>
            <a:r>
              <a:rPr dirty="0" spc="-140" i="1">
                <a:latin typeface="Calibri Light"/>
                <a:cs typeface="Calibri Light"/>
              </a:rPr>
              <a:t> </a:t>
            </a:r>
            <a:r>
              <a:rPr dirty="0" spc="-25" i="1">
                <a:latin typeface="Calibri Light"/>
                <a:cs typeface="Calibri Light"/>
              </a:rPr>
              <a:t>recruitment</a:t>
            </a:r>
          </a:p>
        </p:txBody>
      </p:sp>
      <p:sp>
        <p:nvSpPr>
          <p:cNvPr id="3" name="object 3" descr=""/>
          <p:cNvSpPr txBox="1">
            <a:spLocks noGrp="1"/>
          </p:cNvSpPr>
          <p:nvPr>
            <p:ph type="body" idx="1"/>
          </p:nvPr>
        </p:nvSpPr>
        <p:spPr>
          <a:prstGeom prst="rect"/>
        </p:spPr>
        <p:txBody>
          <a:bodyPr wrap="square" lIns="0" tIns="2413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900"/>
              </a:spcBef>
            </a:pPr>
            <a:r>
              <a:rPr dirty="0" spc="-10"/>
              <a:t>Outcomes</a:t>
            </a:r>
          </a:p>
          <a:p>
            <a:pPr marL="354965" indent="-342265">
              <a:lnSpc>
                <a:spcPct val="100000"/>
              </a:lnSpc>
              <a:spcBef>
                <a:spcPts val="1800"/>
              </a:spcBef>
              <a:buAutoNum type="arabicPeriod"/>
              <a:tabLst>
                <a:tab pos="354965" algn="l"/>
              </a:tabLst>
            </a:pPr>
            <a:r>
              <a:rPr dirty="0" spc="-10" b="0">
                <a:latin typeface="Calibri"/>
                <a:cs typeface="Calibri"/>
              </a:rPr>
              <a:t>Better</a:t>
            </a:r>
            <a:r>
              <a:rPr dirty="0" spc="-85" b="0">
                <a:latin typeface="Calibri"/>
                <a:cs typeface="Calibri"/>
              </a:rPr>
              <a:t> </a:t>
            </a:r>
            <a:r>
              <a:rPr dirty="0" b="0">
                <a:latin typeface="Calibri"/>
                <a:cs typeface="Calibri"/>
              </a:rPr>
              <a:t>balance</a:t>
            </a:r>
            <a:r>
              <a:rPr dirty="0" spc="-60" b="0">
                <a:latin typeface="Calibri"/>
                <a:cs typeface="Calibri"/>
              </a:rPr>
              <a:t> </a:t>
            </a:r>
            <a:r>
              <a:rPr dirty="0" b="0">
                <a:latin typeface="Calibri"/>
                <a:cs typeface="Calibri"/>
              </a:rPr>
              <a:t>in</a:t>
            </a:r>
            <a:r>
              <a:rPr dirty="0" spc="-70" b="0">
                <a:latin typeface="Calibri"/>
                <a:cs typeface="Calibri"/>
              </a:rPr>
              <a:t> </a:t>
            </a:r>
            <a:r>
              <a:rPr dirty="0" spc="-10" b="0">
                <a:latin typeface="Calibri"/>
                <a:cs typeface="Calibri"/>
              </a:rPr>
              <a:t>shortlist</a:t>
            </a:r>
          </a:p>
          <a:p>
            <a:pPr marL="355600" marR="386080" indent="-342900">
              <a:lnSpc>
                <a:spcPct val="100000"/>
              </a:lnSpc>
              <a:spcBef>
                <a:spcPts val="1800"/>
              </a:spcBef>
              <a:buAutoNum type="arabicPeriod"/>
              <a:tabLst>
                <a:tab pos="355600" algn="l"/>
              </a:tabLst>
            </a:pPr>
            <a:r>
              <a:rPr dirty="0" spc="-10" b="0">
                <a:latin typeface="Calibri"/>
                <a:cs typeface="Calibri"/>
              </a:rPr>
              <a:t>Positive</a:t>
            </a:r>
            <a:r>
              <a:rPr dirty="0" spc="-95" b="0">
                <a:latin typeface="Calibri"/>
                <a:cs typeface="Calibri"/>
              </a:rPr>
              <a:t> </a:t>
            </a:r>
            <a:r>
              <a:rPr dirty="0" spc="-10" b="0">
                <a:latin typeface="Calibri"/>
                <a:cs typeface="Calibri"/>
              </a:rPr>
              <a:t>feedback</a:t>
            </a:r>
            <a:r>
              <a:rPr dirty="0" spc="-90" b="0">
                <a:latin typeface="Calibri"/>
                <a:cs typeface="Calibri"/>
              </a:rPr>
              <a:t> </a:t>
            </a:r>
            <a:r>
              <a:rPr dirty="0" b="0">
                <a:latin typeface="Calibri"/>
                <a:cs typeface="Calibri"/>
              </a:rPr>
              <a:t>even</a:t>
            </a:r>
            <a:r>
              <a:rPr dirty="0" spc="-114" b="0">
                <a:latin typeface="Calibri"/>
                <a:cs typeface="Calibri"/>
              </a:rPr>
              <a:t> </a:t>
            </a:r>
            <a:r>
              <a:rPr dirty="0" b="0">
                <a:latin typeface="Calibri"/>
                <a:cs typeface="Calibri"/>
              </a:rPr>
              <a:t>from</a:t>
            </a:r>
            <a:r>
              <a:rPr dirty="0" spc="-100" b="0">
                <a:latin typeface="Calibri"/>
                <a:cs typeface="Calibri"/>
              </a:rPr>
              <a:t> </a:t>
            </a:r>
            <a:r>
              <a:rPr dirty="0" spc="-10" b="0">
                <a:latin typeface="Calibri"/>
                <a:cs typeface="Calibri"/>
              </a:rPr>
              <a:t>unsuccessful</a:t>
            </a:r>
            <a:r>
              <a:rPr dirty="0" spc="-70" b="0">
                <a:latin typeface="Calibri"/>
                <a:cs typeface="Calibri"/>
              </a:rPr>
              <a:t> </a:t>
            </a:r>
            <a:r>
              <a:rPr dirty="0" spc="-10" b="0">
                <a:latin typeface="Calibri"/>
                <a:cs typeface="Calibri"/>
              </a:rPr>
              <a:t>candidates</a:t>
            </a:r>
            <a:r>
              <a:rPr dirty="0" spc="-105" b="0">
                <a:latin typeface="Calibri"/>
                <a:cs typeface="Calibri"/>
              </a:rPr>
              <a:t> </a:t>
            </a:r>
            <a:r>
              <a:rPr dirty="0" b="0">
                <a:latin typeface="Calibri"/>
                <a:cs typeface="Calibri"/>
              </a:rPr>
              <a:t>(some</a:t>
            </a:r>
            <a:r>
              <a:rPr dirty="0" spc="-100" b="0">
                <a:latin typeface="Calibri"/>
                <a:cs typeface="Calibri"/>
              </a:rPr>
              <a:t> </a:t>
            </a:r>
            <a:r>
              <a:rPr dirty="0" spc="-20" b="0">
                <a:latin typeface="Calibri"/>
                <a:cs typeface="Calibri"/>
              </a:rPr>
              <a:t>have </a:t>
            </a:r>
            <a:r>
              <a:rPr dirty="0" b="0">
                <a:latin typeface="Calibri"/>
                <a:cs typeface="Calibri"/>
              </a:rPr>
              <a:t>become</a:t>
            </a:r>
            <a:r>
              <a:rPr dirty="0" spc="-105" b="0">
                <a:latin typeface="Calibri"/>
                <a:cs typeface="Calibri"/>
              </a:rPr>
              <a:t> </a:t>
            </a:r>
            <a:r>
              <a:rPr dirty="0" spc="-10" b="0">
                <a:latin typeface="Calibri"/>
                <a:cs typeface="Calibri"/>
              </a:rPr>
              <a:t>research</a:t>
            </a:r>
            <a:r>
              <a:rPr dirty="0" spc="-110" b="0">
                <a:latin typeface="Calibri"/>
                <a:cs typeface="Calibri"/>
              </a:rPr>
              <a:t> </a:t>
            </a:r>
            <a:r>
              <a:rPr dirty="0" spc="-10" b="0">
                <a:latin typeface="Calibri"/>
                <a:cs typeface="Calibri"/>
              </a:rPr>
              <a:t>collaborators)</a:t>
            </a:r>
          </a:p>
          <a:p>
            <a:pPr marL="355600" marR="5080" indent="-342900">
              <a:lnSpc>
                <a:spcPct val="100000"/>
              </a:lnSpc>
              <a:spcBef>
                <a:spcPts val="1800"/>
              </a:spcBef>
              <a:buAutoNum type="arabicPeriod"/>
              <a:tabLst>
                <a:tab pos="355600" algn="l"/>
              </a:tabLst>
            </a:pPr>
            <a:r>
              <a:rPr dirty="0" spc="-10" b="0">
                <a:latin typeface="Calibri"/>
                <a:cs typeface="Calibri"/>
              </a:rPr>
              <a:t>Better</a:t>
            </a:r>
            <a:r>
              <a:rPr dirty="0" spc="-90" b="0">
                <a:latin typeface="Calibri"/>
                <a:cs typeface="Calibri"/>
              </a:rPr>
              <a:t> </a:t>
            </a:r>
            <a:r>
              <a:rPr dirty="0" b="0">
                <a:latin typeface="Calibri"/>
                <a:cs typeface="Calibri"/>
              </a:rPr>
              <a:t>balance</a:t>
            </a:r>
            <a:r>
              <a:rPr dirty="0" spc="-65" b="0">
                <a:latin typeface="Calibri"/>
                <a:cs typeface="Calibri"/>
              </a:rPr>
              <a:t> </a:t>
            </a:r>
            <a:r>
              <a:rPr dirty="0" b="0">
                <a:latin typeface="Calibri"/>
                <a:cs typeface="Calibri"/>
              </a:rPr>
              <a:t>in</a:t>
            </a:r>
            <a:r>
              <a:rPr dirty="0" spc="-70" b="0">
                <a:latin typeface="Calibri"/>
                <a:cs typeface="Calibri"/>
              </a:rPr>
              <a:t> </a:t>
            </a:r>
            <a:r>
              <a:rPr dirty="0" b="0">
                <a:latin typeface="Calibri"/>
                <a:cs typeface="Calibri"/>
              </a:rPr>
              <a:t>final</a:t>
            </a:r>
            <a:r>
              <a:rPr dirty="0" spc="-75" b="0">
                <a:latin typeface="Calibri"/>
                <a:cs typeface="Calibri"/>
              </a:rPr>
              <a:t> </a:t>
            </a:r>
            <a:r>
              <a:rPr dirty="0" spc="-10" b="0">
                <a:latin typeface="Calibri"/>
                <a:cs typeface="Calibri"/>
              </a:rPr>
              <a:t>recruitment</a:t>
            </a:r>
            <a:r>
              <a:rPr dirty="0" spc="-40" b="0">
                <a:latin typeface="Calibri"/>
                <a:cs typeface="Calibri"/>
              </a:rPr>
              <a:t> </a:t>
            </a:r>
            <a:r>
              <a:rPr dirty="0" b="0">
                <a:latin typeface="Calibri"/>
                <a:cs typeface="Calibri"/>
              </a:rPr>
              <a:t>(</a:t>
            </a:r>
            <a:r>
              <a:rPr dirty="0" spc="-80" b="0">
                <a:latin typeface="Calibri"/>
                <a:cs typeface="Calibri"/>
              </a:rPr>
              <a:t> </a:t>
            </a:r>
            <a:r>
              <a:rPr dirty="0" b="0">
                <a:latin typeface="Calibri"/>
                <a:cs typeface="Calibri"/>
              </a:rPr>
              <a:t>over</a:t>
            </a:r>
            <a:r>
              <a:rPr dirty="0" spc="-75" b="0">
                <a:latin typeface="Calibri"/>
                <a:cs typeface="Calibri"/>
              </a:rPr>
              <a:t> </a:t>
            </a:r>
            <a:r>
              <a:rPr dirty="0" b="0">
                <a:latin typeface="Calibri"/>
                <a:cs typeface="Calibri"/>
              </a:rPr>
              <a:t>past</a:t>
            </a:r>
            <a:r>
              <a:rPr dirty="0" spc="-55" b="0">
                <a:latin typeface="Calibri"/>
                <a:cs typeface="Calibri"/>
              </a:rPr>
              <a:t> </a:t>
            </a:r>
            <a:r>
              <a:rPr dirty="0" b="0">
                <a:latin typeface="Calibri"/>
                <a:cs typeface="Calibri"/>
              </a:rPr>
              <a:t>3</a:t>
            </a:r>
            <a:r>
              <a:rPr dirty="0" spc="-65" b="0">
                <a:latin typeface="Calibri"/>
                <a:cs typeface="Calibri"/>
              </a:rPr>
              <a:t> </a:t>
            </a:r>
            <a:r>
              <a:rPr dirty="0" b="0">
                <a:latin typeface="Calibri"/>
                <a:cs typeface="Calibri"/>
              </a:rPr>
              <a:t>rounds</a:t>
            </a:r>
            <a:r>
              <a:rPr dirty="0" spc="-30" b="0">
                <a:latin typeface="Calibri"/>
                <a:cs typeface="Calibri"/>
              </a:rPr>
              <a:t> </a:t>
            </a:r>
            <a:r>
              <a:rPr dirty="0" b="0">
                <a:latin typeface="Calibri"/>
                <a:cs typeface="Calibri"/>
              </a:rPr>
              <a:t>of</a:t>
            </a:r>
            <a:r>
              <a:rPr dirty="0" spc="-80" b="0">
                <a:latin typeface="Calibri"/>
                <a:cs typeface="Calibri"/>
              </a:rPr>
              <a:t> </a:t>
            </a:r>
            <a:r>
              <a:rPr dirty="0" spc="-10" b="0">
                <a:latin typeface="Calibri"/>
                <a:cs typeface="Calibri"/>
              </a:rPr>
              <a:t>academic recruitment:</a:t>
            </a:r>
            <a:r>
              <a:rPr dirty="0" spc="-35" b="0">
                <a:latin typeface="Calibri"/>
                <a:cs typeface="Calibri"/>
              </a:rPr>
              <a:t> </a:t>
            </a:r>
            <a:r>
              <a:rPr dirty="0" b="0">
                <a:latin typeface="Calibri"/>
                <a:cs typeface="Calibri"/>
              </a:rPr>
              <a:t>5</a:t>
            </a:r>
            <a:r>
              <a:rPr dirty="0" spc="-50" b="0">
                <a:latin typeface="Calibri"/>
                <a:cs typeface="Calibri"/>
              </a:rPr>
              <a:t> </a:t>
            </a:r>
            <a:r>
              <a:rPr dirty="0" spc="-10" b="0">
                <a:latin typeface="Calibri"/>
                <a:cs typeface="Calibri"/>
              </a:rPr>
              <a:t>female,</a:t>
            </a:r>
            <a:r>
              <a:rPr dirty="0" spc="-80" b="0">
                <a:latin typeface="Calibri"/>
                <a:cs typeface="Calibri"/>
              </a:rPr>
              <a:t> </a:t>
            </a:r>
            <a:r>
              <a:rPr dirty="0" b="0">
                <a:latin typeface="Calibri"/>
                <a:cs typeface="Calibri"/>
              </a:rPr>
              <a:t>6</a:t>
            </a:r>
            <a:r>
              <a:rPr dirty="0" spc="-50" b="0">
                <a:latin typeface="Calibri"/>
                <a:cs typeface="Calibri"/>
              </a:rPr>
              <a:t> </a:t>
            </a:r>
            <a:r>
              <a:rPr dirty="0" spc="-10" b="0">
                <a:latin typeface="Calibri"/>
                <a:cs typeface="Calibri"/>
              </a:rPr>
              <a:t>male)</a:t>
            </a:r>
          </a:p>
          <a:p>
            <a:pPr marL="354965" indent="-342265">
              <a:lnSpc>
                <a:spcPct val="100000"/>
              </a:lnSpc>
              <a:spcBef>
                <a:spcPts val="1805"/>
              </a:spcBef>
              <a:buAutoNum type="arabicPeriod"/>
              <a:tabLst>
                <a:tab pos="354965" algn="l"/>
              </a:tabLst>
            </a:pPr>
            <a:r>
              <a:rPr dirty="0" spc="-10" b="0">
                <a:latin typeface="Calibri"/>
                <a:cs typeface="Calibri"/>
              </a:rPr>
              <a:t>Positive</a:t>
            </a:r>
            <a:r>
              <a:rPr dirty="0" spc="-90" b="0">
                <a:latin typeface="Calibri"/>
                <a:cs typeface="Calibri"/>
              </a:rPr>
              <a:t> </a:t>
            </a:r>
            <a:r>
              <a:rPr dirty="0" b="0">
                <a:latin typeface="Calibri"/>
                <a:cs typeface="Calibri"/>
              </a:rPr>
              <a:t>impression</a:t>
            </a:r>
            <a:r>
              <a:rPr dirty="0" spc="-70" b="0">
                <a:latin typeface="Calibri"/>
                <a:cs typeface="Calibri"/>
              </a:rPr>
              <a:t> </a:t>
            </a:r>
            <a:r>
              <a:rPr dirty="0" b="0">
                <a:latin typeface="Calibri"/>
                <a:cs typeface="Calibri"/>
              </a:rPr>
              <a:t>of</a:t>
            </a:r>
            <a:r>
              <a:rPr dirty="0" spc="-110" b="0">
                <a:latin typeface="Calibri"/>
                <a:cs typeface="Calibri"/>
              </a:rPr>
              <a:t> </a:t>
            </a:r>
            <a:r>
              <a:rPr dirty="0" spc="-10" b="0">
                <a:latin typeface="Calibri"/>
                <a:cs typeface="Calibri"/>
              </a:rPr>
              <a:t>department</a:t>
            </a:r>
            <a:r>
              <a:rPr dirty="0" spc="-80" b="0">
                <a:latin typeface="Calibri"/>
                <a:cs typeface="Calibri"/>
              </a:rPr>
              <a:t> </a:t>
            </a:r>
            <a:r>
              <a:rPr dirty="0" spc="-20" b="0">
                <a:latin typeface="Calibri"/>
                <a:cs typeface="Calibri"/>
              </a:rPr>
              <a:t>before</a:t>
            </a:r>
            <a:r>
              <a:rPr dirty="0" spc="-105" b="0">
                <a:latin typeface="Calibri"/>
                <a:cs typeface="Calibri"/>
              </a:rPr>
              <a:t> </a:t>
            </a:r>
            <a:r>
              <a:rPr dirty="0" spc="-10" b="0">
                <a:latin typeface="Calibri"/>
                <a:cs typeface="Calibri"/>
              </a:rPr>
              <a:t>starting</a:t>
            </a: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0905743" y="5509259"/>
            <a:ext cx="975359" cy="975359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808080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Cabral, Joao P</dc:creator>
  <dc:title>PowerPoint Presentation</dc:title>
  <dcterms:created xsi:type="dcterms:W3CDTF">2023-08-08T11:18:43Z</dcterms:created>
  <dcterms:modified xsi:type="dcterms:W3CDTF">2023-08-08T11:18:43Z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2022-11-08T00:00:00Z</vt:filetime>
  </property>
  <property fmtid="{D5CDD505-2E9C-101B-9397-08002B2CF9AE}" pid="3" name="Creator">
    <vt:lpwstr>Microsoft® PowerPoint® for Microsoft 365</vt:lpwstr>
  </property>
  <property fmtid="{D5CDD505-2E9C-101B-9397-08002B2CF9AE}" pid="4" name="LastSaved">
    <vt:filetime>2023-08-08T00:00:00Z</vt:filetime>
  </property>
  <property fmtid="{D5CDD505-2E9C-101B-9397-08002B2CF9AE}" pid="5" name="Producer">
    <vt:lpwstr>Microsoft® PowerPoint® for Microsoft 365</vt:lpwstr>
  </property>
</Properties>
</file>